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7" r:id="rId2"/>
    <p:sldId id="278" r:id="rId3"/>
    <p:sldId id="279" r:id="rId4"/>
    <p:sldId id="280" r:id="rId5"/>
    <p:sldId id="283" r:id="rId6"/>
    <p:sldId id="281" r:id="rId7"/>
    <p:sldId id="282" r:id="rId8"/>
    <p:sldId id="284" r:id="rId9"/>
    <p:sldId id="296" r:id="rId10"/>
    <p:sldId id="292" r:id="rId11"/>
    <p:sldId id="293" r:id="rId12"/>
    <p:sldId id="294" r:id="rId13"/>
    <p:sldId id="285" r:id="rId14"/>
    <p:sldId id="286" r:id="rId15"/>
    <p:sldId id="287" r:id="rId16"/>
    <p:sldId id="297" r:id="rId17"/>
    <p:sldId id="288" r:id="rId18"/>
    <p:sldId id="299" r:id="rId19"/>
    <p:sldId id="298" r:id="rId20"/>
    <p:sldId id="289" r:id="rId21"/>
    <p:sldId id="300" r:id="rId22"/>
    <p:sldId id="301" r:id="rId23"/>
    <p:sldId id="302" r:id="rId24"/>
    <p:sldId id="303" r:id="rId25"/>
    <p:sldId id="290" r:id="rId26"/>
    <p:sldId id="295" r:id="rId27"/>
    <p:sldId id="29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tmp"/><Relationship Id="rId5" Type="http://schemas.openxmlformats.org/officeDocument/2006/relationships/image" Target="../media/image32.tmp"/><Relationship Id="rId4" Type="http://schemas.openxmlformats.org/officeDocument/2006/relationships/image" Target="../media/image31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7" Type="http://schemas.openxmlformats.org/officeDocument/2006/relationships/image" Target="../media/image59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50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tmp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731"/>
            <a:ext cx="9144000" cy="3056232"/>
          </a:xfrm>
        </p:spPr>
        <p:txBody>
          <a:bodyPr>
            <a:normAutofit/>
          </a:bodyPr>
          <a:lstStyle/>
          <a:p>
            <a:r>
              <a:rPr lang="en-US" dirty="0"/>
              <a:t>Learning to Rank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Query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Text query embedding (computed by some neural network like BERT)</a:t>
            </a:r>
          </a:p>
          <a:p>
            <a:pPr marL="342900" indent="-342900">
              <a:buAutoNum type="arabicPeriod"/>
            </a:pPr>
            <a:r>
              <a:rPr lang="en-US" sz="2800" dirty="0"/>
              <a:t>Query popularity</a:t>
            </a:r>
          </a:p>
          <a:p>
            <a:pPr marL="342900" indent="-342900">
              <a:buAutoNum type="arabicPeriod"/>
            </a:pPr>
            <a:r>
              <a:rPr lang="en-US" sz="2800" dirty="0"/>
              <a:t>Query category (geographical place, particular product, definition from Wikipedia, etc.)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User profile features like age, sex, etc.</a:t>
            </a:r>
            <a:endParaRPr lang="ru-RU" sz="2800" dirty="0"/>
          </a:p>
          <a:p>
            <a:pPr marL="342900" indent="-342900">
              <a:buAutoNum type="arabicPeriod"/>
            </a:pPr>
            <a:r>
              <a:rPr lang="en-US" sz="2800" dirty="0"/>
              <a:t>User embedding</a:t>
            </a:r>
          </a:p>
        </p:txBody>
      </p:sp>
    </p:spTree>
    <p:extLst>
      <p:ext uri="{BB962C8B-B14F-4D97-AF65-F5344CB8AC3E}">
        <p14:creationId xmlns:p14="http://schemas.microsoft.com/office/powerpoint/2010/main" val="391354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Document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embedding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popularity</a:t>
            </a:r>
          </a:p>
          <a:p>
            <a:pPr marL="342900" indent="-342900">
              <a:buAutoNum type="arabicPeriod"/>
            </a:pPr>
            <a:r>
              <a:rPr lang="en-US" sz="2800" dirty="0"/>
              <a:t>Document category</a:t>
            </a:r>
          </a:p>
          <a:p>
            <a:pPr marL="342900" indent="-342900">
              <a:buAutoNum type="arabicPeriod"/>
            </a:pPr>
            <a:r>
              <a:rPr lang="en-US" sz="2800" dirty="0"/>
              <a:t>PageRank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D277B-195B-2213-EAFA-61C483FB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463" y="1669959"/>
            <a:ext cx="4324572" cy="35180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0B362A-3EB1-2F81-5237-27A1F233C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45" y="4233485"/>
            <a:ext cx="4402432" cy="960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960B9-E102-BDF6-9AF2-2D7DA2230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46" y="5184925"/>
            <a:ext cx="998127" cy="4507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93CCC9-5F91-BB1E-2B50-6203B0FC7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979" y="5782639"/>
            <a:ext cx="949759" cy="457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4C998-2AB5-AE39-F669-AF3967C86504}"/>
              </a:ext>
            </a:extLst>
          </p:cNvPr>
          <p:cNvSpPr txBox="1"/>
          <p:nvPr/>
        </p:nvSpPr>
        <p:spPr>
          <a:xfrm>
            <a:off x="2469026" y="5150297"/>
            <a:ext cx="4452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list of pages that link to </a:t>
            </a:r>
            <a:r>
              <a:rPr lang="en-US" sz="2800" dirty="0" err="1"/>
              <a:t>p_i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4A2DB5-99C0-14E2-D751-542CBA6489B9}"/>
              </a:ext>
            </a:extLst>
          </p:cNvPr>
          <p:cNvSpPr txBox="1"/>
          <p:nvPr/>
        </p:nvSpPr>
        <p:spPr>
          <a:xfrm>
            <a:off x="2408774" y="5729474"/>
            <a:ext cx="5499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number of outbound links from </a:t>
            </a:r>
            <a:r>
              <a:rPr lang="en-US" sz="2800" dirty="0" err="1"/>
              <a:t>p_j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61E54-562A-9C87-5F79-11FA7BF9DDD4}"/>
              </a:ext>
            </a:extLst>
          </p:cNvPr>
          <p:cNvSpPr txBox="1"/>
          <p:nvPr/>
        </p:nvSpPr>
        <p:spPr>
          <a:xfrm>
            <a:off x="1564246" y="6263327"/>
            <a:ext cx="456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PageRank can be manipulated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747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29DE1-3D1F-4864-0627-C135DC85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05A12-F491-376B-331D-650F2B7B6598}"/>
              </a:ext>
            </a:extLst>
          </p:cNvPr>
          <p:cNvSpPr txBox="1"/>
          <p:nvPr/>
        </p:nvSpPr>
        <p:spPr>
          <a:xfrm>
            <a:off x="838200" y="1871331"/>
            <a:ext cx="10930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Joint query-document features:</a:t>
            </a:r>
          </a:p>
          <a:p>
            <a:pPr marL="342900" indent="-342900">
              <a:buAutoNum type="arabicPeriod"/>
            </a:pPr>
            <a:r>
              <a:rPr lang="en-US" sz="2800" dirty="0"/>
              <a:t>Scalar product of query and document embeddings</a:t>
            </a:r>
          </a:p>
          <a:p>
            <a:pPr marL="342900" indent="-342900">
              <a:buAutoNum type="arabicPeriod"/>
            </a:pPr>
            <a:r>
              <a:rPr lang="en-US" sz="2800" dirty="0"/>
              <a:t>BM25 (“best-match 25”)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9FB1A7-0C18-1763-AA6A-75D186C14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10" y="3830438"/>
            <a:ext cx="7318417" cy="10529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D2431E-39B5-1D3B-36BD-266FF49D5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0" y="5388282"/>
            <a:ext cx="2498523" cy="8618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348ED1-C3FD-AFFB-CC94-20141068A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20" y="4920295"/>
            <a:ext cx="1159262" cy="512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C99BB8-6357-491F-A1D7-289283E61E16}"/>
              </a:ext>
            </a:extLst>
          </p:cNvPr>
          <p:cNvSpPr txBox="1"/>
          <p:nvPr/>
        </p:nvSpPr>
        <p:spPr>
          <a:xfrm>
            <a:off x="2375239" y="4890824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frequency of word/term </a:t>
            </a:r>
            <a:r>
              <a:rPr lang="en-US" sz="2800" dirty="0" err="1"/>
              <a:t>q_i</a:t>
            </a:r>
            <a:r>
              <a:rPr lang="en-US" sz="2800" dirty="0"/>
              <a:t> in the document D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7F1BA-9601-188D-66D9-B6F338B42D8B}"/>
              </a:ext>
            </a:extLst>
          </p:cNvPr>
          <p:cNvSpPr txBox="1"/>
          <p:nvPr/>
        </p:nvSpPr>
        <p:spPr>
          <a:xfrm>
            <a:off x="1212110" y="3363069"/>
            <a:ext cx="7012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= collections of words/terms q_1, … </a:t>
            </a:r>
            <a:r>
              <a:rPr lang="en-US" sz="2800" dirty="0" err="1"/>
              <a:t>q_n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53DCB-30F2-ECC3-6AB3-43BF5152CB87}"/>
              </a:ext>
            </a:extLst>
          </p:cNvPr>
          <p:cNvSpPr txBox="1"/>
          <p:nvPr/>
        </p:nvSpPr>
        <p:spPr>
          <a:xfrm>
            <a:off x="3739309" y="5562500"/>
            <a:ext cx="454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inverse document frequency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47D1B-0F29-0B0F-E444-5D1F5A279301}"/>
              </a:ext>
            </a:extLst>
          </p:cNvPr>
          <p:cNvSpPr txBox="1"/>
          <p:nvPr/>
        </p:nvSpPr>
        <p:spPr>
          <a:xfrm>
            <a:off x="1219520" y="6260809"/>
            <a:ext cx="675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Avrd</a:t>
            </a:r>
            <a:r>
              <a:rPr lang="en-US" sz="2800" dirty="0"/>
              <a:t> – average document length in collection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F93F14-6DE5-C007-B21A-3B0B5AA61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103" y="4087702"/>
            <a:ext cx="2044198" cy="4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693A9-0423-5454-FD25-5AAFB51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Methods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1BA24-5F8E-B0CE-A028-96CA53D35891}"/>
              </a:ext>
            </a:extLst>
          </p:cNvPr>
          <p:cNvSpPr txBox="1"/>
          <p:nvPr/>
        </p:nvSpPr>
        <p:spPr>
          <a:xfrm>
            <a:off x="893132" y="1903224"/>
            <a:ext cx="10845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Pointwise methods:</a:t>
            </a:r>
            <a:r>
              <a:rPr lang="en-US" sz="2800" dirty="0"/>
              <a:t> the loss is computed using individual objects (query-document pairs)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b="1" dirty="0"/>
              <a:t>Pairwise methods:</a:t>
            </a:r>
            <a:r>
              <a:rPr lang="en-US" sz="2800" dirty="0"/>
              <a:t> the loss is computed using pairs of objects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b="1" dirty="0"/>
              <a:t>Listwise methods:</a:t>
            </a:r>
            <a:r>
              <a:rPr lang="en-US" sz="2800" dirty="0"/>
              <a:t> the loss is computed for a list of objects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074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62139-D1F9-F689-8DA0-3E8EB244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Pointwise method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E9AE35-EAA7-33AA-FA96-F15E879B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026" y="2256612"/>
            <a:ext cx="432248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28726-865C-9F10-BDC2-FA1448F5A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16" y="1847372"/>
            <a:ext cx="1921043" cy="4014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99322E-1B10-9EC7-157F-6EA9331B7D40}"/>
              </a:ext>
            </a:extLst>
          </p:cNvPr>
          <p:cNvSpPr txBox="1"/>
          <p:nvPr/>
        </p:nvSpPr>
        <p:spPr>
          <a:xfrm>
            <a:off x="838200" y="1786702"/>
            <a:ext cx="269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relevance: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0F21C-6CFC-93C8-4ECF-E131A0AB8C2F}"/>
              </a:ext>
            </a:extLst>
          </p:cNvPr>
          <p:cNvSpPr txBox="1"/>
          <p:nvPr/>
        </p:nvSpPr>
        <p:spPr>
          <a:xfrm>
            <a:off x="838200" y="2636875"/>
            <a:ext cx="3882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 two-class classifier: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37F4E-2F9D-6E43-04DD-5DDA4EBEDA72}"/>
              </a:ext>
            </a:extLst>
          </p:cNvPr>
          <p:cNvSpPr txBox="1"/>
          <p:nvPr/>
        </p:nvSpPr>
        <p:spPr>
          <a:xfrm>
            <a:off x="838200" y="3795824"/>
            <a:ext cx="899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Usually, pointwise methods do not show good performance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8691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RankNet</a:t>
            </a:r>
            <a:r>
              <a:rPr lang="en-US" dirty="0"/>
              <a:t> (pairwise method)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F6F3C-0714-E953-DF82-B50A29DE10E2}"/>
              </a:ext>
            </a:extLst>
          </p:cNvPr>
          <p:cNvSpPr txBox="1"/>
          <p:nvPr/>
        </p:nvSpPr>
        <p:spPr>
          <a:xfrm>
            <a:off x="838200" y="1648048"/>
            <a:ext cx="2982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Pairwise relevance: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CCA997-1704-E96C-946C-DBA17871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69" y="1706528"/>
            <a:ext cx="3422408" cy="47559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F3B012-350E-9DC5-594F-AB7B6EE7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7" y="2346810"/>
            <a:ext cx="11197856" cy="8882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191D24-400D-7536-E647-866C615B7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0" y="4098728"/>
            <a:ext cx="1805053" cy="4778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1E9192-F239-C85A-F7CD-81C018BA3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080" y="3357235"/>
            <a:ext cx="3573486" cy="5232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B6151D-0758-C682-2811-A60E7028D5E9}"/>
              </a:ext>
            </a:extLst>
          </p:cNvPr>
          <p:cNvSpPr txBox="1"/>
          <p:nvPr/>
        </p:nvSpPr>
        <p:spPr>
          <a:xfrm>
            <a:off x="838200" y="4791653"/>
            <a:ext cx="673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procedure using SGD and linear a(x):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132F27D-A11C-8386-735A-E59D41633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1" y="5326256"/>
            <a:ext cx="7779815" cy="88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0B1EFF-8E73-8DCB-1A22-F9E2990591E9}"/>
              </a:ext>
            </a:extLst>
          </p:cNvPr>
          <p:cNvSpPr txBox="1"/>
          <p:nvPr/>
        </p:nvSpPr>
        <p:spPr>
          <a:xfrm>
            <a:off x="2824164" y="4064670"/>
            <a:ext cx="732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 any other differentiable score function </a:t>
            </a:r>
            <a:r>
              <a:rPr lang="en-US" sz="2800" dirty="0" err="1"/>
              <a:t>w.r.t.</a:t>
            </a:r>
            <a:r>
              <a:rPr lang="en-US" sz="2800" dirty="0"/>
              <a:t> </a:t>
            </a:r>
            <a:r>
              <a:rPr lang="en-US" sz="2800" b="1" dirty="0"/>
              <a:t>w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7412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F42B-C848-1D8E-A12B-C786F47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A3FA-584F-DA1F-8A93-3A466AA3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 between ranking error rate and ranking metrics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DFE49-E0BD-0A55-A399-773E1272CEE2}"/>
              </a:ext>
            </a:extLst>
          </p:cNvPr>
          <p:cNvSpPr txBox="1"/>
          <p:nvPr/>
        </p:nvSpPr>
        <p:spPr>
          <a:xfrm>
            <a:off x="838201" y="1708200"/>
            <a:ext cx="10515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training we minimize loss function that corresponds to minimization of ranking error rate, but in practice we’re interested in high values of MAP, </a:t>
            </a:r>
            <a:r>
              <a:rPr lang="en-US" sz="2800" dirty="0" err="1"/>
              <a:t>nDCG</a:t>
            </a:r>
            <a:r>
              <a:rPr lang="en-US" sz="2800" dirty="0"/>
              <a:t>, etc.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9F6A-AFB9-3083-91F9-9FC755595EE7}"/>
              </a:ext>
            </a:extLst>
          </p:cNvPr>
          <p:cNvSpPr txBox="1"/>
          <p:nvPr/>
        </p:nvSpPr>
        <p:spPr>
          <a:xfrm>
            <a:off x="832866" y="3175652"/>
            <a:ext cx="5698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only one relevant document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6E0C3-6952-6EB0-F60F-696F0D305ACB}"/>
              </a:ext>
            </a:extLst>
          </p:cNvPr>
          <p:cNvSpPr txBox="1"/>
          <p:nvPr/>
        </p:nvSpPr>
        <p:spPr>
          <a:xfrm>
            <a:off x="838201" y="3792184"/>
            <a:ext cx="8507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Moving relevant document from 3-rd to 2-nd position: error rate changes by 1, AP increases by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D4D4D-45FE-6DE3-F50E-2D26A306E861}"/>
              </a:ext>
            </a:extLst>
          </p:cNvPr>
          <p:cNvSpPr txBox="1"/>
          <p:nvPr/>
        </p:nvSpPr>
        <p:spPr>
          <a:xfrm>
            <a:off x="831114" y="4816452"/>
            <a:ext cx="8195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Moving relevant document from 10-th to 9-th position: error rate changes by 1, AP increases by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F70078-1854-84C4-7601-82541E4EB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211" y="4183383"/>
            <a:ext cx="1263715" cy="5651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D1E818-244B-53BC-C48F-A2C4B054C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91" y="5293356"/>
            <a:ext cx="1320868" cy="5397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EEFEF2-6898-1383-B453-388AE87D1767}"/>
              </a:ext>
            </a:extLst>
          </p:cNvPr>
          <p:cNvSpPr txBox="1"/>
          <p:nvPr/>
        </p:nvSpPr>
        <p:spPr>
          <a:xfrm>
            <a:off x="848833" y="5848977"/>
            <a:ext cx="1069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Simple heuristic for </a:t>
            </a:r>
            <a:r>
              <a:rPr lang="en-US" sz="2800" dirty="0" err="1"/>
              <a:t>RankNet</a:t>
            </a:r>
            <a:r>
              <a:rPr lang="en-US" sz="2800" dirty="0"/>
              <a:t>: measure MAP/</a:t>
            </a:r>
            <a:r>
              <a:rPr lang="en-US" sz="2800" dirty="0" err="1"/>
              <a:t>nDCG</a:t>
            </a:r>
            <a:r>
              <a:rPr lang="en-US" sz="2800" dirty="0"/>
              <a:t> on validation set at the end of every epoch and output the solution with the highest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969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12264D-D78F-3D0D-8016-4E805CF91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03" y="3062701"/>
            <a:ext cx="10024610" cy="938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4B8717-B4C2-7673-5CF5-B9DE61BF9588}"/>
              </a:ext>
            </a:extLst>
          </p:cNvPr>
          <p:cNvSpPr txBox="1"/>
          <p:nvPr/>
        </p:nvSpPr>
        <p:spPr>
          <a:xfrm>
            <a:off x="923318" y="4734303"/>
            <a:ext cx="108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change in NDCG value in case of swapping </a:t>
            </a:r>
            <a:r>
              <a:rPr lang="en-US" sz="2800" dirty="0" err="1"/>
              <a:t>i-th</a:t>
            </a:r>
            <a:r>
              <a:rPr lang="en-US" sz="2800" dirty="0"/>
              <a:t> and j-</a:t>
            </a:r>
            <a:r>
              <a:rPr lang="en-US" sz="2800" dirty="0" err="1"/>
              <a:t>th</a:t>
            </a:r>
            <a:r>
              <a:rPr lang="en-US" sz="2800" dirty="0"/>
              <a:t> documents in output and leave all the other documents unchanged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7FDB-38C7-09F1-E532-3A257F7421DC}"/>
              </a:ext>
            </a:extLst>
          </p:cNvPr>
          <p:cNvSpPr txBox="1"/>
          <p:nvPr/>
        </p:nvSpPr>
        <p:spPr>
          <a:xfrm>
            <a:off x="838200" y="1475267"/>
            <a:ext cx="9881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hard to invent a smooth loss function that would approximate MAP, </a:t>
            </a:r>
            <a:r>
              <a:rPr lang="en-US" sz="2800" dirty="0" err="1"/>
              <a:t>nDCG</a:t>
            </a:r>
            <a:r>
              <a:rPr lang="en-US" sz="2800" dirty="0"/>
              <a:t>, etc.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5AD28-3B1D-2CC5-1716-5EDA6DDF490B}"/>
              </a:ext>
            </a:extLst>
          </p:cNvPr>
          <p:cNvSpPr txBox="1"/>
          <p:nvPr/>
        </p:nvSpPr>
        <p:spPr>
          <a:xfrm>
            <a:off x="838200" y="2548290"/>
            <a:ext cx="5082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Instead, we can modify gradients: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61655-6C19-C994-A394-F69CCFC61CF2}"/>
              </a:ext>
            </a:extLst>
          </p:cNvPr>
          <p:cNvSpPr txBox="1"/>
          <p:nvPr/>
        </p:nvSpPr>
        <p:spPr>
          <a:xfrm>
            <a:off x="868233" y="5915894"/>
            <a:ext cx="636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Similarly change in MAP value can be used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83530E-4EE1-525E-F562-CFDA3688C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3929078"/>
            <a:ext cx="7653623" cy="8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4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151D3-C3DC-8BAB-C6DF-FAB00214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3CA07-CF58-83C2-D35C-88A2086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D0355D-DAFE-7AA4-BA76-933366FC2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79" y="2588457"/>
            <a:ext cx="9396788" cy="4078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34A2F9-0651-585C-ECFB-FEE0657B779F}"/>
              </a:ext>
            </a:extLst>
          </p:cNvPr>
          <p:cNvSpPr txBox="1"/>
          <p:nvPr/>
        </p:nvSpPr>
        <p:spPr>
          <a:xfrm>
            <a:off x="870099" y="1509932"/>
            <a:ext cx="9188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usually better optimizes target ranking metrics compared to </a:t>
            </a:r>
            <a:r>
              <a:rPr lang="en-US" sz="2800" dirty="0" err="1"/>
              <a:t>RankNet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85293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AA78-7651-2215-3A8E-7DDAF244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32008-C8DB-7D09-1DE3-68CCEFC5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LambdaRank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81C563-F4CB-D709-E2E8-42306BBC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28" y="1564405"/>
            <a:ext cx="10024610" cy="93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B09B1-2BDC-FAA1-7924-812551BF36E2}"/>
              </a:ext>
            </a:extLst>
          </p:cNvPr>
          <p:cNvSpPr txBox="1"/>
          <p:nvPr/>
        </p:nvSpPr>
        <p:spPr>
          <a:xfrm>
            <a:off x="883091" y="3451034"/>
            <a:ext cx="9858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is a mixed pairwise/listwise method: for updates we need to sample only pair of documents, but need the value </a:t>
            </a:r>
            <a:r>
              <a:rPr lang="en-US" sz="2800" dirty="0" err="1"/>
              <a:t>maxDCG</a:t>
            </a:r>
            <a:r>
              <a:rPr lang="en-US" sz="2800" dirty="0"/>
              <a:t> from the full list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5D2BE45-3CF2-1A10-1332-2AEB9C34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3" y="2430782"/>
            <a:ext cx="7653623" cy="8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BE304-C94B-5293-B6DC-40877D9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Ranking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D51788-8E65-D31D-AEE3-32F9FAFED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3" y="2071436"/>
            <a:ext cx="6347555" cy="12603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6DD535-85BB-286A-FDAB-D707DA30C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4" y="4680684"/>
            <a:ext cx="6360804" cy="1489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87963-FF3C-B6F9-F940-922046DFA3E9}"/>
              </a:ext>
            </a:extLst>
          </p:cNvPr>
          <p:cNvSpPr txBox="1"/>
          <p:nvPr/>
        </p:nvSpPr>
        <p:spPr>
          <a:xfrm>
            <a:off x="838200" y="1497888"/>
            <a:ext cx="319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Web search engines: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68BE5-7DBD-EBD5-7999-37CB3CA4471C}"/>
              </a:ext>
            </a:extLst>
          </p:cNvPr>
          <p:cNvSpPr txBox="1"/>
          <p:nvPr/>
        </p:nvSpPr>
        <p:spPr>
          <a:xfrm>
            <a:off x="794907" y="4157463"/>
            <a:ext cx="611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Online shopping recommender systems:</a:t>
            </a:r>
            <a:endParaRPr lang="ru-RU" sz="2800" dirty="0"/>
          </a:p>
        </p:txBody>
      </p:sp>
      <p:pic>
        <p:nvPicPr>
          <p:cNvPr id="1026" name="Picture 2" descr="YouTube Recommendations Algorithm Updates | Youtube Marketing">
            <a:extLst>
              <a:ext uri="{FF2B5EF4-FFF2-40B4-BE49-F238E27FC236}">
                <a16:creationId xmlns:a16="http://schemas.microsoft.com/office/drawing/2014/main" id="{1F353C67-9A12-3006-15A8-AE1A6EF0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30" y="2664063"/>
            <a:ext cx="3683363" cy="20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1A3BD7-2D99-B040-262C-DD45A271F798}"/>
              </a:ext>
            </a:extLst>
          </p:cNvPr>
          <p:cNvSpPr txBox="1"/>
          <p:nvPr/>
        </p:nvSpPr>
        <p:spPr>
          <a:xfrm>
            <a:off x="8227066" y="1625590"/>
            <a:ext cx="3883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 service recommender systems: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89733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F741C-590D-2268-117B-7652430E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LambdaMART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8C42D-3767-1512-8995-4318E13BF47E}"/>
              </a:ext>
            </a:extLst>
          </p:cNvPr>
          <p:cNvSpPr txBox="1"/>
          <p:nvPr/>
        </p:nvSpPr>
        <p:spPr>
          <a:xfrm>
            <a:off x="838199" y="1690688"/>
            <a:ext cx="10834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MART (Multiple Additive Decision Tree) – a classic version of gradient boosting on top of decision trees. Boosting uses loss gradients as pseudo-targets for training next decision tree.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86B78-637E-E277-FB72-E3652675AB07}"/>
              </a:ext>
            </a:extLst>
          </p:cNvPr>
          <p:cNvSpPr txBox="1"/>
          <p:nvPr/>
        </p:nvSpPr>
        <p:spPr>
          <a:xfrm>
            <a:off x="838200" y="4668286"/>
            <a:ext cx="10834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LambdaMART</a:t>
            </a:r>
            <a:r>
              <a:rPr lang="en-US" sz="2800" dirty="0"/>
              <a:t> = MART, where pseudo-targets are computed using loss gradients + </a:t>
            </a:r>
            <a:r>
              <a:rPr lang="en-US" sz="2800" dirty="0" err="1"/>
              <a:t>nDCG</a:t>
            </a:r>
            <a:r>
              <a:rPr lang="en-US" sz="2800" dirty="0"/>
              <a:t>/MAP absolute change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F46B8-FD20-D2E6-7AF2-533B1C156DD3}"/>
              </a:ext>
            </a:extLst>
          </p:cNvPr>
          <p:cNvSpPr txBox="1"/>
          <p:nvPr/>
        </p:nvSpPr>
        <p:spPr>
          <a:xfrm>
            <a:off x="838200" y="3387354"/>
            <a:ext cx="11102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LambdaRank</a:t>
            </a:r>
            <a:r>
              <a:rPr lang="en-US" sz="2800" dirty="0"/>
              <a:t> chooses gradients for training rank algorithm by adding </a:t>
            </a:r>
            <a:r>
              <a:rPr lang="en-US" sz="2800" dirty="0" err="1"/>
              <a:t>nDCG</a:t>
            </a:r>
            <a:r>
              <a:rPr lang="en-US" sz="2800" dirty="0"/>
              <a:t>/MAP absolute change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50167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CCEF3-4FDD-A681-D4FA-D4743F2C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on gradient boosting for two-class classification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D3C542-7B2C-5E03-E0A3-EF77F859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47" y="2300303"/>
            <a:ext cx="3023315" cy="1043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E5BFB-24B6-9379-9893-EA1216B920F1}"/>
              </a:ext>
            </a:extLst>
          </p:cNvPr>
          <p:cNvSpPr txBox="1"/>
          <p:nvPr/>
        </p:nvSpPr>
        <p:spPr>
          <a:xfrm>
            <a:off x="880731" y="2563011"/>
            <a:ext cx="2648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first model: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1B17C1-DAE7-494B-0234-DF09A8944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4" y="1853209"/>
            <a:ext cx="5559022" cy="476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F4CB-7F76-03CD-1AA5-7546A2706D82}"/>
              </a:ext>
            </a:extLst>
          </p:cNvPr>
          <p:cNvSpPr txBox="1"/>
          <p:nvPr/>
        </p:nvSpPr>
        <p:spPr>
          <a:xfrm>
            <a:off x="955194" y="4330144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ABF90-9F41-6286-326D-E06193BE594F}"/>
              </a:ext>
            </a:extLst>
          </p:cNvPr>
          <p:cNvSpPr txBox="1"/>
          <p:nvPr/>
        </p:nvSpPr>
        <p:spPr>
          <a:xfrm>
            <a:off x="960523" y="5296077"/>
            <a:ext cx="908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MSE decision tree regression model as next base model: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087A74-7701-C294-F088-5BA177F59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97" y="4232804"/>
            <a:ext cx="3051346" cy="80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2BC767-7DBA-94BB-7097-98950D5A9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5" y="3327689"/>
            <a:ext cx="4712835" cy="8048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E700AE-3F42-EB63-58B3-5D8FD5289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20" y="5883091"/>
            <a:ext cx="3260043" cy="8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5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147F-F0FA-A835-3E33-04B4B7E7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EA72F-9AAB-4F8A-D42C-C95D9516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on gradient boosting for two-class classification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881423-DFC6-C949-3B03-92297EC4C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03047" cy="1057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E11B57-E296-CF88-36EB-95EE8BABAE8D}"/>
              </a:ext>
            </a:extLst>
          </p:cNvPr>
          <p:cNvSpPr txBox="1"/>
          <p:nvPr/>
        </p:nvSpPr>
        <p:spPr>
          <a:xfrm>
            <a:off x="838200" y="2886507"/>
            <a:ext cx="8965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Train DT on pseudo-residuals and fix found predicates</a:t>
            </a:r>
          </a:p>
          <a:p>
            <a:pPr marL="514350" indent="-514350">
              <a:buAutoNum type="arabicParenR"/>
            </a:pPr>
            <a:r>
              <a:rPr lang="en-US" sz="2800" dirty="0"/>
              <a:t>Fine-tune prediction in each region by solving 1d optimization problem using one-step Newton procedure: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F9B2A6-218D-0486-A4F4-BC394167B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79" y="1658747"/>
            <a:ext cx="6156668" cy="105752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A952E9-1219-6DFA-5C43-C57842E67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436" y="4435846"/>
            <a:ext cx="5485766" cy="10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9F2BA-7A11-0840-4EDA-75FE072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Pseudo-targets in </a:t>
            </a:r>
            <a:r>
              <a:rPr lang="en-US" dirty="0" err="1"/>
              <a:t>LambdaMART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6F1780-CDDC-B754-4F93-95C3B491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55" y="2344646"/>
            <a:ext cx="4884031" cy="5042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89A0F-1396-ACB9-1B15-54B0BB5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07" y="1549945"/>
            <a:ext cx="3492709" cy="797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5D267-9AD2-5349-8631-D8AB5158D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6" y="3237046"/>
            <a:ext cx="7774572" cy="9004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308044-AC29-C60B-4B08-9C304E248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22" y="4191068"/>
            <a:ext cx="3353022" cy="6691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BFA339-1E90-F159-23FD-98BB734E60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02" y="5101297"/>
            <a:ext cx="6878787" cy="99115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8EC379-DD53-AEBF-7325-76267E5C1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23" y="1570160"/>
            <a:ext cx="2558401" cy="7974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887FAC-B9CF-1E1E-4027-FF1147CC140B}"/>
              </a:ext>
            </a:extLst>
          </p:cNvPr>
          <p:cNvSpPr txBox="1"/>
          <p:nvPr/>
        </p:nvSpPr>
        <p:spPr>
          <a:xfrm>
            <a:off x="894904" y="1592773"/>
            <a:ext cx="394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Weighted </a:t>
            </a:r>
            <a:r>
              <a:rPr lang="en-US" sz="2800" dirty="0" err="1"/>
              <a:t>RankNet</a:t>
            </a:r>
            <a:r>
              <a:rPr lang="en-US" sz="2800" dirty="0"/>
              <a:t> loss: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03169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B1171-5CA7-77E9-A779-ED9B6CFF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095A-E068-0019-9B29-F4F5194E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Pseudo-targets in </a:t>
            </a:r>
            <a:r>
              <a:rPr lang="en-US" dirty="0" err="1"/>
              <a:t>LambdaMART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9559FC-08AD-B33F-1795-58468725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3818"/>
            <a:ext cx="6878787" cy="99115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50955E-08A0-A1DA-1B1A-D6C3C87B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37" y="2594340"/>
            <a:ext cx="2681974" cy="824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ED5BE-E34A-3F2E-F0D6-7BE89ECE7A55}"/>
              </a:ext>
            </a:extLst>
          </p:cNvPr>
          <p:cNvSpPr txBox="1"/>
          <p:nvPr/>
        </p:nvSpPr>
        <p:spPr>
          <a:xfrm>
            <a:off x="838200" y="2677771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E280F-5C82-ADD1-948B-95B244286281}"/>
              </a:ext>
            </a:extLst>
          </p:cNvPr>
          <p:cNvSpPr txBox="1"/>
          <p:nvPr/>
        </p:nvSpPr>
        <p:spPr>
          <a:xfrm>
            <a:off x="816934" y="3444354"/>
            <a:ext cx="6390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next DT base model (find all regions):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4A5A7C-4189-5FAC-E12B-66472B50E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4" y="3354499"/>
            <a:ext cx="3260043" cy="80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37004-6616-0BBC-49A5-20B06E49B980}"/>
              </a:ext>
            </a:extLst>
          </p:cNvPr>
          <p:cNvSpPr txBox="1"/>
          <p:nvPr/>
        </p:nvSpPr>
        <p:spPr>
          <a:xfrm>
            <a:off x="815359" y="4179050"/>
            <a:ext cx="10880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Fine-tune prediction in each region by solving 1d optimization problem using one-step Newton procedure: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DEF293D-2120-8B90-7DAF-E45C51E74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66" y="5169751"/>
            <a:ext cx="7350795" cy="16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0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Listwise Method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6E5489-CEFD-4DD4-A417-1F62EEE8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32" y="2073798"/>
            <a:ext cx="4128067" cy="477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9E4D1-B94E-A65D-44DF-BABDB044BD0B}"/>
              </a:ext>
            </a:extLst>
          </p:cNvPr>
          <p:cNvSpPr txBox="1"/>
          <p:nvPr/>
        </p:nvSpPr>
        <p:spPr>
          <a:xfrm>
            <a:off x="838200" y="1491931"/>
            <a:ext cx="9815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given query and relevant documents let’s compute their scores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D0F5C-2EA3-DDD7-DCB5-F3A6C7C5485C}"/>
              </a:ext>
            </a:extLst>
          </p:cNvPr>
          <p:cNvSpPr txBox="1"/>
          <p:nvPr/>
        </p:nvSpPr>
        <p:spPr>
          <a:xfrm>
            <a:off x="829854" y="2605426"/>
            <a:ext cx="11184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optimization we need to define a differentiable loss function measuring the distance between graded ordering and given set of scores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2183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Listwise Method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5AEF01-C854-EB21-D039-642CD837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25" y="2157556"/>
            <a:ext cx="6198373" cy="28758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868D5-B27C-E58D-769E-EAD1ABFFE42C}"/>
              </a:ext>
            </a:extLst>
          </p:cNvPr>
          <p:cNvSpPr txBox="1"/>
          <p:nvPr/>
        </p:nvSpPr>
        <p:spPr>
          <a:xfrm>
            <a:off x="838200" y="1530118"/>
            <a:ext cx="9535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probability distribution on a set of permutations: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44F6F4-EDCD-5CE0-C3B9-53083884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50" y="5221552"/>
            <a:ext cx="3199337" cy="724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9B445-C266-BFFA-E0B7-7B5E5FF92422}"/>
              </a:ext>
            </a:extLst>
          </p:cNvPr>
          <p:cNvSpPr txBox="1"/>
          <p:nvPr/>
        </p:nvSpPr>
        <p:spPr>
          <a:xfrm>
            <a:off x="838200" y="5240152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Loss function: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9984E2-8D43-94B8-EC86-38211C0E7949}"/>
              </a:ext>
            </a:extLst>
          </p:cNvPr>
          <p:cNvSpPr txBox="1"/>
          <p:nvPr/>
        </p:nvSpPr>
        <p:spPr>
          <a:xfrm>
            <a:off x="815162" y="5863586"/>
            <a:ext cx="1135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loss is hard to deal with directly due to too many terms (= number of possible permutations)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5331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794B4-2AEA-7001-A631-F705B72E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ListNet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81E560-71B3-871C-B619-67120BDC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25" y="2748864"/>
            <a:ext cx="4701679" cy="95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5664C-619E-9DE6-81C0-3099D43221A0}"/>
              </a:ext>
            </a:extLst>
          </p:cNvPr>
          <p:cNvSpPr txBox="1"/>
          <p:nvPr/>
        </p:nvSpPr>
        <p:spPr>
          <a:xfrm>
            <a:off x="838200" y="1690688"/>
            <a:ext cx="10217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Probability that the given element is stated on the first position under </a:t>
            </a:r>
            <a:r>
              <a:rPr lang="en-US" sz="2800" dirty="0" err="1"/>
              <a:t>Plackett</a:t>
            </a:r>
            <a:r>
              <a:rPr lang="en-US" sz="2800" dirty="0"/>
              <a:t>-Luce probability model: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09824-AAC7-3838-FF81-1A8FB231D078}"/>
              </a:ext>
            </a:extLst>
          </p:cNvPr>
          <p:cNvSpPr txBox="1"/>
          <p:nvPr/>
        </p:nvSpPr>
        <p:spPr>
          <a:xfrm>
            <a:off x="838200" y="3789023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Loss function: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84133-FDD9-CF2D-9077-41F56DCF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6" y="4385064"/>
            <a:ext cx="10968006" cy="8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9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C5961-2B07-4EC5-D8EC-6FCD5CEF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model for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60F2F-FCE3-24DF-0E01-99F3783451F4}"/>
              </a:ext>
            </a:extLst>
          </p:cNvPr>
          <p:cNvSpPr txBox="1"/>
          <p:nvPr/>
        </p:nvSpPr>
        <p:spPr>
          <a:xfrm>
            <a:off x="838200" y="1531083"/>
            <a:ext cx="5822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Object = a pair of query and document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B20867-CC32-E4C2-34FF-EEF35605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29" y="1541717"/>
            <a:ext cx="1793892" cy="523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99CE9-C99B-9E18-C985-7067576D07CC}"/>
              </a:ext>
            </a:extLst>
          </p:cNvPr>
          <p:cNvSpPr txBox="1"/>
          <p:nvPr/>
        </p:nvSpPr>
        <p:spPr>
          <a:xfrm>
            <a:off x="838200" y="2172128"/>
            <a:ext cx="2355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Scoring model: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BEF87A-A358-2441-A083-98D89654A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76" y="3776198"/>
            <a:ext cx="4462745" cy="523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D307B4-20DA-4055-9ADD-35CF65CB5DB0}"/>
              </a:ext>
            </a:extLst>
          </p:cNvPr>
          <p:cNvSpPr txBox="1"/>
          <p:nvPr/>
        </p:nvSpPr>
        <p:spPr>
          <a:xfrm>
            <a:off x="838200" y="2760023"/>
            <a:ext cx="107938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Inference: for given query and collection of documents output a list of top-ranked documents </a:t>
            </a:r>
            <a:r>
              <a:rPr lang="en-US" sz="2800" dirty="0" err="1"/>
              <a:t>w.r.t.</a:t>
            </a:r>
            <a:r>
              <a:rPr lang="en-US" sz="2800" dirty="0"/>
              <a:t> their scores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ED2B8C-9AD7-F56C-9EEC-C54B1CE65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26" y="2205114"/>
            <a:ext cx="2813809" cy="468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C94B7-0BC3-631C-2F53-9C133F4257C1}"/>
              </a:ext>
            </a:extLst>
          </p:cNvPr>
          <p:cNvSpPr txBox="1"/>
          <p:nvPr/>
        </p:nvSpPr>
        <p:spPr>
          <a:xfrm>
            <a:off x="838200" y="4709034"/>
            <a:ext cx="10793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Query/documents examples</a:t>
            </a:r>
          </a:p>
          <a:p>
            <a:r>
              <a:rPr lang="en-US" sz="2800" dirty="0"/>
              <a:t>Web search: query = user + search query, documents = web pages</a:t>
            </a:r>
          </a:p>
          <a:p>
            <a:r>
              <a:rPr lang="en-US" sz="2800" dirty="0"/>
              <a:t>Online shopping: query = user + current order, documents = goods</a:t>
            </a:r>
          </a:p>
          <a:p>
            <a:r>
              <a:rPr lang="en-US" sz="2800" dirty="0"/>
              <a:t>Video service: query = user + recent video history, documents = videos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987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E52C9-0A78-90BD-9AC4-643F03C0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Supervision in Ranking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C735C-CA4D-02FD-86EB-2DD0B6175371}"/>
              </a:ext>
            </a:extLst>
          </p:cNvPr>
          <p:cNvSpPr txBox="1"/>
          <p:nvPr/>
        </p:nvSpPr>
        <p:spPr>
          <a:xfrm>
            <a:off x="903766" y="1637403"/>
            <a:ext cx="7602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Relevant/non-relevant objects (users click data):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E7E7C7-AFCB-0A03-9EA5-44ADEE54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127" y="2260406"/>
            <a:ext cx="2453318" cy="523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48306-984B-70B9-2741-1512E021C24A}"/>
              </a:ext>
            </a:extLst>
          </p:cNvPr>
          <p:cNvSpPr txBox="1"/>
          <p:nvPr/>
        </p:nvSpPr>
        <p:spPr>
          <a:xfrm>
            <a:off x="903766" y="3014323"/>
            <a:ext cx="8123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2. Ranking for pairs of documents (given by assessors):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D2B41-BA6E-F13E-F2A5-38270B4A26AD}"/>
              </a:ext>
            </a:extLst>
          </p:cNvPr>
          <p:cNvSpPr txBox="1"/>
          <p:nvPr/>
        </p:nvSpPr>
        <p:spPr>
          <a:xfrm>
            <a:off x="903766" y="4391251"/>
            <a:ext cx="10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Graded relevance: 0(bad), 1(fair), 2(good), 3(excellent), 4(perfect) (given by assessors)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0ECA96F-2AF4-525C-91B3-D5354FF82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38" y="5320181"/>
            <a:ext cx="3000495" cy="5232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024CE-E451-E024-EF85-ED53592E8AFE}"/>
              </a:ext>
            </a:extLst>
          </p:cNvPr>
          <p:cNvSpPr txBox="1"/>
          <p:nvPr/>
        </p:nvSpPr>
        <p:spPr>
          <a:xfrm>
            <a:off x="901998" y="5905860"/>
            <a:ext cx="10325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real search engines usually a combination of different supervision is used with more weight for assessor’s data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955BCC-8BA3-0CB6-AFB2-A2A387167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429" y="3648007"/>
            <a:ext cx="470898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9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989B2-4DD6-E78F-5095-420F00BE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92EE-EF73-60C3-4B29-2844F5018233}"/>
              </a:ext>
            </a:extLst>
          </p:cNvPr>
          <p:cNvSpPr txBox="1"/>
          <p:nvPr/>
        </p:nvSpPr>
        <p:spPr>
          <a:xfrm>
            <a:off x="838200" y="1828801"/>
            <a:ext cx="29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Ranking error rate: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15512-A477-F4AF-7DFB-5D5B54A75EC2}"/>
              </a:ext>
            </a:extLst>
          </p:cNvPr>
          <p:cNvSpPr txBox="1"/>
          <p:nvPr/>
        </p:nvSpPr>
        <p:spPr>
          <a:xfrm>
            <a:off x="838200" y="3167390"/>
            <a:ext cx="7181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metrics doesn’t account for top K relevance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41CAF-7E5D-101B-0CE3-1FA8963CB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794" y="1651723"/>
            <a:ext cx="7240229" cy="10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C6807-A2D4-FEB4-0176-F319278B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8FDB0-B0FD-99BD-DFB1-171ADC72B532}"/>
              </a:ext>
            </a:extLst>
          </p:cNvPr>
          <p:cNvSpPr txBox="1"/>
          <p:nvPr/>
        </p:nvSpPr>
        <p:spPr>
          <a:xfrm>
            <a:off x="838200" y="1690688"/>
            <a:ext cx="2692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relevance: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32747D-9A30-4564-0FB8-363E3181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43" y="1787047"/>
            <a:ext cx="1792518" cy="3949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A6F24C-D3E8-ABFD-3559-A2392761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37" y="3248204"/>
            <a:ext cx="6957400" cy="39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72E863-9F74-2373-D24B-71F9F19C4E35}"/>
              </a:ext>
            </a:extLst>
          </p:cNvPr>
          <p:cNvSpPr txBox="1"/>
          <p:nvPr/>
        </p:nvSpPr>
        <p:spPr>
          <a:xfrm>
            <a:off x="838200" y="2552237"/>
            <a:ext cx="10753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sort all objects </a:t>
            </a:r>
            <a:r>
              <a:rPr lang="en-US" sz="2800" dirty="0" err="1"/>
              <a:t>w.r.t.</a:t>
            </a:r>
            <a:r>
              <a:rPr lang="en-US" sz="2800" dirty="0"/>
              <a:t> their relevance scores and take top-K elements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BD828-8FB7-1429-5409-5C66671AC5EE}"/>
              </a:ext>
            </a:extLst>
          </p:cNvPr>
          <p:cNvSpPr txBox="1"/>
          <p:nvPr/>
        </p:nvSpPr>
        <p:spPr>
          <a:xfrm>
            <a:off x="838200" y="3873208"/>
            <a:ext cx="4918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Their corresponding relevancies: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882A3D-8EFF-A932-9337-C20D836E1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634" y="3955096"/>
            <a:ext cx="2694026" cy="5051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CB039C-0DFE-A2EC-C4EC-DEA026F14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4" y="4564219"/>
            <a:ext cx="4584376" cy="10604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15730F-D7F7-842F-628F-449B09B3BEE4}"/>
              </a:ext>
            </a:extLst>
          </p:cNvPr>
          <p:cNvSpPr txBox="1"/>
          <p:nvPr/>
        </p:nvSpPr>
        <p:spPr>
          <a:xfrm>
            <a:off x="838200" y="562462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metric doesn’t consider the ordering, e.g. for [0,0,0,1,1] and [1,1,0,0,0] it has the same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893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9543C-836F-E968-3BFA-46B4A36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E5F55-2F4A-A6B7-3DFE-3B0E0F1A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1" y="1500723"/>
            <a:ext cx="8116477" cy="997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B01EB-7450-5CBA-C829-7C7AB6FE9054}"/>
              </a:ext>
            </a:extLst>
          </p:cNvPr>
          <p:cNvSpPr txBox="1"/>
          <p:nvPr/>
        </p:nvSpPr>
        <p:spPr>
          <a:xfrm>
            <a:off x="838200" y="2826286"/>
            <a:ext cx="419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y=[0, 0, 0, 1, 1]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CC5B85-38DB-989F-20AA-49601FAA0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94" y="2665782"/>
            <a:ext cx="3469710" cy="894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17EAC-A467-FA95-8093-3C47CEB5B448}"/>
              </a:ext>
            </a:extLst>
          </p:cNvPr>
          <p:cNvSpPr txBox="1"/>
          <p:nvPr/>
        </p:nvSpPr>
        <p:spPr>
          <a:xfrm>
            <a:off x="838200" y="3874452"/>
            <a:ext cx="4193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y=[1, 1, 0, 0, 0]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520FE9-C2DF-B595-2070-D8E4A71B1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57" y="3734139"/>
            <a:ext cx="3065262" cy="8940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F61C89-7723-51E1-5566-4EB1F180F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61" y="4793241"/>
            <a:ext cx="7878364" cy="9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8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0B791-F8FE-D94D-BD5E-321C54BE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DAB05-BA53-1FEF-8F9C-8B48BB088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160" y="1863572"/>
            <a:ext cx="3095715" cy="523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7FF74-CA22-4394-6A52-C44D469689A4}"/>
              </a:ext>
            </a:extLst>
          </p:cNvPr>
          <p:cNvSpPr txBox="1"/>
          <p:nvPr/>
        </p:nvSpPr>
        <p:spPr>
          <a:xfrm>
            <a:off x="838200" y="1818168"/>
            <a:ext cx="2837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Graded relevance: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389056-DB12-1FB0-458E-4E962B687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261" y="3141575"/>
            <a:ext cx="8168819" cy="1082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52F42-2AFC-81F0-CC18-711D93F9ADFA}"/>
              </a:ext>
            </a:extLst>
          </p:cNvPr>
          <p:cNvSpPr txBox="1"/>
          <p:nvPr/>
        </p:nvSpPr>
        <p:spPr>
          <a:xfrm>
            <a:off x="838200" y="2630446"/>
            <a:ext cx="769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Discounted Cumulative Gain (g – gain, d – discount):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042B1E-D58E-BDE5-EC3D-B7149F11D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456" y="4150056"/>
            <a:ext cx="5481120" cy="932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0DB9E2-A03D-A936-D6C9-39138E3EBBCF}"/>
              </a:ext>
            </a:extLst>
          </p:cNvPr>
          <p:cNvSpPr txBox="1"/>
          <p:nvPr/>
        </p:nvSpPr>
        <p:spPr>
          <a:xfrm>
            <a:off x="838200" y="4342943"/>
            <a:ext cx="2666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Normalized DCG: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FC9FD3-2FCD-4B1B-33B7-ED6451B0A45E}"/>
              </a:ext>
            </a:extLst>
          </p:cNvPr>
          <p:cNvSpPr txBox="1"/>
          <p:nvPr/>
        </p:nvSpPr>
        <p:spPr>
          <a:xfrm>
            <a:off x="828914" y="5130962"/>
            <a:ext cx="924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Here maximum is attained for descending order of relevance y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3DD7DB-86D5-0B39-AD4C-1CB02B62C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53" y="5713418"/>
            <a:ext cx="7111073" cy="10025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4FD349-DE15-4F72-73F0-679E775123F9}"/>
              </a:ext>
            </a:extLst>
          </p:cNvPr>
          <p:cNvSpPr txBox="1"/>
          <p:nvPr/>
        </p:nvSpPr>
        <p:spPr>
          <a:xfrm>
            <a:off x="838200" y="5943240"/>
            <a:ext cx="199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metric: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772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3457-5250-9D77-6FDD-DC5163A1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F6C51-2674-BD0E-BB6C-B51DE173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 Metrics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8CF4A-E0D9-9375-8B98-ED3248E80A3E}"/>
              </a:ext>
            </a:extLst>
          </p:cNvPr>
          <p:cNvSpPr txBox="1"/>
          <p:nvPr/>
        </p:nvSpPr>
        <p:spPr>
          <a:xfrm>
            <a:off x="838200" y="1545925"/>
            <a:ext cx="3667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DCG and </a:t>
            </a:r>
            <a:r>
              <a:rPr lang="en-US" sz="2800" dirty="0" err="1"/>
              <a:t>nDCG</a:t>
            </a:r>
            <a:r>
              <a:rPr lang="en-US" sz="2800" dirty="0"/>
              <a:t> example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EE469-6C41-D672-F845-5C7763D3B8AB}"/>
              </a:ext>
            </a:extLst>
          </p:cNvPr>
          <p:cNvSpPr txBox="1"/>
          <p:nvPr/>
        </p:nvSpPr>
        <p:spPr>
          <a:xfrm>
            <a:off x="838200" y="2182664"/>
            <a:ext cx="435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case y = [0, 0, 3, 4, 0]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0F16F0-486D-B4CE-BC17-4B18B589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26" y="2818322"/>
            <a:ext cx="6308086" cy="9668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A00EB5-7E2F-1C0C-1736-B3F307CB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95" y="3909883"/>
            <a:ext cx="6466799" cy="8216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FFE971-16DC-F899-0788-3319BDA54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2" y="4902189"/>
            <a:ext cx="3585774" cy="8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14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1008</Words>
  <Application>Microsoft Office PowerPoint</Application>
  <PresentationFormat>Широкоэкранный</PresentationFormat>
  <Paragraphs>119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Learning to Rank</vt:lpstr>
      <vt:lpstr>Applications of Ranking</vt:lpstr>
      <vt:lpstr>Scoring model for ranking</vt:lpstr>
      <vt:lpstr>Supervision in Ranking</vt:lpstr>
      <vt:lpstr>Ranking Evaluation Metrics</vt:lpstr>
      <vt:lpstr>Ranking Evaluation Metrics</vt:lpstr>
      <vt:lpstr>Ranking Evaluation Metrics</vt:lpstr>
      <vt:lpstr>Ranking Evaluation Metrics</vt:lpstr>
      <vt:lpstr>Ranking Evaluation Metrics</vt:lpstr>
      <vt:lpstr>Features for ranking</vt:lpstr>
      <vt:lpstr>Features for ranking</vt:lpstr>
      <vt:lpstr>Features for ranking</vt:lpstr>
      <vt:lpstr>Ranking Methods</vt:lpstr>
      <vt:lpstr>Pointwise method</vt:lpstr>
      <vt:lpstr>RankNet (pairwise method)</vt:lpstr>
      <vt:lpstr>Mismatch between ranking error rate and ranking metrics</vt:lpstr>
      <vt:lpstr>LambdaRank</vt:lpstr>
      <vt:lpstr>LambdaRank</vt:lpstr>
      <vt:lpstr>LambdaRank</vt:lpstr>
      <vt:lpstr>LambdaMART</vt:lpstr>
      <vt:lpstr>Recall on gradient boosting for two-class classification</vt:lpstr>
      <vt:lpstr>Recall on gradient boosting for two-class classification</vt:lpstr>
      <vt:lpstr>Pseudo-targets in LambdaMART</vt:lpstr>
      <vt:lpstr>Pseudo-targets in LambdaMART</vt:lpstr>
      <vt:lpstr>Listwise Method</vt:lpstr>
      <vt:lpstr>Listwise Method</vt:lpstr>
      <vt:lpstr>ListNet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408</cp:revision>
  <dcterms:created xsi:type="dcterms:W3CDTF">2016-07-15T17:21:31Z</dcterms:created>
  <dcterms:modified xsi:type="dcterms:W3CDTF">2025-05-09T06:05:40Z</dcterms:modified>
</cp:coreProperties>
</file>