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77" r:id="rId2"/>
    <p:sldId id="295" r:id="rId3"/>
    <p:sldId id="296" r:id="rId4"/>
    <p:sldId id="297" r:id="rId5"/>
    <p:sldId id="302" r:id="rId6"/>
    <p:sldId id="299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303" r:id="rId15"/>
    <p:sldId id="285" r:id="rId16"/>
    <p:sldId id="290" r:id="rId17"/>
    <p:sldId id="304" r:id="rId18"/>
    <p:sldId id="306" r:id="rId19"/>
    <p:sldId id="307" r:id="rId20"/>
    <p:sldId id="308" r:id="rId21"/>
    <p:sldId id="286" r:id="rId22"/>
    <p:sldId id="289" r:id="rId23"/>
    <p:sldId id="287" r:id="rId24"/>
    <p:sldId id="288" r:id="rId25"/>
    <p:sldId id="292" r:id="rId26"/>
    <p:sldId id="293" r:id="rId27"/>
    <p:sldId id="294" r:id="rId28"/>
    <p:sldId id="291" r:id="rId29"/>
    <p:sldId id="301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0719" autoAdjust="0"/>
  </p:normalViewPr>
  <p:slideViewPr>
    <p:cSldViewPr snapToGrid="0">
      <p:cViewPr varScale="1">
        <p:scale>
          <a:sx n="60" d="100"/>
          <a:sy n="60" d="100"/>
        </p:scale>
        <p:origin x="110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A202F-4299-479C-B15E-F143261314E2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C122-6047-4DF2-B658-83EED2B0E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16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70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65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76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45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41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89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19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44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17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51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55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0110C-44BF-413A-8FA8-51FBC9510905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1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+izhIIZ9W5Fs1NDM6" TargetMode="External"/><Relationship Id="rId2" Type="http://schemas.openxmlformats.org/officeDocument/2006/relationships/hyperlink" Target="https://github.com/dkropotov/cub_ml_spring2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7" Type="http://schemas.openxmlformats.org/officeDocument/2006/relationships/image" Target="../media/image34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tmp"/><Relationship Id="rId5" Type="http://schemas.openxmlformats.org/officeDocument/2006/relationships/image" Target="../media/image32.tmp"/><Relationship Id="rId4" Type="http://schemas.openxmlformats.org/officeDocument/2006/relationships/image" Target="../media/image31.tm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tmp"/><Relationship Id="rId4" Type="http://schemas.openxmlformats.org/officeDocument/2006/relationships/image" Target="../media/image39.tmp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E55AB-6FBF-B0C9-8397-B1AFFFCA70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D5C083-D7FC-3D82-47DB-8382B5333E7B}"/>
              </a:ext>
            </a:extLst>
          </p:cNvPr>
          <p:cNvSpPr txBox="1"/>
          <p:nvPr/>
        </p:nvSpPr>
        <p:spPr>
          <a:xfrm>
            <a:off x="1850066" y="3944679"/>
            <a:ext cx="891008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Instructor:</a:t>
            </a:r>
            <a:r>
              <a:rPr lang="en-US" sz="3800" dirty="0"/>
              <a:t> Dmitry Kropotov</a:t>
            </a:r>
            <a:endParaRPr lang="ru-RU" sz="3800" dirty="0"/>
          </a:p>
          <a:p>
            <a:endParaRPr lang="ru-RU" sz="3800" dirty="0"/>
          </a:p>
          <a:p>
            <a:r>
              <a:rPr lang="en-US" sz="3800" b="1" dirty="0"/>
              <a:t>TAs:</a:t>
            </a:r>
            <a:r>
              <a:rPr lang="en-US" sz="3800" dirty="0"/>
              <a:t> Maksim </a:t>
            </a:r>
            <a:r>
              <a:rPr lang="en-US" sz="3800" dirty="0" err="1"/>
              <a:t>Nakhodnov</a:t>
            </a:r>
            <a:r>
              <a:rPr lang="en-US" sz="3800" dirty="0"/>
              <a:t>, Ivan </a:t>
            </a:r>
            <a:r>
              <a:rPr lang="en-US" sz="3800" dirty="0" err="1"/>
              <a:t>Shchekotov</a:t>
            </a:r>
            <a:endParaRPr lang="ru-RU" sz="3800" dirty="0"/>
          </a:p>
        </p:txBody>
      </p:sp>
    </p:spTree>
    <p:extLst>
      <p:ext uri="{BB962C8B-B14F-4D97-AF65-F5344CB8AC3E}">
        <p14:creationId xmlns:p14="http://schemas.microsoft.com/office/powerpoint/2010/main" val="1620540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7A1810-1EED-2AAB-A877-E1AD90525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machine learning problems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FC5DD6-4EE4-EE5B-9361-485234A20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Bank loan approval</a:t>
            </a:r>
          </a:p>
          <a:p>
            <a:r>
              <a:rPr lang="en-US" dirty="0"/>
              <a:t>E-mail spam filter</a:t>
            </a:r>
          </a:p>
          <a:p>
            <a:r>
              <a:rPr lang="en-US" dirty="0"/>
              <a:t>Price recommendation in sales services for autos, real estate, etc.</a:t>
            </a:r>
          </a:p>
          <a:p>
            <a:r>
              <a:rPr lang="en-US" dirty="0"/>
              <a:t>Internet search engine</a:t>
            </a:r>
          </a:p>
          <a:p>
            <a:r>
              <a:rPr lang="en-US" dirty="0"/>
              <a:t>Recommendation system</a:t>
            </a:r>
            <a:r>
              <a:rPr lang="ru-RU" dirty="0"/>
              <a:t> </a:t>
            </a:r>
            <a:r>
              <a:rPr lang="en-US" dirty="0"/>
              <a:t>for goods, videos, songs, etc.</a:t>
            </a:r>
          </a:p>
          <a:p>
            <a:r>
              <a:rPr lang="en-US" dirty="0"/>
              <a:t>Speech recognition</a:t>
            </a:r>
          </a:p>
          <a:p>
            <a:r>
              <a:rPr lang="en-US" dirty="0"/>
              <a:t>Learning computer playing chess or computer games</a:t>
            </a:r>
          </a:p>
          <a:p>
            <a:r>
              <a:rPr lang="en-US" dirty="0"/>
              <a:t>And many others….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8734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596E1-0972-FD00-47F3-4C326F4D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 in ML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72C3A7-04A2-C6AB-8CC9-6DCA60CFD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05" y="2552836"/>
            <a:ext cx="1042154" cy="52107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CE88907-AA28-1017-19E0-564DB2EB6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937" y="3700648"/>
            <a:ext cx="1100053" cy="5210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3A00CE-D74B-E109-2D8A-2753109324EF}"/>
              </a:ext>
            </a:extLst>
          </p:cNvPr>
          <p:cNvSpPr txBox="1"/>
          <p:nvPr/>
        </p:nvSpPr>
        <p:spPr>
          <a:xfrm>
            <a:off x="838200" y="1622175"/>
            <a:ext cx="6610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recommendation system for songs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C5F182-7AEE-2562-C320-505ED87FB2E4}"/>
              </a:ext>
            </a:extLst>
          </p:cNvPr>
          <p:cNvSpPr txBox="1"/>
          <p:nvPr/>
        </p:nvSpPr>
        <p:spPr>
          <a:xfrm>
            <a:off x="847018" y="2541069"/>
            <a:ext cx="6561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Object</a:t>
            </a:r>
            <a:r>
              <a:rPr lang="en-US" sz="2800" dirty="0"/>
              <a:t>             : for what we make prediction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510D6A-3F18-CF2A-9CD8-154E9EC5FD56}"/>
              </a:ext>
            </a:extLst>
          </p:cNvPr>
          <p:cNvSpPr txBox="1"/>
          <p:nvPr/>
        </p:nvSpPr>
        <p:spPr>
          <a:xfrm>
            <a:off x="838200" y="3698506"/>
            <a:ext cx="6003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Target</a:t>
            </a:r>
            <a:r>
              <a:rPr lang="en-US" sz="2800" dirty="0"/>
              <a:t> variable              : what we predict</a:t>
            </a:r>
            <a:endParaRPr lang="ru-RU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5D265-ECA8-49D9-CC23-4E11AC70AA6D}"/>
              </a:ext>
            </a:extLst>
          </p:cNvPr>
          <p:cNvSpPr txBox="1"/>
          <p:nvPr/>
        </p:nvSpPr>
        <p:spPr>
          <a:xfrm>
            <a:off x="1520232" y="3114980"/>
            <a:ext cx="5395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rec. system object = (user, song)</a:t>
            </a:r>
            <a:endParaRPr lang="ru-RU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CE33C-4EAD-A978-F6F5-ED9D8428DA8D}"/>
              </a:ext>
            </a:extLst>
          </p:cNvPr>
          <p:cNvSpPr txBox="1"/>
          <p:nvPr/>
        </p:nvSpPr>
        <p:spPr>
          <a:xfrm>
            <a:off x="1520232" y="4333767"/>
            <a:ext cx="100124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rec. system target = real scalar in [0,1] = </a:t>
            </a:r>
          </a:p>
          <a:p>
            <a:r>
              <a:rPr lang="en-US" sz="2800" dirty="0"/>
              <a:t>percentage of total duration of some song that was listened by user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65511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14DB1F-9146-3D53-9B7E-1BE72CCE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 in ML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2AF94B-B753-AB1C-FA0E-60A452AF358C}"/>
              </a:ext>
            </a:extLst>
          </p:cNvPr>
          <p:cNvSpPr txBox="1"/>
          <p:nvPr/>
        </p:nvSpPr>
        <p:spPr>
          <a:xfrm>
            <a:off x="838200" y="1594437"/>
            <a:ext cx="10923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Each object is described by a set of its numerical characteristics = </a:t>
            </a:r>
            <a:r>
              <a:rPr lang="en-US" sz="2800" u="sng" dirty="0"/>
              <a:t>features</a:t>
            </a:r>
            <a:endParaRPr lang="ru-RU" sz="2800" u="sng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02C4EB-0C03-ADBC-8163-D5E7B9504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00" y="2127282"/>
            <a:ext cx="3043393" cy="5232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0DCB26-622C-690A-6EC6-0E5A605CD798}"/>
              </a:ext>
            </a:extLst>
          </p:cNvPr>
          <p:cNvSpPr txBox="1"/>
          <p:nvPr/>
        </p:nvSpPr>
        <p:spPr>
          <a:xfrm>
            <a:off x="1280161" y="2920543"/>
            <a:ext cx="106840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rec. system features are:</a:t>
            </a:r>
          </a:p>
          <a:p>
            <a:pPr marL="514350" indent="-514350">
              <a:buAutoNum type="arabicParenR"/>
            </a:pPr>
            <a:r>
              <a:rPr lang="en-US" sz="2800" dirty="0"/>
              <a:t>user features: gender, age, favorite genres, etc.</a:t>
            </a:r>
          </a:p>
          <a:p>
            <a:pPr marL="514350" indent="-514350">
              <a:buAutoNum type="arabicParenR"/>
            </a:pPr>
            <a:r>
              <a:rPr lang="en-US" sz="2800" dirty="0"/>
              <a:t>song features: year, author, genres, spectrogram characteristics, etc.</a:t>
            </a:r>
          </a:p>
          <a:p>
            <a:pPr marL="514350" indent="-514350">
              <a:buAutoNum type="arabicParenR"/>
            </a:pPr>
            <a:r>
              <a:rPr lang="en-US" sz="2800" dirty="0"/>
              <a:t>joint features: song genre is among user's favorite genres, total listening duration for song’s author, etc.</a:t>
            </a:r>
            <a:endParaRPr lang="ru-RU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CDDB68-3172-2A56-7A7B-2FBDEB53FCE5}"/>
              </a:ext>
            </a:extLst>
          </p:cNvPr>
          <p:cNvSpPr txBox="1"/>
          <p:nvPr/>
        </p:nvSpPr>
        <p:spPr>
          <a:xfrm>
            <a:off x="838199" y="5433311"/>
            <a:ext cx="10905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Training dataset</a:t>
            </a:r>
            <a:r>
              <a:rPr lang="en-US" sz="2800" dirty="0"/>
              <a:t> = collection of feature vectors and targets for all objects </a:t>
            </a:r>
            <a:endParaRPr lang="ru-RU" sz="2800" u="sng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7200F01-6962-F735-9C7B-C18A552C6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516" y="5988905"/>
            <a:ext cx="7370968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2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32B556-2EF2-94FF-64BC-65A98D3A5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types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D6D492-66C5-5509-40C0-A7A12359BF6F}"/>
              </a:ext>
            </a:extLst>
          </p:cNvPr>
          <p:cNvSpPr txBox="1"/>
          <p:nvPr/>
        </p:nvSpPr>
        <p:spPr>
          <a:xfrm>
            <a:off x="289386" y="1508315"/>
            <a:ext cx="2743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 Binary features</a:t>
            </a:r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3C9B1-17F6-3BC9-F8CC-93BB46955438}"/>
              </a:ext>
            </a:extLst>
          </p:cNvPr>
          <p:cNvSpPr txBox="1"/>
          <p:nvPr/>
        </p:nvSpPr>
        <p:spPr>
          <a:xfrm>
            <a:off x="289386" y="2268841"/>
            <a:ext cx="3313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2. Numerical features</a:t>
            </a:r>
            <a:endParaRPr lang="ru-R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3FCB1-FC75-AF35-ABB3-8C0884F30FD7}"/>
              </a:ext>
            </a:extLst>
          </p:cNvPr>
          <p:cNvSpPr txBox="1"/>
          <p:nvPr/>
        </p:nvSpPr>
        <p:spPr>
          <a:xfrm>
            <a:off x="289386" y="3063534"/>
            <a:ext cx="70005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3. Categorical/nominal features                         </a:t>
            </a:r>
          </a:p>
          <a:p>
            <a:r>
              <a:rPr lang="en-US" sz="2800" dirty="0"/>
              <a:t>    - unordered set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B2DBFF-CFCA-914F-3080-239ED13136CD}"/>
              </a:ext>
            </a:extLst>
          </p:cNvPr>
          <p:cNvSpPr txBox="1"/>
          <p:nvPr/>
        </p:nvSpPr>
        <p:spPr>
          <a:xfrm>
            <a:off x="297581" y="4098855"/>
            <a:ext cx="50134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4. Ordinal features                          </a:t>
            </a:r>
          </a:p>
          <a:p>
            <a:r>
              <a:rPr lang="en-US" sz="2800" dirty="0"/>
              <a:t>    - ordered set</a:t>
            </a:r>
            <a:endParaRPr lang="ru-RU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BC2F6-3026-BBC4-643F-B5CDF2556A67}"/>
              </a:ext>
            </a:extLst>
          </p:cNvPr>
          <p:cNvSpPr txBox="1"/>
          <p:nvPr/>
        </p:nvSpPr>
        <p:spPr>
          <a:xfrm>
            <a:off x="303719" y="5037924"/>
            <a:ext cx="9117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5. Set-valued features = arbitrary subset from basic elements 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92B8F-8710-A193-A4F0-4AA1EA942A82}"/>
              </a:ext>
            </a:extLst>
          </p:cNvPr>
          <p:cNvSpPr txBox="1"/>
          <p:nvPr/>
        </p:nvSpPr>
        <p:spPr>
          <a:xfrm>
            <a:off x="297581" y="6077252"/>
            <a:ext cx="10846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6. Features with complicated structure for images, texts, audio, video, etc.</a:t>
            </a:r>
            <a:endParaRPr lang="ru-RU" sz="28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11D5F39-987F-B467-CF37-6AAC17765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499" y="1536947"/>
            <a:ext cx="1058253" cy="4634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160605-ED00-8A8B-D20A-2E9567835287}"/>
              </a:ext>
            </a:extLst>
          </p:cNvPr>
          <p:cNvSpPr txBox="1"/>
          <p:nvPr/>
        </p:nvSpPr>
        <p:spPr>
          <a:xfrm>
            <a:off x="6658964" y="1478310"/>
            <a:ext cx="4293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rec. system: user gender</a:t>
            </a:r>
            <a:endParaRPr lang="ru-RU" sz="28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808D1E1-D67C-B28A-2E6A-1565718DA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04" y="2302962"/>
            <a:ext cx="636371" cy="4772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AD09510-B387-0E63-9FD5-204A9C8C5335}"/>
              </a:ext>
            </a:extLst>
          </p:cNvPr>
          <p:cNvSpPr txBox="1"/>
          <p:nvPr/>
        </p:nvSpPr>
        <p:spPr>
          <a:xfrm>
            <a:off x="6638644" y="2261318"/>
            <a:ext cx="5356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rec. system: user age, song year</a:t>
            </a:r>
            <a:endParaRPr lang="ru-RU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E10B78-7658-BCFC-8EB3-DD7CD56DBAC4}"/>
              </a:ext>
            </a:extLst>
          </p:cNvPr>
          <p:cNvSpPr txBox="1"/>
          <p:nvPr/>
        </p:nvSpPr>
        <p:spPr>
          <a:xfrm>
            <a:off x="7751969" y="3081278"/>
            <a:ext cx="4153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rec. system: song genre</a:t>
            </a:r>
            <a:endParaRPr lang="ru-RU" sz="2800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4273118-5D0C-E1D1-7DA5-1753B5A17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965" y="4196818"/>
            <a:ext cx="2021169" cy="41216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4428BE5-ABA6-A3D5-C389-B27FBB92B7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107" y="5105000"/>
            <a:ext cx="1698730" cy="45799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EC67001-B8EC-5305-6964-C51BD47D6F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64" y="3159557"/>
            <a:ext cx="2021169" cy="4121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44396D7-9F04-3702-119F-2EEB6C5A60C4}"/>
              </a:ext>
            </a:extLst>
          </p:cNvPr>
          <p:cNvSpPr txBox="1"/>
          <p:nvPr/>
        </p:nvSpPr>
        <p:spPr>
          <a:xfrm>
            <a:off x="6639179" y="3937290"/>
            <a:ext cx="54616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rec. system: </a:t>
            </a:r>
            <a:endParaRPr lang="ru-RU" sz="2800" dirty="0"/>
          </a:p>
          <a:p>
            <a:r>
              <a:rPr lang="en-US" sz="2800" dirty="0"/>
              <a:t>song type (single, album, anthology)</a:t>
            </a:r>
            <a:endParaRPr lang="ru-RU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F78FE2-5F09-4EDA-F27C-22460AF76FD1}"/>
              </a:ext>
            </a:extLst>
          </p:cNvPr>
          <p:cNvSpPr txBox="1"/>
          <p:nvPr/>
        </p:nvSpPr>
        <p:spPr>
          <a:xfrm>
            <a:off x="6619394" y="5503544"/>
            <a:ext cx="5663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rec. system: user’s favorite genres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92168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05A89-DAEA-6322-C502-15BD67BAB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EE2041-BF0D-1676-AC64-33CBB72C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problem types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138180-5CC2-7838-69F9-5858B78DEF04}"/>
              </a:ext>
            </a:extLst>
          </p:cNvPr>
          <p:cNvSpPr txBox="1"/>
          <p:nvPr/>
        </p:nvSpPr>
        <p:spPr>
          <a:xfrm>
            <a:off x="589280" y="1584960"/>
            <a:ext cx="110533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GB" sz="2800" dirty="0"/>
              <a:t>Supervised learning</a:t>
            </a:r>
          </a:p>
          <a:p>
            <a:pPr lvl="1"/>
            <a:r>
              <a:rPr lang="en-GB" sz="2800" dirty="0"/>
              <a:t>Requires supervision (= value of target variable) for each object in the training dataset</a:t>
            </a:r>
          </a:p>
          <a:p>
            <a:pPr marL="514350" indent="-514350">
              <a:buAutoNum type="arabicPeriod"/>
            </a:pPr>
            <a:endParaRPr lang="en-GB" sz="2800" dirty="0"/>
          </a:p>
          <a:p>
            <a:pPr marL="514350" indent="-514350">
              <a:buAutoNum type="arabicPeriod"/>
            </a:pPr>
            <a:r>
              <a:rPr lang="en-GB" sz="2800" dirty="0"/>
              <a:t>Unsupervised learning</a:t>
            </a:r>
          </a:p>
          <a:p>
            <a:pPr lvl="1"/>
            <a:r>
              <a:rPr lang="en-GB" sz="2800" dirty="0"/>
              <a:t>No target variable</a:t>
            </a:r>
          </a:p>
          <a:p>
            <a:pPr marL="514350" indent="-514350">
              <a:buAutoNum type="arabicPeriod"/>
            </a:pPr>
            <a:endParaRPr lang="en-GB" sz="2800" dirty="0"/>
          </a:p>
          <a:p>
            <a:pPr marL="514350" indent="-514350">
              <a:buAutoNum type="arabicPeriod"/>
            </a:pPr>
            <a:r>
              <a:rPr lang="en-GB" sz="2800" dirty="0"/>
              <a:t>Semi-supervised learning</a:t>
            </a:r>
          </a:p>
          <a:p>
            <a:pPr lvl="1"/>
            <a:r>
              <a:rPr lang="en-GB" sz="2800" dirty="0"/>
              <a:t>Target variable is given only for some subset of the training dataset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624334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119D59-9447-A9CF-10EE-DF1CA9D1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problem types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5B2C65-69AB-420B-881B-B292ED1FAB10}"/>
              </a:ext>
            </a:extLst>
          </p:cNvPr>
          <p:cNvSpPr txBox="1"/>
          <p:nvPr/>
        </p:nvSpPr>
        <p:spPr>
          <a:xfrm>
            <a:off x="589280" y="1584960"/>
            <a:ext cx="3431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1. Regression problem</a:t>
            </a:r>
            <a:endParaRPr lang="de-DE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C6FDCE-AAD1-96C6-D872-491700798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099" y="1671749"/>
            <a:ext cx="993828" cy="378182"/>
          </a:xfrm>
          <a:prstGeom prst="rect">
            <a:avLst/>
          </a:prstGeom>
        </p:spPr>
      </p:pic>
      <p:pic>
        <p:nvPicPr>
          <p:cNvPr id="8" name="Picture 7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FB63B49C-1431-457B-6790-6FD8FA37D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0" y="2573849"/>
            <a:ext cx="2638057" cy="4628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308026-1B38-DD17-66AD-8B57A8381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996" y="3766524"/>
            <a:ext cx="2224148" cy="480102"/>
          </a:xfrm>
          <a:prstGeom prst="rect">
            <a:avLst/>
          </a:prstGeom>
        </p:spPr>
      </p:pic>
      <p:pic>
        <p:nvPicPr>
          <p:cNvPr id="12" name="Picture 11" descr="A black and white text&#10;&#10;Description automatically generated">
            <a:extLst>
              <a:ext uri="{FF2B5EF4-FFF2-40B4-BE49-F238E27FC236}">
                <a16:creationId xmlns:a16="http://schemas.microsoft.com/office/drawing/2014/main" id="{89FBA7AD-56F0-8722-800E-946DF3A714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13" y="4809568"/>
            <a:ext cx="1770231" cy="5632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08B3CF-4345-6A0A-9816-FD765D06054F}"/>
              </a:ext>
            </a:extLst>
          </p:cNvPr>
          <p:cNvSpPr txBox="1"/>
          <p:nvPr/>
        </p:nvSpPr>
        <p:spPr>
          <a:xfrm>
            <a:off x="579120" y="2489200"/>
            <a:ext cx="3752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2. Classification problem</a:t>
            </a:r>
            <a:endParaRPr lang="de-DE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A1D641-F14F-27A6-7455-9A181E6556CF}"/>
              </a:ext>
            </a:extLst>
          </p:cNvPr>
          <p:cNvSpPr txBox="1"/>
          <p:nvPr/>
        </p:nvSpPr>
        <p:spPr>
          <a:xfrm>
            <a:off x="945650" y="3297478"/>
            <a:ext cx="6260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- Binary / two-class classification problem</a:t>
            </a:r>
            <a:endParaRPr lang="de-DE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FD4662-02D0-A951-13C1-11E0320867FA}"/>
              </a:ext>
            </a:extLst>
          </p:cNvPr>
          <p:cNvSpPr txBox="1"/>
          <p:nvPr/>
        </p:nvSpPr>
        <p:spPr>
          <a:xfrm>
            <a:off x="945650" y="4338858"/>
            <a:ext cx="5225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- Multi-label classification problem</a:t>
            </a:r>
            <a:endParaRPr lang="de-DE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773A69-A773-D9B9-BDE6-CBF08B2FDF27}"/>
              </a:ext>
            </a:extLst>
          </p:cNvPr>
          <p:cNvSpPr txBox="1"/>
          <p:nvPr/>
        </p:nvSpPr>
        <p:spPr>
          <a:xfrm>
            <a:off x="589280" y="5640847"/>
            <a:ext cx="11003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These are </a:t>
            </a:r>
            <a:r>
              <a:rPr lang="en-GB" sz="2800" u="sng" dirty="0"/>
              <a:t>supervised learning</a:t>
            </a:r>
            <a:r>
              <a:rPr lang="en-GB" sz="2800" dirty="0"/>
              <a:t> problems, because they require object-feature matrix with target variables</a:t>
            </a:r>
            <a:endParaRPr lang="de-DE" sz="2800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B970F6-DE32-AE9B-6CC0-A3282C63EA25}"/>
              </a:ext>
            </a:extLst>
          </p:cNvPr>
          <p:cNvSpPr txBox="1"/>
          <p:nvPr/>
        </p:nvSpPr>
        <p:spPr>
          <a:xfrm>
            <a:off x="7326614" y="1436332"/>
            <a:ext cx="4678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For rec. system predict song’s ratio listened by user</a:t>
            </a:r>
            <a:endParaRPr lang="de-DE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D9DBB8-0E1C-54F4-97D4-820BF9FE71B0}"/>
              </a:ext>
            </a:extLst>
          </p:cNvPr>
          <p:cNvSpPr txBox="1"/>
          <p:nvPr/>
        </p:nvSpPr>
        <p:spPr>
          <a:xfrm>
            <a:off x="7324069" y="2373919"/>
            <a:ext cx="3567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For rec. system predict song’s genre </a:t>
            </a:r>
            <a:endParaRPr lang="de-DE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1AFD24-8E70-CE5D-628F-9B00045FFC40}"/>
              </a:ext>
            </a:extLst>
          </p:cNvPr>
          <p:cNvSpPr txBox="1"/>
          <p:nvPr/>
        </p:nvSpPr>
        <p:spPr>
          <a:xfrm>
            <a:off x="7324069" y="4344384"/>
            <a:ext cx="3459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For rec. system predict all song’s genres</a:t>
            </a:r>
            <a:endParaRPr lang="de-DE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2486C3-8671-C493-A167-D08463D6C801}"/>
              </a:ext>
            </a:extLst>
          </p:cNvPr>
          <p:cNvSpPr txBox="1"/>
          <p:nvPr/>
        </p:nvSpPr>
        <p:spPr>
          <a:xfrm>
            <a:off x="7312219" y="3334891"/>
            <a:ext cx="4788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For bank loan -&gt; approve/reject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650460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119D59-9447-A9CF-10EE-DF1CA9D1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problem types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5B2C65-69AB-420B-881B-B292ED1FAB10}"/>
              </a:ext>
            </a:extLst>
          </p:cNvPr>
          <p:cNvSpPr txBox="1"/>
          <p:nvPr/>
        </p:nvSpPr>
        <p:spPr>
          <a:xfrm>
            <a:off x="589280" y="1584960"/>
            <a:ext cx="5811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1. </a:t>
            </a:r>
            <a:r>
              <a:rPr lang="en-GB" sz="2800" dirty="0" err="1"/>
              <a:t>Clusterization</a:t>
            </a:r>
            <a:r>
              <a:rPr lang="en-GB" sz="2800" dirty="0"/>
              <a:t> problem = split objects into groups of similar elements</a:t>
            </a:r>
            <a:endParaRPr lang="de-DE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08B3CF-4345-6A0A-9816-FD765D06054F}"/>
              </a:ext>
            </a:extLst>
          </p:cNvPr>
          <p:cNvSpPr txBox="1"/>
          <p:nvPr/>
        </p:nvSpPr>
        <p:spPr>
          <a:xfrm>
            <a:off x="579121" y="3302000"/>
            <a:ext cx="56895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2. Dimension reduction problem = transform each object features to low-dimensional vector</a:t>
            </a:r>
            <a:endParaRPr lang="de-DE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773A69-A773-D9B9-BDE6-CBF08B2FDF27}"/>
              </a:ext>
            </a:extLst>
          </p:cNvPr>
          <p:cNvSpPr txBox="1"/>
          <p:nvPr/>
        </p:nvSpPr>
        <p:spPr>
          <a:xfrm>
            <a:off x="589280" y="5437647"/>
            <a:ext cx="8249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These are </a:t>
            </a:r>
            <a:r>
              <a:rPr lang="en-GB" sz="2800" u="sng" dirty="0"/>
              <a:t>unsupervised learning</a:t>
            </a:r>
            <a:r>
              <a:rPr lang="en-GB" sz="2800" dirty="0"/>
              <a:t> problems, because they require only object-feature matrix and no target variables</a:t>
            </a:r>
            <a:endParaRPr lang="de-DE" sz="2800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B970F6-DE32-AE9B-6CC0-A3282C63EA25}"/>
              </a:ext>
            </a:extLst>
          </p:cNvPr>
          <p:cNvSpPr txBox="1"/>
          <p:nvPr/>
        </p:nvSpPr>
        <p:spPr>
          <a:xfrm>
            <a:off x="7840539" y="1574800"/>
            <a:ext cx="46786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Split students from given university into groups by similarity</a:t>
            </a:r>
            <a:endParaRPr lang="de-DE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D9DBB8-0E1C-54F4-97D4-820BF9FE71B0}"/>
              </a:ext>
            </a:extLst>
          </p:cNvPr>
          <p:cNvSpPr txBox="1"/>
          <p:nvPr/>
        </p:nvSpPr>
        <p:spPr>
          <a:xfrm>
            <a:off x="7860859" y="3785735"/>
            <a:ext cx="356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Do data visualization </a:t>
            </a:r>
            <a:endParaRPr lang="de-DE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2486C3-8671-C493-A167-D08463D6C801}"/>
              </a:ext>
            </a:extLst>
          </p:cNvPr>
          <p:cNvSpPr txBox="1"/>
          <p:nvPr/>
        </p:nvSpPr>
        <p:spPr>
          <a:xfrm>
            <a:off x="7871019" y="3304411"/>
            <a:ext cx="4072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Accelerate data processing</a:t>
            </a:r>
            <a:endParaRPr lang="de-DE" sz="2800" dirty="0"/>
          </a:p>
        </p:txBody>
      </p:sp>
      <p:pic>
        <p:nvPicPr>
          <p:cNvPr id="11" name="Picture 10" descr="A black and white text&#10;&#10;Description automatically generated">
            <a:extLst>
              <a:ext uri="{FF2B5EF4-FFF2-40B4-BE49-F238E27FC236}">
                <a16:creationId xmlns:a16="http://schemas.microsoft.com/office/drawing/2014/main" id="{D0AF4941-856C-AC84-C6F5-9E5CAAFFB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66" y="2589362"/>
            <a:ext cx="2679249" cy="523220"/>
          </a:xfrm>
          <a:prstGeom prst="rect">
            <a:avLst/>
          </a:prstGeom>
        </p:spPr>
      </p:pic>
      <p:pic>
        <p:nvPicPr>
          <p:cNvPr id="22" name="Picture 21" descr="A black symbol with a white background&#10;&#10;Description automatically generated">
            <a:extLst>
              <a:ext uri="{FF2B5EF4-FFF2-40B4-BE49-F238E27FC236}">
                <a16:creationId xmlns:a16="http://schemas.microsoft.com/office/drawing/2014/main" id="{028EC8D5-66AE-85FC-961C-CDCD1467F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72" y="4717585"/>
            <a:ext cx="7255368" cy="687462"/>
          </a:xfrm>
          <a:prstGeom prst="rect">
            <a:avLst/>
          </a:prstGeom>
        </p:spPr>
      </p:pic>
      <p:pic>
        <p:nvPicPr>
          <p:cNvPr id="24" name="Picture 23" descr="A group of colorful dots&#10;&#10;Description automatically generated">
            <a:extLst>
              <a:ext uri="{FF2B5EF4-FFF2-40B4-BE49-F238E27FC236}">
                <a16:creationId xmlns:a16="http://schemas.microsoft.com/office/drawing/2014/main" id="{B9722216-FC4D-1A4C-4BA1-43B2CF0A38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640" y="4429619"/>
            <a:ext cx="2733089" cy="221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65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1C37F-7A0C-C877-D711-DE1C60937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946C0-3B0F-0DEA-7B0A-96BCC0EC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problem types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D8EEF-EAE2-D85B-8BC3-EFBE7DD8DA27}"/>
              </a:ext>
            </a:extLst>
          </p:cNvPr>
          <p:cNvSpPr txBox="1"/>
          <p:nvPr/>
        </p:nvSpPr>
        <p:spPr>
          <a:xfrm>
            <a:off x="838200" y="1465871"/>
            <a:ext cx="3850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Semi-supervised learning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854869-8997-82F5-7293-61A2FD5A9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34" y="1949644"/>
            <a:ext cx="1632878" cy="6273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D9157D-7ABC-62AF-25BF-8320EFB1D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53" y="1992176"/>
            <a:ext cx="1648525" cy="5128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06675C-44D1-D057-330D-2BF003E88008}"/>
              </a:ext>
            </a:extLst>
          </p:cNvPr>
          <p:cNvSpPr txBox="1"/>
          <p:nvPr/>
        </p:nvSpPr>
        <p:spPr>
          <a:xfrm>
            <a:off x="2510612" y="1992176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and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B0D7240-8067-C965-2A6A-F8D80EAF5B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44098"/>
            <a:ext cx="5080261" cy="39626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BF4E9F-888F-A213-A8F2-7BDF542BB130}"/>
              </a:ext>
            </a:extLst>
          </p:cNvPr>
          <p:cNvSpPr txBox="1"/>
          <p:nvPr/>
        </p:nvSpPr>
        <p:spPr>
          <a:xfrm>
            <a:off x="572383" y="2989507"/>
            <a:ext cx="56582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Dataset of bank clients and information about some subsets of clients from marketing department. Goal: </a:t>
            </a:r>
            <a:r>
              <a:rPr lang="en-US" sz="2800" dirty="0"/>
              <a:t>mark out all the remaining clients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750982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FDB6A-0A22-6411-A4F5-F8ECCE2FA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78E4A-9104-0346-4402-11183A45E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problem types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769EEF-2E39-092E-7429-21CF8EAB28CF}"/>
              </a:ext>
            </a:extLst>
          </p:cNvPr>
          <p:cNvSpPr txBox="1"/>
          <p:nvPr/>
        </p:nvSpPr>
        <p:spPr>
          <a:xfrm>
            <a:off x="838200" y="1465871"/>
            <a:ext cx="3850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Semi-supervised learning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A0FC64-CDA2-FC67-0357-BDAF91998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34" y="1949644"/>
            <a:ext cx="1632878" cy="6273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7DEA06-4ECE-B549-BECD-88083D12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53" y="1992176"/>
            <a:ext cx="1648525" cy="5128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B6DFB7-CAB3-1D93-DC0F-8E38DA7A9622}"/>
              </a:ext>
            </a:extLst>
          </p:cNvPr>
          <p:cNvSpPr txBox="1"/>
          <p:nvPr/>
        </p:nvSpPr>
        <p:spPr>
          <a:xfrm>
            <a:off x="2510612" y="1992176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and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11DEBC-EEBA-AC14-56E8-283E9A351A3A}"/>
              </a:ext>
            </a:extLst>
          </p:cNvPr>
          <p:cNvSpPr txBox="1"/>
          <p:nvPr/>
        </p:nvSpPr>
        <p:spPr>
          <a:xfrm>
            <a:off x="572383" y="2989507"/>
            <a:ext cx="56582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Dataset of bank clients and information about some subsets of clients from marketing department. Goal: </a:t>
            </a:r>
            <a:r>
              <a:rPr lang="en-US" sz="2800" dirty="0"/>
              <a:t>mark out all the remaining clients</a:t>
            </a:r>
            <a:endParaRPr lang="de-DE" sz="2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D7D883F-DD94-DE21-163F-D13A3166AB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633" y="1679073"/>
            <a:ext cx="5054860" cy="402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04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3A486-DA8C-0563-1352-D3BF4DD1B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E3DC5-78C8-C8AB-6358-EDE659DF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problem types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08E51-5BA3-5C34-CA66-773276FA4B3A}"/>
              </a:ext>
            </a:extLst>
          </p:cNvPr>
          <p:cNvSpPr txBox="1"/>
          <p:nvPr/>
        </p:nvSpPr>
        <p:spPr>
          <a:xfrm>
            <a:off x="838200" y="1465871"/>
            <a:ext cx="3850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Semi-supervised learning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E555AD-548A-96AC-6DD9-0FC13D5B7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34" y="1949644"/>
            <a:ext cx="1632878" cy="6273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2EEEC06-ABD7-43B8-7283-C29CAA9C1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53" y="1992176"/>
            <a:ext cx="1648525" cy="5128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16754-A060-733C-3234-B1D4F13563EE}"/>
              </a:ext>
            </a:extLst>
          </p:cNvPr>
          <p:cNvSpPr txBox="1"/>
          <p:nvPr/>
        </p:nvSpPr>
        <p:spPr>
          <a:xfrm>
            <a:off x="2510612" y="1992176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and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EB7D0-4A0F-EEC6-D228-75E2BF8BCE0E}"/>
              </a:ext>
            </a:extLst>
          </p:cNvPr>
          <p:cNvSpPr txBox="1"/>
          <p:nvPr/>
        </p:nvSpPr>
        <p:spPr>
          <a:xfrm>
            <a:off x="572383" y="2989507"/>
            <a:ext cx="56582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Dataset of bank clients and information about some subsets of clients from marketing department. Goal: </a:t>
            </a:r>
            <a:r>
              <a:rPr lang="en-US" sz="2800" dirty="0"/>
              <a:t>mark out all the remaining clients</a:t>
            </a:r>
            <a:endParaRPr lang="de-DE" sz="2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13B9044-7FA5-D45B-9525-7A0345017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407" y="1718486"/>
            <a:ext cx="5099312" cy="406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0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C8AA9-952C-B90B-106F-8013EF23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8CF6B0-3B37-938C-841E-9AD571D0CFEB}"/>
              </a:ext>
            </a:extLst>
          </p:cNvPr>
          <p:cNvSpPr txBox="1"/>
          <p:nvPr/>
        </p:nvSpPr>
        <p:spPr>
          <a:xfrm>
            <a:off x="838200" y="1690688"/>
            <a:ext cx="99538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Course page: </a:t>
            </a:r>
            <a:r>
              <a:rPr lang="en-US" sz="2800" dirty="0">
                <a:hlinkClick r:id="rId2"/>
              </a:rPr>
              <a:t>https://github.com/dkropotov/cub_ml_spring25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Telegram chat: </a:t>
            </a:r>
            <a:r>
              <a:rPr lang="en-US" sz="2800" dirty="0">
                <a:hlinkClick r:id="rId3"/>
              </a:rPr>
              <a:t>https://t.me/+izhIIZ9W5Fs1NDM6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Home assignments: Teams space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1637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BF1BB-9A9F-2026-2437-6DD9C5D72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3B475-8CDC-F2A9-FEB2-55D7106A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problem types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04791-9E7E-2D33-508F-FA7B7047EC45}"/>
              </a:ext>
            </a:extLst>
          </p:cNvPr>
          <p:cNvSpPr txBox="1"/>
          <p:nvPr/>
        </p:nvSpPr>
        <p:spPr>
          <a:xfrm>
            <a:off x="838200" y="1465871"/>
            <a:ext cx="3850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Semi-supervised learning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998143-4F96-EBDB-A120-9A12AC0C7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34" y="1949644"/>
            <a:ext cx="1632878" cy="6273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F0111D-69BF-0B50-AE06-B2762496B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53" y="1992176"/>
            <a:ext cx="1648525" cy="5128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C411CE-F9B5-A6CA-2C00-47EFE0C2175A}"/>
              </a:ext>
            </a:extLst>
          </p:cNvPr>
          <p:cNvSpPr txBox="1"/>
          <p:nvPr/>
        </p:nvSpPr>
        <p:spPr>
          <a:xfrm>
            <a:off x="2510612" y="1992176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and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08808E-E1EC-030C-BF1D-4E0F821FB762}"/>
              </a:ext>
            </a:extLst>
          </p:cNvPr>
          <p:cNvSpPr txBox="1"/>
          <p:nvPr/>
        </p:nvSpPr>
        <p:spPr>
          <a:xfrm>
            <a:off x="572383" y="2989507"/>
            <a:ext cx="56582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Dataset of bank clients and information about some subsets of clients from marketing department. Goal: </a:t>
            </a:r>
            <a:r>
              <a:rPr lang="en-US" sz="2800" dirty="0"/>
              <a:t>mark out all the remaining clients</a:t>
            </a:r>
            <a:endParaRPr lang="de-DE" sz="2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1D16B65-0B46-FCC7-D170-F2370BC88E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428" y="1702898"/>
            <a:ext cx="5105662" cy="401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47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90FA2-1CA3-E5F8-38CB-DDBBCED0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algorithm / model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A192E8-1EBE-2DAD-9DF3-B79D8AD75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771" y="1582602"/>
            <a:ext cx="1716149" cy="441582"/>
          </a:xfrm>
          <a:prstGeom prst="rect">
            <a:avLst/>
          </a:prstGeom>
        </p:spPr>
      </p:pic>
      <p:pic>
        <p:nvPicPr>
          <p:cNvPr id="7" name="Picture 6" descr="A black and white image of a letter e&#10;&#10;Description automatically generated">
            <a:extLst>
              <a:ext uri="{FF2B5EF4-FFF2-40B4-BE49-F238E27FC236}">
                <a16:creationId xmlns:a16="http://schemas.microsoft.com/office/drawing/2014/main" id="{03F8A646-1A49-9907-D341-1CF8EE1EA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620" y="2203357"/>
            <a:ext cx="1056905" cy="5232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004041-3155-4986-0411-96E9415EA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53" y="3414754"/>
            <a:ext cx="10715957" cy="5232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938679-BDC6-2E09-7626-885DDD7FF955}"/>
              </a:ext>
            </a:extLst>
          </p:cNvPr>
          <p:cNvSpPr txBox="1"/>
          <p:nvPr/>
        </p:nvSpPr>
        <p:spPr>
          <a:xfrm>
            <a:off x="838200" y="1528107"/>
            <a:ext cx="3460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ML model / algorithm</a:t>
            </a:r>
            <a:endParaRPr lang="de-DE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BC24B1-B4B0-24EE-4206-AF93451D5125}"/>
              </a:ext>
            </a:extLst>
          </p:cNvPr>
          <p:cNvSpPr txBox="1"/>
          <p:nvPr/>
        </p:nvSpPr>
        <p:spPr>
          <a:xfrm>
            <a:off x="838200" y="2185180"/>
            <a:ext cx="3191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Family of ML models</a:t>
            </a:r>
            <a:endParaRPr lang="de-DE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EAC75A-E86A-F32B-63C4-16E83B1BE1A8}"/>
              </a:ext>
            </a:extLst>
          </p:cNvPr>
          <p:cNvSpPr txBox="1"/>
          <p:nvPr/>
        </p:nvSpPr>
        <p:spPr>
          <a:xfrm>
            <a:off x="838200" y="2832093"/>
            <a:ext cx="550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Example: family of linear ML models</a:t>
            </a:r>
            <a:endParaRPr lang="de-DE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6D86F2-71C5-DF3E-8CAB-20063F528D49}"/>
              </a:ext>
            </a:extLst>
          </p:cNvPr>
          <p:cNvSpPr txBox="1"/>
          <p:nvPr/>
        </p:nvSpPr>
        <p:spPr>
          <a:xfrm>
            <a:off x="838200" y="4075886"/>
            <a:ext cx="416646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Other ML families: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Decision trees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Metric algorithms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Kernel-based models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Neural networks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And others….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490044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E968F-8939-0ED7-2A9A-05CC5071F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 and ML model training</a:t>
            </a:r>
            <a:endParaRPr lang="ru-RU" dirty="0"/>
          </a:p>
        </p:txBody>
      </p:sp>
      <p:pic>
        <p:nvPicPr>
          <p:cNvPr id="5" name="Picture 4" descr="A black and white image of letters&#10;&#10;Description automatically generated with medium confidence">
            <a:extLst>
              <a:ext uri="{FF2B5EF4-FFF2-40B4-BE49-F238E27FC236}">
                <a16:creationId xmlns:a16="http://schemas.microsoft.com/office/drawing/2014/main" id="{EF05F00F-231D-C098-1792-2A41C4E94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69" y="1655043"/>
            <a:ext cx="2371667" cy="472481"/>
          </a:xfrm>
          <a:prstGeom prst="rect">
            <a:avLst/>
          </a:prstGeom>
        </p:spPr>
      </p:pic>
      <p:pic>
        <p:nvPicPr>
          <p:cNvPr id="7" name="Picture 6" descr="A black and white symbol&#10;&#10;Description automatically generated with medium confidence">
            <a:extLst>
              <a:ext uri="{FF2B5EF4-FFF2-40B4-BE49-F238E27FC236}">
                <a16:creationId xmlns:a16="http://schemas.microsoft.com/office/drawing/2014/main" id="{7BD4F0C2-50D3-93C4-2C28-0891714CB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227" y="2171305"/>
            <a:ext cx="2836253" cy="578828"/>
          </a:xfrm>
          <a:prstGeom prst="rect">
            <a:avLst/>
          </a:prstGeom>
        </p:spPr>
      </p:pic>
      <p:pic>
        <p:nvPicPr>
          <p:cNvPr id="9" name="Picture 8" descr="A close-up of a symbol&#10;&#10;Description automatically generated">
            <a:extLst>
              <a:ext uri="{FF2B5EF4-FFF2-40B4-BE49-F238E27FC236}">
                <a16:creationId xmlns:a16="http://schemas.microsoft.com/office/drawing/2014/main" id="{BB7AE106-9A49-5DE7-978F-D60A2E8319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934" y="2855738"/>
            <a:ext cx="2812540" cy="687738"/>
          </a:xfrm>
          <a:prstGeom prst="rect">
            <a:avLst/>
          </a:prstGeom>
        </p:spPr>
      </p:pic>
      <p:pic>
        <p:nvPicPr>
          <p:cNvPr id="11" name="Picture 10" descr="A black and white math symbols&#10;&#10;Description automatically generated">
            <a:extLst>
              <a:ext uri="{FF2B5EF4-FFF2-40B4-BE49-F238E27FC236}">
                <a16:creationId xmlns:a16="http://schemas.microsoft.com/office/drawing/2014/main" id="{6276DB1E-8572-8EF1-51C0-7F6035FEEC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636" y="3833688"/>
            <a:ext cx="2692051" cy="523220"/>
          </a:xfrm>
          <a:prstGeom prst="rect">
            <a:avLst/>
          </a:prstGeom>
        </p:spPr>
      </p:pic>
      <p:pic>
        <p:nvPicPr>
          <p:cNvPr id="13" name="Picture 12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6277B5DE-FFF4-3E28-D96E-7640D26E85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621" y="4413172"/>
            <a:ext cx="3837622" cy="1102296"/>
          </a:xfrm>
          <a:prstGeom prst="rect">
            <a:avLst/>
          </a:prstGeom>
        </p:spPr>
      </p:pic>
      <p:pic>
        <p:nvPicPr>
          <p:cNvPr id="15" name="Picture 14" descr="A black and white image of a number&#10;&#10;Description automatically generated">
            <a:extLst>
              <a:ext uri="{FF2B5EF4-FFF2-40B4-BE49-F238E27FC236}">
                <a16:creationId xmlns:a16="http://schemas.microsoft.com/office/drawing/2014/main" id="{EA457382-0621-BA85-92D5-C29BE35B3F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904" y="5521957"/>
            <a:ext cx="2474432" cy="7162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1687208-5CD8-3352-304A-BCA691A88048}"/>
              </a:ext>
            </a:extLst>
          </p:cNvPr>
          <p:cNvSpPr txBox="1"/>
          <p:nvPr/>
        </p:nvSpPr>
        <p:spPr>
          <a:xfrm>
            <a:off x="914400" y="1604304"/>
            <a:ext cx="2108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Loss function</a:t>
            </a:r>
            <a:endParaRPr lang="de-DE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E9B959-A32B-D65F-7615-3EE21070A3B2}"/>
              </a:ext>
            </a:extLst>
          </p:cNvPr>
          <p:cNvSpPr txBox="1"/>
          <p:nvPr/>
        </p:nvSpPr>
        <p:spPr>
          <a:xfrm>
            <a:off x="4666151" y="2224749"/>
            <a:ext cx="2188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for regression</a:t>
            </a:r>
            <a:endParaRPr lang="de-DE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10D6F-A822-03E1-B9D5-B9FA09A300CE}"/>
              </a:ext>
            </a:extLst>
          </p:cNvPr>
          <p:cNvSpPr txBox="1"/>
          <p:nvPr/>
        </p:nvSpPr>
        <p:spPr>
          <a:xfrm>
            <a:off x="4658480" y="2909486"/>
            <a:ext cx="2540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for classification</a:t>
            </a:r>
            <a:endParaRPr lang="de-DE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0785D2-5D49-9A27-48C6-1FE90988A979}"/>
              </a:ext>
            </a:extLst>
          </p:cNvPr>
          <p:cNvSpPr txBox="1"/>
          <p:nvPr/>
        </p:nvSpPr>
        <p:spPr>
          <a:xfrm>
            <a:off x="914400" y="3775929"/>
            <a:ext cx="2500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Training dataset</a:t>
            </a:r>
            <a:endParaRPr lang="de-DE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3D71A8-71E0-9C42-701F-28C0518A8C6A}"/>
              </a:ext>
            </a:extLst>
          </p:cNvPr>
          <p:cNvSpPr txBox="1"/>
          <p:nvPr/>
        </p:nvSpPr>
        <p:spPr>
          <a:xfrm>
            <a:off x="914400" y="4665969"/>
            <a:ext cx="3854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Quality criterion function</a:t>
            </a:r>
            <a:endParaRPr lang="de-DE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4AA7B2-0A81-3FA2-FDE5-419EC5D677A6}"/>
              </a:ext>
            </a:extLst>
          </p:cNvPr>
          <p:cNvSpPr txBox="1"/>
          <p:nvPr/>
        </p:nvSpPr>
        <p:spPr>
          <a:xfrm>
            <a:off x="914400" y="5534728"/>
            <a:ext cx="2651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Training problem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237176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50BF5-6771-0DAC-68B8-809A31BD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ML problem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8F830-7837-F320-D372-397DF1CDB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Collect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Choose good discriminative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Choose loss function and family of ML algorithms relevant for the problem being solved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Solve optimization problem for training ML model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Estimate quality of the obtained model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0421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F1BB6-4AED-B656-92FE-303A77CD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 and overfitting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A28B28-7F5E-DBA6-2136-5835C8764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9"/>
            <a:ext cx="4478078" cy="319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90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F1BB6-4AED-B656-92FE-303A77CD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 and overfitting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38299C-991C-68D4-F33D-4BF4DF240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508732" cy="322596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A7AB8BB-2343-D44B-2017-9635A4A17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089" y="1803198"/>
            <a:ext cx="3154326" cy="55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68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F1BB6-4AED-B656-92FE-303A77CD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 and overfitting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984874-9FE9-5224-BB2C-447603F5E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521432" cy="321326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3F7B5B3-2034-7D16-4973-FC9343019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089" y="1803198"/>
            <a:ext cx="3154326" cy="55041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F53EF66-64D2-4240-9FF4-CD2A441C5A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190" y="2491930"/>
            <a:ext cx="6242160" cy="56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51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F1BB6-4AED-B656-92FE-303A77CD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 and overfitting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C5D4B3-9D87-9568-F197-4792BE185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521432" cy="324501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DBD7DF-35F6-40E9-3B94-52D2FF5E3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475" y="3105623"/>
            <a:ext cx="5762846" cy="60434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782570A-1FDF-C1B7-9C99-5FE17927FA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190" y="2491930"/>
            <a:ext cx="6242160" cy="56168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EF2B005-4956-A53B-1D41-21644B60ED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089" y="1803198"/>
            <a:ext cx="3154326" cy="5504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EADC3C-86D1-02D0-6D10-78041CB8F251}"/>
              </a:ext>
            </a:extLst>
          </p:cNvPr>
          <p:cNvSpPr txBox="1"/>
          <p:nvPr/>
        </p:nvSpPr>
        <p:spPr>
          <a:xfrm>
            <a:off x="838200" y="5444169"/>
            <a:ext cx="107656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Blue model is too simple and underfitted, green model is too complicated and overfitted, red model has good generalization ability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92724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F1BB6-4AED-B656-92FE-303A77CD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detection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14AACA-FB61-40ED-9769-63B2384AC4FD}"/>
              </a:ext>
            </a:extLst>
          </p:cNvPr>
          <p:cNvSpPr txBox="1"/>
          <p:nvPr/>
        </p:nvSpPr>
        <p:spPr>
          <a:xfrm>
            <a:off x="589280" y="1584960"/>
            <a:ext cx="11023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/>
              <a:t>Let’s split initial training dataset into two parts: training part </a:t>
            </a:r>
            <a:r>
              <a:rPr lang="de-DE" sz="2800" dirty="0"/>
              <a:t>X</a:t>
            </a:r>
            <a:r>
              <a:rPr lang="ru-RU" sz="2800" dirty="0"/>
              <a:t>_</a:t>
            </a:r>
            <a:r>
              <a:rPr lang="en-GB" sz="2800" dirty="0"/>
              <a:t>train and testing part </a:t>
            </a:r>
            <a:r>
              <a:rPr lang="en-GB" sz="2800" dirty="0" err="1"/>
              <a:t>X_test</a:t>
            </a:r>
            <a:endParaRPr lang="en-GB" sz="2800" dirty="0"/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Train ML model on </a:t>
            </a:r>
            <a:r>
              <a:rPr lang="en-GB" sz="2800" dirty="0" err="1"/>
              <a:t>X_train</a:t>
            </a:r>
            <a:endParaRPr lang="en-GB" sz="2800" dirty="0"/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Measure performance of the trained model on training set Q(a(</a:t>
            </a:r>
            <a:r>
              <a:rPr lang="en-GB" sz="2800" dirty="0" err="1"/>
              <a:t>X_train</a:t>
            </a:r>
            <a:r>
              <a:rPr lang="en-GB" sz="2800" dirty="0"/>
              <a:t>), </a:t>
            </a:r>
            <a:r>
              <a:rPr lang="en-GB" sz="2800" dirty="0" err="1"/>
              <a:t>X_train</a:t>
            </a:r>
            <a:r>
              <a:rPr lang="en-GB" sz="2800" dirty="0"/>
              <a:t>) and test set Q(a(</a:t>
            </a:r>
            <a:r>
              <a:rPr lang="en-GB" sz="2800" dirty="0" err="1"/>
              <a:t>X_train</a:t>
            </a:r>
            <a:r>
              <a:rPr lang="en-GB" sz="2800" dirty="0"/>
              <a:t>), </a:t>
            </a:r>
            <a:r>
              <a:rPr lang="en-GB" sz="2800" dirty="0" err="1"/>
              <a:t>X_test</a:t>
            </a:r>
            <a:r>
              <a:rPr lang="en-GB" sz="2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If performance on test set is noticeably worse than on train set, then we face with overfitting and ML model should be retrained under new setting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322886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F1BB6-4AED-B656-92FE-303A77CD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 and Leave-One-Out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14AACA-FB61-40ED-9769-63B2384AC4FD}"/>
              </a:ext>
            </a:extLst>
          </p:cNvPr>
          <p:cNvSpPr txBox="1"/>
          <p:nvPr/>
        </p:nvSpPr>
        <p:spPr>
          <a:xfrm>
            <a:off x="589280" y="1584960"/>
            <a:ext cx="11023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Quality measurement based on just one train-test split may be unstable</a:t>
            </a:r>
          </a:p>
          <a:p>
            <a:endParaRPr lang="en-GB" sz="2800" dirty="0"/>
          </a:p>
          <a:p>
            <a:r>
              <a:rPr lang="en-GB" sz="2800" dirty="0"/>
              <a:t>Let’s split initial dataset into K subsets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Here          is all subsets except for k-</a:t>
            </a:r>
            <a:r>
              <a:rPr lang="en-GB" sz="2800" dirty="0" err="1"/>
              <a:t>th</a:t>
            </a:r>
            <a:r>
              <a:rPr lang="en-GB" sz="2800" dirty="0"/>
              <a:t> part</a:t>
            </a:r>
          </a:p>
          <a:p>
            <a:endParaRPr lang="en-GB" sz="2800" dirty="0"/>
          </a:p>
          <a:p>
            <a:r>
              <a:rPr lang="en-GB" sz="2800" dirty="0"/>
              <a:t>If K=N then this procedure is called Leave-One-Out</a:t>
            </a:r>
          </a:p>
          <a:p>
            <a:endParaRPr lang="en-GB" sz="2800" dirty="0"/>
          </a:p>
          <a:p>
            <a:r>
              <a:rPr lang="en-GB" sz="2800" dirty="0"/>
              <a:t>With increasing of K stability in quality measurement increases but for the price of larger computation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727C7D-8429-C6DD-1744-020AFD91D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103" y="2442116"/>
            <a:ext cx="1955251" cy="51301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57715E3-E19F-53AB-D8EA-160005DD1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198" y="4206589"/>
            <a:ext cx="691079" cy="50921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BE7A8E5-C7EA-34A9-88A7-F8F573434D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563" y="3052854"/>
            <a:ext cx="3995314" cy="105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2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BDD3F-5368-4410-EED5-CCD1124F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5C7814-B393-1585-7989-CD57A5597BF0}"/>
              </a:ext>
            </a:extLst>
          </p:cNvPr>
          <p:cNvSpPr txBox="1"/>
          <p:nvPr/>
        </p:nvSpPr>
        <p:spPr>
          <a:xfrm>
            <a:off x="838200" y="1690688"/>
            <a:ext cx="97518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effectLst/>
              </a:rPr>
              <a:t>Assessment Type: Written examination, Duration: 120 min, Weight: 100%</a:t>
            </a:r>
          </a:p>
          <a:p>
            <a:pPr algn="l"/>
            <a:endParaRPr lang="en-US" sz="2800" b="0" i="0" dirty="0">
              <a:effectLst/>
            </a:endParaRPr>
          </a:p>
          <a:p>
            <a:pPr algn="l"/>
            <a:r>
              <a:rPr lang="en-US" sz="2800" b="0" i="0" dirty="0">
                <a:effectLst/>
              </a:rPr>
              <a:t>Completion: To pass this module, the examination has to be passed with at least 45%.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0432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D76E4-8074-CBEA-F347-2C407E9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Assignments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E57F3-56B9-B5A4-06A6-46DF2D554552}"/>
              </a:ext>
            </a:extLst>
          </p:cNvPr>
          <p:cNvSpPr txBox="1"/>
          <p:nvPr/>
        </p:nvSpPr>
        <p:spPr>
          <a:xfrm>
            <a:off x="838200" y="1590816"/>
            <a:ext cx="76624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 dirty="0">
                <a:effectLst/>
              </a:rPr>
              <a:t>Assignments:</a:t>
            </a:r>
          </a:p>
          <a:p>
            <a:pPr marL="514350" indent="-514350">
              <a:buAutoNum type="arabicParenR"/>
            </a:pPr>
            <a:r>
              <a:rPr lang="en-US" sz="2800" b="0" i="0" dirty="0">
                <a:effectLst/>
              </a:rPr>
              <a:t>programming assignments in </a:t>
            </a:r>
            <a:r>
              <a:rPr lang="en-US" sz="2800" b="0" i="0" dirty="0" err="1">
                <a:effectLst/>
              </a:rPr>
              <a:t>jupyter</a:t>
            </a:r>
            <a:r>
              <a:rPr lang="en-US" sz="2800" b="0" i="0" dirty="0">
                <a:effectLst/>
              </a:rPr>
              <a:t> notebooks</a:t>
            </a:r>
          </a:p>
          <a:p>
            <a:pPr marL="514350" indent="-514350">
              <a:buAutoNum type="arabicParenR"/>
            </a:pPr>
            <a:r>
              <a:rPr lang="en-US" sz="2800" b="0" i="0" dirty="0">
                <a:effectLst/>
              </a:rPr>
              <a:t>theoretical written assignments</a:t>
            </a:r>
            <a:endParaRPr lang="ru-R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E77A51-CB40-2BAE-F640-9374A5C984BD}"/>
              </a:ext>
            </a:extLst>
          </p:cNvPr>
          <p:cNvSpPr txBox="1"/>
          <p:nvPr/>
        </p:nvSpPr>
        <p:spPr>
          <a:xfrm>
            <a:off x="838200" y="4598995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65</a:t>
            </a:r>
            <a:r>
              <a:rPr lang="en-US" sz="2800" b="0" i="0" dirty="0">
                <a:effectLst/>
              </a:rPr>
              <a:t>% and higher -&gt; 10% bonus on the final exam</a:t>
            </a:r>
          </a:p>
          <a:p>
            <a:r>
              <a:rPr lang="en-US" sz="2800" dirty="0"/>
              <a:t>30-65% -&gt; 5% bonus on the final exam</a:t>
            </a:r>
          </a:p>
          <a:p>
            <a:r>
              <a:rPr lang="en-US" sz="2800" dirty="0"/>
              <a:t>Bonus is given only if 45% threshold on the final exam is passed</a:t>
            </a:r>
            <a:endParaRPr lang="ru-R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3441A-44A8-A09C-846E-612C74D813B8}"/>
              </a:ext>
            </a:extLst>
          </p:cNvPr>
          <p:cNvSpPr txBox="1"/>
          <p:nvPr/>
        </p:nvSpPr>
        <p:spPr>
          <a:xfrm>
            <a:off x="841740" y="3326631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effectLst/>
              </a:rPr>
              <a:t>Home assignments are fully optional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85585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E85D01-52CA-DAE2-60C3-C54600842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Mid-term exam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2B637A-1E77-9B90-F3FC-F5C432FBABB0}"/>
              </a:ext>
            </a:extLst>
          </p:cNvPr>
          <p:cNvSpPr txBox="1"/>
          <p:nvPr/>
        </p:nvSpPr>
        <p:spPr>
          <a:xfrm>
            <a:off x="838200" y="1590816"/>
            <a:ext cx="10287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 dirty="0">
                <a:effectLst/>
                <a:latin typeface="Segoe UI" panose="020B0502040204020203" pitchFamily="34" charset="0"/>
              </a:rPr>
              <a:t>Mid-term written exam is planned in the middle of the semester</a:t>
            </a:r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5C362-C889-E068-583E-7D87EE73CE8B}"/>
              </a:ext>
            </a:extLst>
          </p:cNvPr>
          <p:cNvSpPr txBox="1"/>
          <p:nvPr/>
        </p:nvSpPr>
        <p:spPr>
          <a:xfrm>
            <a:off x="838200" y="3429000"/>
            <a:ext cx="1051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effectLst/>
              </a:rPr>
              <a:t>70% and higher -&gt; 10% bonus on the final exam</a:t>
            </a:r>
          </a:p>
          <a:p>
            <a:r>
              <a:rPr lang="en-US" sz="2800" dirty="0"/>
              <a:t>45-70% -&gt; 5% bonus on the final exam</a:t>
            </a:r>
          </a:p>
          <a:p>
            <a:endParaRPr lang="en-US" sz="2800" dirty="0"/>
          </a:p>
          <a:p>
            <a:r>
              <a:rPr lang="en-US" sz="2800" dirty="0"/>
              <a:t>Bonus is summed with bonus for home assignments but can’t exceed 10% in total. The bonus is given only if 45% threshold on the final exam is passed</a:t>
            </a:r>
            <a:endParaRPr lang="ru-R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5EAC2-8226-A170-C2D3-CC3DCC6376AF}"/>
              </a:ext>
            </a:extLst>
          </p:cNvPr>
          <p:cNvSpPr txBox="1"/>
          <p:nvPr/>
        </p:nvSpPr>
        <p:spPr>
          <a:xfrm>
            <a:off x="863008" y="2497291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Participation in the mid-term is optional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8720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9E0283E-0466-4CDA-56D4-D5F426D7ABC7}"/>
              </a:ext>
            </a:extLst>
          </p:cNvPr>
          <p:cNvSpPr txBox="1">
            <a:spLocks/>
          </p:cNvSpPr>
          <p:nvPr/>
        </p:nvSpPr>
        <p:spPr>
          <a:xfrm>
            <a:off x="2587083" y="2014460"/>
            <a:ext cx="7017834" cy="2635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Introduction to Machine Learning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410656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FAE22-EBF0-CFB6-1DF4-7386590B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in natural sciences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E4FE4A-FA8B-D0CC-938C-1F5A4D73702E}"/>
              </a:ext>
            </a:extLst>
          </p:cNvPr>
          <p:cNvSpPr txBox="1"/>
          <p:nvPr/>
        </p:nvSpPr>
        <p:spPr>
          <a:xfrm>
            <a:off x="737936" y="2125570"/>
            <a:ext cx="24063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Experiments with nature</a:t>
            </a:r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2D2BF7-499D-1A71-D479-23A9743B45C3}"/>
              </a:ext>
            </a:extLst>
          </p:cNvPr>
          <p:cNvSpPr txBox="1"/>
          <p:nvPr/>
        </p:nvSpPr>
        <p:spPr>
          <a:xfrm>
            <a:off x="4177359" y="2125569"/>
            <a:ext cx="24624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Formulation of universal laws</a:t>
            </a:r>
            <a:endParaRPr lang="ru-R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4CCCE4-6B32-0CF9-FECD-6C3B8012D5BE}"/>
              </a:ext>
            </a:extLst>
          </p:cNvPr>
          <p:cNvSpPr txBox="1"/>
          <p:nvPr/>
        </p:nvSpPr>
        <p:spPr>
          <a:xfrm>
            <a:off x="7834965" y="2125568"/>
            <a:ext cx="4138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Prediction for new situations using these laws</a:t>
            </a:r>
            <a:endParaRPr lang="ru-RU" sz="2800" dirty="0"/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04B124C3-D1E9-6D62-ADBF-E0C12DA3A295}"/>
              </a:ext>
            </a:extLst>
          </p:cNvPr>
          <p:cNvSpPr/>
          <p:nvPr/>
        </p:nvSpPr>
        <p:spPr>
          <a:xfrm>
            <a:off x="6805060" y="2388265"/>
            <a:ext cx="818147" cy="3056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99FACB03-C3F4-1E0F-FD11-9EC0E30BDDE6}"/>
              </a:ext>
            </a:extLst>
          </p:cNvPr>
          <p:cNvSpPr/>
          <p:nvPr/>
        </p:nvSpPr>
        <p:spPr>
          <a:xfrm>
            <a:off x="3049606" y="2388265"/>
            <a:ext cx="818147" cy="3056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20D7168-8120-34D6-3784-A50D27A88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183" y="3573892"/>
            <a:ext cx="4325045" cy="291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6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7277A-635F-27F0-263D-5019C213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translation: rule-based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39C7F7-DAF6-BC5D-060B-36AB9D11E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185" y="1882073"/>
            <a:ext cx="8163629" cy="419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5788E4-AFBD-339A-9894-CD562706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translation: data-driven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4A3D928-C764-2C26-FD29-691681E38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848" y="1421767"/>
            <a:ext cx="6448525" cy="1394822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90BF9A0-BA6C-E687-A404-4D1C0C843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14" y="5558701"/>
            <a:ext cx="11856059" cy="1174810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64580C0E-DB9F-1F81-65DA-3A87826CF354}"/>
              </a:ext>
            </a:extLst>
          </p:cNvPr>
          <p:cNvSpPr txBox="1">
            <a:spLocks/>
          </p:cNvSpPr>
          <p:nvPr/>
        </p:nvSpPr>
        <p:spPr>
          <a:xfrm>
            <a:off x="347312" y="2114198"/>
            <a:ext cx="93934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1. Collect parallel text corpus</a:t>
            </a:r>
          </a:p>
          <a:p>
            <a:pPr marL="0" indent="0">
              <a:buNone/>
            </a:pPr>
            <a:r>
              <a:rPr lang="en-US" dirty="0"/>
              <a:t>2. Introduce a family of functions </a:t>
            </a:r>
          </a:p>
          <a:p>
            <a:pPr marL="0" indent="0">
              <a:buNone/>
            </a:pPr>
            <a:r>
              <a:rPr lang="en-US" i="1" dirty="0"/>
              <a:t>f(text in input language; parameters) = text in output language</a:t>
            </a:r>
          </a:p>
          <a:p>
            <a:pPr marL="0" indent="0">
              <a:buNone/>
            </a:pPr>
            <a:r>
              <a:rPr lang="en-US" dirty="0"/>
              <a:t>3. Introduce quality criterion function</a:t>
            </a:r>
          </a:p>
          <a:p>
            <a:pPr marL="0" indent="0">
              <a:buNone/>
            </a:pPr>
            <a:r>
              <a:rPr lang="en-US" i="1" dirty="0"/>
              <a:t>Q(given translation, true translation)</a:t>
            </a:r>
          </a:p>
          <a:p>
            <a:pPr marL="0" indent="0">
              <a:buNone/>
            </a:pPr>
            <a:r>
              <a:rPr lang="en-US" dirty="0"/>
              <a:t>4. Learn parameters on collected corpus by maximizing quality function (minimizing loss function)</a:t>
            </a:r>
          </a:p>
        </p:txBody>
      </p:sp>
    </p:spTree>
    <p:extLst>
      <p:ext uri="{BB962C8B-B14F-4D97-AF65-F5344CB8AC3E}">
        <p14:creationId xmlns:p14="http://schemas.microsoft.com/office/powerpoint/2010/main" val="3812714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1137</Words>
  <Application>Microsoft Office PowerPoint</Application>
  <PresentationFormat>Широкоэкранный</PresentationFormat>
  <Paragraphs>167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Segoe UI</vt:lpstr>
      <vt:lpstr>Тема Office</vt:lpstr>
      <vt:lpstr>Machine Learning</vt:lpstr>
      <vt:lpstr>Communication</vt:lpstr>
      <vt:lpstr>Assessment</vt:lpstr>
      <vt:lpstr>Home Assignments</vt:lpstr>
      <vt:lpstr>Mid-term exam</vt:lpstr>
      <vt:lpstr>Презентация PowerPoint</vt:lpstr>
      <vt:lpstr>Prediction in natural sciences</vt:lpstr>
      <vt:lpstr>Machine translation: rule-based</vt:lpstr>
      <vt:lpstr>Machine translation: data-driven</vt:lpstr>
      <vt:lpstr>Example of machine learning problems</vt:lpstr>
      <vt:lpstr>Basic terms in ML</vt:lpstr>
      <vt:lpstr>Basic terms in ML</vt:lpstr>
      <vt:lpstr>Feature types</vt:lpstr>
      <vt:lpstr>ML problem types</vt:lpstr>
      <vt:lpstr>ML problem types</vt:lpstr>
      <vt:lpstr>ML problem types</vt:lpstr>
      <vt:lpstr>ML problem types</vt:lpstr>
      <vt:lpstr>ML problem types</vt:lpstr>
      <vt:lpstr>ML problem types</vt:lpstr>
      <vt:lpstr>ML problem types</vt:lpstr>
      <vt:lpstr>ML algorithm / model</vt:lpstr>
      <vt:lpstr>Loss functions and ML model training</vt:lpstr>
      <vt:lpstr>Solving ML problem</vt:lpstr>
      <vt:lpstr>Underfitting and overfitting</vt:lpstr>
      <vt:lpstr>Underfitting and overfitting</vt:lpstr>
      <vt:lpstr>Underfitting and overfitting</vt:lpstr>
      <vt:lpstr>Underfitting and overfitting</vt:lpstr>
      <vt:lpstr>Overfitting detection</vt:lpstr>
      <vt:lpstr>K-fold Cross Validation and Leave-One-Out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Николаева</dc:creator>
  <cp:lastModifiedBy>Kropotov, Dmitry</cp:lastModifiedBy>
  <cp:revision>111</cp:revision>
  <dcterms:created xsi:type="dcterms:W3CDTF">2016-07-15T17:21:31Z</dcterms:created>
  <dcterms:modified xsi:type="dcterms:W3CDTF">2025-02-07T04:58:13Z</dcterms:modified>
</cp:coreProperties>
</file>