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77" r:id="rId2"/>
    <p:sldId id="278" r:id="rId3"/>
    <p:sldId id="279" r:id="rId4"/>
    <p:sldId id="280" r:id="rId5"/>
    <p:sldId id="281" r:id="rId6"/>
    <p:sldId id="292" r:id="rId7"/>
    <p:sldId id="303" r:id="rId8"/>
    <p:sldId id="293" r:id="rId9"/>
    <p:sldId id="304" r:id="rId10"/>
    <p:sldId id="294" r:id="rId11"/>
    <p:sldId id="306" r:id="rId12"/>
    <p:sldId id="305" r:id="rId13"/>
    <p:sldId id="295" r:id="rId14"/>
    <p:sldId id="296" r:id="rId15"/>
    <p:sldId id="297" r:id="rId16"/>
    <p:sldId id="298" r:id="rId17"/>
    <p:sldId id="340" r:id="rId18"/>
    <p:sldId id="324" r:id="rId19"/>
    <p:sldId id="302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08" r:id="rId31"/>
    <p:sldId id="309" r:id="rId32"/>
    <p:sldId id="335" r:id="rId33"/>
    <p:sldId id="310" r:id="rId34"/>
    <p:sldId id="336" r:id="rId35"/>
    <p:sldId id="337" r:id="rId36"/>
    <p:sldId id="338" r:id="rId37"/>
    <p:sldId id="311" r:id="rId38"/>
    <p:sldId id="312" r:id="rId39"/>
    <p:sldId id="313" r:id="rId40"/>
    <p:sldId id="314" r:id="rId41"/>
    <p:sldId id="339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719" autoAdjust="0"/>
  </p:normalViewPr>
  <p:slideViewPr>
    <p:cSldViewPr snapToGrid="0">
      <p:cViewPr varScale="1">
        <p:scale>
          <a:sx n="60" d="100"/>
          <a:sy n="60" d="100"/>
        </p:scale>
        <p:origin x="12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A202F-4299-479C-B15E-F143261314E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C122-6047-4DF2-B658-83EED2B0E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6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6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5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41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4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17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1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5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110C-44BF-413A-8FA8-51FBC9510905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1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tmp"/><Relationship Id="rId3" Type="http://schemas.openxmlformats.org/officeDocument/2006/relationships/image" Target="../media/image34.tmp"/><Relationship Id="rId7" Type="http://schemas.openxmlformats.org/officeDocument/2006/relationships/image" Target="../media/image38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mp"/><Relationship Id="rId5" Type="http://schemas.openxmlformats.org/officeDocument/2006/relationships/image" Target="../media/image36.tmp"/><Relationship Id="rId4" Type="http://schemas.openxmlformats.org/officeDocument/2006/relationships/image" Target="../media/image35.tm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tmp"/><Relationship Id="rId3" Type="http://schemas.openxmlformats.org/officeDocument/2006/relationships/image" Target="../media/image41.tmp"/><Relationship Id="rId7" Type="http://schemas.openxmlformats.org/officeDocument/2006/relationships/image" Target="../media/image45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tmp"/><Relationship Id="rId5" Type="http://schemas.openxmlformats.org/officeDocument/2006/relationships/image" Target="../media/image43.tmp"/><Relationship Id="rId4" Type="http://schemas.openxmlformats.org/officeDocument/2006/relationships/image" Target="../media/image42.tmp"/><Relationship Id="rId9" Type="http://schemas.openxmlformats.org/officeDocument/2006/relationships/image" Target="../media/image47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tmp"/><Relationship Id="rId5" Type="http://schemas.openxmlformats.org/officeDocument/2006/relationships/image" Target="../media/image45.tmp"/><Relationship Id="rId4" Type="http://schemas.openxmlformats.org/officeDocument/2006/relationships/image" Target="../media/image49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tmp"/><Relationship Id="rId4" Type="http://schemas.openxmlformats.org/officeDocument/2006/relationships/image" Target="../media/image53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tm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tmp"/><Relationship Id="rId3" Type="http://schemas.openxmlformats.org/officeDocument/2006/relationships/image" Target="../media/image62.tmp"/><Relationship Id="rId7" Type="http://schemas.openxmlformats.org/officeDocument/2006/relationships/image" Target="../media/image66.tmp"/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tmp"/><Relationship Id="rId5" Type="http://schemas.openxmlformats.org/officeDocument/2006/relationships/image" Target="../media/image64.tmp"/><Relationship Id="rId10" Type="http://schemas.openxmlformats.org/officeDocument/2006/relationships/image" Target="../media/image69.tmp"/><Relationship Id="rId4" Type="http://schemas.openxmlformats.org/officeDocument/2006/relationships/image" Target="../media/image63.tmp"/><Relationship Id="rId9" Type="http://schemas.openxmlformats.org/officeDocument/2006/relationships/image" Target="../media/image68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7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tmp"/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tmp"/><Relationship Id="rId2" Type="http://schemas.openxmlformats.org/officeDocument/2006/relationships/image" Target="../media/image7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tmp"/><Relationship Id="rId2" Type="http://schemas.openxmlformats.org/officeDocument/2006/relationships/image" Target="../media/image7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tm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tmp"/><Relationship Id="rId2" Type="http://schemas.openxmlformats.org/officeDocument/2006/relationships/image" Target="../media/image8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tmp"/><Relationship Id="rId4" Type="http://schemas.openxmlformats.org/officeDocument/2006/relationships/image" Target="../media/image84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tmp"/><Relationship Id="rId7" Type="http://schemas.openxmlformats.org/officeDocument/2006/relationships/image" Target="../media/image91.tmp"/><Relationship Id="rId2" Type="http://schemas.openxmlformats.org/officeDocument/2006/relationships/image" Target="../media/image8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tmp"/><Relationship Id="rId5" Type="http://schemas.openxmlformats.org/officeDocument/2006/relationships/image" Target="../media/image89.tmp"/><Relationship Id="rId4" Type="http://schemas.openxmlformats.org/officeDocument/2006/relationships/image" Target="../media/image88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tmp"/><Relationship Id="rId2" Type="http://schemas.openxmlformats.org/officeDocument/2006/relationships/image" Target="../media/image9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tmp"/><Relationship Id="rId4" Type="http://schemas.openxmlformats.org/officeDocument/2006/relationships/image" Target="../media/image94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tmp"/><Relationship Id="rId2" Type="http://schemas.openxmlformats.org/officeDocument/2006/relationships/image" Target="../media/image9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tm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tmp"/><Relationship Id="rId3" Type="http://schemas.openxmlformats.org/officeDocument/2006/relationships/image" Target="../media/image100.tmp"/><Relationship Id="rId7" Type="http://schemas.openxmlformats.org/officeDocument/2006/relationships/image" Target="../media/image104.tmp"/><Relationship Id="rId2" Type="http://schemas.openxmlformats.org/officeDocument/2006/relationships/image" Target="../media/image9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tmp"/><Relationship Id="rId5" Type="http://schemas.openxmlformats.org/officeDocument/2006/relationships/image" Target="../media/image102.tmp"/><Relationship Id="rId4" Type="http://schemas.openxmlformats.org/officeDocument/2006/relationships/image" Target="../media/image101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tmp"/><Relationship Id="rId7" Type="http://schemas.openxmlformats.org/officeDocument/2006/relationships/image" Target="../media/image111.tmp"/><Relationship Id="rId2" Type="http://schemas.openxmlformats.org/officeDocument/2006/relationships/image" Target="../media/image10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tmp"/><Relationship Id="rId5" Type="http://schemas.openxmlformats.org/officeDocument/2006/relationships/image" Target="../media/image109.tmp"/><Relationship Id="rId4" Type="http://schemas.openxmlformats.org/officeDocument/2006/relationships/image" Target="../media/image108.tm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tmp"/><Relationship Id="rId2" Type="http://schemas.openxmlformats.org/officeDocument/2006/relationships/image" Target="../media/image11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tmp"/><Relationship Id="rId4" Type="http://schemas.openxmlformats.org/officeDocument/2006/relationships/image" Target="../media/image114.tm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tmp"/><Relationship Id="rId2" Type="http://schemas.openxmlformats.org/officeDocument/2006/relationships/image" Target="../media/image11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tmp"/><Relationship Id="rId4" Type="http://schemas.openxmlformats.org/officeDocument/2006/relationships/image" Target="../media/image118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tmp"/><Relationship Id="rId2" Type="http://schemas.openxmlformats.org/officeDocument/2006/relationships/image" Target="../media/image120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tmp"/><Relationship Id="rId3" Type="http://schemas.openxmlformats.org/officeDocument/2006/relationships/image" Target="../media/image123.tmp"/><Relationship Id="rId7" Type="http://schemas.openxmlformats.org/officeDocument/2006/relationships/image" Target="../media/image127.tmp"/><Relationship Id="rId12" Type="http://schemas.openxmlformats.org/officeDocument/2006/relationships/image" Target="../media/image132.tmp"/><Relationship Id="rId2" Type="http://schemas.openxmlformats.org/officeDocument/2006/relationships/image" Target="../media/image12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tmp"/><Relationship Id="rId11" Type="http://schemas.openxmlformats.org/officeDocument/2006/relationships/image" Target="../media/image131.tmp"/><Relationship Id="rId5" Type="http://schemas.openxmlformats.org/officeDocument/2006/relationships/image" Target="../media/image125.tmp"/><Relationship Id="rId10" Type="http://schemas.openxmlformats.org/officeDocument/2006/relationships/image" Target="../media/image130.tmp"/><Relationship Id="rId4" Type="http://schemas.openxmlformats.org/officeDocument/2006/relationships/image" Target="../media/image124.tmp"/><Relationship Id="rId9" Type="http://schemas.openxmlformats.org/officeDocument/2006/relationships/image" Target="../media/image129.tm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tmp"/><Relationship Id="rId2" Type="http://schemas.openxmlformats.org/officeDocument/2006/relationships/image" Target="../media/image133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tmp"/><Relationship Id="rId7" Type="http://schemas.openxmlformats.org/officeDocument/2006/relationships/image" Target="../media/image140.tmp"/><Relationship Id="rId2" Type="http://schemas.openxmlformats.org/officeDocument/2006/relationships/image" Target="../media/image13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tmp"/><Relationship Id="rId5" Type="http://schemas.openxmlformats.org/officeDocument/2006/relationships/image" Target="../media/image138.tmp"/><Relationship Id="rId4" Type="http://schemas.openxmlformats.org/officeDocument/2006/relationships/image" Target="../media/image137.tm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tmp"/><Relationship Id="rId2" Type="http://schemas.openxmlformats.org/officeDocument/2006/relationships/image" Target="../media/image14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tmp"/><Relationship Id="rId4" Type="http://schemas.openxmlformats.org/officeDocument/2006/relationships/image" Target="../media/image143.tmp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tmp"/><Relationship Id="rId2" Type="http://schemas.openxmlformats.org/officeDocument/2006/relationships/image" Target="../media/image14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tmp"/><Relationship Id="rId5" Type="http://schemas.openxmlformats.org/officeDocument/2006/relationships/image" Target="../media/image148.tmp"/><Relationship Id="rId4" Type="http://schemas.openxmlformats.org/officeDocument/2006/relationships/image" Target="../media/image147.tm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tmp"/><Relationship Id="rId2" Type="http://schemas.openxmlformats.org/officeDocument/2006/relationships/image" Target="../media/image15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tm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tmp"/><Relationship Id="rId7" Type="http://schemas.openxmlformats.org/officeDocument/2006/relationships/image" Target="../media/image158.tmp"/><Relationship Id="rId2" Type="http://schemas.openxmlformats.org/officeDocument/2006/relationships/image" Target="../media/image15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tmp"/><Relationship Id="rId5" Type="http://schemas.openxmlformats.org/officeDocument/2006/relationships/image" Target="../media/image156.tmp"/><Relationship Id="rId4" Type="http://schemas.openxmlformats.org/officeDocument/2006/relationships/image" Target="../media/image155.tm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tmp"/><Relationship Id="rId2" Type="http://schemas.openxmlformats.org/officeDocument/2006/relationships/image" Target="../media/image15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tmp"/><Relationship Id="rId5" Type="http://schemas.openxmlformats.org/officeDocument/2006/relationships/image" Target="../media/image162.tmp"/><Relationship Id="rId4" Type="http://schemas.openxmlformats.org/officeDocument/2006/relationships/image" Target="../media/image161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E55AB-6FBF-B0C9-8397-B1AFFFCA7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54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B25D1-03BC-4A6E-6DE7-E0B7CFA9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Absolute Error loss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234DE9-EAB0-8A43-F30F-EE6B3B7B1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85" y="1696309"/>
            <a:ext cx="2935420" cy="5109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007BE4-DFD2-FB4F-1512-45D7D6B20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07" y="2294864"/>
            <a:ext cx="4789219" cy="1184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F0D03E-F1A9-F809-BD13-ADDD7A6F049B}"/>
              </a:ext>
            </a:extLst>
          </p:cNvPr>
          <p:cNvSpPr txBox="1"/>
          <p:nvPr/>
        </p:nvSpPr>
        <p:spPr>
          <a:xfrm>
            <a:off x="838200" y="1690688"/>
            <a:ext cx="115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L1 loss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CB668-75D1-34D0-1220-1EB3A8660304}"/>
              </a:ext>
            </a:extLst>
          </p:cNvPr>
          <p:cNvSpPr txBox="1"/>
          <p:nvPr/>
        </p:nvSpPr>
        <p:spPr>
          <a:xfrm>
            <a:off x="838199" y="3551580"/>
            <a:ext cx="4031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MAE is non-differentiable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40395-AB29-45CC-B471-049F03C60FC4}"/>
              </a:ext>
            </a:extLst>
          </p:cNvPr>
          <p:cNvSpPr txBox="1"/>
          <p:nvPr/>
        </p:nvSpPr>
        <p:spPr>
          <a:xfrm>
            <a:off x="838200" y="4178493"/>
            <a:ext cx="4711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MAE is more robust to outliers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5F8AB1-82E1-E60D-A3FB-ECCED006B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979" y="1502722"/>
            <a:ext cx="4292821" cy="33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9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B25D1-03BC-4A6E-6DE7-E0B7CFA9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Absolute Error loss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234DE9-EAB0-8A43-F30F-EE6B3B7B1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85" y="1696309"/>
            <a:ext cx="2935420" cy="5109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007BE4-DFD2-FB4F-1512-45D7D6B20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07" y="2294864"/>
            <a:ext cx="4789219" cy="1184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F0D03E-F1A9-F809-BD13-ADDD7A6F049B}"/>
              </a:ext>
            </a:extLst>
          </p:cNvPr>
          <p:cNvSpPr txBox="1"/>
          <p:nvPr/>
        </p:nvSpPr>
        <p:spPr>
          <a:xfrm>
            <a:off x="838200" y="1690688"/>
            <a:ext cx="115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L1 loss</a:t>
            </a:r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F75D74B-2ADF-3108-D2E5-B791E6A84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55" y="3957990"/>
            <a:ext cx="4953887" cy="223059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3F24CAF-6310-0DE9-A5F9-125357CEC0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92" y="1605334"/>
            <a:ext cx="5073313" cy="36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3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B25D1-03BC-4A6E-6DE7-E0B7CFA9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Huber loss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7DDEFB-F482-E831-B564-DE5C467AF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650002" cy="120544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77F000F-B2B5-17B8-EB33-EF13C0747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87" y="1541832"/>
            <a:ext cx="4235668" cy="3410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7A995B-F21F-6A00-5FC4-0C4C8756C88D}"/>
              </a:ext>
            </a:extLst>
          </p:cNvPr>
          <p:cNvSpPr txBox="1"/>
          <p:nvPr/>
        </p:nvSpPr>
        <p:spPr>
          <a:xfrm>
            <a:off x="838200" y="3189766"/>
            <a:ext cx="4235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Huber loss is continuously differentiable everywhere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6548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8001E-74DA-1C1C-7F72-948A01E1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Non-symmetric loss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532A6-7546-C2B6-D6A3-E5D7B95D3D54}"/>
              </a:ext>
            </a:extLst>
          </p:cNvPr>
          <p:cNvSpPr txBox="1"/>
          <p:nvPr/>
        </p:nvSpPr>
        <p:spPr>
          <a:xfrm>
            <a:off x="2581940" y="5389553"/>
            <a:ext cx="78592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Loss function should be chosen according to business requirements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9E8BEA-304F-E661-18AC-A07C48551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7" y="1573976"/>
            <a:ext cx="4394426" cy="33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9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26542-AA49-E8AF-6EBA-4A55A7CB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losses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FC8E98-B205-04F2-1B1A-95EBA4DCE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3" y="2172062"/>
            <a:ext cx="4655894" cy="5232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F16199-8E07-4E88-55EA-CE51265D1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36" y="3672965"/>
            <a:ext cx="2318834" cy="837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226B51-6DF8-6D12-A8BC-F3870D26494D}"/>
              </a:ext>
            </a:extLst>
          </p:cNvPr>
          <p:cNvSpPr txBox="1"/>
          <p:nvPr/>
        </p:nvSpPr>
        <p:spPr>
          <a:xfrm>
            <a:off x="883923" y="1579043"/>
            <a:ext cx="6020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Mean Squared Logarithmic Error (MSLE)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6D138-1F03-7E6C-71CB-A770C969BC98}"/>
              </a:ext>
            </a:extLst>
          </p:cNvPr>
          <p:cNvSpPr txBox="1"/>
          <p:nvPr/>
        </p:nvSpPr>
        <p:spPr>
          <a:xfrm>
            <a:off x="838199" y="3051847"/>
            <a:ext cx="7859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Mean Absolute Percentage Error (MAPE)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7F50-E045-D455-D929-EC9555D78687}"/>
              </a:ext>
            </a:extLst>
          </p:cNvPr>
          <p:cNvSpPr txBox="1"/>
          <p:nvPr/>
        </p:nvSpPr>
        <p:spPr>
          <a:xfrm>
            <a:off x="859718" y="4663088"/>
            <a:ext cx="7859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And many others…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7044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56798-C521-FF61-C5DD-806D6FCA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training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2AD4C4-FDA3-79C2-A1E2-2F054865C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31" y="1414130"/>
            <a:ext cx="4983202" cy="9657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9C632F-C01C-F481-7D9C-D149F361E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31" y="2565894"/>
            <a:ext cx="4073938" cy="18851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189101-92B4-49AC-43A5-6D9A0080E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52" y="2592475"/>
            <a:ext cx="2405093" cy="178514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87FAD88-63F3-EA74-3774-DEB771C83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657" y="2615918"/>
            <a:ext cx="2285294" cy="178514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D328C00-244C-ED72-46EE-D75874FB47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31" y="4841942"/>
            <a:ext cx="2202540" cy="41434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4CC0DD4-4006-AC4B-9A4B-717241DF08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31" y="5608742"/>
            <a:ext cx="1643072" cy="41434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DD64D42-0959-0B04-C7EB-18D743D4D6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907" y="4995947"/>
            <a:ext cx="6202040" cy="108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0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6D4DF-1C4E-1EEF-D53F-76D4999F6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0F1C-18C7-4942-A392-EF41EB77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training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50C239-8D86-8B57-90EB-164955B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22" y="1458282"/>
            <a:ext cx="3953552" cy="8010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4942F7-910E-D1E8-A382-9C983E046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22" y="2341912"/>
            <a:ext cx="5172678" cy="48989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7F23C5-98AC-A32B-57AF-1C068A151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55" y="2931863"/>
            <a:ext cx="6276278" cy="489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47B220-F744-AE0B-9CAC-F65312D42447}"/>
              </a:ext>
            </a:extLst>
          </p:cNvPr>
          <p:cNvSpPr txBox="1"/>
          <p:nvPr/>
        </p:nvSpPr>
        <p:spPr>
          <a:xfrm>
            <a:off x="838200" y="3549758"/>
            <a:ext cx="46559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Properties of the matrix           :</a:t>
            </a:r>
          </a:p>
          <a:p>
            <a:pPr marL="514350" indent="-514350">
              <a:buAutoNum type="arabicParenR"/>
            </a:pPr>
            <a:r>
              <a:rPr lang="en-US" sz="2800" dirty="0"/>
              <a:t>Quadratic and symmetric:</a:t>
            </a:r>
          </a:p>
          <a:p>
            <a:pPr marL="514350" indent="-514350">
              <a:buAutoNum type="arabicParenR"/>
            </a:pPr>
            <a:r>
              <a:rPr lang="en-US" sz="2800" dirty="0"/>
              <a:t>Non-negatively defined: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4CFE1C4-01D4-394E-9998-577AF15FE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834" y="5689582"/>
            <a:ext cx="2030819" cy="46539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CF953E4-014E-3421-8DAA-4F441D425D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089" y="4351011"/>
            <a:ext cx="3207769" cy="83873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9F9BEDD-8F78-8C0B-5731-4BA4343E35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34" y="3613538"/>
            <a:ext cx="796349" cy="4288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659B3F3-1860-D21C-BFBC-45C5BAA97916}"/>
              </a:ext>
            </a:extLst>
          </p:cNvPr>
          <p:cNvSpPr txBox="1"/>
          <p:nvPr/>
        </p:nvSpPr>
        <p:spPr>
          <a:xfrm>
            <a:off x="800988" y="5681524"/>
            <a:ext cx="68886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Recall: matrix      is non-negatively definite, if</a:t>
            </a:r>
          </a:p>
          <a:p>
            <a:r>
              <a:rPr lang="en-US" sz="2800" dirty="0"/>
              <a:t>Equivalently: all eigenvalues are non-negative.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FE263CE-8382-3A11-F9D1-DCB2C6FAD7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10" y="5701381"/>
            <a:ext cx="457224" cy="47355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CCE2E1D-EA4B-08BE-9A4E-55FECA27C5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44" y="3980095"/>
            <a:ext cx="2157344" cy="4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81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92EC3-C0BF-99AB-DA58-4864F4E8B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D197D-45D8-972F-635C-A357BE4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training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9270FB-239D-2CCC-5201-043D8AC11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55" y="1560262"/>
            <a:ext cx="6276278" cy="489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5B08BD-00CF-2427-0E84-A9DFA22B35E9}"/>
              </a:ext>
            </a:extLst>
          </p:cNvPr>
          <p:cNvSpPr txBox="1"/>
          <p:nvPr/>
        </p:nvSpPr>
        <p:spPr>
          <a:xfrm>
            <a:off x="916157" y="4593487"/>
            <a:ext cx="7220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Computational complexity of analytical solution: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1750685-DF9E-D531-A5D1-E549A2102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44" y="5195727"/>
            <a:ext cx="1202243" cy="45279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DE1BA00-DF5A-2EA1-1C1C-EF51E0F09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24" y="5755704"/>
            <a:ext cx="964281" cy="45279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6A2B325-7B0A-6A51-5EFD-4BB3DF05E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00" y="5175822"/>
            <a:ext cx="796349" cy="4288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A3075E-E620-18D0-F8F1-9990F6BEF99B}"/>
              </a:ext>
            </a:extLst>
          </p:cNvPr>
          <p:cNvSpPr txBox="1"/>
          <p:nvPr/>
        </p:nvSpPr>
        <p:spPr>
          <a:xfrm>
            <a:off x="2232742" y="5129023"/>
            <a:ext cx="2245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computing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DE7175-46B4-76FA-CFB2-ED150D997B7E}"/>
              </a:ext>
            </a:extLst>
          </p:cNvPr>
          <p:cNvSpPr txBox="1"/>
          <p:nvPr/>
        </p:nvSpPr>
        <p:spPr>
          <a:xfrm>
            <a:off x="1961205" y="5713173"/>
            <a:ext cx="3697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linear system solving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88DC99-8BA5-0DA1-6793-BCB2341CE2CE}"/>
              </a:ext>
            </a:extLst>
          </p:cNvPr>
          <p:cNvSpPr txBox="1"/>
          <p:nvPr/>
        </p:nvSpPr>
        <p:spPr>
          <a:xfrm>
            <a:off x="926791" y="2211716"/>
            <a:ext cx="947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analytical solution the matrix            should be non-singular</a:t>
            </a:r>
            <a:r>
              <a:rPr lang="ru-RU" sz="2800" dirty="0"/>
              <a:t>.</a:t>
            </a:r>
            <a:r>
              <a:rPr lang="en-US" sz="2800" dirty="0"/>
              <a:t> 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96F1C01-30D3-6AEC-A0E5-B876268653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676" y="2273909"/>
            <a:ext cx="796349" cy="4288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5815E6-679E-2EE5-2841-3CD5732D6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03" y="2776228"/>
            <a:ext cx="5601532" cy="523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E1DE2D-5DBA-3B90-34EA-BF52CCCE2D91}"/>
              </a:ext>
            </a:extLst>
          </p:cNvPr>
          <p:cNvSpPr txBox="1"/>
          <p:nvPr/>
        </p:nvSpPr>
        <p:spPr>
          <a:xfrm>
            <a:off x="926790" y="3370107"/>
            <a:ext cx="9960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 the matrix is singular if N &lt; D or there are duplicating features</a:t>
            </a:r>
          </a:p>
        </p:txBody>
      </p:sp>
    </p:spTree>
    <p:extLst>
      <p:ext uri="{BB962C8B-B14F-4D97-AF65-F5344CB8AC3E}">
        <p14:creationId xmlns:p14="http://schemas.microsoft.com/office/powerpoint/2010/main" val="122503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816D8-9A6E-13E3-A8C8-F53BB22A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E3D948-E5EA-2DD5-3B22-0A13EDC69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21432" cy="32450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305AEC-B46B-51BC-D676-CD6DD41D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75" y="3105623"/>
            <a:ext cx="5762846" cy="6043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384728-C083-9333-3BCD-4405B87EB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190" y="2491930"/>
            <a:ext cx="6242160" cy="5616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70351E-49AF-2419-8AD7-4C46B3EC35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89" y="1803198"/>
            <a:ext cx="3154326" cy="550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375450-866F-21BF-4B16-E515EFBEFB91}"/>
              </a:ext>
            </a:extLst>
          </p:cNvPr>
          <p:cNvSpPr txBox="1"/>
          <p:nvPr/>
        </p:nvSpPr>
        <p:spPr>
          <a:xfrm>
            <a:off x="838200" y="5444169"/>
            <a:ext cx="10765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Blue model is too simple and underfitted, green model is too complicated and overfitted, red model has good generalization ability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3034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C6ACA-ABED-8854-FD3A-3273F61A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D501C-AC98-701F-6901-28D53707788A}"/>
              </a:ext>
            </a:extLst>
          </p:cNvPr>
          <p:cNvSpPr txBox="1"/>
          <p:nvPr/>
        </p:nvSpPr>
        <p:spPr>
          <a:xfrm>
            <a:off x="838200" y="1531768"/>
            <a:ext cx="7255740" cy="143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Overfitted model usually has oscillating effect – small change of inputs may lead to large change of outputs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9FD8B1-30E7-F3B1-0847-83FD07847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940" y="865059"/>
            <a:ext cx="3911039" cy="28069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87CD8F-ADA5-0722-2924-298FF4F45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07" y="3083440"/>
            <a:ext cx="5427191" cy="563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A05AF2-DB15-199A-4563-8ED642A6AC92}"/>
              </a:ext>
            </a:extLst>
          </p:cNvPr>
          <p:cNvSpPr txBox="1"/>
          <p:nvPr/>
        </p:nvSpPr>
        <p:spPr>
          <a:xfrm>
            <a:off x="838200" y="3743918"/>
            <a:ext cx="10834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linear models oscillating happens with high absolute values of some weights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3BCAA-B2D9-96DD-2EC3-3F9ADEA30A6D}"/>
              </a:ext>
            </a:extLst>
          </p:cNvPr>
          <p:cNvSpPr txBox="1"/>
          <p:nvPr/>
        </p:nvSpPr>
        <p:spPr>
          <a:xfrm>
            <a:off x="838200" y="4698073"/>
            <a:ext cx="10834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Idea: let’s additionally require during training that our ML model should have weights with low absolute values</a:t>
            </a:r>
            <a:endParaRPr lang="ru-RU" sz="28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AA7BC08-19D7-AF3E-A6AA-F91380DB4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19" y="5826642"/>
            <a:ext cx="4898770" cy="66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1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FAE22-EBF0-CFB6-1DF4-7386590B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for regression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ACF374-B9EE-AE72-60D6-E539AF382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648" y="1647151"/>
            <a:ext cx="1232800" cy="5196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27643A-3801-53D0-C270-1CD658084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74" y="2279437"/>
            <a:ext cx="1721623" cy="51378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6128EA4-3564-F3BD-05E2-ECC460280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42" y="2965990"/>
            <a:ext cx="1080574" cy="5219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632761-C282-B9DF-D2D1-89A39FDAD39E}"/>
              </a:ext>
            </a:extLst>
          </p:cNvPr>
          <p:cNvSpPr txBox="1"/>
          <p:nvPr/>
        </p:nvSpPr>
        <p:spPr>
          <a:xfrm>
            <a:off x="838200" y="1654896"/>
            <a:ext cx="3075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Regression problem</a:t>
            </a:r>
            <a:endParaRPr lang="ru-RU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6D78F4-D3C7-98D7-CC3C-F30370264E48}"/>
              </a:ext>
            </a:extLst>
          </p:cNvPr>
          <p:cNvSpPr txBox="1"/>
          <p:nvPr/>
        </p:nvSpPr>
        <p:spPr>
          <a:xfrm>
            <a:off x="838200" y="2301113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ML model</a:t>
            </a:r>
            <a:endParaRPr lang="ru-RU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F31304-42A0-21A8-B664-563522E979EA}"/>
              </a:ext>
            </a:extLst>
          </p:cNvPr>
          <p:cNvSpPr txBox="1"/>
          <p:nvPr/>
        </p:nvSpPr>
        <p:spPr>
          <a:xfrm>
            <a:off x="836940" y="2968183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Family of ML models</a:t>
            </a:r>
            <a:endParaRPr lang="ru-RU" sz="28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AC7C08D-B7DB-2CAC-3C8E-599C328975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6" y="4437784"/>
            <a:ext cx="2432712" cy="41624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4EB6C6B-649F-FC98-6D56-4038F7E90B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16" y="5012331"/>
            <a:ext cx="548224" cy="4162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B362B6-5583-1B3D-143A-C5CC3BC87430}"/>
              </a:ext>
            </a:extLst>
          </p:cNvPr>
          <p:cNvSpPr txBox="1"/>
          <p:nvPr/>
        </p:nvSpPr>
        <p:spPr>
          <a:xfrm>
            <a:off x="3306058" y="4319977"/>
            <a:ext cx="5607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parameters/weights of linear model</a:t>
            </a:r>
            <a:endParaRPr lang="ru-RU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38E032-C12D-FA86-82D3-FE417A10FB33}"/>
              </a:ext>
            </a:extLst>
          </p:cNvPr>
          <p:cNvSpPr txBox="1"/>
          <p:nvPr/>
        </p:nvSpPr>
        <p:spPr>
          <a:xfrm>
            <a:off x="1397126" y="4921453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bias</a:t>
            </a:r>
            <a:endParaRPr lang="ru-RU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E58A97-9984-C5A5-D001-1D18F60C7DB6}"/>
              </a:ext>
            </a:extLst>
          </p:cNvPr>
          <p:cNvSpPr txBox="1"/>
          <p:nvPr/>
        </p:nvSpPr>
        <p:spPr>
          <a:xfrm>
            <a:off x="862713" y="5651232"/>
            <a:ext cx="10811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total D+1 parameters. Linear models require small memory, are fast in inference and interpretable.</a:t>
            </a:r>
            <a:endParaRPr lang="ru-RU" sz="2800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B1E653B-9FF6-21CE-AEC4-9444D6BC4C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13" y="3683888"/>
            <a:ext cx="9824517" cy="51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68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C1E37-6E81-55BD-D6AA-328E400B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02D1A-DABB-DAB1-952E-949D4F532489}"/>
              </a:ext>
            </a:extLst>
          </p:cNvPr>
          <p:cNvSpPr txBox="1"/>
          <p:nvPr/>
        </p:nvSpPr>
        <p:spPr>
          <a:xfrm>
            <a:off x="946296" y="2381684"/>
            <a:ext cx="10002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known as L2 regularization, weight decay, ridge regularization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AA997F1-29CB-CCC4-872E-DB4450FC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25" y="1467295"/>
            <a:ext cx="8858616" cy="83526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8F41D87-F9AD-2D0B-CB8A-3E2A9A9CB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61" y="4025412"/>
            <a:ext cx="4393383" cy="5232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9DBEBF-3078-0A2D-8D81-7EDC8C948FA1}"/>
              </a:ext>
            </a:extLst>
          </p:cNvPr>
          <p:cNvSpPr txBox="1"/>
          <p:nvPr/>
        </p:nvSpPr>
        <p:spPr>
          <a:xfrm>
            <a:off x="946296" y="3203548"/>
            <a:ext cx="7827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minimization problem can be solved analytically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33410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581EF-7F2B-476B-0F6A-8017795A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BEF33-7FA8-73E4-82D8-A83211489544}"/>
              </a:ext>
            </a:extLst>
          </p:cNvPr>
          <p:cNvSpPr txBox="1"/>
          <p:nvPr/>
        </p:nvSpPr>
        <p:spPr>
          <a:xfrm>
            <a:off x="843400" y="1690420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Non-regularized solution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FA320-1C80-A9FC-FD5D-E10C58088AFA}"/>
              </a:ext>
            </a:extLst>
          </p:cNvPr>
          <p:cNvSpPr txBox="1"/>
          <p:nvPr/>
        </p:nvSpPr>
        <p:spPr>
          <a:xfrm>
            <a:off x="838200" y="3653481"/>
            <a:ext cx="3132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Regularized solution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4863E7-B44E-6124-2356-9F18A4BA1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45" y="1669020"/>
            <a:ext cx="3156365" cy="54475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C26C45-AF89-596F-40E3-5A7B0BA55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09" y="3657689"/>
            <a:ext cx="4393383" cy="523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E9E4D7-A623-FF44-711D-091C789199F6}"/>
              </a:ext>
            </a:extLst>
          </p:cNvPr>
          <p:cNvSpPr txBox="1"/>
          <p:nvPr/>
        </p:nvSpPr>
        <p:spPr>
          <a:xfrm>
            <a:off x="843399" y="2471363"/>
            <a:ext cx="10911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solution can’ t be computed if N&lt;D or there are duplicating features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A9085A-73A9-77F2-406E-83FCDE5CDCD0}"/>
              </a:ext>
            </a:extLst>
          </p:cNvPr>
          <p:cNvSpPr txBox="1"/>
          <p:nvPr/>
        </p:nvSpPr>
        <p:spPr>
          <a:xfrm>
            <a:off x="843399" y="4434156"/>
            <a:ext cx="8644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solution can always be computed because the matrix </a:t>
            </a:r>
          </a:p>
          <a:p>
            <a:r>
              <a:rPr lang="en-US" sz="2800" dirty="0"/>
              <a:t>is strictly positively definite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182A769-A444-EE4D-3239-F2C732C64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836" y="4409395"/>
            <a:ext cx="2009410" cy="5464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DFD2E7-353F-850A-E7D6-18CE73C93FE0}"/>
              </a:ext>
            </a:extLst>
          </p:cNvPr>
          <p:cNvSpPr txBox="1"/>
          <p:nvPr/>
        </p:nvSpPr>
        <p:spPr>
          <a:xfrm>
            <a:off x="868207" y="5586018"/>
            <a:ext cx="7830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Important: bias parameter is usually not regularized!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2308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43A01-3752-8EE6-952A-47CF78AE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 Decomposition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7D382A-3863-3F71-1C44-A3B01705A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766" y="1629784"/>
            <a:ext cx="2205729" cy="5232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1EE37C-6B9A-7A20-B2B1-EC1A89997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31" y="2754556"/>
            <a:ext cx="1824827" cy="502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D5606-177A-2FC8-2A08-5D8DD13349E2}"/>
              </a:ext>
            </a:extLst>
          </p:cNvPr>
          <p:cNvSpPr txBox="1"/>
          <p:nvPr/>
        </p:nvSpPr>
        <p:spPr>
          <a:xfrm>
            <a:off x="838200" y="1638482"/>
            <a:ext cx="74692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consider arbitrary symmetric matrix</a:t>
            </a:r>
          </a:p>
          <a:p>
            <a:r>
              <a:rPr lang="en-US" sz="2800" dirty="0"/>
              <a:t>and all its eigenvalues                   and eigenvectors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D58BC-6A62-94B8-29F7-227CC3258297}"/>
              </a:ext>
            </a:extLst>
          </p:cNvPr>
          <p:cNvSpPr txBox="1"/>
          <p:nvPr/>
        </p:nvSpPr>
        <p:spPr>
          <a:xfrm>
            <a:off x="838200" y="2755976"/>
            <a:ext cx="6252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Eigenvalue decomposition in matrix form: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2AA84AD-2FE0-A86F-1F99-EE276FA10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8659"/>
            <a:ext cx="2961206" cy="52322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1D184C5-6F87-F31B-B745-D1DC29B4B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36" y="3302162"/>
            <a:ext cx="3730549" cy="50299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2866079-7D6D-C531-C7D5-BA413E56F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473" y="2090771"/>
            <a:ext cx="1493742" cy="51245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74CCD0F-8671-E718-3A8D-C3360399D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32" y="2122479"/>
            <a:ext cx="1489940" cy="47050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E90ECDD-6C8C-8B2B-4B50-59D654AEB9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187813"/>
            <a:ext cx="2082199" cy="52321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B996A93-32F7-6716-4307-0BF5719806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298" y="4145280"/>
            <a:ext cx="7151951" cy="56575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CE8957F-F632-5F7B-3548-B7544BEEAE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82" y="5035863"/>
            <a:ext cx="7259655" cy="5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7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D07AE-595D-857B-F911-E5DDF874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regularization coefficient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2C4FB-9423-2CEA-AB6C-8B5E1D5A95C1}"/>
              </a:ext>
            </a:extLst>
          </p:cNvPr>
          <p:cNvSpPr txBox="1"/>
          <p:nvPr/>
        </p:nvSpPr>
        <p:spPr>
          <a:xfrm>
            <a:off x="883956" y="2479689"/>
            <a:ext cx="10746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Regularization coefficient can’t be optimized on the training set. Parameters with this property are called </a:t>
            </a:r>
            <a:r>
              <a:rPr lang="en-US" sz="2800" u="sng" dirty="0"/>
              <a:t>hyperparameters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D4C29C-DDDF-611F-5CBA-07220F68E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26" y="1483112"/>
            <a:ext cx="7563175" cy="866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8946CE-6D37-9973-C062-72F234AAC88D}"/>
              </a:ext>
            </a:extLst>
          </p:cNvPr>
          <p:cNvSpPr txBox="1"/>
          <p:nvPr/>
        </p:nvSpPr>
        <p:spPr>
          <a:xfrm>
            <a:off x="883956" y="4133589"/>
            <a:ext cx="10047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Hyperparameter can be chosen by brute force – estimating cross-validation (CV) value of ML model for some set of values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17A1B-4599-9803-1277-0588598F8322}"/>
              </a:ext>
            </a:extLst>
          </p:cNvPr>
          <p:cNvSpPr txBox="1"/>
          <p:nvPr/>
        </p:nvSpPr>
        <p:spPr>
          <a:xfrm>
            <a:off x="883956" y="5310435"/>
            <a:ext cx="10047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(1/N) coefficient in loss function helps making optimal value of regularization parameter less sensitive to the training set size N.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24123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48AB5-4E75-070D-0982-B81F0809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C25B9-50DF-094A-84B0-F3E9ECC90AFC}"/>
              </a:ext>
            </a:extLst>
          </p:cNvPr>
          <p:cNvSpPr txBox="1"/>
          <p:nvPr/>
        </p:nvSpPr>
        <p:spPr>
          <a:xfrm>
            <a:off x="838200" y="2791537"/>
            <a:ext cx="10751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case of underfitting decrease regularization coefficient or increase ML model complexity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91158-5202-A76D-6D6F-5DA47C3E20D5}"/>
              </a:ext>
            </a:extLst>
          </p:cNvPr>
          <p:cNvSpPr txBox="1"/>
          <p:nvPr/>
        </p:nvSpPr>
        <p:spPr>
          <a:xfrm>
            <a:off x="838200" y="1810633"/>
            <a:ext cx="8145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case of overfitting increase regularization coefficient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8123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F2D54-923B-1F11-4118-C3DF7435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regularization / Lasso regression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7A0B2F8-BA76-A122-F988-9F4E87A52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52" y="1560821"/>
            <a:ext cx="9849218" cy="1171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9F3099-740A-3C3A-9CE8-8AF11965227B}"/>
              </a:ext>
            </a:extLst>
          </p:cNvPr>
          <p:cNvSpPr txBox="1"/>
          <p:nvPr/>
        </p:nvSpPr>
        <p:spPr>
          <a:xfrm>
            <a:off x="939752" y="2732567"/>
            <a:ext cx="7821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L1 norm penalizes high absolute values of weights and thus prevents overfitting.</a:t>
            </a:r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EA4208-F587-FEB7-2D1E-5C180D47EDA8}"/>
              </a:ext>
            </a:extLst>
          </p:cNvPr>
          <p:cNvSpPr txBox="1"/>
          <p:nvPr/>
        </p:nvSpPr>
        <p:spPr>
          <a:xfrm>
            <a:off x="939752" y="4062320"/>
            <a:ext cx="10290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L1 norm allows to find sparse solution when some of weights </a:t>
            </a:r>
            <a:r>
              <a:rPr lang="en-US" sz="2800" dirty="0" err="1"/>
              <a:t>w_j</a:t>
            </a:r>
            <a:r>
              <a:rPr lang="en-US" sz="2800" dirty="0"/>
              <a:t> exactly equal zero. In such a way we may find relevant/irrelevant features.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5AF8093-3A96-0027-F63F-6A5802662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60" y="5511113"/>
            <a:ext cx="8326792" cy="109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38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67499-DDDB-3473-77C2-318893B9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regularization / Lasso regression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3D152-3B78-18FC-9484-18BFF60D0C13}"/>
              </a:ext>
            </a:extLst>
          </p:cNvPr>
          <p:cNvSpPr txBox="1"/>
          <p:nvPr/>
        </p:nvSpPr>
        <p:spPr>
          <a:xfrm>
            <a:off x="838200" y="1605950"/>
            <a:ext cx="9955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From optimization theory it is known that the optimization problem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DAAFDE-C59D-C5DE-B1A6-CCC913ADB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023" y="2129170"/>
            <a:ext cx="3587843" cy="7539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C61A8E-57FB-7691-A7FE-2A853615F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022" y="3749829"/>
            <a:ext cx="2334727" cy="1290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345F0D-8125-53B8-89E8-0AFC406FA25B}"/>
              </a:ext>
            </a:extLst>
          </p:cNvPr>
          <p:cNvSpPr txBox="1"/>
          <p:nvPr/>
        </p:nvSpPr>
        <p:spPr>
          <a:xfrm>
            <a:off x="838200" y="2903326"/>
            <a:ext cx="951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is equivalent to the following constrained optimization problem: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1040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5F794-0B41-A066-8F7B-D8EBD6C1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regularization / Lasso regression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100FF9-9EF9-AC35-DB99-C54D20F81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6" y="1653474"/>
            <a:ext cx="3441004" cy="6537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CB18CC-36A6-E3E9-25A0-10DB08117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84" y="1653474"/>
            <a:ext cx="2237228" cy="118983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58B109-13C6-AFC4-99E9-3FD1D691F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6" y="2896475"/>
            <a:ext cx="5793749" cy="38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67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5F794-0B41-A066-8F7B-D8EBD6C1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regularization / Ridge regression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62F15B-0747-0A51-47E8-6BBAE913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31" y="1690688"/>
            <a:ext cx="3410385" cy="6697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9A4F12-BB13-309E-C494-5F62FB5D6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208" y="1713594"/>
            <a:ext cx="2391388" cy="13255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14299B-DF62-CE46-4FF1-61E6BC734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31" y="2728303"/>
            <a:ext cx="3797595" cy="376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87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37CBD-5FD3-F364-24CC-4C67B59B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Net regularization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776F8E-A33D-5414-0860-C16B37EFE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9201"/>
            <a:ext cx="10709799" cy="86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1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7277A-635F-27F0-263D-5019C213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for regression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A61C4F-9EFD-C558-7980-64B3E1BE0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06" y="1384264"/>
            <a:ext cx="5869322" cy="1183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B780EE-04C3-7492-C30B-5F83B32239BF}"/>
              </a:ext>
            </a:extLst>
          </p:cNvPr>
          <p:cNvSpPr txBox="1"/>
          <p:nvPr/>
        </p:nvSpPr>
        <p:spPr>
          <a:xfrm>
            <a:off x="838201" y="2665837"/>
            <a:ext cx="7742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Sometimes it is convenient to augment feature vectors with constant feature =1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E51945-1925-8CFA-BF36-BAF5E43DD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771" y="3643979"/>
            <a:ext cx="2304654" cy="4950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A23918-750F-1A88-9B34-7BB81810F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09" y="4412294"/>
            <a:ext cx="1943618" cy="49507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3037B8B-C225-0071-4A81-A169C0A15F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39" y="4412294"/>
            <a:ext cx="5079453" cy="4950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66CD77-4E70-9984-88E6-7F799A76F1B4}"/>
              </a:ext>
            </a:extLst>
          </p:cNvPr>
          <p:cNvSpPr txBox="1"/>
          <p:nvPr/>
        </p:nvSpPr>
        <p:spPr>
          <a:xfrm>
            <a:off x="838200" y="1686941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ML model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2788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E55AB-6FBF-B0C9-8397-B1AFFFCA7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Matrix/vector differentiation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691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94F05-8A62-836E-9C90-C3B43B87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expressions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E31B3-ED3F-8266-BCBF-977839637B8B}"/>
              </a:ext>
            </a:extLst>
          </p:cNvPr>
          <p:cNvSpPr txBox="1"/>
          <p:nvPr/>
        </p:nvSpPr>
        <p:spPr>
          <a:xfrm>
            <a:off x="838200" y="1531088"/>
            <a:ext cx="107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mathematical expressions a column-wise vector notation is convenient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B3ACF4-ED48-D8EB-B5C0-2A71E3AE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52" y="2415015"/>
            <a:ext cx="8772491" cy="3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56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B8694-1D28-AED7-1071-B34611D29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ADC9F-2B76-B390-CD34-C818A549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expressions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D219AA-E28C-07C5-652B-2C87E713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0903"/>
            <a:ext cx="2263452" cy="19343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EAC29E-ADAA-8CE6-5B2D-528FF9FE4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84" y="2138481"/>
            <a:ext cx="4856672" cy="102487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50CCBE-0A22-8E2A-48F8-8E936ADEE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17" y="3184457"/>
            <a:ext cx="4393341" cy="64833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EF5F6C-E691-00F3-FA76-1CAC93EEFA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51" y="3853898"/>
            <a:ext cx="3018176" cy="107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58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DBF0B-CE0C-5293-A8F4-22E07E65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expressions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A17CAC-DED4-46B0-7598-2FB2AC0C0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089016" cy="5594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200B7D-1E3A-E800-45AA-5311D53AC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81" y="1435398"/>
            <a:ext cx="5294100" cy="12170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2E7708-4C9E-D46A-63C1-B747BD0BB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554" y="2760961"/>
            <a:ext cx="7539870" cy="113055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8E2862-0726-2765-8AA7-F3A2E2357D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231" y="3959732"/>
            <a:ext cx="4349856" cy="102565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67DCB08-EB17-B71D-479C-34A73A4F77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59" y="5091707"/>
            <a:ext cx="3464076" cy="52322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53FFEB-4E40-0FC5-C9EB-ABA2167CE6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58" y="5696336"/>
            <a:ext cx="2618341" cy="5838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9CD141-F455-B893-07A2-D11BAEC73407}"/>
              </a:ext>
            </a:extLst>
          </p:cNvPr>
          <p:cNvSpPr txBox="1"/>
          <p:nvPr/>
        </p:nvSpPr>
        <p:spPr>
          <a:xfrm>
            <a:off x="841709" y="5104615"/>
            <a:ext cx="417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Properties of transposition: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92116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DB1E9-6678-B618-6A24-B08A5137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and product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530E1-8594-C444-4589-57214674A0AB}"/>
              </a:ext>
            </a:extLst>
          </p:cNvPr>
          <p:cNvSpPr txBox="1"/>
          <p:nvPr/>
        </p:nvSpPr>
        <p:spPr>
          <a:xfrm>
            <a:off x="838200" y="1520562"/>
            <a:ext cx="7923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Summation of two vector/matrix objects</a:t>
            </a:r>
          </a:p>
          <a:p>
            <a:r>
              <a:rPr lang="en-US" sz="2800" dirty="0"/>
              <a:t>is valid only if two objects have the same size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1F5E8B-B0A1-0FBA-CDB7-AEEF2FF17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133" y="1579044"/>
            <a:ext cx="1050405" cy="4365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9CCC52-8CFC-B5AC-36D0-D65D62A53D13}"/>
              </a:ext>
            </a:extLst>
          </p:cNvPr>
          <p:cNvSpPr txBox="1"/>
          <p:nvPr/>
        </p:nvSpPr>
        <p:spPr>
          <a:xfrm>
            <a:off x="838199" y="2795292"/>
            <a:ext cx="9847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Product of two objects</a:t>
            </a:r>
          </a:p>
          <a:p>
            <a:r>
              <a:rPr lang="en-US" sz="2800" dirty="0"/>
              <a:t>is valid only if the last dimension of the first object coincides with the first dimension of the second object. </a:t>
            </a:r>
          </a:p>
          <a:p>
            <a:r>
              <a:rPr lang="en-US" sz="2800" dirty="0"/>
              <a:t>Exception: multiplication by scalar is allowed.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ED1F553-453A-7109-AA41-25256A856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62" y="2823289"/>
            <a:ext cx="563679" cy="4450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1003AB5-8D7C-9313-C9B0-5E1BF6B07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115" y="4105640"/>
            <a:ext cx="544927" cy="4238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ECB6A6-1B08-D83E-7E37-75EA4C822564}"/>
              </a:ext>
            </a:extLst>
          </p:cNvPr>
          <p:cNvSpPr txBox="1"/>
          <p:nvPr/>
        </p:nvSpPr>
        <p:spPr>
          <a:xfrm>
            <a:off x="838199" y="4814218"/>
            <a:ext cx="984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general, the order of arguments in product is important because</a:t>
            </a:r>
            <a:endParaRPr lang="ru-RU" sz="28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24E048C-2DB9-AA60-7D43-BA97E1AD82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153" y="5434151"/>
            <a:ext cx="1543099" cy="6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83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34D91-583B-96FC-6A70-E4F12FBBC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D9E66-17D4-719D-0B4D-8DC47861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and product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F193D-3668-8D9C-3CBB-6517D433F059}"/>
              </a:ext>
            </a:extLst>
          </p:cNvPr>
          <p:cNvSpPr txBox="1"/>
          <p:nvPr/>
        </p:nvSpPr>
        <p:spPr>
          <a:xfrm>
            <a:off x="838200" y="2169148"/>
            <a:ext cx="2915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Correct examples: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C104-86D9-0F26-8800-BB278277394F}"/>
              </a:ext>
            </a:extLst>
          </p:cNvPr>
          <p:cNvSpPr txBox="1"/>
          <p:nvPr/>
        </p:nvSpPr>
        <p:spPr>
          <a:xfrm>
            <a:off x="6033138" y="2172237"/>
            <a:ext cx="361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Incorrect examples: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888623-4066-C8BE-B4CC-4F7220F62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811" y="1517837"/>
            <a:ext cx="5053213" cy="5232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C7BA0C-3715-BC61-E5B5-F7A4DFB42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51" y="3002920"/>
            <a:ext cx="1737190" cy="310865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0CDA1C4-496E-5A1A-A411-63811BFF4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767" y="2982368"/>
            <a:ext cx="1525792" cy="315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57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A3C66-0129-B8C1-FBAB-C54451CD5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C77B9-03CB-FBE2-CDB1-396F485B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(division)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8A55E-F654-2224-803F-8C6D27CDF00A}"/>
              </a:ext>
            </a:extLst>
          </p:cNvPr>
          <p:cNvSpPr txBox="1"/>
          <p:nvPr/>
        </p:nvSpPr>
        <p:spPr>
          <a:xfrm>
            <a:off x="838199" y="1662416"/>
            <a:ext cx="10591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is possible to multiply both parts of equation either by</a:t>
            </a:r>
          </a:p>
          <a:p>
            <a:r>
              <a:rPr lang="en-US" sz="2800" dirty="0"/>
              <a:t>inversed scalar           or by inversed matrix         ,, where </a:t>
            </a:r>
          </a:p>
          <a:p>
            <a:r>
              <a:rPr lang="en-US" sz="2800" dirty="0"/>
              <a:t>      is quadratic and non-degenerate matrix.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C0BEC5-4759-B1EF-488B-FAF505DD0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365" y="2136107"/>
            <a:ext cx="612561" cy="4134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F38762-384D-8C67-6C57-D5DC5EBA2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182" y="2072037"/>
            <a:ext cx="745190" cy="52322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1746D41-1136-AB59-C773-3F71D52AC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43" y="2549586"/>
            <a:ext cx="397407" cy="4450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EE2DD9-6AE2-17F7-8CF5-BFECA91CE1B8}"/>
              </a:ext>
            </a:extLst>
          </p:cNvPr>
          <p:cNvSpPr txBox="1"/>
          <p:nvPr/>
        </p:nvSpPr>
        <p:spPr>
          <a:xfrm>
            <a:off x="838199" y="3213811"/>
            <a:ext cx="1059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Division by vector          is not possible!</a:t>
            </a:r>
            <a:endParaRPr lang="ru-RU" sz="28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77C27D2-7E66-FE7B-E95C-4C28E913F2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99" y="3227356"/>
            <a:ext cx="637033" cy="477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092597A-59B4-4C6E-1EB3-F6EA76EB0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23" y="4062921"/>
            <a:ext cx="3797602" cy="4412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113C9C-F9D9-7BC1-9F5B-ED8AB05FA7F4}"/>
              </a:ext>
            </a:extLst>
          </p:cNvPr>
          <p:cNvSpPr txBox="1"/>
          <p:nvPr/>
        </p:nvSpPr>
        <p:spPr>
          <a:xfrm>
            <a:off x="838200" y="4554488"/>
            <a:ext cx="313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Correct examples:</a:t>
            </a:r>
            <a:endParaRPr lang="ru-RU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8D7F21-DFA0-8850-8F49-527740E1EFCC}"/>
              </a:ext>
            </a:extLst>
          </p:cNvPr>
          <p:cNvSpPr txBox="1"/>
          <p:nvPr/>
        </p:nvSpPr>
        <p:spPr>
          <a:xfrm>
            <a:off x="5860311" y="4554488"/>
            <a:ext cx="313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Incorrect examples:</a:t>
            </a:r>
            <a:endParaRPr lang="ru-RU" sz="2800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3D0029D-3152-A96F-F51F-070029C9A2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" y="5276530"/>
            <a:ext cx="3162212" cy="100731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EBA2A7E-8C15-DCC0-1BB2-BD63C6EDD6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311" y="5202099"/>
            <a:ext cx="5433346" cy="110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26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11BAA-630B-1018-9C43-71D7F3D8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with vector expression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B5EB89-EC89-46DE-E87A-D2C99574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5" y="1584246"/>
            <a:ext cx="11215451" cy="7492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84B7BE-F7F3-2FEE-D9E8-D3DFF8D5D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09" y="2333488"/>
            <a:ext cx="10000087" cy="749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E86828-4458-8106-3AA6-71193744264D}"/>
              </a:ext>
            </a:extLst>
          </p:cNvPr>
          <p:cNvSpPr txBox="1"/>
          <p:nvPr/>
        </p:nvSpPr>
        <p:spPr>
          <a:xfrm>
            <a:off x="838200" y="3235659"/>
            <a:ext cx="507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Check yourself by dimensionality!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FCDEF64-28F2-CC3A-1E24-43B2257EA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25" y="3262684"/>
            <a:ext cx="1691742" cy="52322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01E2F53-254B-525D-F66E-96EF20975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927" y="3173005"/>
            <a:ext cx="2879698" cy="100965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7D5B38-F5E5-4A0D-2A16-33EBE79E65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63214"/>
            <a:ext cx="4730135" cy="95107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BD462FE-BBBD-ED03-8BA0-578BE20D77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5" y="5303850"/>
            <a:ext cx="6089461" cy="84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77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10343-8BE1-B06A-CCD1-626B7969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with vector expression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46BF1A-43A4-A5D9-3434-D92179A05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581094" cy="4851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EB8D2D-C1B5-349D-1E31-5CE8D201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87" y="1630215"/>
            <a:ext cx="6723413" cy="66678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A50E4C-8B19-D566-0ECC-1F74E314C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721" y="2910269"/>
            <a:ext cx="4739663" cy="44484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77C1C66-2758-56B5-4666-D923745B8A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291" y="4312485"/>
            <a:ext cx="8037209" cy="915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EA99FE-4879-F851-7E4F-743D27F06B2A}"/>
              </a:ext>
            </a:extLst>
          </p:cNvPr>
          <p:cNvSpPr txBox="1"/>
          <p:nvPr/>
        </p:nvSpPr>
        <p:spPr>
          <a:xfrm>
            <a:off x="835043" y="2661948"/>
            <a:ext cx="3168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Circular property of trace operation: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86307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B5BFD-D637-4570-4202-D5F03212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calculus in scalar case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12EB6A-2324-BAFF-FC3C-D69FB2E60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3122"/>
            <a:ext cx="1788461" cy="43817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972C07-53C2-BFAB-0490-DABB8E674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03" y="1464107"/>
            <a:ext cx="4055324" cy="86145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DD8472-FA4F-C00B-5661-543EB3FFB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200" y="2789670"/>
            <a:ext cx="8295295" cy="5735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9F45677-DE13-EDD6-F1BC-CD02724A9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500" y="4031791"/>
            <a:ext cx="8126258" cy="5232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4652C7-85D0-084C-360B-B927F93D1F11}"/>
              </a:ext>
            </a:extLst>
          </p:cNvPr>
          <p:cNvSpPr txBox="1"/>
          <p:nvPr/>
        </p:nvSpPr>
        <p:spPr>
          <a:xfrm>
            <a:off x="852222" y="2626140"/>
            <a:ext cx="2923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Table of standard derivatives: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5583BB-2DB0-74B0-8563-36588B91C35D}"/>
              </a:ext>
            </a:extLst>
          </p:cNvPr>
          <p:cNvSpPr txBox="1"/>
          <p:nvPr/>
        </p:nvSpPr>
        <p:spPr>
          <a:xfrm>
            <a:off x="852222" y="3989258"/>
            <a:ext cx="3198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Differentiation rules: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4360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788E4-AFBD-339A-9894-CD562706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apartment cost prediction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759B1-263A-4AB3-67E5-0E23D762E901}"/>
              </a:ext>
            </a:extLst>
          </p:cNvPr>
          <p:cNvSpPr txBox="1"/>
          <p:nvPr/>
        </p:nvSpPr>
        <p:spPr>
          <a:xfrm>
            <a:off x="838200" y="1524939"/>
            <a:ext cx="3928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– apartment, y – its cost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3A687C-C498-49B3-AB65-9F83824C0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3205"/>
            <a:ext cx="8326792" cy="10933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972069-EB6E-BC89-15CB-A0450E5F1203}"/>
              </a:ext>
            </a:extLst>
          </p:cNvPr>
          <p:cNvSpPr txBox="1"/>
          <p:nvPr/>
        </p:nvSpPr>
        <p:spPr>
          <a:xfrm>
            <a:off x="838199" y="3551580"/>
            <a:ext cx="78592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Important property of linear models: each feature influences independently on prediction result</a:t>
            </a:r>
            <a:endParaRPr lang="ru-R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4396D-E118-DEB9-751E-9CCE5CC3FDDC}"/>
              </a:ext>
            </a:extLst>
          </p:cNvPr>
          <p:cNvSpPr txBox="1"/>
          <p:nvPr/>
        </p:nvSpPr>
        <p:spPr>
          <a:xfrm>
            <a:off x="837159" y="4849955"/>
            <a:ext cx="96571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Sometimes it is reasonable to consider different combinations of initial features and feature transformations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1271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B0792-3A6C-8556-6A32-493B8D9D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calculus in vector/matrix case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3960C4-EF8A-57BE-F40C-256375AA7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8463"/>
            <a:ext cx="4981146" cy="4946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A697C-D0CF-25B3-B6CD-37CF5DE6252E}"/>
              </a:ext>
            </a:extLst>
          </p:cNvPr>
          <p:cNvSpPr txBox="1"/>
          <p:nvPr/>
        </p:nvSpPr>
        <p:spPr>
          <a:xfrm>
            <a:off x="838200" y="3908861"/>
            <a:ext cx="10336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Goal: Make differentiation without dealing with higher dimensional tensors in intermediate computations</a:t>
            </a:r>
            <a:endParaRPr lang="ru-RU" sz="2800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6281F3D-87B5-F41B-6C47-905E17150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98" y="2033735"/>
            <a:ext cx="9637123" cy="153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75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35890-C587-B862-A3D0-DEB4C645B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25A61-0BCB-4970-68E2-00894C7D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calculus in vector/matrix case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D426DE-0BFB-215F-4A56-FA6DFC02A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7677"/>
            <a:ext cx="1757948" cy="51273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8393DFE-BE76-7E3E-836C-C885A63B9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55" y="1631164"/>
            <a:ext cx="820199" cy="44576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A9D30A5-E3FC-8E4F-54E6-C2E54B353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22" y="2275242"/>
            <a:ext cx="373400" cy="55476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74BC1D7-1AF6-F95B-946B-8CB6825EF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58" y="2317889"/>
            <a:ext cx="302055" cy="4128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633F8D6-8B96-D8F3-0C49-9557B8778374}"/>
              </a:ext>
            </a:extLst>
          </p:cNvPr>
          <p:cNvSpPr txBox="1"/>
          <p:nvPr/>
        </p:nvSpPr>
        <p:spPr>
          <a:xfrm>
            <a:off x="3753294" y="1592581"/>
            <a:ext cx="4901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set of scalars, vectors, matrices</a:t>
            </a:r>
            <a:endParaRPr lang="ru-RU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06C93-0445-C293-5990-E5A901F18909}"/>
              </a:ext>
            </a:extLst>
          </p:cNvPr>
          <p:cNvSpPr txBox="1"/>
          <p:nvPr/>
        </p:nvSpPr>
        <p:spPr>
          <a:xfrm>
            <a:off x="795668" y="2239547"/>
            <a:ext cx="7644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Def.</a:t>
            </a:r>
            <a:r>
              <a:rPr lang="en-US" sz="2800" dirty="0"/>
              <a:t> Function     is called differentiable at point      if</a:t>
            </a:r>
            <a:endParaRPr lang="ru-RU" sz="280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E816C72-F595-7CBA-111C-19936C7DD7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6" y="2840326"/>
            <a:ext cx="9370341" cy="42386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141F048-BF0A-DD2B-7414-790895EACF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5" y="3469155"/>
            <a:ext cx="3273945" cy="4238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A97CF2F-F4FB-0472-7E90-DFC7A73066B8}"/>
              </a:ext>
            </a:extLst>
          </p:cNvPr>
          <p:cNvSpPr txBox="1"/>
          <p:nvPr/>
        </p:nvSpPr>
        <p:spPr>
          <a:xfrm>
            <a:off x="4096156" y="3395829"/>
            <a:ext cx="2033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differential</a:t>
            </a:r>
            <a:endParaRPr lang="ru-RU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081DE5-CD77-EFA8-B109-44C823674F3A}"/>
              </a:ext>
            </a:extLst>
          </p:cNvPr>
          <p:cNvSpPr txBox="1"/>
          <p:nvPr/>
        </p:nvSpPr>
        <p:spPr>
          <a:xfrm>
            <a:off x="765198" y="3966280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fixed x</a:t>
            </a:r>
            <a:endParaRPr lang="ru-RU" sz="2800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B682BA7-73C4-010F-78BE-17E88D2727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48" y="4055007"/>
            <a:ext cx="2417570" cy="4238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AD471B-1F21-4CF4-BBAA-985AB300F870}"/>
              </a:ext>
            </a:extLst>
          </p:cNvPr>
          <p:cNvSpPr txBox="1"/>
          <p:nvPr/>
        </p:nvSpPr>
        <p:spPr>
          <a:xfrm>
            <a:off x="754564" y="4743523"/>
            <a:ext cx="10909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scalar functions                     differential is just a product of derivative and increment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E48B1A-6605-76E2-D08D-40CF0DE288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319" y="4751679"/>
            <a:ext cx="1466796" cy="47952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D16CA2-357C-75E9-58E1-B719D44730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33" y="5227745"/>
            <a:ext cx="3284894" cy="4379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3E5E38-FB5F-5644-7820-3CED21F895B1}"/>
              </a:ext>
            </a:extLst>
          </p:cNvPr>
          <p:cNvSpPr txBox="1"/>
          <p:nvPr/>
        </p:nvSpPr>
        <p:spPr>
          <a:xfrm>
            <a:off x="728847" y="5751028"/>
            <a:ext cx="5880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functions                       differential is</a:t>
            </a:r>
            <a:endParaRPr lang="ru-RU" sz="28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D9E1F26-0C8E-AB05-19AC-66ACC1E7E8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29" y="5735938"/>
            <a:ext cx="1627795" cy="52322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396874E-8509-1C0A-688F-4C5C47C677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60" y="5760077"/>
            <a:ext cx="3471136" cy="55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52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46C95-C364-43D0-0863-B1E89DEB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calculus in vector/matrix case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08B43D-6ADE-B999-BD66-AA3634F51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" y="2545963"/>
            <a:ext cx="4526835" cy="31424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836556-E5F5-C6F4-51CF-2BE3F3CCA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938" y="2316396"/>
            <a:ext cx="4526835" cy="4277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6B36C1-76F8-B99F-351E-D30FE2F3C80D}"/>
              </a:ext>
            </a:extLst>
          </p:cNvPr>
          <p:cNvSpPr txBox="1"/>
          <p:nvPr/>
        </p:nvSpPr>
        <p:spPr>
          <a:xfrm>
            <a:off x="838200" y="1565896"/>
            <a:ext cx="3069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Differentials of standard functions: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FE4A1-868E-3BED-E4F3-7EFE9236BE73}"/>
              </a:ext>
            </a:extLst>
          </p:cNvPr>
          <p:cNvSpPr txBox="1"/>
          <p:nvPr/>
        </p:nvSpPr>
        <p:spPr>
          <a:xfrm>
            <a:off x="6461938" y="1565896"/>
            <a:ext cx="3645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Differentiation rules: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75052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B4DE6-03D4-45F3-C983-C8BBFB16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calculus in vector/matrix case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15BD59-E103-62C9-94A9-8CFCE664A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8275"/>
            <a:ext cx="5381346" cy="8899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3D312B-FB46-8D38-B777-781E8B7AD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258" y="1657728"/>
            <a:ext cx="1806313" cy="5110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7690968-4B95-3751-268A-B373D80C4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57" y="2267218"/>
            <a:ext cx="6425058" cy="82792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B0260F9-3933-6DF7-81AB-BE0EC1D68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51881"/>
            <a:ext cx="3887844" cy="55664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DB87E05-AAD6-3CEF-349B-0F237176C6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62368"/>
            <a:ext cx="7345905" cy="87125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D2771F-C054-36F8-A035-87268CA182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56" y="4419138"/>
            <a:ext cx="9005613" cy="9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81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05732-CA36-A5EC-1ED6-6B7E4DBC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calculus in vector/matrix case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1F8E39-CCAC-FE93-58D0-C655875DE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72" y="4322440"/>
            <a:ext cx="4834720" cy="6604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89BC1B-10B0-62F0-1BB3-4339392B0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72" y="5038756"/>
            <a:ext cx="4355806" cy="6247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37CC1E-C99D-3ACD-BC11-655471666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5590"/>
            <a:ext cx="1585415" cy="4176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0C816ED-2AEC-E202-5301-29210E75B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72" y="2729441"/>
            <a:ext cx="9965679" cy="927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B7233A-6216-E578-FA93-525CE0E3BDF2}"/>
              </a:ext>
            </a:extLst>
          </p:cNvPr>
          <p:cNvSpPr txBox="1"/>
          <p:nvPr/>
        </p:nvSpPr>
        <p:spPr>
          <a:xfrm>
            <a:off x="838200" y="1517433"/>
            <a:ext cx="6916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Connection between differential and gradient: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12301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4B0CC-C5CF-B96B-582F-1A7445A1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calculus in vector/matrix case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FC33F5-9FA6-529B-D267-FEA93314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208"/>
            <a:ext cx="10515600" cy="21615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differential of your function using table of standard differentials and differentiation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expression for differential into canonical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gradient value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88EFE-5967-1AFE-FC63-D64A5202EAFC}"/>
              </a:ext>
            </a:extLst>
          </p:cNvPr>
          <p:cNvSpPr txBox="1"/>
          <p:nvPr/>
        </p:nvSpPr>
        <p:spPr>
          <a:xfrm>
            <a:off x="838200" y="1701209"/>
            <a:ext cx="2629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General scheme: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45707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1A3CF-371D-0F28-0A91-62963DFD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calculus for linear regression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9974DB-5E86-B6B2-D4FA-541E2CB04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3728"/>
            <a:ext cx="8229221" cy="8604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2B024CE-8C3E-065C-0918-7D090D9BC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4198"/>
            <a:ext cx="7243592" cy="8604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B0521F0-69AC-D315-901F-12F2A3CEF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51" y="3245410"/>
            <a:ext cx="3066156" cy="51926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24FAB42-4934-31BE-C88F-7CBDB82064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902420"/>
            <a:ext cx="8468387" cy="86047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4CF4815-207F-C2FE-A37A-9D7B20E23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90" y="4900631"/>
            <a:ext cx="7112420" cy="59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04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1A3CF-371D-0F28-0A91-62963DFD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calculus for linear regression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A668B7-AB6A-9698-17BA-D906650DE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604977"/>
            <a:ext cx="7769374" cy="8771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33E2FC-97FD-F955-2781-A57CD1809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99770"/>
            <a:ext cx="5896335" cy="10520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FAE8AA-E3B6-003F-F2A6-A8E8E62FF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931" y="3686458"/>
            <a:ext cx="4641424" cy="87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10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1A3CF-371D-0F28-0A91-62963DFD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calculus for linear regression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1703AC-821B-BE42-32A5-4F843CD66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5628"/>
            <a:ext cx="4203672" cy="7866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CC8A62-54F3-8086-B1B8-CC65AA380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36" y="1782893"/>
            <a:ext cx="1809201" cy="45630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9E97275-4247-7FEB-D888-0E934F6BE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4531"/>
            <a:ext cx="7625316" cy="84907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91FCBE9-DE10-4CFA-B204-205CE81E25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57" y="3333603"/>
            <a:ext cx="5108743" cy="96604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5AFD2D1-E1F1-F64E-5314-469A3FD6C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40" y="4300132"/>
            <a:ext cx="5924033" cy="96604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3A5D0E8-7209-E871-F881-D4EE582D99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5" y="5419037"/>
            <a:ext cx="11231323" cy="111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24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5F931-02EF-2B5E-F7F5-D7FBC0C4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differential example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542160-7A27-B517-91BC-336F8489C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4678"/>
            <a:ext cx="5120886" cy="5795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D74C5F-3AC2-81BC-2E89-CF2F62DAC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3429"/>
            <a:ext cx="7444563" cy="5719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3DC1F10-6D03-8FB5-39CD-62E35BA36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17" y="2873810"/>
            <a:ext cx="8043765" cy="59346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8A6CBB4-7B3B-FD38-7FEF-042A226B2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08" y="3545788"/>
            <a:ext cx="8142643" cy="67533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A1E2414-58E0-01FD-2B7B-AC9291D106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10" y="4650399"/>
            <a:ext cx="8998952" cy="56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7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695246-4065-44E0-34E0-3F6F213DC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08" y="3274308"/>
            <a:ext cx="3924149" cy="5232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838822-E580-7AA8-7147-82AE363D7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08" y="4399764"/>
            <a:ext cx="4423724" cy="112391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68B52EF-DFA2-2CB3-116F-54AFDFE26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08" y="5927123"/>
            <a:ext cx="6963582" cy="5232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100123-79CC-E15A-32D8-3A298CA65888}"/>
              </a:ext>
            </a:extLst>
          </p:cNvPr>
          <p:cNvSpPr txBox="1"/>
          <p:nvPr/>
        </p:nvSpPr>
        <p:spPr>
          <a:xfrm>
            <a:off x="909968" y="1543409"/>
            <a:ext cx="60977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models can work only with numerical features</a:t>
            </a:r>
            <a:endParaRPr lang="ru-RU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537DC-3EF5-1DCF-6648-2D1E20FF6617}"/>
              </a:ext>
            </a:extLst>
          </p:cNvPr>
          <p:cNvSpPr txBox="1"/>
          <p:nvPr/>
        </p:nvSpPr>
        <p:spPr>
          <a:xfrm>
            <a:off x="909968" y="2683719"/>
            <a:ext cx="8148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Let’s consider nominal feature “apartment district”</a:t>
            </a:r>
            <a:endParaRPr lang="ru-RU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D81073-8F38-4D24-8734-8092DE150701}"/>
              </a:ext>
            </a:extLst>
          </p:cNvPr>
          <p:cNvSpPr txBox="1"/>
          <p:nvPr/>
        </p:nvSpPr>
        <p:spPr>
          <a:xfrm>
            <a:off x="933001" y="3809174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One-hot-encoding</a:t>
            </a:r>
            <a:endParaRPr lang="ru-RU" sz="2800" dirty="0"/>
          </a:p>
        </p:txBody>
      </p:sp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FF15CD2D-998B-214C-2988-77E40501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OHE for nominal features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73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8F114-50FE-5EC3-DF36-729242F63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B1FE5-A100-AAED-D4A9-108C5206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Binarization of numerical features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274151-247E-EE38-A655-B2CF0B6D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8" y="1690688"/>
            <a:ext cx="4095307" cy="30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7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8F114-50FE-5EC3-DF36-729242F63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B1FE5-A100-AAED-D4A9-108C5206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Binarization of numerical features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7E1453-17A1-69FB-3DDC-E8426F8BC42A}"/>
              </a:ext>
            </a:extLst>
          </p:cNvPr>
          <p:cNvSpPr txBox="1"/>
          <p:nvPr/>
        </p:nvSpPr>
        <p:spPr>
          <a:xfrm>
            <a:off x="2736997" y="5328600"/>
            <a:ext cx="68748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For linear models it is important to prepare a reasonable set of features from original ones!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397ED1-FD4F-AAA4-D7CC-FBA9AAA1E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505" y="1690688"/>
            <a:ext cx="3549565" cy="123697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5E07B3-2729-8C68-DD1F-C6C5CE9BB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28" y="1655781"/>
            <a:ext cx="4748321" cy="32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B060A-80C2-8F56-ADFE-C37EC708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 for regression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740257-266F-E4F7-24B6-D0219C0B3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92" y="1664217"/>
            <a:ext cx="2710450" cy="5232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D5992A-E9CB-C913-34E9-74A884A5F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82" y="2200418"/>
            <a:ext cx="4712024" cy="1081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594C8B-87FD-56DD-A522-BF045224D2BB}"/>
              </a:ext>
            </a:extLst>
          </p:cNvPr>
          <p:cNvSpPr txBox="1"/>
          <p:nvPr/>
        </p:nvSpPr>
        <p:spPr>
          <a:xfrm>
            <a:off x="859460" y="1667267"/>
            <a:ext cx="648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Squared error loss / Quadratic loss / L2 loss</a:t>
            </a:r>
            <a:endParaRPr lang="ru-RU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DCCE8-0653-AD84-410C-EFF0415F3091}"/>
              </a:ext>
            </a:extLst>
          </p:cNvPr>
          <p:cNvSpPr txBox="1"/>
          <p:nvPr/>
        </p:nvSpPr>
        <p:spPr>
          <a:xfrm>
            <a:off x="838199" y="2454862"/>
            <a:ext cx="3308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Mean squared error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4F6E7-9DD4-FBD0-9CBB-BF5F494D4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709" y="3349225"/>
            <a:ext cx="4273770" cy="34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3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B060A-80C2-8F56-ADFE-C37EC708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 for regression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740257-266F-E4F7-24B6-D0219C0B3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92" y="1664217"/>
            <a:ext cx="2710450" cy="5232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D5992A-E9CB-C913-34E9-74A884A5F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82" y="2200418"/>
            <a:ext cx="4712024" cy="10813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4B9BE5-BD93-F488-FFA1-4EF8A9974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80" y="3262915"/>
            <a:ext cx="4021319" cy="5232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7C6C8E5-F6E9-A5F6-AA94-7CF1BB2163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376" y="4496817"/>
            <a:ext cx="4783036" cy="1160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594C8B-87FD-56DD-A522-BF045224D2BB}"/>
              </a:ext>
            </a:extLst>
          </p:cNvPr>
          <p:cNvSpPr txBox="1"/>
          <p:nvPr/>
        </p:nvSpPr>
        <p:spPr>
          <a:xfrm>
            <a:off x="859460" y="1667267"/>
            <a:ext cx="648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Squared error loss / Quadratic loss / L2 loss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86B79-A372-016D-CA52-6606B606058A}"/>
              </a:ext>
            </a:extLst>
          </p:cNvPr>
          <p:cNvSpPr txBox="1"/>
          <p:nvPr/>
        </p:nvSpPr>
        <p:spPr>
          <a:xfrm>
            <a:off x="838199" y="4011974"/>
            <a:ext cx="44568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Coefficient of determination</a:t>
            </a:r>
            <a:endParaRPr lang="ru-R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5B0BF4-B1DD-2F8A-6710-3D53C8DBFDFF}"/>
              </a:ext>
            </a:extLst>
          </p:cNvPr>
          <p:cNvSpPr txBox="1"/>
          <p:nvPr/>
        </p:nvSpPr>
        <p:spPr>
          <a:xfrm>
            <a:off x="838199" y="3252175"/>
            <a:ext cx="4021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Root mean squared error</a:t>
            </a:r>
            <a:endParaRPr lang="ru-RU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DCCE8-0653-AD84-410C-EFF0415F3091}"/>
              </a:ext>
            </a:extLst>
          </p:cNvPr>
          <p:cNvSpPr txBox="1"/>
          <p:nvPr/>
        </p:nvSpPr>
        <p:spPr>
          <a:xfrm>
            <a:off x="838199" y="2454862"/>
            <a:ext cx="3308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Mean squared error</a:t>
            </a:r>
            <a:endParaRPr lang="ru-RU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53A2CF-7871-1CEE-E3C4-6726FB7B030E}"/>
              </a:ext>
            </a:extLst>
          </p:cNvPr>
          <p:cNvSpPr txBox="1"/>
          <p:nvPr/>
        </p:nvSpPr>
        <p:spPr>
          <a:xfrm>
            <a:off x="2678352" y="5738557"/>
            <a:ext cx="63636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ideal a(x) R2=1, for constant a(x) R2=0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225732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987</Words>
  <Application>Microsoft Office PowerPoint</Application>
  <PresentationFormat>Широкоэкранный</PresentationFormat>
  <Paragraphs>148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Тема Office</vt:lpstr>
      <vt:lpstr>Linear Regression</vt:lpstr>
      <vt:lpstr>Linear model for regression</vt:lpstr>
      <vt:lpstr>Linear model for regression</vt:lpstr>
      <vt:lpstr>Example: apartment cost prediction</vt:lpstr>
      <vt:lpstr>OHE for nominal features</vt:lpstr>
      <vt:lpstr>Binarization of numerical features</vt:lpstr>
      <vt:lpstr>Binarization of numerical features</vt:lpstr>
      <vt:lpstr>Loss functions for regression</vt:lpstr>
      <vt:lpstr>Loss functions for regression</vt:lpstr>
      <vt:lpstr>Mean Absolute Error loss</vt:lpstr>
      <vt:lpstr>Mean Absolute Error loss</vt:lpstr>
      <vt:lpstr>Huber loss</vt:lpstr>
      <vt:lpstr>Non-symmetric loss</vt:lpstr>
      <vt:lpstr>Other losses</vt:lpstr>
      <vt:lpstr>Linear regression training</vt:lpstr>
      <vt:lpstr>Linear regression training</vt:lpstr>
      <vt:lpstr>Linear regression training</vt:lpstr>
      <vt:lpstr>Underfitting and overfitting</vt:lpstr>
      <vt:lpstr>Regularization</vt:lpstr>
      <vt:lpstr>Regularization</vt:lpstr>
      <vt:lpstr>Regularization</vt:lpstr>
      <vt:lpstr>Eigenvalue Decomposition</vt:lpstr>
      <vt:lpstr>Choosing regularization coefficient</vt:lpstr>
      <vt:lpstr>Underfitting and overfitting</vt:lpstr>
      <vt:lpstr>L1 regularization / Lasso regression</vt:lpstr>
      <vt:lpstr>L1 regularization / Lasso regression</vt:lpstr>
      <vt:lpstr>L1 regularization / Lasso regression</vt:lpstr>
      <vt:lpstr>L2 regularization / Ridge regression</vt:lpstr>
      <vt:lpstr>Elastic Net regularization</vt:lpstr>
      <vt:lpstr>Matrix/vector differentiation</vt:lpstr>
      <vt:lpstr>Vector expressions</vt:lpstr>
      <vt:lpstr>Vector expressions</vt:lpstr>
      <vt:lpstr>Matrix expressions</vt:lpstr>
      <vt:lpstr>Summation and product</vt:lpstr>
      <vt:lpstr>Summation and product</vt:lpstr>
      <vt:lpstr>Inversion (division)</vt:lpstr>
      <vt:lpstr>Manipulating with vector expression</vt:lpstr>
      <vt:lpstr>Manipulating with vector expression</vt:lpstr>
      <vt:lpstr>Differential calculus in scalar case</vt:lpstr>
      <vt:lpstr>Differential calculus in vector/matrix case</vt:lpstr>
      <vt:lpstr>Differential calculus in vector/matrix case</vt:lpstr>
      <vt:lpstr>Differential calculus in vector/matrix case</vt:lpstr>
      <vt:lpstr>Differential calculus in vector/matrix case</vt:lpstr>
      <vt:lpstr>Differential calculus in vector/matrix case</vt:lpstr>
      <vt:lpstr>Differential calculus in vector/matrix case</vt:lpstr>
      <vt:lpstr>Differential calculus for linear regression</vt:lpstr>
      <vt:lpstr>Differential calculus for linear regression</vt:lpstr>
      <vt:lpstr>Differential calculus for linear regression</vt:lpstr>
      <vt:lpstr>Matrix differential example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Николаева</dc:creator>
  <cp:lastModifiedBy>Kropotov, Dmitry</cp:lastModifiedBy>
  <cp:revision>173</cp:revision>
  <dcterms:created xsi:type="dcterms:W3CDTF">2016-07-15T17:21:31Z</dcterms:created>
  <dcterms:modified xsi:type="dcterms:W3CDTF">2025-02-14T05:55:29Z</dcterms:modified>
</cp:coreProperties>
</file>