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7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283" r:id="rId10"/>
    <p:sldId id="290" r:id="rId11"/>
    <p:sldId id="291" r:id="rId12"/>
    <p:sldId id="292" r:id="rId13"/>
    <p:sldId id="294" r:id="rId14"/>
    <p:sldId id="293" r:id="rId15"/>
    <p:sldId id="312" r:id="rId16"/>
    <p:sldId id="289" r:id="rId17"/>
    <p:sldId id="278" r:id="rId18"/>
    <p:sldId id="279" r:id="rId19"/>
    <p:sldId id="280" r:id="rId20"/>
    <p:sldId id="313" r:id="rId21"/>
    <p:sldId id="285" r:id="rId22"/>
    <p:sldId id="286" r:id="rId23"/>
    <p:sldId id="287" r:id="rId24"/>
    <p:sldId id="288" r:id="rId25"/>
    <p:sldId id="297" r:id="rId26"/>
    <p:sldId id="298" r:id="rId27"/>
    <p:sldId id="299" r:id="rId28"/>
    <p:sldId id="314" r:id="rId29"/>
    <p:sldId id="295" r:id="rId30"/>
    <p:sldId id="300" r:id="rId31"/>
    <p:sldId id="301" r:id="rId32"/>
    <p:sldId id="302" r:id="rId33"/>
    <p:sldId id="303" r:id="rId34"/>
    <p:sldId id="296" r:id="rId35"/>
    <p:sldId id="304" r:id="rId36"/>
    <p:sldId id="315" r:id="rId37"/>
    <p:sldId id="317" r:id="rId38"/>
    <p:sldId id="316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719" autoAdjust="0"/>
  </p:normalViewPr>
  <p:slideViewPr>
    <p:cSldViewPr snapToGrid="0">
      <p:cViewPr>
        <p:scale>
          <a:sx n="60" d="100"/>
          <a:sy n="60" d="100"/>
        </p:scale>
        <p:origin x="1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73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7" Type="http://schemas.openxmlformats.org/officeDocument/2006/relationships/image" Target="../media/image48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tmp"/><Relationship Id="rId5" Type="http://schemas.openxmlformats.org/officeDocument/2006/relationships/image" Target="../media/image46.tmp"/><Relationship Id="rId4" Type="http://schemas.openxmlformats.org/officeDocument/2006/relationships/image" Target="../media/image4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tmp"/><Relationship Id="rId4" Type="http://schemas.openxmlformats.org/officeDocument/2006/relationships/image" Target="../media/image5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tmp"/><Relationship Id="rId5" Type="http://schemas.openxmlformats.org/officeDocument/2006/relationships/image" Target="../media/image53.tmp"/><Relationship Id="rId4" Type="http://schemas.openxmlformats.org/officeDocument/2006/relationships/image" Target="../media/image52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tmp"/><Relationship Id="rId3" Type="http://schemas.openxmlformats.org/officeDocument/2006/relationships/image" Target="../media/image56.tmp"/><Relationship Id="rId7" Type="http://schemas.openxmlformats.org/officeDocument/2006/relationships/image" Target="../media/image60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tmp"/><Relationship Id="rId5" Type="http://schemas.openxmlformats.org/officeDocument/2006/relationships/image" Target="../media/image58.tmp"/><Relationship Id="rId10" Type="http://schemas.openxmlformats.org/officeDocument/2006/relationships/image" Target="../media/image63.tmp"/><Relationship Id="rId4" Type="http://schemas.openxmlformats.org/officeDocument/2006/relationships/image" Target="../media/image57.tmp"/><Relationship Id="rId9" Type="http://schemas.openxmlformats.org/officeDocument/2006/relationships/image" Target="../media/image62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tmp"/><Relationship Id="rId3" Type="http://schemas.openxmlformats.org/officeDocument/2006/relationships/image" Target="../media/image65.tmp"/><Relationship Id="rId7" Type="http://schemas.openxmlformats.org/officeDocument/2006/relationships/image" Target="../media/image69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tmp"/><Relationship Id="rId5" Type="http://schemas.openxmlformats.org/officeDocument/2006/relationships/image" Target="../media/image67.tmp"/><Relationship Id="rId4" Type="http://schemas.openxmlformats.org/officeDocument/2006/relationships/image" Target="../media/image6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tmp"/><Relationship Id="rId5" Type="http://schemas.openxmlformats.org/officeDocument/2006/relationships/image" Target="../media/image77.tmp"/><Relationship Id="rId4" Type="http://schemas.openxmlformats.org/officeDocument/2006/relationships/image" Target="../media/image76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tmp"/><Relationship Id="rId4" Type="http://schemas.openxmlformats.org/officeDocument/2006/relationships/image" Target="../media/image82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mp"/><Relationship Id="rId2" Type="http://schemas.openxmlformats.org/officeDocument/2006/relationships/image" Target="../media/image8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tmp"/><Relationship Id="rId3" Type="http://schemas.openxmlformats.org/officeDocument/2006/relationships/image" Target="../media/image87.tmp"/><Relationship Id="rId7" Type="http://schemas.openxmlformats.org/officeDocument/2006/relationships/image" Target="../media/image91.tmp"/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tmp"/><Relationship Id="rId5" Type="http://schemas.openxmlformats.org/officeDocument/2006/relationships/image" Target="../media/image89.tmp"/><Relationship Id="rId4" Type="http://schemas.openxmlformats.org/officeDocument/2006/relationships/image" Target="../media/image88.tmp"/><Relationship Id="rId9" Type="http://schemas.openxmlformats.org/officeDocument/2006/relationships/image" Target="../media/image93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tmp"/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tmp"/><Relationship Id="rId4" Type="http://schemas.openxmlformats.org/officeDocument/2006/relationships/image" Target="../media/image95.tm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tmp"/><Relationship Id="rId3" Type="http://schemas.openxmlformats.org/officeDocument/2006/relationships/image" Target="../media/image98.tmp"/><Relationship Id="rId7" Type="http://schemas.openxmlformats.org/officeDocument/2006/relationships/image" Target="../media/image102.tmp"/><Relationship Id="rId2" Type="http://schemas.openxmlformats.org/officeDocument/2006/relationships/image" Target="../media/image9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tmp"/><Relationship Id="rId5" Type="http://schemas.openxmlformats.org/officeDocument/2006/relationships/image" Target="../media/image100.tmp"/><Relationship Id="rId4" Type="http://schemas.openxmlformats.org/officeDocument/2006/relationships/image" Target="../media/image99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tmp"/><Relationship Id="rId2" Type="http://schemas.openxmlformats.org/officeDocument/2006/relationships/image" Target="../media/image10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tmp"/><Relationship Id="rId5" Type="http://schemas.openxmlformats.org/officeDocument/2006/relationships/image" Target="../media/image107.tmp"/><Relationship Id="rId4" Type="http://schemas.openxmlformats.org/officeDocument/2006/relationships/image" Target="../media/image106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tmp"/><Relationship Id="rId2" Type="http://schemas.openxmlformats.org/officeDocument/2006/relationships/image" Target="../media/image10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tmp"/><Relationship Id="rId4" Type="http://schemas.openxmlformats.org/officeDocument/2006/relationships/image" Target="../media/image111.tm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tmp"/><Relationship Id="rId3" Type="http://schemas.openxmlformats.org/officeDocument/2006/relationships/image" Target="../media/image114.tmp"/><Relationship Id="rId7" Type="http://schemas.openxmlformats.org/officeDocument/2006/relationships/image" Target="../media/image118.tmp"/><Relationship Id="rId2" Type="http://schemas.openxmlformats.org/officeDocument/2006/relationships/image" Target="../media/image1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tmp"/><Relationship Id="rId5" Type="http://schemas.openxmlformats.org/officeDocument/2006/relationships/image" Target="../media/image116.tmp"/><Relationship Id="rId4" Type="http://schemas.openxmlformats.org/officeDocument/2006/relationships/image" Target="../media/image115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tmp"/><Relationship Id="rId2" Type="http://schemas.openxmlformats.org/officeDocument/2006/relationships/image" Target="../media/image1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tmp"/><Relationship Id="rId2" Type="http://schemas.openxmlformats.org/officeDocument/2006/relationships/image" Target="../media/image1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tmp"/><Relationship Id="rId2" Type="http://schemas.openxmlformats.org/officeDocument/2006/relationships/image" Target="../media/image12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tmp"/><Relationship Id="rId4" Type="http://schemas.openxmlformats.org/officeDocument/2006/relationships/image" Target="../media/image128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tmp"/><Relationship Id="rId2" Type="http://schemas.openxmlformats.org/officeDocument/2006/relationships/image" Target="../media/image130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tmp"/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tmp"/><Relationship Id="rId2" Type="http://schemas.openxmlformats.org/officeDocument/2006/relationships/image" Target="../media/image134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tmp"/><Relationship Id="rId2" Type="http://schemas.openxmlformats.org/officeDocument/2006/relationships/image" Target="../media/image13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tmp"/><Relationship Id="rId2" Type="http://schemas.openxmlformats.org/officeDocument/2006/relationships/image" Target="../media/image13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3" Type="http://schemas.openxmlformats.org/officeDocument/2006/relationships/image" Target="../media/image16.tmp"/><Relationship Id="rId7" Type="http://schemas.openxmlformats.org/officeDocument/2006/relationships/image" Target="../media/image20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10" Type="http://schemas.openxmlformats.org/officeDocument/2006/relationships/image" Target="../media/image23.tmp"/><Relationship Id="rId4" Type="http://schemas.openxmlformats.org/officeDocument/2006/relationships/image" Target="../media/image17.tmp"/><Relationship Id="rId9" Type="http://schemas.openxmlformats.org/officeDocument/2006/relationships/image" Target="../media/image2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tmp"/><Relationship Id="rId13" Type="http://schemas.openxmlformats.org/officeDocument/2006/relationships/image" Target="../media/image40.tmp"/><Relationship Id="rId3" Type="http://schemas.openxmlformats.org/officeDocument/2006/relationships/image" Target="../media/image30.tmp"/><Relationship Id="rId7" Type="http://schemas.openxmlformats.org/officeDocument/2006/relationships/image" Target="../media/image34.tmp"/><Relationship Id="rId12" Type="http://schemas.openxmlformats.org/officeDocument/2006/relationships/image" Target="../media/image3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mp"/><Relationship Id="rId11" Type="http://schemas.openxmlformats.org/officeDocument/2006/relationships/image" Target="../media/image38.tmp"/><Relationship Id="rId5" Type="http://schemas.openxmlformats.org/officeDocument/2006/relationships/image" Target="../media/image32.tmp"/><Relationship Id="rId10" Type="http://schemas.openxmlformats.org/officeDocument/2006/relationships/image" Target="../media/image37.tmp"/><Relationship Id="rId4" Type="http://schemas.openxmlformats.org/officeDocument/2006/relationships/image" Target="../media/image31.tmp"/><Relationship Id="rId9" Type="http://schemas.openxmlformats.org/officeDocument/2006/relationships/image" Target="../media/image3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55AB-6FBF-B0C9-8397-B1AFFFCA7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Optimization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Support Vector Machine (SVM)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54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EC7C6-88E5-E2E5-1282-49402980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optimization problems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306AA-1029-82B6-749B-876A3E91B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71" y="2135862"/>
            <a:ext cx="2971180" cy="14519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10DED7-B3E9-3CF6-F111-40986DE9D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98" y="2009446"/>
            <a:ext cx="5267940" cy="9076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83C987-D27B-C70B-A8AC-2E96A323A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67" y="3482534"/>
            <a:ext cx="3338974" cy="6022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53FF1F-97B5-0F8F-9D20-2C5DC44B35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71" y="5623134"/>
            <a:ext cx="7530184" cy="573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2070B1-0AFD-7233-3BDE-8A1283F428E2}"/>
              </a:ext>
            </a:extLst>
          </p:cNvPr>
          <p:cNvSpPr txBox="1"/>
          <p:nvPr/>
        </p:nvSpPr>
        <p:spPr>
          <a:xfrm>
            <a:off x="838200" y="1614757"/>
            <a:ext cx="4441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Primal optimization problem: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A435D-430E-D9E7-8B2B-422B39D874F1}"/>
              </a:ext>
            </a:extLst>
          </p:cNvPr>
          <p:cNvSpPr txBox="1"/>
          <p:nvPr/>
        </p:nvSpPr>
        <p:spPr>
          <a:xfrm>
            <a:off x="6590876" y="1612642"/>
            <a:ext cx="289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Lagrange function: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B8A61-AF3B-021B-3773-8F3591032E5F}"/>
              </a:ext>
            </a:extLst>
          </p:cNvPr>
          <p:cNvSpPr txBox="1"/>
          <p:nvPr/>
        </p:nvSpPr>
        <p:spPr>
          <a:xfrm>
            <a:off x="6578451" y="2938205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Dual function:</a:t>
            </a:r>
            <a:endParaRPr lang="ru-RU" sz="2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C99B4B-3C2E-8A01-EDB1-187F174A8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09" y="4346266"/>
            <a:ext cx="3272713" cy="1075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ACCC60-1968-5336-D2B7-92E93435B330}"/>
              </a:ext>
            </a:extLst>
          </p:cNvPr>
          <p:cNvSpPr txBox="1"/>
          <p:nvPr/>
        </p:nvSpPr>
        <p:spPr>
          <a:xfrm>
            <a:off x="838199" y="4249923"/>
            <a:ext cx="6019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Properties of dual function:</a:t>
            </a:r>
          </a:p>
          <a:p>
            <a:pPr marL="514350" indent="-514350">
              <a:buAutoNum type="arabicPeriod"/>
            </a:pPr>
            <a:r>
              <a:rPr lang="en-US" sz="2800" dirty="0"/>
              <a:t>           is concave function</a:t>
            </a:r>
          </a:p>
          <a:p>
            <a:r>
              <a:rPr lang="en-US" sz="2800" dirty="0"/>
              <a:t>2. Lower bound to any feasible solution:</a:t>
            </a:r>
            <a:endParaRPr lang="ru-RU" sz="28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C839E71-D0C9-5509-CFFB-29777529DD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31" y="4761360"/>
            <a:ext cx="1050362" cy="4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5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6B61A-5656-2815-1926-D4391580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optimization problems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4D4E99-CA5C-18FA-6CBC-83F568083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5" y="2333389"/>
            <a:ext cx="10515600" cy="11115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7CCA84-E266-158A-6D3E-E37D3F4F7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66" y="1435772"/>
            <a:ext cx="7530184" cy="573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2909BC-2BE2-0157-9176-182CC051B298}"/>
              </a:ext>
            </a:extLst>
          </p:cNvPr>
          <p:cNvSpPr txBox="1"/>
          <p:nvPr/>
        </p:nvSpPr>
        <p:spPr>
          <a:xfrm>
            <a:off x="859466" y="2036359"/>
            <a:ext cx="107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Proof: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468083-B865-E23B-4BF8-1A3488DCD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4" y="3741984"/>
            <a:ext cx="4486339" cy="5232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197754-00F4-305E-740F-0CED07ABE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78" y="4945003"/>
            <a:ext cx="2336115" cy="11049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5516B6-8E11-6FD3-F498-2A9F96C0EA25}"/>
              </a:ext>
            </a:extLst>
          </p:cNvPr>
          <p:cNvSpPr txBox="1"/>
          <p:nvPr/>
        </p:nvSpPr>
        <p:spPr>
          <a:xfrm>
            <a:off x="894211" y="4396658"/>
            <a:ext cx="417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Dual optimization problem: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55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A7BB4-8606-CFEC-F746-35A6E441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optimization problems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23887A-8C3D-2EDA-990F-38FBA066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71" y="2135862"/>
            <a:ext cx="2971180" cy="1451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B78B4D-8B69-267A-EEDC-0EE402EB2043}"/>
              </a:ext>
            </a:extLst>
          </p:cNvPr>
          <p:cNvSpPr txBox="1"/>
          <p:nvPr/>
        </p:nvSpPr>
        <p:spPr>
          <a:xfrm>
            <a:off x="838200" y="1614757"/>
            <a:ext cx="4441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Primal optimization problem: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BD17E7-DD8E-392F-42B8-BD5457324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707" y="2196501"/>
            <a:ext cx="2336115" cy="1104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F52CB9-9CC8-2014-3059-C677480447AC}"/>
              </a:ext>
            </a:extLst>
          </p:cNvPr>
          <p:cNvSpPr txBox="1"/>
          <p:nvPr/>
        </p:nvSpPr>
        <p:spPr>
          <a:xfrm>
            <a:off x="7128340" y="1648156"/>
            <a:ext cx="417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Dual optimization problem: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C734B3-1402-CF8D-2E19-8AC8D059C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45" y="4725871"/>
            <a:ext cx="3808000" cy="519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C61D7C-F22B-5DF9-4A9C-6E851BEB829B}"/>
              </a:ext>
            </a:extLst>
          </p:cNvPr>
          <p:cNvSpPr txBox="1"/>
          <p:nvPr/>
        </p:nvSpPr>
        <p:spPr>
          <a:xfrm>
            <a:off x="850601" y="3838339"/>
            <a:ext cx="4965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Properties of dual problem:</a:t>
            </a:r>
          </a:p>
          <a:p>
            <a:r>
              <a:rPr lang="en-US" sz="2800" dirty="0"/>
              <a:t>1. Dual problem is always convex</a:t>
            </a:r>
          </a:p>
          <a:p>
            <a:r>
              <a:rPr lang="en-US" sz="2800" dirty="0"/>
              <a:t>2. Duality gap 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F2221-A437-7F76-5A8F-75A5F4E26C30}"/>
              </a:ext>
            </a:extLst>
          </p:cNvPr>
          <p:cNvSpPr txBox="1"/>
          <p:nvPr/>
        </p:nvSpPr>
        <p:spPr>
          <a:xfrm>
            <a:off x="838200" y="5395264"/>
            <a:ext cx="5456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convex primal problem duality gap is zero:</a:t>
            </a:r>
            <a:endParaRPr lang="ru-RU" sz="2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C6ECDFB-B64B-BE40-7936-91E400814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9" y="6360034"/>
            <a:ext cx="2875180" cy="492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C6DD61-DF2D-2FA1-1437-C92AB06B03D0}"/>
              </a:ext>
            </a:extLst>
          </p:cNvPr>
          <p:cNvSpPr txBox="1"/>
          <p:nvPr/>
        </p:nvSpPr>
        <p:spPr>
          <a:xfrm>
            <a:off x="7054704" y="3860631"/>
            <a:ext cx="4768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Finding solution of primal problem if we know solution of dual problem:</a:t>
            </a:r>
            <a:endParaRPr lang="ru-RU" sz="28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4EC8C46-6D91-FB63-3666-3A846D1F39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75" y="5342099"/>
            <a:ext cx="4991460" cy="6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C1628-3FF5-8103-4B9C-5E7B8F5A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optimization problems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013C9-D307-1A10-28CE-9B00D70B9A14}"/>
              </a:ext>
            </a:extLst>
          </p:cNvPr>
          <p:cNvSpPr txBox="1"/>
          <p:nvPr/>
        </p:nvSpPr>
        <p:spPr>
          <a:xfrm>
            <a:off x="871872" y="1552353"/>
            <a:ext cx="9526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Dual problem is a way to find alternative formulation to initial primal problem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1E222-2E39-715E-CF37-7C62C59B3990}"/>
              </a:ext>
            </a:extLst>
          </p:cNvPr>
          <p:cNvSpPr txBox="1"/>
          <p:nvPr/>
        </p:nvSpPr>
        <p:spPr>
          <a:xfrm>
            <a:off x="871872" y="2877916"/>
            <a:ext cx="938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general case dual problem is not simpler that the primal one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21B51-50CE-103D-F884-D436DEFA95B3}"/>
              </a:ext>
            </a:extLst>
          </p:cNvPr>
          <p:cNvSpPr txBox="1"/>
          <p:nvPr/>
        </p:nvSpPr>
        <p:spPr>
          <a:xfrm>
            <a:off x="870099" y="3714954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particular cases dual problems may be considerably simpler or have some specific interesting properties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0987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CB7D4-ABF9-1A1E-3574-FFE39E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optimization problems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5A4A3C-E613-228E-BF59-CFB25FDA1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5747"/>
            <a:ext cx="2127114" cy="1083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BDBB74-3447-1F52-E83F-A3A08C5A86F9}"/>
              </a:ext>
            </a:extLst>
          </p:cNvPr>
          <p:cNvSpPr txBox="1"/>
          <p:nvPr/>
        </p:nvSpPr>
        <p:spPr>
          <a:xfrm>
            <a:off x="838200" y="1369219"/>
            <a:ext cx="6051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consider the following optimization problem: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D6EC30-338E-ED34-DC6E-5BBAC6311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61" y="2466870"/>
            <a:ext cx="1640965" cy="4558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5A059C-5980-0ED2-6A66-A9CB283DA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59" y="3451526"/>
            <a:ext cx="4113828" cy="7515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9FCAA2-1BA0-56FE-D177-34270EE608DF}"/>
              </a:ext>
            </a:extLst>
          </p:cNvPr>
          <p:cNvSpPr txBox="1"/>
          <p:nvPr/>
        </p:nvSpPr>
        <p:spPr>
          <a:xfrm>
            <a:off x="838200" y="3565699"/>
            <a:ext cx="2798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Lagrange function</a:t>
            </a:r>
            <a:endParaRPr lang="ru-RU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46CD872-8001-B107-0DBD-7A53F9FA7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24" y="4175700"/>
            <a:ext cx="2364177" cy="5232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907CBA-1D7B-2F20-C853-C79DD6C6D05A}"/>
              </a:ext>
            </a:extLst>
          </p:cNvPr>
          <p:cNvSpPr txBox="1"/>
          <p:nvPr/>
        </p:nvSpPr>
        <p:spPr>
          <a:xfrm>
            <a:off x="836632" y="4097369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Dual function</a:t>
            </a:r>
            <a:endParaRPr lang="ru-RU" sz="2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3CA79D2-4714-FF13-3F82-286B18C41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97" y="4693489"/>
            <a:ext cx="3631143" cy="52321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B57340E-13CD-594D-69AA-BFB9BAF226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0" y="5267493"/>
            <a:ext cx="2332826" cy="40320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B244654-0D33-C50B-6F8D-117C074E24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22" y="5563212"/>
            <a:ext cx="6334440" cy="8720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A14C606-1815-E8DB-8EF6-FDB0678F91B1}"/>
              </a:ext>
            </a:extLst>
          </p:cNvPr>
          <p:cNvSpPr txBox="1"/>
          <p:nvPr/>
        </p:nvSpPr>
        <p:spPr>
          <a:xfrm>
            <a:off x="857898" y="5703578"/>
            <a:ext cx="2259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Dual problem:</a:t>
            </a:r>
            <a:endParaRPr lang="ru-RU" sz="28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25DA269-C6D6-57B5-BE74-F2BBC80E26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54" y="3482165"/>
            <a:ext cx="2470850" cy="87206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03D4931-923A-FA74-E9AD-B3ABA76948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361" y="4379276"/>
            <a:ext cx="2782309" cy="7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0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0F4C5-CB51-C466-CA43-4DB7596BF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BF75E-F113-859F-B0E4-8E7DD1F65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711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Support Vector Machine (SVM)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22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3D7DB-401B-D230-904F-75AD7670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linear classification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FF0042-B41E-389D-62C3-4B3BF6862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2" y="2135915"/>
            <a:ext cx="1447875" cy="5143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247CD9-1FEE-5932-F26E-D41FA8816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06" y="2189080"/>
            <a:ext cx="2438531" cy="514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C661F-5C22-A4A2-2CFD-7E6AF79932AC}"/>
              </a:ext>
            </a:extLst>
          </p:cNvPr>
          <p:cNvSpPr txBox="1"/>
          <p:nvPr/>
        </p:nvSpPr>
        <p:spPr>
          <a:xfrm>
            <a:off x="838200" y="1507710"/>
            <a:ext cx="687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consider two-class classification problem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C5331B-785B-E02C-4DC6-9C44F9F2C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04" y="583613"/>
            <a:ext cx="3931342" cy="310460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B28C6E0-A64E-D044-39CF-BD71265D9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21" y="5468882"/>
            <a:ext cx="5440613" cy="102399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B17C79-E80D-3502-E9B0-ECA1D7CA76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56" y="3688217"/>
            <a:ext cx="10220164" cy="9728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26E75C5-DF3E-47BD-2F1E-EE85485BA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34" y="4726142"/>
            <a:ext cx="2460278" cy="51470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633F6E2-C6B6-CF96-487E-4ED9E1151C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2" y="2719932"/>
            <a:ext cx="3454238" cy="6280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479353-EEB5-3377-8277-4CCFF79D5ED4}"/>
              </a:ext>
            </a:extLst>
          </p:cNvPr>
          <p:cNvSpPr txBox="1"/>
          <p:nvPr/>
        </p:nvSpPr>
        <p:spPr>
          <a:xfrm>
            <a:off x="7034118" y="5490148"/>
            <a:ext cx="292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Logistic Regression</a:t>
            </a:r>
            <a:endParaRPr lang="ru-RU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769B9-F2D8-AE29-E7F7-B532AC38D123}"/>
              </a:ext>
            </a:extLst>
          </p:cNvPr>
          <p:cNvSpPr txBox="1"/>
          <p:nvPr/>
        </p:nvSpPr>
        <p:spPr>
          <a:xfrm>
            <a:off x="7037656" y="5982790"/>
            <a:ext cx="4705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Support Vector Machine (SVM)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447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9754B-AE46-10EA-829D-4D18739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linearly separable case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C0291-BFF6-9472-2AF2-9089E391F869}"/>
              </a:ext>
            </a:extLst>
          </p:cNvPr>
          <p:cNvSpPr txBox="1"/>
          <p:nvPr/>
        </p:nvSpPr>
        <p:spPr>
          <a:xfrm>
            <a:off x="838200" y="1573618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Decision rule: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36D89-5BCD-837B-EFED-A708CEFC8BD7}"/>
              </a:ext>
            </a:extLst>
          </p:cNvPr>
          <p:cNvSpPr txBox="1"/>
          <p:nvPr/>
        </p:nvSpPr>
        <p:spPr>
          <a:xfrm>
            <a:off x="859466" y="2215776"/>
            <a:ext cx="6243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Idea: find separating hyperplane with the largest gap (margin) to dataset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20B0670-BDB2-F39A-EFE9-0196A868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21" y="1509825"/>
            <a:ext cx="3454238" cy="62804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FAFB4E-6EA0-41A9-B2C3-1DC2021F7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51" y="1835228"/>
            <a:ext cx="4379572" cy="40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2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A4603-13CF-9A7D-41E9-855ED7DC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separating hyperplane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EDE6F-FBB4-6B92-0A5E-5BA3902C3A8D}"/>
              </a:ext>
            </a:extLst>
          </p:cNvPr>
          <p:cNvSpPr txBox="1"/>
          <p:nvPr/>
        </p:nvSpPr>
        <p:spPr>
          <a:xfrm>
            <a:off x="838200" y="2317898"/>
            <a:ext cx="1081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separating hyperplane is determined up to arbitrary norm of weights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EF1760-931A-19B2-E7D8-E8D052451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8" y="3140038"/>
            <a:ext cx="5578042" cy="35996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B7D271-8CC5-3CD0-E21A-C5D5921A2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27" y="3121879"/>
            <a:ext cx="4966315" cy="35247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D280C5-213C-66FB-5EA1-969A24DB8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97" y="1403461"/>
            <a:ext cx="8118961" cy="9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4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769E4-49CE-E832-F5ED-33696CC8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hyperplane with the largest margin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FE735-6ED6-0E7A-0301-355F4132DEF2}"/>
              </a:ext>
            </a:extLst>
          </p:cNvPr>
          <p:cNvSpPr txBox="1"/>
          <p:nvPr/>
        </p:nvSpPr>
        <p:spPr>
          <a:xfrm>
            <a:off x="250850" y="2284937"/>
            <a:ext cx="10486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break ambiguity in hyperplane parameterization we may fix either nominator or denominator. Let’s fix nominator.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47EB3-0691-A676-F57A-29B90B8C5092}"/>
              </a:ext>
            </a:extLst>
          </p:cNvPr>
          <p:cNvSpPr txBox="1"/>
          <p:nvPr/>
        </p:nvSpPr>
        <p:spPr>
          <a:xfrm>
            <a:off x="238084" y="3334560"/>
            <a:ext cx="2596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dataset: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A9509D-95BE-6B2E-BE76-0E420B1A4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67" y="3313294"/>
            <a:ext cx="5030400" cy="60842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2D9283-113D-E73F-3EDD-A60B95BB3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2" y="1403461"/>
            <a:ext cx="8118961" cy="9250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12FAE8-DD35-6E20-5881-3498C7286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76" y="3982386"/>
            <a:ext cx="6393178" cy="6084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8436C6-7400-DD60-2930-CD446EF8F610}"/>
              </a:ext>
            </a:extLst>
          </p:cNvPr>
          <p:cNvSpPr txBox="1"/>
          <p:nvPr/>
        </p:nvSpPr>
        <p:spPr>
          <a:xfrm>
            <a:off x="210238" y="4822034"/>
            <a:ext cx="641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Distance from the dataset to a hyperplane: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CF2E1AF-37B5-2611-0B50-DD2EB7F16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4" y="5459877"/>
            <a:ext cx="5291265" cy="953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9325E3-5472-4565-A49D-B714F5E192BA}"/>
              </a:ext>
            </a:extLst>
          </p:cNvPr>
          <p:cNvSpPr txBox="1"/>
          <p:nvPr/>
        </p:nvSpPr>
        <p:spPr>
          <a:xfrm>
            <a:off x="7077149" y="4825590"/>
            <a:ext cx="3607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Equivalent formulation:</a:t>
            </a:r>
            <a:endParaRPr lang="ru-RU" sz="28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DF84E97-3FF3-E0E3-9BED-903A9357AB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49" y="5392588"/>
            <a:ext cx="49822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5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F9FA4-5FFA-EAF4-0061-94660907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D6985A-AAAC-173B-1248-C1F30C94D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0" y="1701321"/>
            <a:ext cx="1629027" cy="569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2D382E-0C8E-0E59-5EAF-22E00838706C}"/>
              </a:ext>
            </a:extLst>
          </p:cNvPr>
          <p:cNvSpPr txBox="1"/>
          <p:nvPr/>
        </p:nvSpPr>
        <p:spPr>
          <a:xfrm>
            <a:off x="901520" y="2485793"/>
            <a:ext cx="296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Analytical solution: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82CC064-1A14-0ABF-AA7F-BA65ECA91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18" y="2502571"/>
            <a:ext cx="2794497" cy="546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CD2D6-95E4-4F8A-1536-9F4AF614B605}"/>
              </a:ext>
            </a:extLst>
          </p:cNvPr>
          <p:cNvSpPr txBox="1"/>
          <p:nvPr/>
        </p:nvSpPr>
        <p:spPr>
          <a:xfrm>
            <a:off x="919695" y="3325768"/>
            <a:ext cx="4273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Numerical solution, e.g. GD:</a:t>
            </a:r>
            <a:endParaRPr lang="ru-RU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C61B168-901E-5208-EF75-FA289DFB5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16" y="3324504"/>
            <a:ext cx="3242091" cy="5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2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56185-AA0D-3338-7E17-87573086F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A1FAE-D083-3FBC-778E-13C681EE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hyperplane with the largest margin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665CD-56EF-D7FE-D0A8-ADA942F5C2F0}"/>
              </a:ext>
            </a:extLst>
          </p:cNvPr>
          <p:cNvSpPr txBox="1"/>
          <p:nvPr/>
        </p:nvSpPr>
        <p:spPr>
          <a:xfrm>
            <a:off x="849217" y="3306951"/>
            <a:ext cx="3607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Equivalent formulation: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F3F64-E10E-B017-0765-6114E3FAB166}"/>
              </a:ext>
            </a:extLst>
          </p:cNvPr>
          <p:cNvSpPr txBox="1"/>
          <p:nvPr/>
        </p:nvSpPr>
        <p:spPr>
          <a:xfrm>
            <a:off x="882215" y="5507433"/>
            <a:ext cx="11016002" cy="98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QP (quadratic programming) problem, for which some numerical optimization routine is used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24019B-5CDA-50A5-42CB-D7DB4D7AB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7" y="1632768"/>
            <a:ext cx="5454768" cy="14512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B13994-1581-3BDF-BE81-BE52B2F0D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15" y="4020035"/>
            <a:ext cx="4421131" cy="12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9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F514E-7B4C-AA11-F55B-7D64F056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non-separable case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1178A-5AFE-AC35-61CF-AC23A2140A1D}"/>
              </a:ext>
            </a:extLst>
          </p:cNvPr>
          <p:cNvSpPr txBox="1"/>
          <p:nvPr/>
        </p:nvSpPr>
        <p:spPr>
          <a:xfrm>
            <a:off x="838200" y="1429078"/>
            <a:ext cx="6403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allow linear classifier to make errors on some objects: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17D61-B92C-8AAF-378C-C6981A32BD23}"/>
              </a:ext>
            </a:extLst>
          </p:cNvPr>
          <p:cNvSpPr txBox="1"/>
          <p:nvPr/>
        </p:nvSpPr>
        <p:spPr>
          <a:xfrm>
            <a:off x="3075633" y="4336331"/>
            <a:ext cx="246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slack variables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B2263EC-C5B0-1C25-90B7-EFD8BCD1E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29" y="4353980"/>
            <a:ext cx="451004" cy="53869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1102FB8-2446-26B4-6D15-8BBC46DCA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77" y="5943004"/>
            <a:ext cx="2945109" cy="6407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787C42-4D76-5AAE-A867-E82DE00E15D6}"/>
              </a:ext>
            </a:extLst>
          </p:cNvPr>
          <p:cNvSpPr txBox="1"/>
          <p:nvPr/>
        </p:nvSpPr>
        <p:spPr>
          <a:xfrm>
            <a:off x="848833" y="5078376"/>
            <a:ext cx="5977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optimization problem doesn’t have a proper solution:</a:t>
            </a:r>
            <a:endParaRPr lang="ru-RU" sz="28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98953E7-CE50-AC5A-55DB-A7942EE28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44" y="2413057"/>
            <a:ext cx="4981457" cy="17974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FDD769-208A-96D0-A71E-69A319470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58" y="1309395"/>
            <a:ext cx="4691619" cy="40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5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F514E-7B4C-AA11-F55B-7D64F056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non-separable case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1178A-5AFE-AC35-61CF-AC23A2140A1D}"/>
              </a:ext>
            </a:extLst>
          </p:cNvPr>
          <p:cNvSpPr txBox="1"/>
          <p:nvPr/>
        </p:nvSpPr>
        <p:spPr>
          <a:xfrm>
            <a:off x="838200" y="1429078"/>
            <a:ext cx="707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introduce some penalty for making errors: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036E4A-CFB6-D6E1-F1F7-429EA923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42" y="2778773"/>
            <a:ext cx="436089" cy="4590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59A83C-9121-A7E9-653C-3720322BFB1E}"/>
              </a:ext>
            </a:extLst>
          </p:cNvPr>
          <p:cNvSpPr txBox="1"/>
          <p:nvPr/>
        </p:nvSpPr>
        <p:spPr>
          <a:xfrm>
            <a:off x="6976881" y="2744007"/>
            <a:ext cx="4568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hyperparameter (similar to regularization coefficient)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6445E-A95A-3B71-0FA5-5356863836F7}"/>
              </a:ext>
            </a:extLst>
          </p:cNvPr>
          <p:cNvSpPr txBox="1"/>
          <p:nvPr/>
        </p:nvSpPr>
        <p:spPr>
          <a:xfrm>
            <a:off x="1477029" y="4152375"/>
            <a:ext cx="290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QP problem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4F04682-B20F-20CB-CD05-CCB3A6AF6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9541"/>
            <a:ext cx="4738728" cy="18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04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F8019-07F4-D8DF-0155-13B36977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unconstrained formulation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B7C8D4-B501-A71C-68B3-97539276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79666"/>
            <a:ext cx="4578908" cy="18164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22FF10-A7A7-C0A6-60EA-D43B5582D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02" y="1603535"/>
            <a:ext cx="2558902" cy="4611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FC7E9E-B106-4515-37CE-D8B5D1810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01" y="2064680"/>
            <a:ext cx="898871" cy="3962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85F4FB-01B3-67D7-D0C3-9727FDB25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68" y="3065942"/>
            <a:ext cx="3739208" cy="44560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215C24C-0422-1575-38DA-141BDF62E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7" y="4238757"/>
            <a:ext cx="5780108" cy="960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86F0C4-7CEC-2CAC-570A-951265D66C8F}"/>
              </a:ext>
            </a:extLst>
          </p:cNvPr>
          <p:cNvSpPr txBox="1"/>
          <p:nvPr/>
        </p:nvSpPr>
        <p:spPr>
          <a:xfrm>
            <a:off x="806300" y="3756884"/>
            <a:ext cx="5921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Equivalent unconstrained formulation:</a:t>
            </a:r>
            <a:endParaRPr lang="ru-RU" sz="2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0E571ED-0F94-BDE6-80C0-516302B06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54" y="4319141"/>
            <a:ext cx="5261345" cy="11179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853EFF2-9CF1-0FB4-3AB1-5511A1352A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029" y="5535992"/>
            <a:ext cx="2430836" cy="4745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E04A765-892F-6F60-D864-E78983F53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56390" y="2480748"/>
            <a:ext cx="459801" cy="4860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3057086-9528-B496-C006-8460BE46398E}"/>
              </a:ext>
            </a:extLst>
          </p:cNvPr>
          <p:cNvSpPr txBox="1"/>
          <p:nvPr/>
        </p:nvSpPr>
        <p:spPr>
          <a:xfrm>
            <a:off x="838199" y="5969655"/>
            <a:ext cx="6306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Here we can apply stochastic optimization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7671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A1684-6FFB-E67D-9127-7D221CD9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14F994-9DEF-FB0B-F47A-582CD5116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79666"/>
            <a:ext cx="4578908" cy="18164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11B7BE-9F25-9149-E5D5-853A723D1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65" y="4481610"/>
            <a:ext cx="3958466" cy="1061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D7F4E-B1BC-01CD-D60B-3B6911875989}"/>
              </a:ext>
            </a:extLst>
          </p:cNvPr>
          <p:cNvSpPr txBox="1"/>
          <p:nvPr/>
        </p:nvSpPr>
        <p:spPr>
          <a:xfrm>
            <a:off x="838199" y="3561908"/>
            <a:ext cx="5160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possible to show that optimal weights are determined as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4967-FA7C-EDE2-A9E0-35F3CE1F8641}"/>
              </a:ext>
            </a:extLst>
          </p:cNvPr>
          <p:cNvSpPr txBox="1"/>
          <p:nvPr/>
        </p:nvSpPr>
        <p:spPr>
          <a:xfrm>
            <a:off x="838198" y="5660066"/>
            <a:ext cx="8614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objects with              have impact on weights. They are called support vectors.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CDC04B-875B-CC81-432E-29EB1B28D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10" y="5667178"/>
            <a:ext cx="982863" cy="5284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FB7F96-964A-82F0-D98D-69D13702E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01" y="830673"/>
            <a:ext cx="4793685" cy="42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5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90E75-44E6-B83A-97ED-9920D6EA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problem for SVM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CBC01F-CBF5-C152-153A-CD1AA7FD6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3" y="1862913"/>
            <a:ext cx="3197453" cy="1922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F06825-0C95-7D43-ACC5-38548CEF4775}"/>
              </a:ext>
            </a:extLst>
          </p:cNvPr>
          <p:cNvSpPr txBox="1"/>
          <p:nvPr/>
        </p:nvSpPr>
        <p:spPr>
          <a:xfrm>
            <a:off x="242138" y="1429078"/>
            <a:ext cx="252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Primal problem: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779108-04AA-1BBC-A429-CA0CF547D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67" y="1867234"/>
            <a:ext cx="4619798" cy="10639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038CB9-456D-8ECD-BCFC-17B5A78A5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85" y="2850376"/>
            <a:ext cx="5437829" cy="10367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2281F9-0C9C-06A7-A952-B2D9877F0E7D}"/>
              </a:ext>
            </a:extLst>
          </p:cNvPr>
          <p:cNvSpPr txBox="1"/>
          <p:nvPr/>
        </p:nvSpPr>
        <p:spPr>
          <a:xfrm>
            <a:off x="5018567" y="1429078"/>
            <a:ext cx="289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Lagrange function: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F8467C-1C07-640E-B80C-4EC895310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" y="4836561"/>
            <a:ext cx="3420347" cy="8877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1F75C6-644E-4FFD-FB97-F3779A47D81E}"/>
              </a:ext>
            </a:extLst>
          </p:cNvPr>
          <p:cNvSpPr txBox="1"/>
          <p:nvPr/>
        </p:nvSpPr>
        <p:spPr>
          <a:xfrm>
            <a:off x="200238" y="3887120"/>
            <a:ext cx="348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function as a function of w:</a:t>
            </a:r>
            <a:endParaRPr lang="ru-RU" sz="2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2C85B8-A9BE-95C8-3012-C94D3B056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4" y="5692385"/>
            <a:ext cx="5443361" cy="8312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EA47C1B-44AB-8FDB-B2B5-4243BAEC5542}"/>
              </a:ext>
            </a:extLst>
          </p:cNvPr>
          <p:cNvSpPr txBox="1"/>
          <p:nvPr/>
        </p:nvSpPr>
        <p:spPr>
          <a:xfrm>
            <a:off x="6034696" y="3967518"/>
            <a:ext cx="348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function as a function of b:</a:t>
            </a:r>
            <a:endParaRPr lang="ru-RU" sz="28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AC2DFF0-F13B-7BDD-0F26-D663EF6EC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66" y="4919198"/>
            <a:ext cx="2170090" cy="91509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26C0B23-0908-1708-43B0-B968AB043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721562"/>
            <a:ext cx="6054426" cy="7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93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90E75-44E6-B83A-97ED-9920D6EA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problem for SVM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F75C6-644E-4FFD-FB97-F3779A47D81E}"/>
              </a:ext>
            </a:extLst>
          </p:cNvPr>
          <p:cNvSpPr txBox="1"/>
          <p:nvPr/>
        </p:nvSpPr>
        <p:spPr>
          <a:xfrm>
            <a:off x="838200" y="1431000"/>
            <a:ext cx="675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function as a function of 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A408ED-E5B4-873F-1C37-59800CB3B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5" y="1981988"/>
            <a:ext cx="8062180" cy="10217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F96F92-9ACC-7A4D-F920-1BD1A3221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5" y="2989573"/>
            <a:ext cx="9767993" cy="9019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985A7A2-19CE-9D15-3F07-F9625AB6F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4" y="3885335"/>
            <a:ext cx="5718981" cy="267940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60C19A0-F3ED-6296-1534-EBD357DC5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31" y="5957112"/>
            <a:ext cx="2673841" cy="4613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CDBDE0-FFF9-AB8B-BE75-F933C4D5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47" y="1407839"/>
            <a:ext cx="477453" cy="5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53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40FDC-98BD-57B4-9AAA-EA4DE216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problem for SVM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DB4D60-6B0E-7276-766E-353F73B1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9" y="1973564"/>
            <a:ext cx="4904786" cy="2409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8EABA-F7EE-76B0-350C-3B5F0C9371BC}"/>
              </a:ext>
            </a:extLst>
          </p:cNvPr>
          <p:cNvSpPr txBox="1"/>
          <p:nvPr/>
        </p:nvSpPr>
        <p:spPr>
          <a:xfrm>
            <a:off x="870099" y="1439711"/>
            <a:ext cx="348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Final dual formulation: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9AB242-E8E2-F5BE-AD16-D86CF50C0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12" y="2356604"/>
            <a:ext cx="1879301" cy="954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072B36-C334-34D6-31F8-4B5CB75D6C2A}"/>
              </a:ext>
            </a:extLst>
          </p:cNvPr>
          <p:cNvSpPr txBox="1"/>
          <p:nvPr/>
        </p:nvSpPr>
        <p:spPr>
          <a:xfrm>
            <a:off x="6091144" y="1439711"/>
            <a:ext cx="4413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Finding primal solution using dual solution: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985C03-C9E2-80BC-AF82-AA35C0335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12" y="3385357"/>
            <a:ext cx="4326861" cy="516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C202EB-7E5B-2D45-CA23-7E112F36E35B}"/>
              </a:ext>
            </a:extLst>
          </p:cNvPr>
          <p:cNvSpPr txBox="1"/>
          <p:nvPr/>
        </p:nvSpPr>
        <p:spPr>
          <a:xfrm>
            <a:off x="1456478" y="4666306"/>
            <a:ext cx="290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QP problem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364DB3-C440-7639-8BAB-762E9252B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12" y="3979165"/>
            <a:ext cx="5763194" cy="9541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256010-E5D3-947A-DF3C-3081DCA7B16A}"/>
              </a:ext>
            </a:extLst>
          </p:cNvPr>
          <p:cNvSpPr txBox="1"/>
          <p:nvPr/>
        </p:nvSpPr>
        <p:spPr>
          <a:xfrm>
            <a:off x="849351" y="5504111"/>
            <a:ext cx="9336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main advantage: dual problem and prediction depends on input features only in terms of their inner product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081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0C369-A675-D5E3-867A-AC1D0988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problem for SVM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D2B93A-130B-D99E-F5A1-6DA7DD95A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87" y="2175818"/>
            <a:ext cx="1266646" cy="516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930544-41DA-98A9-D911-A0276D832BBE}"/>
              </a:ext>
            </a:extLst>
          </p:cNvPr>
          <p:cNvSpPr txBox="1"/>
          <p:nvPr/>
        </p:nvSpPr>
        <p:spPr>
          <a:xfrm>
            <a:off x="861333" y="1633040"/>
            <a:ext cx="654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Complementary slackness from KKT: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41AC9ED-F103-7905-B9EB-43B687C11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678" y="2163603"/>
            <a:ext cx="4134323" cy="51679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F17160-BFBE-2822-6FFB-082CC54DF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7" y="3812130"/>
            <a:ext cx="11063569" cy="6191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F93DAD-0C47-FCF9-68E5-EEB3AB674FC1}"/>
              </a:ext>
            </a:extLst>
          </p:cNvPr>
          <p:cNvSpPr txBox="1"/>
          <p:nvPr/>
        </p:nvSpPr>
        <p:spPr>
          <a:xfrm>
            <a:off x="861332" y="2774773"/>
            <a:ext cx="1067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dual solution let’s take some object with positive        and</a:t>
            </a:r>
            <a:endParaRPr lang="ru-RU" sz="28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4658FBC-CC3C-375C-C7FA-4013C73FD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283" y="2789955"/>
            <a:ext cx="469810" cy="51679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6728845-0204-9B50-1B1D-D15A6DC5C9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82" y="2784651"/>
            <a:ext cx="442818" cy="54403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2C1270D-1865-D8D9-7028-02D89F97DC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6" y="4606436"/>
            <a:ext cx="8575743" cy="6191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C6114B-5533-6E38-C1B4-51AB687B3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0" y="3364694"/>
            <a:ext cx="4620544" cy="4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5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814D6-5FF9-6F56-F4F4-AF5FBFBF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FDF1AD-0697-1CEB-595B-CB5EA89EC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3345"/>
            <a:ext cx="4241007" cy="33330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F0C740-A61A-252F-904F-6533A36BD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21" y="2183345"/>
            <a:ext cx="4241007" cy="3362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27D2A-1E2F-AD21-36AB-DA7229522258}"/>
              </a:ext>
            </a:extLst>
          </p:cNvPr>
          <p:cNvSpPr txBox="1"/>
          <p:nvPr/>
        </p:nvSpPr>
        <p:spPr>
          <a:xfrm>
            <a:off x="838200" y="1445331"/>
            <a:ext cx="5817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Usually, data are not linearly separable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D85B2-F3D6-2790-A429-42C53346B95B}"/>
              </a:ext>
            </a:extLst>
          </p:cNvPr>
          <p:cNvSpPr txBox="1"/>
          <p:nvPr/>
        </p:nvSpPr>
        <p:spPr>
          <a:xfrm>
            <a:off x="844964" y="5776434"/>
            <a:ext cx="1008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Adding a new feature                 would give perfect linear separation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A935E9-1D70-0C92-6A6B-4E51B8508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65" y="5751162"/>
            <a:ext cx="1259506" cy="6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0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1AF56-DE44-9F10-7A50-CA801A11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constraints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B4604C-20C5-1EEF-F00E-107961BEF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94" y="1616256"/>
            <a:ext cx="3906741" cy="12546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91854E-A3A9-B721-6725-CF7B74D1C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519" y="1335455"/>
            <a:ext cx="3857156" cy="111630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CD76EC8-3B20-0621-4AF9-E21045094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127" y="4132622"/>
            <a:ext cx="2688264" cy="10686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05C1C7-AABA-1C59-0525-FE708EF756DB}"/>
              </a:ext>
            </a:extLst>
          </p:cNvPr>
          <p:cNvSpPr txBox="1"/>
          <p:nvPr/>
        </p:nvSpPr>
        <p:spPr>
          <a:xfrm>
            <a:off x="5288283" y="1598055"/>
            <a:ext cx="289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Lagrange function: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E2033-F914-613D-F4EE-70D426A452C6}"/>
              </a:ext>
            </a:extLst>
          </p:cNvPr>
          <p:cNvSpPr txBox="1"/>
          <p:nvPr/>
        </p:nvSpPr>
        <p:spPr>
          <a:xfrm>
            <a:off x="894098" y="3519259"/>
            <a:ext cx="567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     is constrained local minima, then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25C014C-2CCE-BDA9-C678-EC96B2B7F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10" y="3576253"/>
            <a:ext cx="408474" cy="4311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6E2756-96AB-6E2D-158A-CFA8D63AAF7F}"/>
              </a:ext>
            </a:extLst>
          </p:cNvPr>
          <p:cNvSpPr txBox="1"/>
          <p:nvPr/>
        </p:nvSpPr>
        <p:spPr>
          <a:xfrm>
            <a:off x="7465020" y="4143255"/>
            <a:ext cx="4400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Here in total </a:t>
            </a:r>
            <a:r>
              <a:rPr lang="en-US" sz="2800" dirty="0" err="1"/>
              <a:t>n+p</a:t>
            </a:r>
            <a:r>
              <a:rPr lang="en-US" sz="2800" dirty="0"/>
              <a:t> unknowns and </a:t>
            </a:r>
            <a:r>
              <a:rPr lang="en-US" sz="2800" dirty="0" err="1"/>
              <a:t>n+p</a:t>
            </a:r>
            <a:r>
              <a:rPr lang="en-US" sz="2800" dirty="0"/>
              <a:t> equations</a:t>
            </a:r>
            <a:endParaRPr lang="ru-RU" sz="28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AEC1ACF-55DF-2835-86D6-278083FDD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469" y="2465603"/>
            <a:ext cx="309495" cy="3094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99C8BC-88F6-DCED-AEC3-EF310BB8F470}"/>
              </a:ext>
            </a:extLst>
          </p:cNvPr>
          <p:cNvSpPr txBox="1"/>
          <p:nvPr/>
        </p:nvSpPr>
        <p:spPr>
          <a:xfrm>
            <a:off x="7244928" y="2283883"/>
            <a:ext cx="321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Lagrange variables</a:t>
            </a:r>
            <a:endParaRPr lang="ru-RU" sz="28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A5C238A-2637-847B-52CD-B42AD0729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8" y="4122033"/>
            <a:ext cx="3147523" cy="5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07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4B07E-538B-0B3D-0752-66BF208A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F4BF8-59E4-E425-1441-1FC1A271CF59}"/>
              </a:ext>
            </a:extLst>
          </p:cNvPr>
          <p:cNvSpPr txBox="1"/>
          <p:nvPr/>
        </p:nvSpPr>
        <p:spPr>
          <a:xfrm>
            <a:off x="838200" y="1467664"/>
            <a:ext cx="6900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general case it is not clear how to find good transformation of initial features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AB5D0-2A60-8813-C699-2FAF5E7CF86F}"/>
              </a:ext>
            </a:extLst>
          </p:cNvPr>
          <p:cNvSpPr txBox="1"/>
          <p:nvPr/>
        </p:nvSpPr>
        <p:spPr>
          <a:xfrm>
            <a:off x="838200" y="4326650"/>
            <a:ext cx="751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Number of such features grows exponentially fast!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C0F84-48F0-4EE9-3698-D9D4B2D76704}"/>
              </a:ext>
            </a:extLst>
          </p:cNvPr>
          <p:cNvSpPr txBox="1"/>
          <p:nvPr/>
        </p:nvSpPr>
        <p:spPr>
          <a:xfrm>
            <a:off x="838200" y="2681713"/>
            <a:ext cx="10751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consider polynomial features: together with initial features                                                     a                        add all products of pairs                    , all products of three elements                         and so on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B9737-7807-A52B-F228-AB2348E32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8" y="3166593"/>
            <a:ext cx="2070742" cy="4413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B990AB-E0BA-0FFB-2B2D-F867623F1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25" y="3102794"/>
            <a:ext cx="1583697" cy="6011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895CAD-94B9-7966-BBEB-2EF3F5DD0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56" y="3564028"/>
            <a:ext cx="1897952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1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7380B-EE52-7293-E7F7-6A799439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BD745A-2EF0-E172-6629-041B0492C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66" y="1935923"/>
            <a:ext cx="1794287" cy="5038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F7CEED-C5D2-A630-5D38-047271E99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6" y="3069656"/>
            <a:ext cx="5420674" cy="22223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A78096-DD90-1F4A-75D9-AF3851E86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91" y="3261735"/>
            <a:ext cx="3549685" cy="523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6BDBD9-F825-3D63-7B24-5B6183DF002B}"/>
              </a:ext>
            </a:extLst>
          </p:cNvPr>
          <p:cNvSpPr txBox="1"/>
          <p:nvPr/>
        </p:nvSpPr>
        <p:spPr>
          <a:xfrm>
            <a:off x="403303" y="1343019"/>
            <a:ext cx="9926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consider arbitrary non-linear transformation of initial features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A55E5-79F0-B4BA-1F2D-62CABCA01B52}"/>
              </a:ext>
            </a:extLst>
          </p:cNvPr>
          <p:cNvSpPr txBox="1"/>
          <p:nvPr/>
        </p:nvSpPr>
        <p:spPr>
          <a:xfrm>
            <a:off x="369850" y="2537261"/>
            <a:ext cx="336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Dual problem in SVM: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CE0FD-42AE-71C9-E444-974B607C6ABA}"/>
              </a:ext>
            </a:extLst>
          </p:cNvPr>
          <p:cNvSpPr txBox="1"/>
          <p:nvPr/>
        </p:nvSpPr>
        <p:spPr>
          <a:xfrm>
            <a:off x="6679587" y="2646852"/>
            <a:ext cx="4722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introduce kernel function: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91F1C-F9F8-F9B4-D7B4-8F49D3C83374}"/>
              </a:ext>
            </a:extLst>
          </p:cNvPr>
          <p:cNvSpPr txBox="1"/>
          <p:nvPr/>
        </p:nvSpPr>
        <p:spPr>
          <a:xfrm>
            <a:off x="6630311" y="4061738"/>
            <a:ext cx="5802614" cy="1860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Then the whole training process depends only on kernel function and does not require explicit introduction of non-linear transformation!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A38B81-9A19-AA67-C627-BAC6AD0DC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6" y="5826648"/>
            <a:ext cx="4304462" cy="874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7310B2-D91D-E747-DB6F-AACBDD9D4092}"/>
              </a:ext>
            </a:extLst>
          </p:cNvPr>
          <p:cNvSpPr txBox="1"/>
          <p:nvPr/>
        </p:nvSpPr>
        <p:spPr>
          <a:xfrm>
            <a:off x="369850" y="5389782"/>
            <a:ext cx="2876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Prediction in SVM: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58072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770B6-15FA-ED86-CEB5-68712164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4EE55-1740-9557-6E14-EE77081DFF76}"/>
              </a:ext>
            </a:extLst>
          </p:cNvPr>
          <p:cNvSpPr txBox="1"/>
          <p:nvPr/>
        </p:nvSpPr>
        <p:spPr>
          <a:xfrm>
            <a:off x="860502" y="1494264"/>
            <a:ext cx="550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consider all quadratic features: 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A140E1-65F8-13FD-C364-0C621991D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42" y="1533200"/>
            <a:ext cx="2562710" cy="5232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E7D204-D6D9-2A7E-91CD-4050152AE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82" y="2098686"/>
            <a:ext cx="8636031" cy="975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7B3B1A-1B51-FEC6-14EF-4DC5C23731F6}"/>
              </a:ext>
            </a:extLst>
          </p:cNvPr>
          <p:cNvSpPr txBox="1"/>
          <p:nvPr/>
        </p:nvSpPr>
        <p:spPr>
          <a:xfrm>
            <a:off x="860502" y="3146623"/>
            <a:ext cx="8747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Instead of working with exponentially many features we may interact only with fast to compute kernel function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7357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992F0-5C6D-D7A1-B68D-260AFFA3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kernel function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0EC0E3-18F2-397E-DEA9-496A0E0F1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9537"/>
            <a:ext cx="5379068" cy="3137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C48DF-5501-2DA1-1760-34DF74EFFDB0}"/>
              </a:ext>
            </a:extLst>
          </p:cNvPr>
          <p:cNvSpPr txBox="1"/>
          <p:nvPr/>
        </p:nvSpPr>
        <p:spPr>
          <a:xfrm>
            <a:off x="7671335" y="1679537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Linear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9221D-9A09-0FA2-E795-63265299CB80}"/>
              </a:ext>
            </a:extLst>
          </p:cNvPr>
          <p:cNvSpPr txBox="1"/>
          <p:nvPr/>
        </p:nvSpPr>
        <p:spPr>
          <a:xfrm>
            <a:off x="7672040" y="2242177"/>
            <a:ext cx="179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10312-7C81-8C51-5E3A-7ADB990A406A}"/>
              </a:ext>
            </a:extLst>
          </p:cNvPr>
          <p:cNvSpPr txBox="1"/>
          <p:nvPr/>
        </p:nvSpPr>
        <p:spPr>
          <a:xfrm>
            <a:off x="7672040" y="290578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RBF (Radial Basis Function)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CD789-BD32-8E76-EC83-BB5220FC5CFE}"/>
              </a:ext>
            </a:extLst>
          </p:cNvPr>
          <p:cNvSpPr txBox="1"/>
          <p:nvPr/>
        </p:nvSpPr>
        <p:spPr>
          <a:xfrm>
            <a:off x="7671335" y="3830994"/>
            <a:ext cx="2680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RBF with weights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7632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ernels and support vector machine regularization | Kaggle">
            <a:extLst>
              <a:ext uri="{FF2B5EF4-FFF2-40B4-BE49-F238E27FC236}">
                <a16:creationId xmlns:a16="http://schemas.microsoft.com/office/drawing/2014/main" id="{6A93D83A-AC10-0145-320A-53D130F5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662" y="1243739"/>
            <a:ext cx="7387451" cy="565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12DFB-4439-CDB2-A1EF-E7730EBC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323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68280-1E4D-716F-2B59-FBBC3A63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three views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48DA5B-4D3E-811C-9D8E-D73C7CBF0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4" y="1902271"/>
            <a:ext cx="4578908" cy="18164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697473-28B2-569B-F0E7-92CC213B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12" y="2019860"/>
            <a:ext cx="4904786" cy="24098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46E80E-61D8-3F33-F1C8-2CC820155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4" y="4439104"/>
            <a:ext cx="5261345" cy="1117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05955-AB0B-EB14-54DA-EA48D478CA8A}"/>
              </a:ext>
            </a:extLst>
          </p:cNvPr>
          <p:cNvSpPr txBox="1"/>
          <p:nvPr/>
        </p:nvSpPr>
        <p:spPr>
          <a:xfrm>
            <a:off x="870412" y="1509264"/>
            <a:ext cx="3527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Primal QP formulation: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CDC87-90DC-BB75-8CFC-30CCDD6454F3}"/>
              </a:ext>
            </a:extLst>
          </p:cNvPr>
          <p:cNvSpPr txBox="1"/>
          <p:nvPr/>
        </p:nvSpPr>
        <p:spPr>
          <a:xfrm>
            <a:off x="6475758" y="1509264"/>
            <a:ext cx="325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Dual QP formulation: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7A63E-D885-E61A-F991-FB7FC61CB2C5}"/>
              </a:ext>
            </a:extLst>
          </p:cNvPr>
          <p:cNvSpPr txBox="1"/>
          <p:nvPr/>
        </p:nvSpPr>
        <p:spPr>
          <a:xfrm>
            <a:off x="898513" y="3932474"/>
            <a:ext cx="4216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Unconstrained formulation: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F2C11-2894-9704-0921-BC483A57D160}"/>
              </a:ext>
            </a:extLst>
          </p:cNvPr>
          <p:cNvSpPr txBox="1"/>
          <p:nvPr/>
        </p:nvSpPr>
        <p:spPr>
          <a:xfrm>
            <a:off x="889772" y="5816121"/>
            <a:ext cx="11103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Kernel functions can be applied only for dual QP formulation. Question: is it possible to do similar kernel trick for other formulations?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1525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A9DBE-5E15-F591-0A04-A3050B87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features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FB668-93F9-3FD3-7761-D0FD1CA67617}"/>
              </a:ext>
            </a:extLst>
          </p:cNvPr>
          <p:cNvSpPr txBox="1"/>
          <p:nvPr/>
        </p:nvSpPr>
        <p:spPr>
          <a:xfrm>
            <a:off x="838201" y="1690688"/>
            <a:ext cx="6306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Decision rule from dual formulation: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2D5C59-9C50-188C-34E7-CF30D073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29" y="2213908"/>
            <a:ext cx="4189623" cy="989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D37E9-19A8-AD47-2259-8A14DD0BF905}"/>
              </a:ext>
            </a:extLst>
          </p:cNvPr>
          <p:cNvSpPr txBox="1"/>
          <p:nvPr/>
        </p:nvSpPr>
        <p:spPr>
          <a:xfrm>
            <a:off x="838201" y="3131656"/>
            <a:ext cx="9698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looks like a linear decision rule on top of new “kernel” features: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5EEEDE-E4BF-8CDD-1824-A1C0A2E5E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30" y="3763040"/>
            <a:ext cx="4343841" cy="505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4A4B9F-E351-A710-7D2F-B04F89335652}"/>
              </a:ext>
            </a:extLst>
          </p:cNvPr>
          <p:cNvSpPr txBox="1"/>
          <p:nvPr/>
        </p:nvSpPr>
        <p:spPr>
          <a:xfrm>
            <a:off x="838200" y="4539841"/>
            <a:ext cx="8412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same idea can be applied also for linear regression. In this case it is called Kernel Regression.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9984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4218A-B60E-2DAA-FA51-F97088228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04B0C-705F-5776-80DE-63E0A6C1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features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4952AA-50D4-A6E5-BFBF-2E025109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57" y="2239242"/>
            <a:ext cx="4883401" cy="3251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E74F9C-97A6-07EA-9CF1-F1A8501297B8}"/>
              </a:ext>
            </a:extLst>
          </p:cNvPr>
          <p:cNvSpPr txBox="1"/>
          <p:nvPr/>
        </p:nvSpPr>
        <p:spPr>
          <a:xfrm>
            <a:off x="6632950" y="1439822"/>
            <a:ext cx="544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Kernel regression with RBF features: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748CE6-DA3D-D3EF-137F-D4FFDAFCF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8" y="2318937"/>
            <a:ext cx="2795580" cy="24879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448BE56-73A7-331D-C509-991EA417A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68" y="2268497"/>
            <a:ext cx="2795580" cy="25154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DB6306-55AC-1FFA-F258-95348AB43602}"/>
              </a:ext>
            </a:extLst>
          </p:cNvPr>
          <p:cNvSpPr txBox="1"/>
          <p:nvPr/>
        </p:nvSpPr>
        <p:spPr>
          <a:xfrm>
            <a:off x="349101" y="1439822"/>
            <a:ext cx="46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Linear SVM with RBF features:</a:t>
            </a:r>
            <a:endParaRPr lang="ru-R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6E608-A34A-7F75-9256-9E0573FC5826}"/>
              </a:ext>
            </a:extLst>
          </p:cNvPr>
          <p:cNvSpPr txBox="1"/>
          <p:nvPr/>
        </p:nvSpPr>
        <p:spPr>
          <a:xfrm>
            <a:off x="909274" y="4967389"/>
            <a:ext cx="195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set</a:t>
            </a:r>
            <a:endParaRPr lang="ru-RU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389F9F-E782-3FBA-97EC-B53DF750A115}"/>
              </a:ext>
            </a:extLst>
          </p:cNvPr>
          <p:cNvSpPr txBox="1"/>
          <p:nvPr/>
        </p:nvSpPr>
        <p:spPr>
          <a:xfrm>
            <a:off x="3572975" y="4967389"/>
            <a:ext cx="2655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SVM prediction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30198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C3817-666B-494F-A71D-0E7E1752C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D82B5-AACA-8882-BFDC-943A977F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features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EE852-7DEC-EE95-7981-05CC55AAF94B}"/>
              </a:ext>
            </a:extLst>
          </p:cNvPr>
          <p:cNvSpPr txBox="1"/>
          <p:nvPr/>
        </p:nvSpPr>
        <p:spPr>
          <a:xfrm>
            <a:off x="838201" y="1690688"/>
            <a:ext cx="10123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order to reduce the number of kernel features (less then training set size) we may first cluster the data and then take features</a:t>
            </a:r>
            <a:endParaRPr lang="ru-RU" sz="2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8C0BDC1-BABC-CE85-DA83-3494FA447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4" y="3908682"/>
            <a:ext cx="5084135" cy="246353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3C6D01D-FB8B-56F2-21BB-60B9D3FD2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11" y="2668636"/>
            <a:ext cx="2457138" cy="5398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C0DB6CC-294D-3B05-D7B9-2741FD0DBC6E}"/>
              </a:ext>
            </a:extLst>
          </p:cNvPr>
          <p:cNvSpPr txBox="1"/>
          <p:nvPr/>
        </p:nvSpPr>
        <p:spPr>
          <a:xfrm>
            <a:off x="838200" y="3234361"/>
            <a:ext cx="584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Here       is cluster center (centroid)</a:t>
            </a:r>
            <a:endParaRPr lang="ru-RU" sz="28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08A7162-565A-C253-358A-3C712890E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98" y="3352411"/>
            <a:ext cx="453714" cy="383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0DCF0E-7CFE-678A-6BB2-77640304A7B5}"/>
              </a:ext>
            </a:extLst>
          </p:cNvPr>
          <p:cNvSpPr txBox="1"/>
          <p:nvPr/>
        </p:nvSpPr>
        <p:spPr>
          <a:xfrm>
            <a:off x="6290933" y="4163103"/>
            <a:ext cx="5952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 of clusters are usually chosen as square root of the training set size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43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594B9-279A-1068-6EF2-150F4A2C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constraints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C9AA6C-5F81-AFE3-32F9-197CA242A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19" y="1527831"/>
            <a:ext cx="4057859" cy="32069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38265C-C278-4B51-F0CE-DCAC80EAA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9" y="1527831"/>
            <a:ext cx="2067768" cy="10558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EB7209-B4F9-0B8B-E3F6-C86D48558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" y="2882499"/>
            <a:ext cx="4473523" cy="4561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F4F952-0443-77C3-3AE1-45FDD7A9A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2" y="3637409"/>
            <a:ext cx="5071674" cy="2125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10B260-2C0F-EC9C-3599-5810E5072410}"/>
              </a:ext>
            </a:extLst>
          </p:cNvPr>
          <p:cNvSpPr txBox="1"/>
          <p:nvPr/>
        </p:nvSpPr>
        <p:spPr>
          <a:xfrm>
            <a:off x="904124" y="5906349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Solution: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B6D58F6-8776-CDAC-FCA3-7A899FE41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58" y="5784074"/>
            <a:ext cx="2778842" cy="8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2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F9EBB-3DF6-C9BD-FE92-A0158EAC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constraints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302708-EF30-C023-4991-26751F1A2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9" y="1370394"/>
            <a:ext cx="2232016" cy="1325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973666-AFA7-FAA3-A985-D5B3BBAA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57" y="1607982"/>
            <a:ext cx="3427277" cy="4552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BAEF0B-4DBD-B8F3-44DD-6E08B8071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0" y="2895573"/>
            <a:ext cx="7097010" cy="6875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1FEF56-138C-FCAE-7F77-2C4A3E722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0" y="3701226"/>
            <a:ext cx="5880493" cy="8495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9FB8F9F-007A-83EB-C1FB-8BBF1B535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02" y="4530991"/>
            <a:ext cx="5618185" cy="68759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13BE34F-2283-B85D-7B01-F0A4966EC2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85" y="4681254"/>
            <a:ext cx="3241057" cy="42922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97BFBCF-C93C-06F8-385C-E1FE35A28D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9" y="5347967"/>
            <a:ext cx="5315613" cy="46804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31AA677-9FB6-0B79-CFDA-5B224007AC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0" y="5945385"/>
            <a:ext cx="5079669" cy="8931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B2863D-A106-9499-8F21-48999315AE08}"/>
              </a:ext>
            </a:extLst>
          </p:cNvPr>
          <p:cNvSpPr txBox="1"/>
          <p:nvPr/>
        </p:nvSpPr>
        <p:spPr>
          <a:xfrm>
            <a:off x="7183909" y="6071405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Solution:</a:t>
            </a:r>
            <a:endParaRPr lang="ru-RU" sz="28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372619F-9324-9B2A-C0EF-30E1F71753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341" y="5988778"/>
            <a:ext cx="1972950" cy="7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6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EE6F6-1018-A244-C085-4B52F591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and inequality constraints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FAD36B-416E-715A-FA6F-9241BAE9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2" y="1524119"/>
            <a:ext cx="3247943" cy="1463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0CEC9C-1DF7-58C2-254E-22E0D233FFAE}"/>
              </a:ext>
            </a:extLst>
          </p:cNvPr>
          <p:cNvSpPr txBox="1"/>
          <p:nvPr/>
        </p:nvSpPr>
        <p:spPr>
          <a:xfrm>
            <a:off x="5229774" y="1534752"/>
            <a:ext cx="65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particular examples m or p can be zero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FAEF5B-4F36-53C3-2D60-98C2942F9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8" y="2987204"/>
            <a:ext cx="5478413" cy="957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5978B8-13CC-6DDC-6442-BC3038D34E91}"/>
              </a:ext>
            </a:extLst>
          </p:cNvPr>
          <p:cNvSpPr txBox="1"/>
          <p:nvPr/>
        </p:nvSpPr>
        <p:spPr>
          <a:xfrm>
            <a:off x="466059" y="3114796"/>
            <a:ext cx="289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Lagrange function: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145F2F-BA8A-1578-B9CC-066C3010D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93" y="4519669"/>
            <a:ext cx="3437314" cy="4457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D41199-5108-0CC1-F564-7700D9E76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69" y="4527891"/>
            <a:ext cx="7201046" cy="20961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BE9B25-6AD1-2CA5-BE90-351627E327BD}"/>
              </a:ext>
            </a:extLst>
          </p:cNvPr>
          <p:cNvSpPr txBox="1"/>
          <p:nvPr/>
        </p:nvSpPr>
        <p:spPr>
          <a:xfrm>
            <a:off x="436894" y="3795711"/>
            <a:ext cx="774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KKT theorem: If      is constrained local minima, then</a:t>
            </a:r>
            <a:endParaRPr lang="ru-RU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7B425DA-9BAA-65F7-EC5B-90C3A74113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55" y="3852705"/>
            <a:ext cx="408474" cy="4311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DA8334-F79F-1F91-8D38-84F7381ACA60}"/>
              </a:ext>
            </a:extLst>
          </p:cNvPr>
          <p:cNvSpPr txBox="1"/>
          <p:nvPr/>
        </p:nvSpPr>
        <p:spPr>
          <a:xfrm>
            <a:off x="7542390" y="5259450"/>
            <a:ext cx="4780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Here in total </a:t>
            </a:r>
            <a:r>
              <a:rPr lang="en-US" sz="2800" dirty="0" err="1"/>
              <a:t>n+m+p</a:t>
            </a:r>
            <a:r>
              <a:rPr lang="en-US" sz="2800" dirty="0"/>
              <a:t> unknowns, </a:t>
            </a:r>
            <a:r>
              <a:rPr lang="en-US" sz="2800" dirty="0" err="1"/>
              <a:t>n+m+p</a:t>
            </a:r>
            <a:r>
              <a:rPr lang="en-US" sz="2800" dirty="0"/>
              <a:t> equations and</a:t>
            </a:r>
          </a:p>
          <a:p>
            <a:r>
              <a:rPr lang="en-US" sz="2800" dirty="0"/>
              <a:t>2m inequalities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860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E0563-972E-3BFF-0A8F-0C87FA7CF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95A36-F1E6-68CB-B565-5455C9C2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and inequality constraints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218D28-4926-CAEC-ECE8-71BFC001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2" y="1524119"/>
            <a:ext cx="3247943" cy="146363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75284F-72AF-AC93-1ECB-DF1CC8261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54" y="1637524"/>
            <a:ext cx="3818963" cy="1849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7FB4C2-DDD5-988E-2B6C-00E8CB6084DA}"/>
              </a:ext>
            </a:extLst>
          </p:cNvPr>
          <p:cNvSpPr txBox="1"/>
          <p:nvPr/>
        </p:nvSpPr>
        <p:spPr>
          <a:xfrm>
            <a:off x="5232179" y="1607553"/>
            <a:ext cx="2429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KKT conditions: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EE82475-9AAC-2DAC-DA5E-8725586C4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5" y="4016456"/>
            <a:ext cx="5887717" cy="6044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346EE3-BE38-319E-97BC-9CE19771CF8E}"/>
              </a:ext>
            </a:extLst>
          </p:cNvPr>
          <p:cNvSpPr txBox="1"/>
          <p:nvPr/>
        </p:nvSpPr>
        <p:spPr>
          <a:xfrm>
            <a:off x="461192" y="3423681"/>
            <a:ext cx="4064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Complementary slackness:</a:t>
            </a:r>
            <a:endParaRPr lang="ru-RU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72F47-FD2F-8DB2-9876-7567A448F5C9}"/>
              </a:ext>
            </a:extLst>
          </p:cNvPr>
          <p:cNvSpPr txBox="1"/>
          <p:nvPr/>
        </p:nvSpPr>
        <p:spPr>
          <a:xfrm>
            <a:off x="469195" y="4720742"/>
            <a:ext cx="11364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Interpretation: </a:t>
            </a:r>
          </a:p>
          <a:p>
            <a:r>
              <a:rPr lang="en-US" sz="2800" dirty="0"/>
              <a:t>either inequality constraint can be dropped without changing the solution or</a:t>
            </a:r>
          </a:p>
          <a:p>
            <a:r>
              <a:rPr lang="en-US" sz="2800" dirty="0"/>
              <a:t>the constraint at the solution becomes equality (becomes active)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331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72975-22C5-A5A3-A878-101DEEEB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and inequality constraints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82B654-E445-E981-9A56-81B87C3D8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1" y="1568946"/>
            <a:ext cx="2031093" cy="11104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5EA14F-43CD-A7C7-D1FA-EB7583C95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90" y="1425413"/>
            <a:ext cx="4043987" cy="31465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15BFCA-C9E3-D1A5-9147-450EFEEAB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04" y="1532662"/>
            <a:ext cx="4522985" cy="5212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7E983F-1A69-BA3E-58D2-7A521C2567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93" y="2815692"/>
            <a:ext cx="3239120" cy="2095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4D9B57-058E-0D6D-67A0-E05B13F7B928}"/>
              </a:ext>
            </a:extLst>
          </p:cNvPr>
          <p:cNvSpPr txBox="1"/>
          <p:nvPr/>
        </p:nvSpPr>
        <p:spPr>
          <a:xfrm>
            <a:off x="493334" y="2927885"/>
            <a:ext cx="80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KKT: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427F22D-E7BD-6A9C-B73E-D56E2FDEC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62" y="2935234"/>
            <a:ext cx="963592" cy="46625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60055E8-8226-ACC6-A335-BADEE8343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57" y="3464914"/>
            <a:ext cx="3009860" cy="4582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8700DE-3DCC-291A-9541-477467D111DD}"/>
              </a:ext>
            </a:extLst>
          </p:cNvPr>
          <p:cNvSpPr txBox="1"/>
          <p:nvPr/>
        </p:nvSpPr>
        <p:spPr>
          <a:xfrm>
            <a:off x="4895757" y="2918647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</a:t>
            </a:r>
            <a:endParaRPr lang="ru-RU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B83FEF-89AB-B3AB-FEDC-A493F70E1099}"/>
              </a:ext>
            </a:extLst>
          </p:cNvPr>
          <p:cNvSpPr txBox="1"/>
          <p:nvPr/>
        </p:nvSpPr>
        <p:spPr>
          <a:xfrm>
            <a:off x="5844430" y="3946645"/>
            <a:ext cx="2163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Contradiction</a:t>
            </a:r>
            <a:endParaRPr lang="ru-RU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6FB0EF-71AF-9D6A-98BE-44EF053F9375}"/>
              </a:ext>
            </a:extLst>
          </p:cNvPr>
          <p:cNvSpPr txBox="1"/>
          <p:nvPr/>
        </p:nvSpPr>
        <p:spPr>
          <a:xfrm>
            <a:off x="472028" y="5150516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</a:t>
            </a:r>
            <a:endParaRPr lang="ru-RU" sz="28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C939C5-2FE9-6655-9351-39C127264A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87" y="5233209"/>
            <a:ext cx="2173805" cy="4298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7791814-130B-7CCD-8338-2AB14FB0C2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51" y="5758484"/>
            <a:ext cx="2309906" cy="68122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E86ABBC-4D2A-30E2-F6E2-D25AABD19E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60" y="5064777"/>
            <a:ext cx="7003577" cy="80907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DE50559-A9A5-3B04-7962-BC6F78EFDD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92" y="6008647"/>
            <a:ext cx="2353019" cy="59693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40EE698-BB96-AC78-AADE-8C1DA27B06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66" y="5988751"/>
            <a:ext cx="2478502" cy="6812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E24DB5D-E5F4-6F43-B792-B2210937E436}"/>
              </a:ext>
            </a:extLst>
          </p:cNvPr>
          <p:cNvSpPr txBox="1"/>
          <p:nvPr/>
        </p:nvSpPr>
        <p:spPr>
          <a:xfrm>
            <a:off x="6806626" y="6006249"/>
            <a:ext cx="159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loc.max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660A02-B587-19E3-D7BF-249C72F8DB07}"/>
              </a:ext>
            </a:extLst>
          </p:cNvPr>
          <p:cNvSpPr txBox="1"/>
          <p:nvPr/>
        </p:nvSpPr>
        <p:spPr>
          <a:xfrm>
            <a:off x="10714853" y="6001045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loc.min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022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A6F3E-E271-0078-C708-9B1D56C9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constrained minimization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3154CA-538B-AAA7-98A6-10F0EC3FA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" y="4381145"/>
            <a:ext cx="1869258" cy="167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EB01F2-D24D-EEFE-287F-F4975527A3A4}"/>
              </a:ext>
            </a:extLst>
          </p:cNvPr>
          <p:cNvSpPr txBox="1"/>
          <p:nvPr/>
        </p:nvSpPr>
        <p:spPr>
          <a:xfrm>
            <a:off x="789680" y="3898303"/>
            <a:ext cx="376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Linear Programming (LP)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E788F-6512-E699-DFA1-398F9F23D5D6}"/>
              </a:ext>
            </a:extLst>
          </p:cNvPr>
          <p:cNvSpPr txBox="1"/>
          <p:nvPr/>
        </p:nvSpPr>
        <p:spPr>
          <a:xfrm>
            <a:off x="6411895" y="3903999"/>
            <a:ext cx="439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Quadratic Programming (QP)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6CFCB2-0EB4-5A28-BFE1-224F0B440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93" y="4422311"/>
            <a:ext cx="5165535" cy="17691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CF93FC-0FD8-4BFF-9D2C-671E618DA61A}"/>
              </a:ext>
            </a:extLst>
          </p:cNvPr>
          <p:cNvSpPr txBox="1"/>
          <p:nvPr/>
        </p:nvSpPr>
        <p:spPr>
          <a:xfrm>
            <a:off x="789680" y="1631081"/>
            <a:ext cx="11163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Solving general constrained minimization problem is usually inefficient. That is why special classes of constrained minimization are considered. Examples include linear and quadratic programming.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49299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964</Words>
  <Application>Microsoft Office PowerPoint</Application>
  <PresentationFormat>Широкоэкранный</PresentationFormat>
  <Paragraphs>151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Тема Office</vt:lpstr>
      <vt:lpstr>Conditional Optimization  Support Vector Machine (SVM)</vt:lpstr>
      <vt:lpstr>Unconstrained optimization</vt:lpstr>
      <vt:lpstr>Equality constraints</vt:lpstr>
      <vt:lpstr>Equality constraints</vt:lpstr>
      <vt:lpstr>Equality constraints</vt:lpstr>
      <vt:lpstr>Equality and inequality constraints</vt:lpstr>
      <vt:lpstr>Equality and inequality constraints</vt:lpstr>
      <vt:lpstr>Equality and inequality constraints</vt:lpstr>
      <vt:lpstr>Numerical constrained minimization</vt:lpstr>
      <vt:lpstr>Dual optimization problems</vt:lpstr>
      <vt:lpstr>Dual optimization problems</vt:lpstr>
      <vt:lpstr>Dual optimization problems</vt:lpstr>
      <vt:lpstr>Dual optimization problems</vt:lpstr>
      <vt:lpstr>Dual optimization problems</vt:lpstr>
      <vt:lpstr>Support Vector Machine (SVM)</vt:lpstr>
      <vt:lpstr>Recap on linear classification</vt:lpstr>
      <vt:lpstr>SVM: linearly separable case</vt:lpstr>
      <vt:lpstr>Distance to separating hyperplane</vt:lpstr>
      <vt:lpstr>Finding hyperplane with the largest margin</vt:lpstr>
      <vt:lpstr>Finding hyperplane with the largest margin</vt:lpstr>
      <vt:lpstr>SVM: non-separable case</vt:lpstr>
      <vt:lpstr>SVM: non-separable case</vt:lpstr>
      <vt:lpstr>SVM: unconstrained formulation</vt:lpstr>
      <vt:lpstr>Support vectors</vt:lpstr>
      <vt:lpstr>Dual problem for SVM</vt:lpstr>
      <vt:lpstr>Dual problem for SVM</vt:lpstr>
      <vt:lpstr>Dual problem for SVM</vt:lpstr>
      <vt:lpstr>Dual problem for SVM</vt:lpstr>
      <vt:lpstr>Kernel trick</vt:lpstr>
      <vt:lpstr>Kernel trick</vt:lpstr>
      <vt:lpstr>Kernel trick</vt:lpstr>
      <vt:lpstr>Kernel trick</vt:lpstr>
      <vt:lpstr>Some popular kernel function</vt:lpstr>
      <vt:lpstr>Kernel trick</vt:lpstr>
      <vt:lpstr>SVM: three views</vt:lpstr>
      <vt:lpstr>Kernel features</vt:lpstr>
      <vt:lpstr>Kernel features</vt:lpstr>
      <vt:lpstr>Kernel features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Kropotov, Dmitry</cp:lastModifiedBy>
  <cp:revision>269</cp:revision>
  <dcterms:created xsi:type="dcterms:W3CDTF">2016-07-15T17:21:31Z</dcterms:created>
  <dcterms:modified xsi:type="dcterms:W3CDTF">2025-03-07T11:11:51Z</dcterms:modified>
</cp:coreProperties>
</file>