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7" r:id="rId2"/>
    <p:sldId id="278" r:id="rId3"/>
    <p:sldId id="279" r:id="rId4"/>
    <p:sldId id="282" r:id="rId5"/>
    <p:sldId id="302" r:id="rId6"/>
    <p:sldId id="312" r:id="rId7"/>
    <p:sldId id="283" r:id="rId8"/>
    <p:sldId id="284" r:id="rId9"/>
    <p:sldId id="285" r:id="rId10"/>
    <p:sldId id="287" r:id="rId11"/>
    <p:sldId id="288" r:id="rId12"/>
    <p:sldId id="289" r:id="rId13"/>
    <p:sldId id="290" r:id="rId14"/>
    <p:sldId id="286" r:id="rId15"/>
    <p:sldId id="291" r:id="rId16"/>
    <p:sldId id="292" r:id="rId17"/>
    <p:sldId id="293" r:id="rId18"/>
    <p:sldId id="294" r:id="rId19"/>
    <p:sldId id="295" r:id="rId20"/>
    <p:sldId id="296" r:id="rId21"/>
    <p:sldId id="313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14" r:id="rId33"/>
    <p:sldId id="297" r:id="rId34"/>
    <p:sldId id="298" r:id="rId35"/>
    <p:sldId id="299" r:id="rId36"/>
    <p:sldId id="303" r:id="rId37"/>
    <p:sldId id="304" r:id="rId38"/>
    <p:sldId id="300" r:id="rId39"/>
    <p:sldId id="301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0719" autoAdjust="0"/>
  </p:normalViewPr>
  <p:slideViewPr>
    <p:cSldViewPr snapToGrid="0">
      <p:cViewPr varScale="1">
        <p:scale>
          <a:sx n="60" d="100"/>
          <a:sy n="60" d="100"/>
        </p:scale>
        <p:origin x="12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A202F-4299-479C-B15E-F143261314E2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C122-6047-4DF2-B658-83EED2B0E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16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70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65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6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45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41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89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19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44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17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51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55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110C-44BF-413A-8FA8-51FBC9510905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1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tmp"/><Relationship Id="rId4" Type="http://schemas.openxmlformats.org/officeDocument/2006/relationships/image" Target="../media/image36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tmp"/><Relationship Id="rId3" Type="http://schemas.openxmlformats.org/officeDocument/2006/relationships/image" Target="../media/image48.tmp"/><Relationship Id="rId7" Type="http://schemas.openxmlformats.org/officeDocument/2006/relationships/image" Target="../media/image52.tmp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tmp"/><Relationship Id="rId5" Type="http://schemas.openxmlformats.org/officeDocument/2006/relationships/image" Target="../media/image50.tmp"/><Relationship Id="rId4" Type="http://schemas.openxmlformats.org/officeDocument/2006/relationships/image" Target="../media/image49.tmp"/><Relationship Id="rId9" Type="http://schemas.openxmlformats.org/officeDocument/2006/relationships/image" Target="../media/image54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mp"/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tmp"/><Relationship Id="rId5" Type="http://schemas.openxmlformats.org/officeDocument/2006/relationships/image" Target="../media/image58.tmp"/><Relationship Id="rId4" Type="http://schemas.openxmlformats.org/officeDocument/2006/relationships/image" Target="../media/image57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tmp"/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tmp"/><Relationship Id="rId5" Type="http://schemas.openxmlformats.org/officeDocument/2006/relationships/image" Target="../media/image65.tmp"/><Relationship Id="rId4" Type="http://schemas.openxmlformats.org/officeDocument/2006/relationships/image" Target="../media/image64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tmp"/><Relationship Id="rId2" Type="http://schemas.openxmlformats.org/officeDocument/2006/relationships/image" Target="../media/image6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tmp"/><Relationship Id="rId5" Type="http://schemas.openxmlformats.org/officeDocument/2006/relationships/image" Target="../media/image70.tmp"/><Relationship Id="rId4" Type="http://schemas.openxmlformats.org/officeDocument/2006/relationships/image" Target="../media/image69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tmp"/><Relationship Id="rId2" Type="http://schemas.openxmlformats.org/officeDocument/2006/relationships/image" Target="../media/image7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tmp"/><Relationship Id="rId2" Type="http://schemas.openxmlformats.org/officeDocument/2006/relationships/image" Target="../media/image7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tmp"/><Relationship Id="rId4" Type="http://schemas.openxmlformats.org/officeDocument/2006/relationships/image" Target="../media/image76.tm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7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tm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tmp"/><Relationship Id="rId2" Type="http://schemas.openxmlformats.org/officeDocument/2006/relationships/image" Target="../media/image80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tmp"/><Relationship Id="rId2" Type="http://schemas.openxmlformats.org/officeDocument/2006/relationships/image" Target="../media/image8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tmp"/><Relationship Id="rId5" Type="http://schemas.openxmlformats.org/officeDocument/2006/relationships/image" Target="../media/image85.tmp"/><Relationship Id="rId4" Type="http://schemas.openxmlformats.org/officeDocument/2006/relationships/image" Target="../media/image84.tm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tmp"/><Relationship Id="rId2" Type="http://schemas.openxmlformats.org/officeDocument/2006/relationships/image" Target="../media/image8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tmp"/><Relationship Id="rId4" Type="http://schemas.openxmlformats.org/officeDocument/2006/relationships/image" Target="../media/image89.tm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tmp"/><Relationship Id="rId2" Type="http://schemas.openxmlformats.org/officeDocument/2006/relationships/image" Target="../media/image9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tmp"/><Relationship Id="rId5" Type="http://schemas.openxmlformats.org/officeDocument/2006/relationships/image" Target="../media/image94.tmp"/><Relationship Id="rId4" Type="http://schemas.openxmlformats.org/officeDocument/2006/relationships/image" Target="../media/image93.tm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tmp"/><Relationship Id="rId2" Type="http://schemas.openxmlformats.org/officeDocument/2006/relationships/image" Target="../media/image8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tm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tmp"/><Relationship Id="rId2" Type="http://schemas.openxmlformats.org/officeDocument/2006/relationships/image" Target="../media/image8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7" Type="http://schemas.openxmlformats.org/officeDocument/2006/relationships/image" Target="../media/image22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tmp"/><Relationship Id="rId5" Type="http://schemas.openxmlformats.org/officeDocument/2006/relationships/image" Target="../media/image28.tmp"/><Relationship Id="rId4" Type="http://schemas.openxmlformats.org/officeDocument/2006/relationships/image" Target="../media/image2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E55AB-6FBF-B0C9-8397-B1AFFFCA7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636" y="1122363"/>
            <a:ext cx="10384465" cy="3056232"/>
          </a:xfrm>
        </p:spPr>
        <p:txBody>
          <a:bodyPr>
            <a:normAutofit/>
          </a:bodyPr>
          <a:lstStyle/>
          <a:p>
            <a:r>
              <a:rPr lang="en-US" dirty="0"/>
              <a:t>Unsupervised learning: clustering, dimension reduction, data visualization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54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CC6D7-B7D1-EAD2-CD3F-190A5221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Illustration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965D39-3EB4-564A-550A-CC120C390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503" y="1690688"/>
            <a:ext cx="7239937" cy="487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23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C374B-1DFF-A911-C788-337B551F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++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C90AD4-5933-8A92-DBBB-33ADF207B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903" y="2636595"/>
            <a:ext cx="5656945" cy="4045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EECF6E-F234-10D2-B293-DDBDDC25A045}"/>
              </a:ext>
            </a:extLst>
          </p:cNvPr>
          <p:cNvSpPr txBox="1"/>
          <p:nvPr/>
        </p:nvSpPr>
        <p:spPr>
          <a:xfrm>
            <a:off x="838200" y="1545637"/>
            <a:ext cx="8428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Problem in K-means: the result may heavily depend on initialization of centers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55615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E3F16-5EAC-4ACA-B319-8A932BCB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++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94F1A-55D5-A7B6-FDB7-B69290516891}"/>
              </a:ext>
            </a:extLst>
          </p:cNvPr>
          <p:cNvSpPr txBox="1"/>
          <p:nvPr/>
        </p:nvSpPr>
        <p:spPr>
          <a:xfrm>
            <a:off x="825192" y="2926804"/>
            <a:ext cx="98019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800" dirty="0"/>
              <a:t>Choose one random point as first center</a:t>
            </a:r>
          </a:p>
          <a:p>
            <a:pPr marL="514350" indent="-514350">
              <a:buAutoNum type="arabicParenR"/>
            </a:pPr>
            <a:r>
              <a:rPr lang="en-US" sz="2800" dirty="0"/>
              <a:t>For each datapoint compute its distance to the nearest center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r>
              <a:rPr lang="en-US" sz="2800" dirty="0"/>
              <a:t>Choose new datapoint as a new center with probabilities proportional to  </a:t>
            </a:r>
          </a:p>
          <a:p>
            <a:pPr marL="514350" indent="-514350">
              <a:buAutoNum type="arabicParenR"/>
            </a:pPr>
            <a:r>
              <a:rPr lang="en-US" sz="2800" dirty="0"/>
              <a:t>Repeat steps 2 and 3 until K centers are found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4A773D-CE96-E4DF-8406-7E29E822E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588" y="3894915"/>
            <a:ext cx="2759006" cy="63835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0E8A2C7-0A09-C883-5239-0B18F01A1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864" y="5104926"/>
            <a:ext cx="969502" cy="4847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53209A-A4B4-E93C-13D1-BCB8EAE6D62F}"/>
              </a:ext>
            </a:extLst>
          </p:cNvPr>
          <p:cNvSpPr txBox="1"/>
          <p:nvPr/>
        </p:nvSpPr>
        <p:spPr>
          <a:xfrm>
            <a:off x="838200" y="1874430"/>
            <a:ext cx="9135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K-means ++: a special initialization procedure for K-means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3361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0817B-D982-A8AD-EDB7-8A881C57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++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951D30-3515-A92B-2F08-B5311D637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313" y="1458493"/>
            <a:ext cx="3757834" cy="25926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37310D-09B9-6145-9B8C-2E7ABE5F7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62" y="1457215"/>
            <a:ext cx="3757835" cy="260699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D362D5D-F6F8-F688-229D-319EDA0FB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349" y="4142331"/>
            <a:ext cx="3757834" cy="261591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0A6F11A-8E1D-E1FD-956C-C3FCDA97ED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989" y="4151252"/>
            <a:ext cx="3740983" cy="260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65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C5585-5B63-BAC3-6BE5-A826455D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heuristics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9823FA-53AD-A36C-DCFF-F2222D369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2" y="2877871"/>
            <a:ext cx="4929827" cy="3868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E1C31A-77D6-4A62-429A-FE07A8263277}"/>
              </a:ext>
            </a:extLst>
          </p:cNvPr>
          <p:cNvSpPr txBox="1"/>
          <p:nvPr/>
        </p:nvSpPr>
        <p:spPr>
          <a:xfrm>
            <a:off x="838200" y="1429078"/>
            <a:ext cx="109533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Number of clusters K is a hyperparameter, that should be provided by user. The larger K, the lower the sum of squared errors. Choose K that correspond to “elbow”: K=3 in the example.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14149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C1FDD-A54E-47C9-7B8B-D00FDD05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7DFAE3-2CBD-982D-F1AD-91703DA73808}"/>
              </a:ext>
            </a:extLst>
          </p:cNvPr>
          <p:cNvSpPr txBox="1"/>
          <p:nvPr/>
        </p:nvSpPr>
        <p:spPr>
          <a:xfrm>
            <a:off x="838200" y="1741801"/>
            <a:ext cx="10105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General problem in K-means: it is able to find only spherical clusters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BFC89B-5B21-AFAF-058E-FFAF80F3B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35" y="2636151"/>
            <a:ext cx="10635655" cy="362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86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E3F92-F5EF-6693-69F3-97E41E84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(Density-based spatial clustering of applications with noise)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991F3-3CA3-5F34-7CB7-21623379EB23}"/>
              </a:ext>
            </a:extLst>
          </p:cNvPr>
          <p:cNvSpPr txBox="1"/>
          <p:nvPr/>
        </p:nvSpPr>
        <p:spPr>
          <a:xfrm>
            <a:off x="838201" y="1862254"/>
            <a:ext cx="9241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General Idea: each cluster is a region of typical density that is considerably higher than outside of the cluster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70C528-EB06-604F-AF77-7A377ADB2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507" y="3114948"/>
            <a:ext cx="2645612" cy="2920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306BD7-0C8F-77C5-8664-6757714CD822}"/>
              </a:ext>
            </a:extLst>
          </p:cNvPr>
          <p:cNvSpPr txBox="1"/>
          <p:nvPr/>
        </p:nvSpPr>
        <p:spPr>
          <a:xfrm>
            <a:off x="838200" y="3210643"/>
            <a:ext cx="749595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Two parameters:</a:t>
            </a:r>
          </a:p>
          <a:p>
            <a:pPr marL="342900" indent="-342900">
              <a:buAutoNum type="arabicParenR"/>
            </a:pPr>
            <a:r>
              <a:rPr lang="en-US" sz="2800" b="1" dirty="0" err="1"/>
              <a:t>MinPts</a:t>
            </a:r>
            <a:r>
              <a:rPr lang="en-US" sz="2800" dirty="0"/>
              <a:t> – minimum number of points clustered together for a region to be considered dense</a:t>
            </a:r>
          </a:p>
          <a:p>
            <a:pPr marL="342900" indent="-342900">
              <a:buAutoNum type="arabicParenR"/>
            </a:pPr>
            <a:r>
              <a:rPr lang="en-US" sz="2800" b="1" dirty="0"/>
              <a:t>Eps</a:t>
            </a:r>
            <a:r>
              <a:rPr lang="en-US" sz="2800" dirty="0"/>
              <a:t> – a distance to locate points in vicinity of other points</a:t>
            </a:r>
          </a:p>
          <a:p>
            <a:pPr marL="342900" indent="-34290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3695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97FA0-2D58-7FEB-4B22-8079F16F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D272E7-5BA0-C968-2836-A9D9A5C18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94" y="3184187"/>
            <a:ext cx="5491354" cy="3537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BE4593-127E-5B4C-556A-FA4D39D0B40B}"/>
              </a:ext>
            </a:extLst>
          </p:cNvPr>
          <p:cNvSpPr txBox="1"/>
          <p:nvPr/>
        </p:nvSpPr>
        <p:spPr>
          <a:xfrm>
            <a:off x="838200" y="1690688"/>
            <a:ext cx="91360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Core point:</a:t>
            </a:r>
            <a:r>
              <a:rPr lang="en-US" sz="2800" dirty="0"/>
              <a:t> there are at least </a:t>
            </a:r>
            <a:r>
              <a:rPr lang="en-US" sz="2800" dirty="0" err="1"/>
              <a:t>MinPts</a:t>
            </a:r>
            <a:r>
              <a:rPr lang="en-US" sz="2800" dirty="0"/>
              <a:t> points with distance Eps</a:t>
            </a:r>
          </a:p>
          <a:p>
            <a:r>
              <a:rPr lang="en-US" sz="2800" b="1" dirty="0"/>
              <a:t>Border point:</a:t>
            </a:r>
            <a:r>
              <a:rPr lang="en-US" sz="2800" dirty="0"/>
              <a:t> there is a least one core point with distance Eps</a:t>
            </a:r>
          </a:p>
          <a:p>
            <a:r>
              <a:rPr lang="en-US" sz="2800" b="1" dirty="0"/>
              <a:t>Noise point:</a:t>
            </a:r>
            <a:r>
              <a:rPr lang="en-US" sz="2800" dirty="0"/>
              <a:t> neither Core nor Border point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45698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E2448-BFD1-8BCF-12E9-106AE7ED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A20F3-FE24-529A-A36C-B3561E1BF3B8}"/>
              </a:ext>
            </a:extLst>
          </p:cNvPr>
          <p:cNvSpPr txBox="1"/>
          <p:nvPr/>
        </p:nvSpPr>
        <p:spPr>
          <a:xfrm>
            <a:off x="838200" y="1605516"/>
            <a:ext cx="76253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Choose arbitrary point from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If there are at least </a:t>
            </a:r>
            <a:r>
              <a:rPr lang="en-US" sz="2800" dirty="0" err="1"/>
              <a:t>MinPts</a:t>
            </a:r>
            <a:r>
              <a:rPr lang="en-US" sz="2800" dirty="0"/>
              <a:t> points with Eps distance to the current point than all these points belong to the same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Clusters are then expanded by recursively finding neighborhood for each neighboring points</a:t>
            </a:r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9A2C0C-28C9-FDC8-EC66-3617D42C1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516" y="1605516"/>
            <a:ext cx="3198628" cy="35444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8A4685-2774-DDE3-0D19-4706C3C1C47E}"/>
              </a:ext>
            </a:extLst>
          </p:cNvPr>
          <p:cNvSpPr txBox="1"/>
          <p:nvPr/>
        </p:nvSpPr>
        <p:spPr>
          <a:xfrm>
            <a:off x="838200" y="4990874"/>
            <a:ext cx="2240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hlinkClick r:id="rId3"/>
              </a:rPr>
              <a:t>DBScan</a:t>
            </a:r>
            <a:r>
              <a:rPr lang="en-US" sz="2800" dirty="0">
                <a:hlinkClick r:id="rId3"/>
              </a:rPr>
              <a:t> demo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43044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FF373-D8BD-673F-9292-BE4A8F23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parameters in DBSCAN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8CCBF3-7D06-3C8A-58E1-E98798B5D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556" y="4028007"/>
            <a:ext cx="5518671" cy="2486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1BB071-B300-A012-A965-A0DF39B35C0F}"/>
              </a:ext>
            </a:extLst>
          </p:cNvPr>
          <p:cNvSpPr txBox="1"/>
          <p:nvPr/>
        </p:nvSpPr>
        <p:spPr>
          <a:xfrm>
            <a:off x="838201" y="1690568"/>
            <a:ext cx="106768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Recommendations:</a:t>
            </a:r>
          </a:p>
          <a:p>
            <a:pPr marL="342900" indent="-342900">
              <a:buAutoNum type="arabicParenR"/>
            </a:pPr>
            <a:r>
              <a:rPr lang="en-US" sz="2800" dirty="0" err="1"/>
              <a:t>MinPts</a:t>
            </a:r>
            <a:r>
              <a:rPr lang="en-US" sz="2800" dirty="0"/>
              <a:t> = 2*dimensionality</a:t>
            </a:r>
          </a:p>
          <a:p>
            <a:pPr marL="342900" indent="-342900">
              <a:buAutoNum type="arabicParenR"/>
            </a:pPr>
            <a:r>
              <a:rPr lang="en-US" sz="2800" dirty="0"/>
              <a:t>Eps: compute </a:t>
            </a:r>
            <a:r>
              <a:rPr lang="en-US" sz="2800" dirty="0" err="1"/>
              <a:t>MinPts</a:t>
            </a:r>
            <a:r>
              <a:rPr lang="en-US" sz="2800" dirty="0"/>
              <a:t>-neighbor distance for all points, sort them and apply elbow heuristics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82B13A-0C0C-A949-B7E4-CAEFC4B0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vs. unsupervised learning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2E291-2EE1-5C34-9735-012067AB578B}"/>
              </a:ext>
            </a:extLst>
          </p:cNvPr>
          <p:cNvSpPr txBox="1"/>
          <p:nvPr/>
        </p:nvSpPr>
        <p:spPr>
          <a:xfrm>
            <a:off x="946298" y="2073346"/>
            <a:ext cx="3148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Supervised learning: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7748CB-6705-2231-D5BA-C167AE6AE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31" y="2056070"/>
            <a:ext cx="3963633" cy="54049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AD4077-A0CF-1002-3F28-0AEA9AA5F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49" y="2813311"/>
            <a:ext cx="1930926" cy="5232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6F277E-1DF9-D740-7F71-85C722C7211D}"/>
              </a:ext>
            </a:extLst>
          </p:cNvPr>
          <p:cNvSpPr txBox="1"/>
          <p:nvPr/>
        </p:nvSpPr>
        <p:spPr>
          <a:xfrm>
            <a:off x="946298" y="2792045"/>
            <a:ext cx="4015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Goal: prediction algorithm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FD0331-ABE2-74A8-D064-09A856E8C293}"/>
              </a:ext>
            </a:extLst>
          </p:cNvPr>
          <p:cNvSpPr txBox="1"/>
          <p:nvPr/>
        </p:nvSpPr>
        <p:spPr>
          <a:xfrm>
            <a:off x="946298" y="4338084"/>
            <a:ext cx="3544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Unsupervised learning:</a:t>
            </a:r>
            <a:endParaRPr lang="ru-RU" sz="2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B18F795-09AD-FCBD-BD04-A448681D4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986" y="4338084"/>
            <a:ext cx="1220843" cy="523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070E7D-4DF0-18CA-735B-E82F03EA8AA2}"/>
              </a:ext>
            </a:extLst>
          </p:cNvPr>
          <p:cNvSpPr txBox="1"/>
          <p:nvPr/>
        </p:nvSpPr>
        <p:spPr>
          <a:xfrm>
            <a:off x="946298" y="4967633"/>
            <a:ext cx="89207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Goal: undefined. Usually used in exploratory data analysis and for finding good data representation.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5501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D975C-B588-639C-2012-0D726991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vs. K-means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0118D8-3B8C-4B0C-7BDB-07F4C06F7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41" y="3593806"/>
            <a:ext cx="9011998" cy="3072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3C1C5-2DCD-664E-C208-76B0BFCFDFB4}"/>
              </a:ext>
            </a:extLst>
          </p:cNvPr>
          <p:cNvSpPr txBox="1"/>
          <p:nvPr/>
        </p:nvSpPr>
        <p:spPr>
          <a:xfrm>
            <a:off x="838200" y="1613118"/>
            <a:ext cx="653595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DBSCAN: </a:t>
            </a:r>
          </a:p>
          <a:p>
            <a:pPr marL="342900" indent="-342900">
              <a:buAutoNum type="arabicParenR"/>
            </a:pPr>
            <a:r>
              <a:rPr lang="en-US" sz="2800" dirty="0"/>
              <a:t>is able to find non-spherical clusters</a:t>
            </a:r>
          </a:p>
          <a:p>
            <a:pPr marL="342900" indent="-342900">
              <a:buAutoNum type="arabicParenR"/>
            </a:pPr>
            <a:r>
              <a:rPr lang="en-US" sz="2800" dirty="0"/>
              <a:t>automatically find the number of clusters</a:t>
            </a:r>
          </a:p>
          <a:p>
            <a:pPr marL="342900" indent="-342900">
              <a:buAutoNum type="arabicParenR"/>
            </a:pPr>
            <a:r>
              <a:rPr lang="en-US" sz="2800" dirty="0"/>
              <a:t>is able to find noise datapoints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17629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649C8-C855-269B-8AFD-5D1F38BF4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D2B5A-162D-DD1A-6F63-E7E5C674D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71" y="505666"/>
            <a:ext cx="10862931" cy="3056232"/>
          </a:xfrm>
        </p:spPr>
        <p:txBody>
          <a:bodyPr>
            <a:normAutofit/>
          </a:bodyPr>
          <a:lstStyle/>
          <a:p>
            <a:r>
              <a:rPr lang="en-US" dirty="0"/>
              <a:t>PCA: Principal component analysis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7046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FCF6B-22D9-B0D7-D97E-A2B7A170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B65C3A-CCB9-2F20-D470-F1910E6C8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33" y="1492874"/>
            <a:ext cx="2657135" cy="5232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40F8A7-EC75-1FCC-AB5D-D82FFEC1B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08" y="3423490"/>
            <a:ext cx="4410669" cy="482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F71E05-BFAF-F340-171F-70C56C1AF7E8}"/>
              </a:ext>
            </a:extLst>
          </p:cNvPr>
          <p:cNvSpPr txBox="1"/>
          <p:nvPr/>
        </p:nvSpPr>
        <p:spPr>
          <a:xfrm>
            <a:off x="903765" y="1520446"/>
            <a:ext cx="1394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Dataset: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FF162E-938C-D41E-D682-60D1C89791CB}"/>
              </a:ext>
            </a:extLst>
          </p:cNvPr>
          <p:cNvSpPr txBox="1"/>
          <p:nvPr/>
        </p:nvSpPr>
        <p:spPr>
          <a:xfrm>
            <a:off x="894899" y="2429927"/>
            <a:ext cx="10928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Goal: find lower-dimensional data representation, that preserves the properties of the original dataset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62826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A50F4-74AE-E5D3-F687-2E5ABC3E9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B006C-9958-BAB7-E3BE-7665CB7A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86BB91-0F58-B07C-0AAE-7C58CDD4997E}"/>
              </a:ext>
            </a:extLst>
          </p:cNvPr>
          <p:cNvSpPr txBox="1"/>
          <p:nvPr/>
        </p:nvSpPr>
        <p:spPr>
          <a:xfrm>
            <a:off x="455426" y="1413558"/>
            <a:ext cx="11591260" cy="95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Idea: let’s consider a projection of data to lower-dimensional linear subspace, that minimizes the total projection length</a:t>
            </a:r>
            <a:endParaRPr lang="ru-R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C91E92-329F-6E22-42CE-6508847FA3E8}"/>
              </a:ext>
            </a:extLst>
          </p:cNvPr>
          <p:cNvSpPr txBox="1"/>
          <p:nvPr/>
        </p:nvSpPr>
        <p:spPr>
          <a:xfrm>
            <a:off x="455426" y="2497764"/>
            <a:ext cx="11591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Equivalent formulation: find a projection of data with the largest variance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D323A0-76BB-AFB0-0F80-E01EAE83D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20" y="3151084"/>
            <a:ext cx="9199750" cy="3679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91AFCA-6544-0E58-17B3-EC323C24A218}"/>
              </a:ext>
            </a:extLst>
          </p:cNvPr>
          <p:cNvSpPr txBox="1"/>
          <p:nvPr/>
        </p:nvSpPr>
        <p:spPr>
          <a:xfrm>
            <a:off x="7970873" y="3575407"/>
            <a:ext cx="3978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the example D=2, d=1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67507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77E02-B26D-599A-A744-B4F579B4D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1FC0D-7AA4-1926-C397-F98A776D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1FCF69-09C9-8CE5-812A-1F583B94E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985" y="1564762"/>
            <a:ext cx="1558432" cy="46066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441E93F-6DDA-85B9-BA90-076DEA3C6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456" y="1519886"/>
            <a:ext cx="3238544" cy="52321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D2B2069-9686-7E16-1FBF-7359B3663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13" y="2670218"/>
            <a:ext cx="2767203" cy="8874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3A11CA-F03F-A28E-58F1-AD3815F3D075}"/>
              </a:ext>
            </a:extLst>
          </p:cNvPr>
          <p:cNvSpPr txBox="1"/>
          <p:nvPr/>
        </p:nvSpPr>
        <p:spPr>
          <a:xfrm>
            <a:off x="870097" y="1487987"/>
            <a:ext cx="6317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set of basis vectors for linear subspace:</a:t>
            </a:r>
            <a:endParaRPr lang="ru-RU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17FF28-5C89-6BF5-2396-4D8DED554D12}"/>
              </a:ext>
            </a:extLst>
          </p:cNvPr>
          <p:cNvSpPr txBox="1"/>
          <p:nvPr/>
        </p:nvSpPr>
        <p:spPr>
          <a:xfrm>
            <a:off x="880732" y="2150864"/>
            <a:ext cx="10761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Any point on a d-dimensional hyperplane can be represented as follows:</a:t>
            </a:r>
            <a:endParaRPr lang="ru-RU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49AFD-228D-2B55-DD9B-668CE8E133E4}"/>
              </a:ext>
            </a:extLst>
          </p:cNvPr>
          <p:cNvSpPr txBox="1"/>
          <p:nvPr/>
        </p:nvSpPr>
        <p:spPr>
          <a:xfrm>
            <a:off x="880732" y="3607820"/>
            <a:ext cx="9283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Finding projection of given datapoint      to the hyperplane:</a:t>
            </a:r>
            <a:endParaRPr lang="ru-RU" sz="28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C735142-E325-E769-CF08-2B2029EF5E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401" y="3680000"/>
            <a:ext cx="423663" cy="40012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C23C368-0820-70DD-AE42-A51F0D3DF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1" y="4190657"/>
            <a:ext cx="3195808" cy="6258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5EF809F-6A9B-6EAF-BD26-F42CCF4D5955}"/>
              </a:ext>
            </a:extLst>
          </p:cNvPr>
          <p:cNvSpPr txBox="1"/>
          <p:nvPr/>
        </p:nvSpPr>
        <p:spPr>
          <a:xfrm>
            <a:off x="880732" y="4816543"/>
            <a:ext cx="6158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the result from linear regression:</a:t>
            </a:r>
            <a:endParaRPr lang="ru-RU" sz="2800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7DBEE0A-A84C-8ACE-A029-A3EBD7CF63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140" y="4819562"/>
            <a:ext cx="3229530" cy="5232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0F531CD-58BA-606A-4BFD-A3ED022463BA}"/>
              </a:ext>
            </a:extLst>
          </p:cNvPr>
          <p:cNvSpPr txBox="1"/>
          <p:nvPr/>
        </p:nvSpPr>
        <p:spPr>
          <a:xfrm>
            <a:off x="880732" y="5502046"/>
            <a:ext cx="9283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Assuming orthogonal basis                 , we get</a:t>
            </a:r>
            <a:endParaRPr lang="ru-RU" sz="2800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047AC8D5-A4B0-2325-64E0-3D31F17AD4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790" y="5509661"/>
            <a:ext cx="1233114" cy="47018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E323F46-BAC4-3C31-F32C-C5E2B64A96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648" y="5488395"/>
            <a:ext cx="2035280" cy="51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27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5A3FA-B50F-0552-41FE-29D225B3F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4757B-1DBD-8CB0-36E5-45E38F79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F2587D-329D-116A-9E54-38414FC65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85" y="2540191"/>
            <a:ext cx="8516202" cy="968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03BD35-5D1C-8F52-6CB3-866E7CC99DAB}"/>
              </a:ext>
            </a:extLst>
          </p:cNvPr>
          <p:cNvSpPr txBox="1"/>
          <p:nvPr/>
        </p:nvSpPr>
        <p:spPr>
          <a:xfrm>
            <a:off x="848833" y="2070136"/>
            <a:ext cx="3638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Total projection length:</a:t>
            </a: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4349A66-C78D-EC3B-F7E3-175FE6500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114" y="3522884"/>
            <a:ext cx="7867877" cy="84419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8183C6D-E7BC-12DF-E535-263D1BD42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709" y="4444686"/>
            <a:ext cx="4913635" cy="84419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B3C561D-CCFF-2FC5-3A41-CA43F60B95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510" y="5289056"/>
            <a:ext cx="5612653" cy="82574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AAC9DF3-C683-0D4B-EDBE-C42455513C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344" y="1341346"/>
            <a:ext cx="2035280" cy="51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89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EF601-195F-1DFF-D97F-81E3F06CD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3C2B1-CBAC-DFE5-A436-05F12981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6B9BDE-2C9B-C653-7B6F-3808FEFA7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94" y="1437635"/>
            <a:ext cx="6977822" cy="92279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29C35C-ABE8-A357-6B08-3E12D0A94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9" y="2454037"/>
            <a:ext cx="8305125" cy="92279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E5E8F6-53A2-6FBF-C45B-7C9C893E3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67" y="3376829"/>
            <a:ext cx="4128907" cy="92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73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57F6F-9DBE-D8A3-F50F-F530AF50D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135F4-A487-88C3-0AC6-D056C720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8ADC55-46FD-2BFD-632C-BEA06B001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3" y="1412781"/>
            <a:ext cx="935452" cy="523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58A271-E6E7-10ED-A32F-BEFBABC25485}"/>
              </a:ext>
            </a:extLst>
          </p:cNvPr>
          <p:cNvSpPr txBox="1"/>
          <p:nvPr/>
        </p:nvSpPr>
        <p:spPr>
          <a:xfrm>
            <a:off x="455426" y="1413558"/>
            <a:ext cx="6657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simplicity let’s consider the special case</a:t>
            </a:r>
            <a:endParaRPr lang="ru-RU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188CB5D-8544-20C2-9CEC-BD9928B04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24" y="2008181"/>
            <a:ext cx="5824371" cy="94513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0DA4784-5612-59C9-3985-100058B18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56" y="3082793"/>
            <a:ext cx="5082242" cy="82998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F19899E-1B7C-1393-AFA2-E44C74878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428" y="3039397"/>
            <a:ext cx="5824371" cy="86994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A5CEA83-FB91-555D-A70C-45B0B1D499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972" y="3867672"/>
            <a:ext cx="3383357" cy="9701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E00BA0D-06D6-1E46-013D-84C4C4802F69}"/>
              </a:ext>
            </a:extLst>
          </p:cNvPr>
          <p:cNvSpPr txBox="1"/>
          <p:nvPr/>
        </p:nvSpPr>
        <p:spPr>
          <a:xfrm>
            <a:off x="529856" y="4063526"/>
            <a:ext cx="4127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Sample covariance matrix: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56313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49D89-48C0-289E-299B-00115EE5B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CEF17-EECB-F1B5-0C95-12DF171F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18A0A2-CF9E-2E31-EF8A-5B3D9C542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2682"/>
            <a:ext cx="4571697" cy="7977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7A5CBB-0E51-3B18-0FFC-03CB743CD8EE}"/>
              </a:ext>
            </a:extLst>
          </p:cNvPr>
          <p:cNvSpPr txBox="1"/>
          <p:nvPr/>
        </p:nvSpPr>
        <p:spPr>
          <a:xfrm>
            <a:off x="827564" y="2456512"/>
            <a:ext cx="2946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Lagrange function:</a:t>
            </a: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6C95AEF-9D93-FFCB-C354-69A47767D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785" y="2503993"/>
            <a:ext cx="7673284" cy="49700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A3D809F-5B47-BF04-DDAD-DC45D99B1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86" y="3144563"/>
            <a:ext cx="5062738" cy="4942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43F8DC-D008-AF66-569D-4F21D664D1DC}"/>
              </a:ext>
            </a:extLst>
          </p:cNvPr>
          <p:cNvSpPr txBox="1"/>
          <p:nvPr/>
        </p:nvSpPr>
        <p:spPr>
          <a:xfrm>
            <a:off x="870096" y="3771714"/>
            <a:ext cx="7710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Hence direction p is eigenvector of the matrix S</a:t>
            </a:r>
            <a:endParaRPr lang="ru-RU" sz="28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FD09D97-A8D7-71B4-548F-764D288AA7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90" y="4310919"/>
            <a:ext cx="7074793" cy="93123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19648E-CB69-57A0-B3F8-E28872E0F0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462" y="5420229"/>
            <a:ext cx="1468990" cy="45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99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EEBE5-388D-5B64-9221-A6CA429DD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9868A-19CC-6943-B219-9BC76FE3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F9B4D-133F-04D9-8CCA-BFBEC108EF2B}"/>
              </a:ext>
            </a:extLst>
          </p:cNvPr>
          <p:cNvSpPr txBox="1"/>
          <p:nvPr/>
        </p:nvSpPr>
        <p:spPr>
          <a:xfrm>
            <a:off x="838200" y="1429078"/>
            <a:ext cx="4127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General case: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DEB6A1-198E-4306-AC4F-01CACDF58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288" y="1377836"/>
            <a:ext cx="2502817" cy="625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6AEF1D-E1E4-267C-97FD-418257D5A553}"/>
              </a:ext>
            </a:extLst>
          </p:cNvPr>
          <p:cNvSpPr txBox="1"/>
          <p:nvPr/>
        </p:nvSpPr>
        <p:spPr>
          <a:xfrm>
            <a:off x="848833" y="2215712"/>
            <a:ext cx="10209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Here       are eigenvectors of the sample covariance matrix, that correspond to the its largest eigenvalues</a:t>
            </a:r>
            <a:endParaRPr lang="ru-RU" sz="2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1DAE5A6-7A16-7853-C716-7306292A1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72" y="2251435"/>
            <a:ext cx="503206" cy="50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2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59AB7-1F0E-3065-083E-F2AFF700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AE0485-15B6-28E0-E5D6-FB09BA34D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699" y="1435384"/>
            <a:ext cx="1251112" cy="625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2327AE-9032-757B-77B6-B3A44F17EA80}"/>
              </a:ext>
            </a:extLst>
          </p:cNvPr>
          <p:cNvSpPr txBox="1"/>
          <p:nvPr/>
        </p:nvSpPr>
        <p:spPr>
          <a:xfrm>
            <a:off x="903765" y="1499182"/>
            <a:ext cx="1394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Dataset: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3E4427-0451-BB09-7C4F-9600DA040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694" y="2711298"/>
            <a:ext cx="3106691" cy="54367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7896300-5F3D-AC2D-BAC7-76B3AC5B26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" y="3301407"/>
            <a:ext cx="5675930" cy="543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194FC3-AC77-0016-DD00-BFABF2B92A41}"/>
              </a:ext>
            </a:extLst>
          </p:cNvPr>
          <p:cNvSpPr txBox="1"/>
          <p:nvPr/>
        </p:nvSpPr>
        <p:spPr>
          <a:xfrm>
            <a:off x="903763" y="2105240"/>
            <a:ext cx="6222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Goal: split dataset into K groups (clusters)</a:t>
            </a:r>
            <a:endParaRPr lang="ru-RU" sz="28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0669FB5-6F71-FBEC-2B88-DD89CC906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724" y="3947395"/>
            <a:ext cx="7506283" cy="281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90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4E896-04F6-4C5C-8341-EDD353D85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AE192-5E68-6167-6504-48CE5F56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66B55-D821-3D6D-BA4F-9B1B01EFCB35}"/>
              </a:ext>
            </a:extLst>
          </p:cNvPr>
          <p:cNvSpPr txBox="1"/>
          <p:nvPr/>
        </p:nvSpPr>
        <p:spPr>
          <a:xfrm>
            <a:off x="838200" y="1690688"/>
            <a:ext cx="1458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Dataset: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6C6C13-E288-C918-3F1C-9A0AEBFA7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67" y="1669129"/>
            <a:ext cx="1954099" cy="5447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EE990D-55F0-D98D-F8EA-5397BF09764D}"/>
              </a:ext>
            </a:extLst>
          </p:cNvPr>
          <p:cNvSpPr txBox="1"/>
          <p:nvPr/>
        </p:nvSpPr>
        <p:spPr>
          <a:xfrm>
            <a:off x="838200" y="2471472"/>
            <a:ext cx="741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Compute sample mean and sample covariance:</a:t>
            </a:r>
            <a:endParaRPr lang="ru-RU" sz="2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DC87C0D-3868-9B9A-ADA9-3D86A8BC5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66" y="3082693"/>
            <a:ext cx="1668339" cy="87043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6CE33F6-F896-4CFE-AFFA-7AEEC104B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304" y="3087448"/>
            <a:ext cx="4513379" cy="8704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437E04-E0CE-93AB-6A70-B60A7925150F}"/>
              </a:ext>
            </a:extLst>
          </p:cNvPr>
          <p:cNvSpPr txBox="1"/>
          <p:nvPr/>
        </p:nvSpPr>
        <p:spPr>
          <a:xfrm>
            <a:off x="838200" y="4050641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Find all eigenvalues and eigenvectors of the matrix S</a:t>
            </a:r>
            <a:endParaRPr lang="ru-RU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B6F048-049F-95D3-BE8C-6A714D87F6BF}"/>
              </a:ext>
            </a:extLst>
          </p:cNvPr>
          <p:cNvSpPr txBox="1"/>
          <p:nvPr/>
        </p:nvSpPr>
        <p:spPr>
          <a:xfrm>
            <a:off x="838200" y="4747469"/>
            <a:ext cx="10634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P – the matrix, that is constructed from d eigenvectors corresponding to the largest d eigenvalues</a:t>
            </a:r>
            <a:endParaRPr lang="ru-RU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758EA-2CE4-47A1-6F0A-B2A64B4ADD44}"/>
              </a:ext>
            </a:extLst>
          </p:cNvPr>
          <p:cNvSpPr txBox="1"/>
          <p:nvPr/>
        </p:nvSpPr>
        <p:spPr>
          <a:xfrm>
            <a:off x="838200" y="5843028"/>
            <a:ext cx="3149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4. Make projection:</a:t>
            </a:r>
            <a:endParaRPr lang="ru-RU" sz="28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783D946-ABD1-7C4A-1D97-E245BC03ED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970" y="5832652"/>
            <a:ext cx="2035280" cy="51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05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84FD6-8B57-29F8-A6D6-787DE980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63C6AB-1855-4B4C-8083-077A6F206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332" y="2606040"/>
            <a:ext cx="6567276" cy="39822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0FE593-4670-23D6-F23D-0994C56B8EC6}"/>
              </a:ext>
            </a:extLst>
          </p:cNvPr>
          <p:cNvSpPr txBox="1"/>
          <p:nvPr/>
        </p:nvSpPr>
        <p:spPr>
          <a:xfrm>
            <a:off x="838200" y="1690688"/>
            <a:ext cx="741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Choose the dimension </a:t>
            </a:r>
            <a:r>
              <a:rPr lang="en-US" sz="2800" i="1" dirty="0"/>
              <a:t>d</a:t>
            </a:r>
            <a:r>
              <a:rPr lang="en-US" sz="2800" dirty="0"/>
              <a:t> by elbow heuristics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09532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B4509-16DA-EB52-9335-686E0CCFB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C006E-2952-2D6D-C1B5-1C1CE9687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636" y="1058565"/>
            <a:ext cx="10384465" cy="3056232"/>
          </a:xfrm>
        </p:spPr>
        <p:txBody>
          <a:bodyPr>
            <a:normAutofit/>
          </a:bodyPr>
          <a:lstStyle/>
          <a:p>
            <a:r>
              <a:rPr lang="en-US" dirty="0"/>
              <a:t>T-SNE: non-linear data visualization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400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DE632-6135-C613-7649-83540E83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19CF2D-D791-EF73-67C6-53AC666B9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210" y="3117445"/>
            <a:ext cx="7398657" cy="357745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2954CD-56B1-F310-E076-E5AF8095E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699" y="1435384"/>
            <a:ext cx="1251112" cy="6255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B61699-A8AC-2098-15BD-C8C65FC88379}"/>
              </a:ext>
            </a:extLst>
          </p:cNvPr>
          <p:cNvSpPr txBox="1"/>
          <p:nvPr/>
        </p:nvSpPr>
        <p:spPr>
          <a:xfrm>
            <a:off x="903765" y="1499182"/>
            <a:ext cx="1394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Dataset:</a:t>
            </a: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50C1E7D-B175-D460-6152-F033D0770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64" y="2135372"/>
            <a:ext cx="1937517" cy="4953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F29A6B-4B51-4A85-A08C-54DBB86AFCA9}"/>
              </a:ext>
            </a:extLst>
          </p:cNvPr>
          <p:cNvSpPr txBox="1"/>
          <p:nvPr/>
        </p:nvSpPr>
        <p:spPr>
          <a:xfrm>
            <a:off x="903765" y="2142456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Goal:</a:t>
            </a:r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295BD-E3C4-0835-EFDF-2449979DE7DB}"/>
              </a:ext>
            </a:extLst>
          </p:cNvPr>
          <p:cNvSpPr txBox="1"/>
          <p:nvPr/>
        </p:nvSpPr>
        <p:spPr>
          <a:xfrm>
            <a:off x="4852892" y="1430660"/>
            <a:ext cx="7193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Distribution of distances in y space is similar to distribution of distances in initial D dimensional space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88230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B9F883-9E63-7D8E-7973-5E4BEC71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(t-distributed Stochastic Neighbor Embedding)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33410-15FC-EC2A-0FBA-10AD967CDAF3}"/>
              </a:ext>
            </a:extLst>
          </p:cNvPr>
          <p:cNvSpPr txBox="1"/>
          <p:nvPr/>
        </p:nvSpPr>
        <p:spPr>
          <a:xfrm>
            <a:off x="838200" y="1975755"/>
            <a:ext cx="619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Distribution of distances for initial points: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7AD41-2394-09BB-9833-4DE7BE2032B0}"/>
              </a:ext>
            </a:extLst>
          </p:cNvPr>
          <p:cNvSpPr txBox="1"/>
          <p:nvPr/>
        </p:nvSpPr>
        <p:spPr>
          <a:xfrm>
            <a:off x="832883" y="3826032"/>
            <a:ext cx="7807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Distribution of distances for low-dimensional points:</a:t>
            </a:r>
            <a:endParaRPr lang="ru-RU" sz="2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944AB4E-9188-0E03-BC61-D0262ECF8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499" y="2561083"/>
            <a:ext cx="5149551" cy="89981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275406D-0F71-EC3F-DAF9-7CB3D2A35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047" y="4474824"/>
            <a:ext cx="4395769" cy="96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47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64FF3-2B09-5B58-C34F-484820C1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KL-divergence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2DE8B8-FB22-7B70-232F-88A2C03CE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907" y="1881395"/>
            <a:ext cx="802093" cy="4812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928B52-DF0D-8EC6-BC2A-CF9D3CF82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454" y="1850066"/>
            <a:ext cx="744135" cy="523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04C26C-E90A-6A03-EDA8-17ADD54190EC}"/>
              </a:ext>
            </a:extLst>
          </p:cNvPr>
          <p:cNvSpPr txBox="1"/>
          <p:nvPr/>
        </p:nvSpPr>
        <p:spPr>
          <a:xfrm>
            <a:off x="838200" y="1839431"/>
            <a:ext cx="6068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Two probability distributions:             and</a:t>
            </a:r>
            <a:endParaRPr lang="ru-RU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42F2253-D975-9E36-1E6C-47E072BF4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047" y="2393852"/>
            <a:ext cx="4032365" cy="9523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ADC257-91A5-2148-2206-FBB87DC795F1}"/>
              </a:ext>
            </a:extLst>
          </p:cNvPr>
          <p:cNvSpPr txBox="1"/>
          <p:nvPr/>
        </p:nvSpPr>
        <p:spPr>
          <a:xfrm>
            <a:off x="838200" y="2596679"/>
            <a:ext cx="4256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Kullback-Leibler</a:t>
            </a:r>
            <a:r>
              <a:rPr lang="en-US" sz="2800" dirty="0"/>
              <a:t> divergence:</a:t>
            </a:r>
            <a:endParaRPr lang="ru-RU" sz="28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ABB5D67-CE5D-CCFC-143D-735861AA4F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135" y="3948344"/>
            <a:ext cx="3818860" cy="44501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0E0A972-C270-9F3F-A0D3-336253E37A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933" y="4802289"/>
            <a:ext cx="3003964" cy="5139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6CFACA-D0E0-5374-4523-159C1F2A1589}"/>
              </a:ext>
            </a:extLst>
          </p:cNvPr>
          <p:cNvSpPr txBox="1"/>
          <p:nvPr/>
        </p:nvSpPr>
        <p:spPr>
          <a:xfrm>
            <a:off x="838200" y="3466061"/>
            <a:ext cx="30039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KL properties:</a:t>
            </a:r>
          </a:p>
          <a:p>
            <a:pPr marL="514350" indent="-514350">
              <a:buAutoNum type="arabicParenR"/>
            </a:pPr>
            <a:r>
              <a:rPr lang="en-US" sz="2800" dirty="0"/>
              <a:t>non-negative: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r>
              <a:rPr lang="en-US" sz="2800" dirty="0"/>
              <a:t>non-symmetric: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60076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E9B57-50C0-AF33-46F6-09DF23DC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 asymmetry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C6F88E-48A7-8F5E-E324-802F1220A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89" y="2595231"/>
            <a:ext cx="3825792" cy="249299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653378-A24A-1F2E-2303-0DD0B601D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82" y="2982996"/>
            <a:ext cx="4525558" cy="18023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08EF8A4-F5C8-2F61-0CBC-22B7B6186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81" y="1688569"/>
            <a:ext cx="4513375" cy="92658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C53B207-5DEF-77F4-3B05-5D66DBF680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48" y="1661571"/>
            <a:ext cx="4513376" cy="90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81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3CC02-5E41-21F7-4371-B0FD0E5A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 from information theory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9B3E9-A66D-7F00-B396-F6C2FBBA1301}"/>
              </a:ext>
            </a:extLst>
          </p:cNvPr>
          <p:cNvSpPr txBox="1"/>
          <p:nvPr/>
        </p:nvSpPr>
        <p:spPr>
          <a:xfrm>
            <a:off x="838200" y="1690688"/>
            <a:ext cx="5398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Stream of symbols for transmission: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81CE0D-3DCF-96A0-7A1D-2BE35ADC6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70" y="1682937"/>
            <a:ext cx="2262698" cy="54160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4CDC95-4DCA-ED03-2241-B7B32E420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638" y="2339474"/>
            <a:ext cx="1838780" cy="4268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33ADE7-2669-123F-3625-E7F34EA55509}"/>
              </a:ext>
            </a:extLst>
          </p:cNvPr>
          <p:cNvSpPr txBox="1"/>
          <p:nvPr/>
        </p:nvSpPr>
        <p:spPr>
          <a:xfrm>
            <a:off x="838200" y="2275013"/>
            <a:ext cx="6916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Need lossless compression into stream of bits: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D00FB5-0B9D-E608-58F2-018B9061EE65}"/>
              </a:ext>
            </a:extLst>
          </p:cNvPr>
          <p:cNvSpPr txBox="1"/>
          <p:nvPr/>
        </p:nvSpPr>
        <p:spPr>
          <a:xfrm>
            <a:off x="838200" y="2904896"/>
            <a:ext cx="9198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Good compression scheme: use shorter bit codes for symbols with higher probabilities</a:t>
            </a:r>
            <a:endParaRPr lang="ru-RU" sz="2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3DDBC4F-54DE-6B93-AD5C-55423014C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71941"/>
            <a:ext cx="839688" cy="56802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4F73176-4E8D-1952-A45B-EC98244BC1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754717"/>
            <a:ext cx="820477" cy="4530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F8B2B7-AAEC-D3B7-809C-208F2891EA89}"/>
              </a:ext>
            </a:extLst>
          </p:cNvPr>
          <p:cNvSpPr txBox="1"/>
          <p:nvPr/>
        </p:nvSpPr>
        <p:spPr>
          <a:xfrm>
            <a:off x="1658677" y="4034570"/>
            <a:ext cx="4530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true probabilities of symbols</a:t>
            </a:r>
            <a:endParaRPr lang="ru-RU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98CE3E-290B-E96A-8657-A26562A9B385}"/>
              </a:ext>
            </a:extLst>
          </p:cNvPr>
          <p:cNvSpPr txBox="1"/>
          <p:nvPr/>
        </p:nvSpPr>
        <p:spPr>
          <a:xfrm>
            <a:off x="1684672" y="4684596"/>
            <a:ext cx="5374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estimated probabilities of symbols</a:t>
            </a:r>
            <a:endParaRPr lang="ru-RU" sz="28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5E1C207-CFCA-3178-4990-CF77640739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60" y="5260384"/>
            <a:ext cx="4032365" cy="9523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CD6F492-8D2E-BE66-752F-F401CF83921E}"/>
              </a:ext>
            </a:extLst>
          </p:cNvPr>
          <p:cNvSpPr txBox="1"/>
          <p:nvPr/>
        </p:nvSpPr>
        <p:spPr>
          <a:xfrm>
            <a:off x="4856725" y="5418087"/>
            <a:ext cx="6863207" cy="1439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Difference of expected encoded message length between encoding with q(x) and optimal encoding with p(x)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602072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C9331-6A7F-4A20-C2D6-8F34EDCE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657F19-F22F-8C26-B05B-113E7F777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49" y="1690688"/>
            <a:ext cx="5149551" cy="8998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3CE5D1-068C-B472-9695-46636418C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046" y="1628580"/>
            <a:ext cx="4395769" cy="96192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9FB09A-DADB-3C57-C780-DE5838254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92" y="3604715"/>
            <a:ext cx="7327421" cy="1325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936642-F7A5-31B1-C07B-95A97412240C}"/>
              </a:ext>
            </a:extLst>
          </p:cNvPr>
          <p:cNvSpPr txBox="1"/>
          <p:nvPr/>
        </p:nvSpPr>
        <p:spPr>
          <a:xfrm>
            <a:off x="946449" y="3081495"/>
            <a:ext cx="3480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Optimization criterion:</a:t>
            </a:r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D59D28-B5FE-659B-5D05-2A7A20B3601D}"/>
              </a:ext>
            </a:extLst>
          </p:cNvPr>
          <p:cNvSpPr txBox="1"/>
          <p:nvPr/>
        </p:nvSpPr>
        <p:spPr>
          <a:xfrm>
            <a:off x="946449" y="5257132"/>
            <a:ext cx="90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optimization problem using stochastic gradient descent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30977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4397B-23B7-BAB0-4829-0A939DE9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parameters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FB6F69-9F22-C0B6-33B1-0CE6BB6E0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49" y="1616257"/>
            <a:ext cx="5149551" cy="899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2C6ABE-BB1D-0EE1-D88C-37CFFFD23434}"/>
              </a:ext>
            </a:extLst>
          </p:cNvPr>
          <p:cNvSpPr txBox="1"/>
          <p:nvPr/>
        </p:nvSpPr>
        <p:spPr>
          <a:xfrm>
            <a:off x="946449" y="2679403"/>
            <a:ext cx="9282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different regions of feature space it could be different density of data points hence different </a:t>
            </a:r>
            <a:r>
              <a:rPr lang="en-US" sz="2800" dirty="0" err="1"/>
              <a:t>sigmas</a:t>
            </a:r>
            <a:r>
              <a:rPr lang="en-US" sz="2800" dirty="0"/>
              <a:t> should be chosen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F72059-8B2A-75B2-E19D-1974E9ABB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49" y="4886434"/>
            <a:ext cx="3211619" cy="79334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327BE5D-A186-0B20-1F25-8CC89982A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9" y="4886434"/>
            <a:ext cx="3289005" cy="5810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D8DCE8-B919-334B-5210-E6D188B3BF30}"/>
              </a:ext>
            </a:extLst>
          </p:cNvPr>
          <p:cNvSpPr txBox="1"/>
          <p:nvPr/>
        </p:nvSpPr>
        <p:spPr>
          <a:xfrm>
            <a:off x="863010" y="5689102"/>
            <a:ext cx="10722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Perplexity can be interpreted as a smooth measure of effective number of neighbors. Sigma is chosen in a way to have a given value of perplexity</a:t>
            </a:r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3185C3-47BB-950E-D873-D7AC806E6287}"/>
              </a:ext>
            </a:extLst>
          </p:cNvPr>
          <p:cNvSpPr txBox="1"/>
          <p:nvPr/>
        </p:nvSpPr>
        <p:spPr>
          <a:xfrm>
            <a:off x="925183" y="3804734"/>
            <a:ext cx="10722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too big sigma we have a uniform distribution, for too small sigma we have a degenerate distribution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8633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A4610-3529-6652-835D-412A3B45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applications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5802C-A723-C45B-DC0A-B845070CFBCC}"/>
              </a:ext>
            </a:extLst>
          </p:cNvPr>
          <p:cNvSpPr txBox="1"/>
          <p:nvPr/>
        </p:nvSpPr>
        <p:spPr>
          <a:xfrm>
            <a:off x="838200" y="1626487"/>
            <a:ext cx="108371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800" dirty="0"/>
              <a:t>News aggregator: cluster all news and show to users only one item from each group (unique news)</a:t>
            </a:r>
          </a:p>
          <a:p>
            <a:pPr marL="342900" indent="-342900">
              <a:buAutoNum type="arabicParenR"/>
            </a:pPr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/>
              <a:t>Advertisement pre</a:t>
            </a:r>
            <a:r>
              <a:rPr lang="ru-RU" sz="2800" dirty="0"/>
              <a:t>-</a:t>
            </a:r>
            <a:r>
              <a:rPr lang="en-US" sz="2800" dirty="0"/>
              <a:t>moderation: cluster all advertisements into groups and do moderation only for one element in each group</a:t>
            </a:r>
          </a:p>
          <a:p>
            <a:pPr marL="342900" indent="-342900">
              <a:buAutoNum type="arabicParenR"/>
            </a:pPr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/>
              <a:t>Market segmentation: cluster all customers of some business into groups and use targeted advertisement</a:t>
            </a:r>
          </a:p>
          <a:p>
            <a:pPr marL="342900" indent="-342900">
              <a:buAutoNum type="arabicParenR"/>
            </a:pPr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/>
              <a:t>Market Basket analysis: analyze sales in supermarkets and find which items are usually bought together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9182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211CB-7584-938C-6522-B9CB1EEC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metrics: Rand Index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AF4CBA-FDB4-F3B4-AFD1-3474CB23E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028" y="2022137"/>
            <a:ext cx="812809" cy="54610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9808626-D15B-CE61-95EB-39C2CD08E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835" y="1568606"/>
            <a:ext cx="837620" cy="61512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286B088-DD5A-854C-16D6-2DF5E5F33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33" y="2727766"/>
            <a:ext cx="5245550" cy="81684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736CF30-20DD-4886-E151-6E0A5B5EE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2" y="3525185"/>
            <a:ext cx="5102002" cy="831438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6A3D286F-B3A2-FDFB-7BDB-8B77670CD3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67" y="4356670"/>
            <a:ext cx="3225792" cy="95410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1DFC285-9EC3-9AAD-9D51-5F3365D9B606}"/>
              </a:ext>
            </a:extLst>
          </p:cNvPr>
          <p:cNvSpPr txBox="1"/>
          <p:nvPr/>
        </p:nvSpPr>
        <p:spPr>
          <a:xfrm>
            <a:off x="861233" y="1600388"/>
            <a:ext cx="7697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Suppose we have a ground truth clustering            and want to compare it with another clustering</a:t>
            </a:r>
            <a:endParaRPr lang="ru-R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A4DA6-901E-54FB-4D76-0F141F24998C}"/>
              </a:ext>
            </a:extLst>
          </p:cNvPr>
          <p:cNvSpPr txBox="1"/>
          <p:nvPr/>
        </p:nvSpPr>
        <p:spPr>
          <a:xfrm>
            <a:off x="806301" y="5378157"/>
            <a:ext cx="111446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RandIndex</a:t>
            </a:r>
            <a:r>
              <a:rPr lang="en-US" sz="2800" dirty="0"/>
              <a:t> (RI) takes values between 0 and 1, but its value is influenced by random factors (if we fix all clusters sizes in both partitions and make random clustering, then RI would be non-zero)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82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962D3-44E7-3B16-151E-F725769E8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70FF0FC-C632-AB2C-40F8-AFB167D0B1D7}"/>
              </a:ext>
            </a:extLst>
          </p:cNvPr>
          <p:cNvSpPr txBox="1"/>
          <p:nvPr/>
        </p:nvSpPr>
        <p:spPr>
          <a:xfrm>
            <a:off x="853875" y="1499924"/>
            <a:ext cx="833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fix the sizes of all clusters in both partitions:      and </a:t>
            </a: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DE135-68FA-9B29-B949-76236297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metrics: Adjusted Rand Index</a:t>
            </a:r>
            <a:endParaRPr lang="ru-RU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295EA5C7-8C98-6A0B-100A-3EA6E45D4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45" y="3177967"/>
            <a:ext cx="5135678" cy="822959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F839706-EBCC-D83B-B254-1344F2DFE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65" y="2206446"/>
            <a:ext cx="2630056" cy="83143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F5F534F-0EC1-3C8D-77EA-088B8BE9839D}"/>
              </a:ext>
            </a:extLst>
          </p:cNvPr>
          <p:cNvSpPr txBox="1"/>
          <p:nvPr/>
        </p:nvSpPr>
        <p:spPr>
          <a:xfrm>
            <a:off x="3604437" y="2344262"/>
            <a:ext cx="6947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Mean value of RI under random permutation</a:t>
            </a:r>
            <a:endParaRPr lang="ru-RU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9D16EB-15B2-E177-BE29-DD43F3420024}"/>
              </a:ext>
            </a:extLst>
          </p:cNvPr>
          <p:cNvSpPr txBox="1"/>
          <p:nvPr/>
        </p:nvSpPr>
        <p:spPr>
          <a:xfrm>
            <a:off x="861045" y="4311411"/>
            <a:ext cx="9835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ARI takes values between -0.5 and 1: the value 1 corresponds to perfect matching, the value 0 – to random </a:t>
            </a:r>
            <a:r>
              <a:rPr lang="en-US" sz="2800" dirty="0" err="1"/>
              <a:t>clusterings</a:t>
            </a:r>
            <a:endParaRPr lang="ru-RU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24B22A3-1502-ED4A-66A0-3C2185372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937" y="1527244"/>
            <a:ext cx="403361" cy="48019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13945CB-C6C9-2846-D40B-2989D54B04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519" y="1542271"/>
            <a:ext cx="475762" cy="4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2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211CB-7584-938C-6522-B9CB1EEC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metrics: intra-cluster and inter-cluster distance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AF13E-87B4-15C7-62D9-B7B404DC3CC0}"/>
              </a:ext>
            </a:extLst>
          </p:cNvPr>
          <p:cNvSpPr txBox="1"/>
          <p:nvPr/>
        </p:nvSpPr>
        <p:spPr>
          <a:xfrm>
            <a:off x="838200" y="1605775"/>
            <a:ext cx="5574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Intra-cluster</a:t>
            </a:r>
            <a:r>
              <a:rPr lang="ru-RU" sz="2800" dirty="0"/>
              <a:t> (</a:t>
            </a:r>
            <a:r>
              <a:rPr lang="en-US" sz="2800" dirty="0"/>
              <a:t>inside cluster) distance: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6BD87D-3533-BFF7-E734-6848B902E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562" y="1247060"/>
            <a:ext cx="5866846" cy="13255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54A319-C616-50DD-3914-937E53CDD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01" y="2254177"/>
            <a:ext cx="653205" cy="5620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2B979-B4A9-B951-71E0-E4D02E79F8E1}"/>
              </a:ext>
            </a:extLst>
          </p:cNvPr>
          <p:cNvSpPr txBox="1"/>
          <p:nvPr/>
        </p:nvSpPr>
        <p:spPr>
          <a:xfrm>
            <a:off x="1873404" y="2252292"/>
            <a:ext cx="3023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centers of clusters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EE3DD7-E320-9787-CCDE-6657D9554EB4}"/>
              </a:ext>
            </a:extLst>
          </p:cNvPr>
          <p:cNvSpPr txBox="1"/>
          <p:nvPr/>
        </p:nvSpPr>
        <p:spPr>
          <a:xfrm>
            <a:off x="828261" y="3247908"/>
            <a:ext cx="6007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Inter-cluster (between cluster) distance:</a:t>
            </a:r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66183A-AF15-4A37-E2C8-BEAC81322083}"/>
              </a:ext>
            </a:extLst>
          </p:cNvPr>
          <p:cNvSpPr txBox="1"/>
          <p:nvPr/>
        </p:nvSpPr>
        <p:spPr>
          <a:xfrm>
            <a:off x="838200" y="4694666"/>
            <a:ext cx="194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Dunn Index:</a:t>
            </a:r>
            <a:endParaRPr lang="ru-RU" sz="28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1DED92C-2FD2-8A77-E970-151665D4C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599" y="2951985"/>
            <a:ext cx="5439572" cy="119027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C4E0D59-F101-935C-605A-CBD4A5017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59" y="4462421"/>
            <a:ext cx="3098549" cy="97319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3EA28E6-BFBE-F6BF-71B3-374A1E230E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491" y="4462421"/>
            <a:ext cx="1340045" cy="56694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9601938-2A24-2412-5244-5DC7102CDF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491" y="5029362"/>
            <a:ext cx="844998" cy="6133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C51F1D5-8B2D-4172-8F98-8BF1DE0DE554}"/>
              </a:ext>
            </a:extLst>
          </p:cNvPr>
          <p:cNvSpPr txBox="1"/>
          <p:nvPr/>
        </p:nvSpPr>
        <p:spPr>
          <a:xfrm>
            <a:off x="8240753" y="4467263"/>
            <a:ext cx="3557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inter-cluster distance</a:t>
            </a:r>
            <a:endParaRPr lang="ru-RU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436C39-27CD-86D5-6FCE-58B5CD6B8982}"/>
              </a:ext>
            </a:extLst>
          </p:cNvPr>
          <p:cNvSpPr txBox="1"/>
          <p:nvPr/>
        </p:nvSpPr>
        <p:spPr>
          <a:xfrm>
            <a:off x="7800410" y="5050775"/>
            <a:ext cx="3448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intra-cluster distance</a:t>
            </a:r>
            <a:endParaRPr lang="ru-R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8C0AF0-4DDB-CA6A-044B-B515DDBAAB82}"/>
              </a:ext>
            </a:extLst>
          </p:cNvPr>
          <p:cNvSpPr txBox="1"/>
          <p:nvPr/>
        </p:nvSpPr>
        <p:spPr>
          <a:xfrm>
            <a:off x="838200" y="5771013"/>
            <a:ext cx="10859429" cy="973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single metric usually can characterize the clustering quality. In practice here a combination of metrics and tests should be used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7281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66E816-44E9-4F56-A70A-D73681D2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6E210-6EE1-5A4E-100A-9102904FEF49}"/>
              </a:ext>
            </a:extLst>
          </p:cNvPr>
          <p:cNvSpPr txBox="1"/>
          <p:nvPr/>
        </p:nvSpPr>
        <p:spPr>
          <a:xfrm>
            <a:off x="838200" y="1561171"/>
            <a:ext cx="52965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Parameters: </a:t>
            </a:r>
          </a:p>
          <a:p>
            <a:pPr marL="342900" indent="-342900">
              <a:buAutoNum type="arabicParenR"/>
            </a:pPr>
            <a:r>
              <a:rPr lang="en-US" sz="2800" dirty="0"/>
              <a:t>centers of clusters </a:t>
            </a:r>
          </a:p>
          <a:p>
            <a:pPr marL="342900" indent="-342900">
              <a:buAutoNum type="arabicParenR"/>
            </a:pPr>
            <a:r>
              <a:rPr lang="en-US" sz="2800" dirty="0"/>
              <a:t>assignment of objects to clusters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776723-4E40-BA9A-C458-23E2A624C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399" y="2040768"/>
            <a:ext cx="541695" cy="4661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834995-D85E-D345-F733-87515BDAC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390" y="2458124"/>
            <a:ext cx="917666" cy="489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9379E5-752D-E0FB-11F6-7DB073383265}"/>
              </a:ext>
            </a:extLst>
          </p:cNvPr>
          <p:cNvSpPr txBox="1"/>
          <p:nvPr/>
        </p:nvSpPr>
        <p:spPr>
          <a:xfrm>
            <a:off x="838200" y="3384839"/>
            <a:ext cx="6946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Initialization: randomly choose cluster centers </a:t>
            </a:r>
            <a:endParaRPr lang="ru-RU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39D61AB-86CD-CD2B-67BF-27C0D3EB5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875" y="3466257"/>
            <a:ext cx="1939328" cy="4743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B0E786-87BB-FFE1-D9E6-805CE044725C}"/>
              </a:ext>
            </a:extLst>
          </p:cNvPr>
          <p:cNvSpPr txBox="1"/>
          <p:nvPr/>
        </p:nvSpPr>
        <p:spPr>
          <a:xfrm>
            <a:off x="838200" y="4044345"/>
            <a:ext cx="8970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a: for fixed cluster centers find new object assignments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8080C0-DB65-D500-1B90-AAD5382C52FC}"/>
              </a:ext>
            </a:extLst>
          </p:cNvPr>
          <p:cNvSpPr txBox="1"/>
          <p:nvPr/>
        </p:nvSpPr>
        <p:spPr>
          <a:xfrm>
            <a:off x="838200" y="4776603"/>
            <a:ext cx="8934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b: for fixed object assignments find new cluster centers</a:t>
            </a:r>
            <a:endParaRPr lang="ru-RU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4ACE39-483F-6DBC-D9B1-73072DFFD57D}"/>
              </a:ext>
            </a:extLst>
          </p:cNvPr>
          <p:cNvSpPr txBox="1"/>
          <p:nvPr/>
        </p:nvSpPr>
        <p:spPr>
          <a:xfrm>
            <a:off x="838200" y="5497710"/>
            <a:ext cx="5728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Repeat step a and b until convergence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6577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E0E1F-3FFE-8E7A-38B1-3A7E25B0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163A5-657F-5D46-A81A-3CDC186BF0D4}"/>
              </a:ext>
            </a:extLst>
          </p:cNvPr>
          <p:cNvSpPr txBox="1"/>
          <p:nvPr/>
        </p:nvSpPr>
        <p:spPr>
          <a:xfrm>
            <a:off x="838200" y="1590329"/>
            <a:ext cx="8970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a: for fixed cluster centers find new object assignments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858923-A351-EB50-103A-FC46FE311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878" y="2113549"/>
            <a:ext cx="5236275" cy="103204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824DD6-5B6A-862E-1E1F-77C6CF5CF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762" y="3145595"/>
            <a:ext cx="3986895" cy="779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2462D4-DF2E-5A77-3858-6A143735216C}"/>
              </a:ext>
            </a:extLst>
          </p:cNvPr>
          <p:cNvSpPr txBox="1"/>
          <p:nvPr/>
        </p:nvSpPr>
        <p:spPr>
          <a:xfrm>
            <a:off x="838200" y="4020514"/>
            <a:ext cx="8934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b: for fixed object assignments find new cluster centers</a:t>
            </a:r>
            <a:endParaRPr lang="ru-RU" sz="2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ECCA323-D696-55AF-4A44-EA3C42E16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878" y="4639605"/>
            <a:ext cx="5120148" cy="103204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D04ABD1-D6C0-38C4-94A9-D71CD58A76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696" y="5977995"/>
            <a:ext cx="2737564" cy="52322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BF43D83-977C-82B5-138C-FB829F7BA2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720" y="5836586"/>
            <a:ext cx="4704294" cy="88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378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1099</Words>
  <Application>Microsoft Office PowerPoint</Application>
  <PresentationFormat>Широкоэкранный</PresentationFormat>
  <Paragraphs>146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Тема Office</vt:lpstr>
      <vt:lpstr>Unsupervised learning: clustering, dimension reduction, data visualization</vt:lpstr>
      <vt:lpstr>Supervised vs. unsupervised learning</vt:lpstr>
      <vt:lpstr>Clustering</vt:lpstr>
      <vt:lpstr>Clustering applications</vt:lpstr>
      <vt:lpstr>Clustering metrics: Rand Index</vt:lpstr>
      <vt:lpstr>Clustering metrics: Adjusted Rand Index</vt:lpstr>
      <vt:lpstr>Clustering metrics: intra-cluster and inter-cluster distance</vt:lpstr>
      <vt:lpstr>K-means</vt:lpstr>
      <vt:lpstr>K-means</vt:lpstr>
      <vt:lpstr>K-means Illustration </vt:lpstr>
      <vt:lpstr>K-means ++</vt:lpstr>
      <vt:lpstr>K-means ++</vt:lpstr>
      <vt:lpstr>K-means ++</vt:lpstr>
      <vt:lpstr>Elbow heuristics</vt:lpstr>
      <vt:lpstr>DBSCAN</vt:lpstr>
      <vt:lpstr>DBSCAN (Density-based spatial clustering of applications with noise)</vt:lpstr>
      <vt:lpstr>DBSCAN</vt:lpstr>
      <vt:lpstr>DBSCAN</vt:lpstr>
      <vt:lpstr>Choosing parameters in DBSCAN</vt:lpstr>
      <vt:lpstr>DBSCAN vs. K-means</vt:lpstr>
      <vt:lpstr>PCA: Principal component analysis</vt:lpstr>
      <vt:lpstr>PCA</vt:lpstr>
      <vt:lpstr>PCA</vt:lpstr>
      <vt:lpstr>PCA</vt:lpstr>
      <vt:lpstr>PCA</vt:lpstr>
      <vt:lpstr>PCA</vt:lpstr>
      <vt:lpstr>PCA</vt:lpstr>
      <vt:lpstr>PCA</vt:lpstr>
      <vt:lpstr>PCA</vt:lpstr>
      <vt:lpstr>PCA</vt:lpstr>
      <vt:lpstr>PCA</vt:lpstr>
      <vt:lpstr>T-SNE: non-linear data visualization</vt:lpstr>
      <vt:lpstr>Data Visualization</vt:lpstr>
      <vt:lpstr>T-SNE (t-distributed Stochastic Neighbor Embedding)</vt:lpstr>
      <vt:lpstr>KL-divergence</vt:lpstr>
      <vt:lpstr>KL asymmetry</vt:lpstr>
      <vt:lpstr>KL from information theory</vt:lpstr>
      <vt:lpstr>T-SNE</vt:lpstr>
      <vt:lpstr>Choosing parameters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Николаева</dc:creator>
  <cp:lastModifiedBy>Kropotov, Dmitry</cp:lastModifiedBy>
  <cp:revision>390</cp:revision>
  <dcterms:created xsi:type="dcterms:W3CDTF">2016-07-15T17:21:31Z</dcterms:created>
  <dcterms:modified xsi:type="dcterms:W3CDTF">2025-04-25T09:17:08Z</dcterms:modified>
</cp:coreProperties>
</file>