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77" r:id="rId2"/>
    <p:sldId id="302" r:id="rId3"/>
    <p:sldId id="303" r:id="rId4"/>
    <p:sldId id="305" r:id="rId5"/>
    <p:sldId id="306" r:id="rId6"/>
    <p:sldId id="307" r:id="rId7"/>
    <p:sldId id="308" r:id="rId8"/>
    <p:sldId id="309" r:id="rId9"/>
    <p:sldId id="278" r:id="rId10"/>
    <p:sldId id="282" r:id="rId11"/>
    <p:sldId id="283" r:id="rId12"/>
    <p:sldId id="300" r:id="rId13"/>
    <p:sldId id="284" r:id="rId14"/>
    <p:sldId id="285" r:id="rId15"/>
    <p:sldId id="286" r:id="rId16"/>
    <p:sldId id="287" r:id="rId17"/>
    <p:sldId id="288" r:id="rId18"/>
    <p:sldId id="290" r:id="rId19"/>
    <p:sldId id="291" r:id="rId20"/>
    <p:sldId id="292" r:id="rId21"/>
    <p:sldId id="293" r:id="rId22"/>
    <p:sldId id="310" r:id="rId23"/>
    <p:sldId id="311" r:id="rId24"/>
    <p:sldId id="312" r:id="rId25"/>
    <p:sldId id="313" r:id="rId26"/>
    <p:sldId id="314" r:id="rId27"/>
    <p:sldId id="294" r:id="rId28"/>
    <p:sldId id="295" r:id="rId29"/>
    <p:sldId id="296" r:id="rId30"/>
    <p:sldId id="297" r:id="rId31"/>
    <p:sldId id="316" r:id="rId32"/>
    <p:sldId id="298" r:id="rId33"/>
    <p:sldId id="317" r:id="rId34"/>
    <p:sldId id="315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0" autoAdjust="0"/>
    <p:restoredTop sz="90719" autoAdjust="0"/>
  </p:normalViewPr>
  <p:slideViewPr>
    <p:cSldViewPr snapToGrid="0">
      <p:cViewPr>
        <p:scale>
          <a:sx n="60" d="100"/>
          <a:sy n="60" d="100"/>
        </p:scale>
        <p:origin x="12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202F-4299-479C-B15E-F143261314E2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F2C122-6047-4DF2-B658-83EED2B0EF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216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F2C122-6047-4DF2-B658-83EED2B0EF10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5040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1707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2651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9767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945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9410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898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7192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5444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417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1515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1558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C0110C-44BF-413A-8FA8-51FBC9510905}" type="datetimeFigureOut">
              <a:rPr lang="ru-RU" smtClean="0"/>
              <a:t>14.03.2025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6F2DD-97A6-4ADB-A4AD-00C5B7798F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3135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tmp"/><Relationship Id="rId2" Type="http://schemas.openxmlformats.org/officeDocument/2006/relationships/image" Target="../media/image45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tmp"/><Relationship Id="rId2" Type="http://schemas.openxmlformats.org/officeDocument/2006/relationships/image" Target="../media/image4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tmp"/><Relationship Id="rId2" Type="http://schemas.openxmlformats.org/officeDocument/2006/relationships/image" Target="../media/image50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tm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tmp"/><Relationship Id="rId2" Type="http://schemas.openxmlformats.org/officeDocument/2006/relationships/image" Target="../media/image54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tmp"/><Relationship Id="rId3" Type="http://schemas.openxmlformats.org/officeDocument/2006/relationships/image" Target="../media/image57.tmp"/><Relationship Id="rId7" Type="http://schemas.openxmlformats.org/officeDocument/2006/relationships/image" Target="../media/image61.tmp"/><Relationship Id="rId2" Type="http://schemas.openxmlformats.org/officeDocument/2006/relationships/image" Target="../media/image5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tmp"/><Relationship Id="rId5" Type="http://schemas.openxmlformats.org/officeDocument/2006/relationships/image" Target="../media/image59.tmp"/><Relationship Id="rId10" Type="http://schemas.openxmlformats.org/officeDocument/2006/relationships/image" Target="../media/image64.tmp"/><Relationship Id="rId4" Type="http://schemas.openxmlformats.org/officeDocument/2006/relationships/image" Target="../media/image58.tmp"/><Relationship Id="rId9" Type="http://schemas.openxmlformats.org/officeDocument/2006/relationships/image" Target="../media/image63.tm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tmp"/><Relationship Id="rId5" Type="http://schemas.openxmlformats.org/officeDocument/2006/relationships/image" Target="../media/image67.tmp"/><Relationship Id="rId4" Type="http://schemas.openxmlformats.org/officeDocument/2006/relationships/image" Target="../media/image66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tmp"/><Relationship Id="rId7" Type="http://schemas.openxmlformats.org/officeDocument/2006/relationships/image" Target="../media/image71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tmp"/><Relationship Id="rId5" Type="http://schemas.openxmlformats.org/officeDocument/2006/relationships/image" Target="../media/image70.tmp"/><Relationship Id="rId4" Type="http://schemas.openxmlformats.org/officeDocument/2006/relationships/image" Target="../media/image69.tmp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tmp"/><Relationship Id="rId3" Type="http://schemas.openxmlformats.org/officeDocument/2006/relationships/image" Target="../media/image73.tmp"/><Relationship Id="rId7" Type="http://schemas.openxmlformats.org/officeDocument/2006/relationships/image" Target="../media/image77.tmp"/><Relationship Id="rId2" Type="http://schemas.openxmlformats.org/officeDocument/2006/relationships/image" Target="../media/image72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tmp"/><Relationship Id="rId5" Type="http://schemas.openxmlformats.org/officeDocument/2006/relationships/image" Target="../media/image75.tmp"/><Relationship Id="rId4" Type="http://schemas.openxmlformats.org/officeDocument/2006/relationships/image" Target="../media/image74.tmp"/><Relationship Id="rId9" Type="http://schemas.openxmlformats.org/officeDocument/2006/relationships/image" Target="../media/image79.tm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tmp"/><Relationship Id="rId2" Type="http://schemas.openxmlformats.org/officeDocument/2006/relationships/image" Target="../media/image6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tmp"/><Relationship Id="rId5" Type="http://schemas.openxmlformats.org/officeDocument/2006/relationships/image" Target="../media/image81.tmp"/><Relationship Id="rId4" Type="http://schemas.openxmlformats.org/officeDocument/2006/relationships/image" Target="../media/image80.tm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3" Type="http://schemas.openxmlformats.org/officeDocument/2006/relationships/image" Target="../media/image2.tmp"/><Relationship Id="rId7" Type="http://schemas.openxmlformats.org/officeDocument/2006/relationships/image" Target="../media/image6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tmp"/><Relationship Id="rId5" Type="http://schemas.openxmlformats.org/officeDocument/2006/relationships/image" Target="../media/image4.tmp"/><Relationship Id="rId4" Type="http://schemas.openxmlformats.org/officeDocument/2006/relationships/image" Target="../media/image3.tmp"/><Relationship Id="rId9" Type="http://schemas.openxmlformats.org/officeDocument/2006/relationships/image" Target="../media/image8.tm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tmp"/><Relationship Id="rId2" Type="http://schemas.openxmlformats.org/officeDocument/2006/relationships/image" Target="../media/image8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tmp"/><Relationship Id="rId5" Type="http://schemas.openxmlformats.org/officeDocument/2006/relationships/image" Target="../media/image86.tmp"/><Relationship Id="rId4" Type="http://schemas.openxmlformats.org/officeDocument/2006/relationships/image" Target="../media/image85.tm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tmp"/><Relationship Id="rId2" Type="http://schemas.openxmlformats.org/officeDocument/2006/relationships/image" Target="../media/image8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tmp"/><Relationship Id="rId5" Type="http://schemas.openxmlformats.org/officeDocument/2006/relationships/image" Target="../media/image91.tmp"/><Relationship Id="rId4" Type="http://schemas.openxmlformats.org/officeDocument/2006/relationships/image" Target="../media/image90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tmp"/><Relationship Id="rId2" Type="http://schemas.openxmlformats.org/officeDocument/2006/relationships/image" Target="../media/image93.tmp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tmp"/><Relationship Id="rId2" Type="http://schemas.openxmlformats.org/officeDocument/2006/relationships/image" Target="../media/image94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tm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tmp"/><Relationship Id="rId2" Type="http://schemas.openxmlformats.org/officeDocument/2006/relationships/image" Target="../media/image97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2.tm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tmp"/><Relationship Id="rId7" Type="http://schemas.openxmlformats.org/officeDocument/2006/relationships/image" Target="../media/image104.tmp"/><Relationship Id="rId2" Type="http://schemas.openxmlformats.org/officeDocument/2006/relationships/image" Target="../media/image101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tmp"/><Relationship Id="rId5" Type="http://schemas.openxmlformats.org/officeDocument/2006/relationships/image" Target="../media/image100.tmp"/><Relationship Id="rId4" Type="http://schemas.openxmlformats.org/officeDocument/2006/relationships/image" Target="../media/image103.tmp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mp"/><Relationship Id="rId7" Type="http://schemas.openxmlformats.org/officeDocument/2006/relationships/image" Target="../media/image108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tmp"/><Relationship Id="rId5" Type="http://schemas.openxmlformats.org/officeDocument/2006/relationships/image" Target="../media/image106.tmp"/><Relationship Id="rId4" Type="http://schemas.openxmlformats.org/officeDocument/2006/relationships/image" Target="../media/image105.tm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mp"/><Relationship Id="rId3" Type="http://schemas.openxmlformats.org/officeDocument/2006/relationships/image" Target="../media/image10.tmp"/><Relationship Id="rId7" Type="http://schemas.openxmlformats.org/officeDocument/2006/relationships/image" Target="../media/image14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tmp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mp"/><Relationship Id="rId7" Type="http://schemas.openxmlformats.org/officeDocument/2006/relationships/image" Target="../media/image112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tmp"/><Relationship Id="rId5" Type="http://schemas.openxmlformats.org/officeDocument/2006/relationships/image" Target="../media/image110.tmp"/><Relationship Id="rId4" Type="http://schemas.openxmlformats.org/officeDocument/2006/relationships/image" Target="../media/image109.tmp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tmp"/><Relationship Id="rId3" Type="http://schemas.openxmlformats.org/officeDocument/2006/relationships/image" Target="../media/image114.tmp"/><Relationship Id="rId7" Type="http://schemas.openxmlformats.org/officeDocument/2006/relationships/image" Target="../media/image118.tmp"/><Relationship Id="rId2" Type="http://schemas.openxmlformats.org/officeDocument/2006/relationships/image" Target="../media/image11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7.tmp"/><Relationship Id="rId5" Type="http://schemas.openxmlformats.org/officeDocument/2006/relationships/image" Target="../media/image116.tmp"/><Relationship Id="rId4" Type="http://schemas.openxmlformats.org/officeDocument/2006/relationships/image" Target="../media/image115.tmp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tmp"/><Relationship Id="rId3" Type="http://schemas.openxmlformats.org/officeDocument/2006/relationships/image" Target="../media/image120.tmp"/><Relationship Id="rId7" Type="http://schemas.openxmlformats.org/officeDocument/2006/relationships/image" Target="../media/image39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tmp"/><Relationship Id="rId5" Type="http://schemas.openxmlformats.org/officeDocument/2006/relationships/image" Target="../media/image122.tmp"/><Relationship Id="rId4" Type="http://schemas.openxmlformats.org/officeDocument/2006/relationships/image" Target="../media/image121.tmp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tmp"/><Relationship Id="rId2" Type="http://schemas.openxmlformats.org/officeDocument/2006/relationships/image" Target="../media/image99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tmp"/><Relationship Id="rId5" Type="http://schemas.openxmlformats.org/officeDocument/2006/relationships/image" Target="../media/image116.tmp"/><Relationship Id="rId4" Type="http://schemas.openxmlformats.org/officeDocument/2006/relationships/image" Target="../media/image125.tmp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tmp"/><Relationship Id="rId7" Type="http://schemas.openxmlformats.org/officeDocument/2006/relationships/image" Target="../media/image132.tmp"/><Relationship Id="rId2" Type="http://schemas.openxmlformats.org/officeDocument/2006/relationships/image" Target="../media/image127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tmp"/><Relationship Id="rId5" Type="http://schemas.openxmlformats.org/officeDocument/2006/relationships/image" Target="../media/image130.tmp"/><Relationship Id="rId4" Type="http://schemas.openxmlformats.org/officeDocument/2006/relationships/image" Target="../media/image129.tm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tmp"/><Relationship Id="rId3" Type="http://schemas.openxmlformats.org/officeDocument/2006/relationships/image" Target="../media/image17.tmp"/><Relationship Id="rId7" Type="http://schemas.openxmlformats.org/officeDocument/2006/relationships/image" Target="../media/image21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tmp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7" Type="http://schemas.openxmlformats.org/officeDocument/2006/relationships/image" Target="../media/image27.tmp"/><Relationship Id="rId2" Type="http://schemas.openxmlformats.org/officeDocument/2006/relationships/image" Target="../media/image1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tmp"/><Relationship Id="rId5" Type="http://schemas.openxmlformats.org/officeDocument/2006/relationships/image" Target="../media/image25.tmp"/><Relationship Id="rId4" Type="http://schemas.openxmlformats.org/officeDocument/2006/relationships/image" Target="../media/image24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7" Type="http://schemas.openxmlformats.org/officeDocument/2006/relationships/image" Target="../media/image32.tmp"/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tmp"/><Relationship Id="rId5" Type="http://schemas.openxmlformats.org/officeDocument/2006/relationships/image" Target="../media/image30.tmp"/><Relationship Id="rId4" Type="http://schemas.openxmlformats.org/officeDocument/2006/relationships/image" Target="../media/image2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tmp"/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tmp"/><Relationship Id="rId5" Type="http://schemas.openxmlformats.org/officeDocument/2006/relationships/image" Target="../media/image36.tmp"/><Relationship Id="rId4" Type="http://schemas.openxmlformats.org/officeDocument/2006/relationships/image" Target="../media/image35.tmp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tmp"/><Relationship Id="rId3" Type="http://schemas.openxmlformats.org/officeDocument/2006/relationships/image" Target="../media/image39.tmp"/><Relationship Id="rId7" Type="http://schemas.openxmlformats.org/officeDocument/2006/relationships/image" Target="../media/image43.tmp"/><Relationship Id="rId2" Type="http://schemas.openxmlformats.org/officeDocument/2006/relationships/image" Target="../media/image38.tmp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tmp"/><Relationship Id="rId5" Type="http://schemas.openxmlformats.org/officeDocument/2006/relationships/image" Target="../media/image41.tmp"/><Relationship Id="rId4" Type="http://schemas.openxmlformats.org/officeDocument/2006/relationships/image" Target="../media/image40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39E55AB-6FBF-B0C9-8397-B1AFFFCA70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14" y="420612"/>
            <a:ext cx="10866474" cy="4991358"/>
          </a:xfrm>
        </p:spPr>
        <p:txBody>
          <a:bodyPr>
            <a:normAutofit/>
          </a:bodyPr>
          <a:lstStyle/>
          <a:p>
            <a:r>
              <a:rPr lang="en-US" dirty="0"/>
              <a:t>Linear Regression: Bayesian View</a:t>
            </a:r>
            <a:br>
              <a:rPr lang="en-US" dirty="0"/>
            </a:br>
            <a:br>
              <a:rPr lang="en-US" dirty="0"/>
            </a:br>
            <a:r>
              <a:rPr lang="en-US" dirty="0"/>
              <a:t>Logistic Regression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Multi-Class 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20540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AA91EE-EC8F-1F80-4647-CFDC11F4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prediction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60C4E6-F304-EFEB-E181-FEC500FBFA28}"/>
              </a:ext>
            </a:extLst>
          </p:cNvPr>
          <p:cNvSpPr txBox="1"/>
          <p:nvPr/>
        </p:nvSpPr>
        <p:spPr>
          <a:xfrm>
            <a:off x="838201" y="1467293"/>
            <a:ext cx="819947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Suppose we want together with class label also predict the probability / confidence of our prediction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3F462F-F87D-A620-47B8-61CB84CECD37}"/>
              </a:ext>
            </a:extLst>
          </p:cNvPr>
          <p:cNvSpPr txBox="1"/>
          <p:nvPr/>
        </p:nvSpPr>
        <p:spPr>
          <a:xfrm>
            <a:off x="839968" y="3168502"/>
            <a:ext cx="5846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Example: Internet advertisement sales 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9AA7D07E-5F0B-C900-8035-730E0D335F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725" y="1923080"/>
            <a:ext cx="1663540" cy="50859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BCD4FD7-6CC7-3CF7-AD6E-921CD2A284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751" y="3948968"/>
            <a:ext cx="7770541" cy="1764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672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EA532-2AAE-4F47-032F-B7E6820B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prediction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B4A87-2467-0480-7C32-B8DD5DB5C856}"/>
              </a:ext>
            </a:extLst>
          </p:cNvPr>
          <p:cNvSpPr txBox="1"/>
          <p:nvPr/>
        </p:nvSpPr>
        <p:spPr>
          <a:xfrm>
            <a:off x="838200" y="1573617"/>
            <a:ext cx="1105963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To predict probability with linear models we need to define a monotonic transformation from linear score             to probabilities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E5EC562-9A79-4E64-AA35-E1A6C1AF31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859" y="1951047"/>
            <a:ext cx="836760" cy="56604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FA289B-1E71-693C-43EB-B20F24196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8678" y="2043602"/>
            <a:ext cx="1697667" cy="46868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EB208BC-F031-0623-58BD-F581478D6A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5732" y="2792261"/>
            <a:ext cx="5099679" cy="3822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EA532-2AAE-4F47-032F-B7E6820BD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prediction (Probit Regression)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380D20-27BA-C427-00B0-6FA32DCC3CAC}"/>
              </a:ext>
            </a:extLst>
          </p:cNvPr>
          <p:cNvSpPr txBox="1"/>
          <p:nvPr/>
        </p:nvSpPr>
        <p:spPr>
          <a:xfrm>
            <a:off x="847337" y="1492851"/>
            <a:ext cx="11241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Possible choice of transformation function: </a:t>
            </a:r>
          </a:p>
          <a:p>
            <a:r>
              <a:rPr lang="en-US" sz="2800" dirty="0"/>
              <a:t>cumulative density function (</a:t>
            </a:r>
            <a:r>
              <a:rPr lang="en-US" sz="2800" dirty="0" err="1"/>
              <a:t>cdf</a:t>
            </a:r>
            <a:r>
              <a:rPr lang="en-US" sz="2800" dirty="0"/>
              <a:t>) of a standard normal variable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481B400-A86A-FC15-7EDD-F450500EF2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35" y="2592114"/>
            <a:ext cx="1736648" cy="52322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9A8B424-36B4-A23D-C38D-60FD254E06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62169"/>
            <a:ext cx="7823303" cy="1128791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A4190B7-3A57-568A-0F58-7DFAA60B48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4" y="4194520"/>
            <a:ext cx="2701448" cy="5541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A54F22E-C0BF-E696-E13A-752E2CF5F0C0}"/>
              </a:ext>
            </a:extLst>
          </p:cNvPr>
          <p:cNvSpPr txBox="1"/>
          <p:nvPr/>
        </p:nvSpPr>
        <p:spPr>
          <a:xfrm>
            <a:off x="847337" y="4878467"/>
            <a:ext cx="5475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Drawback: hard to deal with integral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33803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11E6CD-7F7D-C768-EE14-1756725F1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prediction (Logistic Regression)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8C6E4C-434A-5475-0157-FF360843684F}"/>
              </a:ext>
            </a:extLst>
          </p:cNvPr>
          <p:cNvSpPr txBox="1"/>
          <p:nvPr/>
        </p:nvSpPr>
        <p:spPr>
          <a:xfrm>
            <a:off x="838200" y="1690688"/>
            <a:ext cx="57195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Alternative: sigmoid (logistic) function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D26A58A4-25A3-E99D-B6B2-57C17B9A43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5685" y="2293374"/>
            <a:ext cx="4706197" cy="970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745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A21EA-4CD7-5906-A8CE-5A6EE9C2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prediction: Loss function view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71A0D98-43C1-EF59-1F99-3D865EEEC2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5846" y="1701322"/>
            <a:ext cx="2500995" cy="52322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7AB3ECD-104E-B4DE-44AB-EDB798EED7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8178" y="2167096"/>
            <a:ext cx="4111489" cy="13255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C504568-8BE4-79CE-7DC4-AFC2A5610F27}"/>
              </a:ext>
            </a:extLst>
          </p:cNvPr>
          <p:cNvSpPr txBox="1"/>
          <p:nvPr/>
        </p:nvSpPr>
        <p:spPr>
          <a:xfrm>
            <a:off x="838200" y="1690688"/>
            <a:ext cx="3425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Probability prediction: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A87FC4-C2BA-CB76-DBD2-BF3CBB6F9755}"/>
              </a:ext>
            </a:extLst>
          </p:cNvPr>
          <p:cNvSpPr txBox="1"/>
          <p:nvPr/>
        </p:nvSpPr>
        <p:spPr>
          <a:xfrm>
            <a:off x="838200" y="2535561"/>
            <a:ext cx="30187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procedure:</a:t>
            </a:r>
            <a:endParaRPr lang="ru-RU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17556F-F89D-2BE7-03DB-AB006CE693E2}"/>
              </a:ext>
            </a:extLst>
          </p:cNvPr>
          <p:cNvSpPr txBox="1"/>
          <p:nvPr/>
        </p:nvSpPr>
        <p:spPr>
          <a:xfrm>
            <a:off x="838200" y="3682750"/>
            <a:ext cx="826327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Problem: how to introduce a proper loss function that would correspond to learning correct probabilities?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479113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B679D9-A130-3957-1DA9-C2F03E5F4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088937-8734-4DD5-D602-F05DFF38C9D7}"/>
              </a:ext>
            </a:extLst>
          </p:cNvPr>
          <p:cNvSpPr txBox="1"/>
          <p:nvPr/>
        </p:nvSpPr>
        <p:spPr>
          <a:xfrm>
            <a:off x="497951" y="2860164"/>
            <a:ext cx="10614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consider the simplified case when all training objects are the same: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2D9D26F-72EA-0A43-201E-7BBDB93A2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951" y="3383384"/>
            <a:ext cx="3041989" cy="45744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BFD3C07-1D5A-B70C-14E1-0BF7487197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3227" y="3369637"/>
            <a:ext cx="4655948" cy="49245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F592223-CA14-772F-FA5D-78A75F6E5667}"/>
              </a:ext>
            </a:extLst>
          </p:cNvPr>
          <p:cNvSpPr txBox="1"/>
          <p:nvPr/>
        </p:nvSpPr>
        <p:spPr>
          <a:xfrm>
            <a:off x="497950" y="1442356"/>
            <a:ext cx="1161253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General idea:          correctly estimates probabilities if for all objects with predicted positive class probability                  their real positive class frequency is also 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3787517-2A96-FE91-7415-DFBB886DED6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0192" y="1536188"/>
            <a:ext cx="681983" cy="41512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4BDF649-817D-CD5D-81CA-7B3F54EA5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9492" y="2339801"/>
            <a:ext cx="306576" cy="498186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D2730D26-490D-0CF6-50D3-425EF99CC1F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28" y="6053389"/>
            <a:ext cx="1312425" cy="404582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30E6782-21C3-F469-8049-337433F817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283" y="6030234"/>
            <a:ext cx="4829763" cy="6540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DEFB11C-5EE1-9DB0-631D-AFE614B43E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1867" y="4738956"/>
            <a:ext cx="7720913" cy="107261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99CDB36-E797-3710-15E1-9B39F7685D2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015" y="1919866"/>
            <a:ext cx="1317136" cy="456966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47EF855-85CE-E9E3-D93F-A734D220371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514" y="3771583"/>
            <a:ext cx="5653441" cy="1094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357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E7C59D-05D0-07AE-D93F-FB44AD43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quadratic loss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0E5652D-547E-0935-38DD-F55609E1F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82" y="2109523"/>
            <a:ext cx="4829763" cy="65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E4C8CC-2910-EDF2-570A-4EF7BB78F924}"/>
              </a:ext>
            </a:extLst>
          </p:cNvPr>
          <p:cNvSpPr txBox="1"/>
          <p:nvPr/>
        </p:nvSpPr>
        <p:spPr>
          <a:xfrm>
            <a:off x="721242" y="2056358"/>
            <a:ext cx="274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Desired property: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64A0A50-29BB-74F2-9D82-9B1A32129C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447" y="1452337"/>
            <a:ext cx="3207796" cy="47670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E3B256-77E0-6114-9A31-060DB5A711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242" y="2941224"/>
            <a:ext cx="7706454" cy="83873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A96A8E5-0488-D7D7-398D-22DBE3B8079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4980" y="3591708"/>
            <a:ext cx="4197796" cy="66172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787E059-5576-05AE-2ADD-A3AA062B946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9566" y="4248647"/>
            <a:ext cx="7174689" cy="83873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BE0E15-FD50-7BC4-CBA6-4E6457AE91D5}"/>
              </a:ext>
            </a:extLst>
          </p:cNvPr>
          <p:cNvSpPr txBox="1"/>
          <p:nvPr/>
        </p:nvSpPr>
        <p:spPr>
          <a:xfrm>
            <a:off x="719475" y="5143195"/>
            <a:ext cx="80201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Result: quadratic loss correctly estimates probabilities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19459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F059D6-C60E-60A0-9692-CCA9AC8E5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quadratic loss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F1EC8D5-F1E5-82F9-66CD-00855EFFCE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445" y="1435398"/>
            <a:ext cx="3536441" cy="525540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86C52C2-0128-134B-0B4B-7FA75200DE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6406" y="1971570"/>
            <a:ext cx="5954307" cy="94175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A62697-10E1-3A24-9F55-412A7FE6A679}"/>
              </a:ext>
            </a:extLst>
          </p:cNvPr>
          <p:cNvSpPr txBox="1"/>
          <p:nvPr/>
        </p:nvSpPr>
        <p:spPr>
          <a:xfrm>
            <a:off x="914398" y="2147343"/>
            <a:ext cx="14326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Training: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5A43033-145A-E778-C513-B5A24B073B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736" y="2918991"/>
            <a:ext cx="7190148" cy="10363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EA15AFD-D740-EDAF-D001-E3593B10C628}"/>
              </a:ext>
            </a:extLst>
          </p:cNvPr>
          <p:cNvSpPr txBox="1"/>
          <p:nvPr/>
        </p:nvSpPr>
        <p:spPr>
          <a:xfrm>
            <a:off x="905621" y="4006680"/>
            <a:ext cx="76116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Here we may deal with vanishing gradient problem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0A03F1-3B44-2E4D-4F2D-704AC058AC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7152" y="949105"/>
            <a:ext cx="3410878" cy="2556909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F2A07CF-EB1E-7127-2087-CBDA4C5A3F4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5888" y="4406514"/>
            <a:ext cx="3279754" cy="24514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D40983-2544-286B-5FBE-0B8CA683A374}"/>
              </a:ext>
            </a:extLst>
          </p:cNvPr>
          <p:cNvSpPr txBox="1"/>
          <p:nvPr/>
        </p:nvSpPr>
        <p:spPr>
          <a:xfrm>
            <a:off x="9335386" y="365125"/>
            <a:ext cx="26484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Sigmoid function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E0B645-47E3-6968-EFF6-7A32B29A950A}"/>
              </a:ext>
            </a:extLst>
          </p:cNvPr>
          <p:cNvSpPr txBox="1"/>
          <p:nvPr/>
        </p:nvSpPr>
        <p:spPr>
          <a:xfrm>
            <a:off x="8814390" y="3497945"/>
            <a:ext cx="34108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Derivative of sigmoid function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040516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59ABC8-3AE3-E997-8853-80081F4E5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Probability prediction: probabilistic view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44A3C28-0F88-6B52-2996-86D4171E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3297" y="2688069"/>
            <a:ext cx="6148159" cy="814702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B82BF56-6DAA-ABF0-C839-31F905956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507289"/>
            <a:ext cx="6136928" cy="52322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C3E2F1F3-8A0D-E111-C6EC-A39431924F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832" y="3500041"/>
            <a:ext cx="5781005" cy="978026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B62F4FD-55E3-4C5F-642A-3E1B073E44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977794"/>
            <a:ext cx="9279861" cy="4845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91E457C-B140-5DAF-D148-5B1CDC7D19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0631" y="1517913"/>
            <a:ext cx="1649539" cy="415190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E5FA0D1C-97A5-18F7-71B4-69D96C128C3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742" y="1493445"/>
            <a:ext cx="2975188" cy="46094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4E022F3-FD72-115F-75AB-D46AFB9C1D78}"/>
              </a:ext>
            </a:extLst>
          </p:cNvPr>
          <p:cNvSpPr txBox="1"/>
          <p:nvPr/>
        </p:nvSpPr>
        <p:spPr>
          <a:xfrm>
            <a:off x="789495" y="1431877"/>
            <a:ext cx="13949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Dataset: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92298-7DD7-344E-6B95-834F35ECB933}"/>
              </a:ext>
            </a:extLst>
          </p:cNvPr>
          <p:cNvSpPr txBox="1"/>
          <p:nvPr/>
        </p:nvSpPr>
        <p:spPr>
          <a:xfrm>
            <a:off x="4409652" y="1441802"/>
            <a:ext cx="3068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B2EDF1-8D91-DFFD-FB9F-C361177CCC57}"/>
              </a:ext>
            </a:extLst>
          </p:cNvPr>
          <p:cNvSpPr txBox="1"/>
          <p:nvPr/>
        </p:nvSpPr>
        <p:spPr>
          <a:xfrm>
            <a:off x="816934" y="2798543"/>
            <a:ext cx="30649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Likelihood function: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3FE9B67-F5B0-0960-77F9-AD9379B3FF7D}"/>
              </a:ext>
            </a:extLst>
          </p:cNvPr>
          <p:cNvSpPr txBox="1"/>
          <p:nvPr/>
        </p:nvSpPr>
        <p:spPr>
          <a:xfrm>
            <a:off x="838200" y="6043497"/>
            <a:ext cx="33706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loss (log loss):</a:t>
            </a:r>
            <a:endParaRPr lang="ru-RU" sz="28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F4E2FF3-8C02-9C1B-847C-215B9712983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099" y="5064977"/>
            <a:ext cx="8669104" cy="960127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860F1F3-532F-CE18-4DC0-F2C487757B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6046" y="6086618"/>
            <a:ext cx="7237855" cy="523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157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7145E-2D28-4D4C-3117-96F00BBE0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probabilities with logistic loss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4EF0F71-21E6-401B-6D2D-049F9D0F1B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182" y="2109523"/>
            <a:ext cx="4829763" cy="6540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B3613C-967F-3847-ED6B-CD514B5FB648}"/>
              </a:ext>
            </a:extLst>
          </p:cNvPr>
          <p:cNvSpPr txBox="1"/>
          <p:nvPr/>
        </p:nvSpPr>
        <p:spPr>
          <a:xfrm>
            <a:off x="721242" y="2056358"/>
            <a:ext cx="2743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Desired property: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1D6D5C-2DFD-8096-E1A2-3F385C46CBDB}"/>
              </a:ext>
            </a:extLst>
          </p:cNvPr>
          <p:cNvSpPr txBox="1"/>
          <p:nvPr/>
        </p:nvSpPr>
        <p:spPr>
          <a:xfrm>
            <a:off x="719475" y="5143195"/>
            <a:ext cx="7653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Result: logistic loss correctly estimates probabilities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A581F2FA-BD04-2C1D-4704-7668AD27F2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4450" y="1448213"/>
            <a:ext cx="7237855" cy="52321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3F63BB2F-BEDD-D089-7EB8-83FE596114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034" y="2796321"/>
            <a:ext cx="9104512" cy="949750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6FB0C3EF-5BC9-19C7-C4E8-94A16B357C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2986" y="3397103"/>
            <a:ext cx="5200597" cy="65403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550F1F8-619A-18D1-B321-F28F4D141EB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1436" y="4027798"/>
            <a:ext cx="5872648" cy="83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1844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31AC4-242B-6306-AB63-102D9C7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probabilistic view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8F5C8EB-8158-B2F6-15EB-611760C4458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0506" y="1456766"/>
            <a:ext cx="3165309" cy="232842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259E69A-AF12-C717-994B-946B3FDB0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68" y="1497905"/>
            <a:ext cx="4713365" cy="53441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B0767C2-4ECC-AB52-02C2-8493A57778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406" y="2028264"/>
            <a:ext cx="5125896" cy="691278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DC7A8FF-EBA1-6955-4EA6-C545A72F193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894" y="3337141"/>
            <a:ext cx="2703494" cy="58423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ECEA0B8-4EB5-76A5-C66A-F689B2305E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1834" y="3840536"/>
            <a:ext cx="3602026" cy="9163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05A37E-39D4-333D-0798-B8FA4A64D8E7}"/>
              </a:ext>
            </a:extLst>
          </p:cNvPr>
          <p:cNvSpPr txBox="1"/>
          <p:nvPr/>
        </p:nvSpPr>
        <p:spPr>
          <a:xfrm>
            <a:off x="338175" y="3367750"/>
            <a:ext cx="1493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Dataset: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DFA8F-41D7-5C8B-2F1F-03FD1F1FB6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07" y="3840467"/>
            <a:ext cx="6284651" cy="91630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A408476-5CB2-9A04-9A54-3B723B6C2842}"/>
              </a:ext>
            </a:extLst>
          </p:cNvPr>
          <p:cNvSpPr txBox="1"/>
          <p:nvPr/>
        </p:nvSpPr>
        <p:spPr>
          <a:xfrm>
            <a:off x="330008" y="2112293"/>
            <a:ext cx="21792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Equivalently:</a:t>
            </a:r>
            <a:endParaRPr lang="ru-RU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D7651A-79F4-826C-0383-8EC17BE4E53D}"/>
              </a:ext>
            </a:extLst>
          </p:cNvPr>
          <p:cNvSpPr txBox="1"/>
          <p:nvPr/>
        </p:nvSpPr>
        <p:spPr>
          <a:xfrm>
            <a:off x="349694" y="2755140"/>
            <a:ext cx="63913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find ML estimate for parameters</a:t>
            </a:r>
            <a:endParaRPr lang="ru-RU" sz="2800" dirty="0"/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26F6A34B-4CE3-406B-18B1-2E45C46FF6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8779" y="2858399"/>
            <a:ext cx="407282" cy="357614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E81D3F21-129E-BDEB-5151-524F8A9BB41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116" y="5156508"/>
            <a:ext cx="3161546" cy="1021009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B8227BD5-292D-F9D3-EC30-51705FFEFEC6}"/>
              </a:ext>
            </a:extLst>
          </p:cNvPr>
          <p:cNvSpPr txBox="1"/>
          <p:nvPr/>
        </p:nvSpPr>
        <p:spPr>
          <a:xfrm>
            <a:off x="348808" y="4760871"/>
            <a:ext cx="9847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optimization problem is equivalent to MSE loss minimization:</a:t>
            </a:r>
            <a:endParaRPr lang="ru-RU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DFFD6-BC55-434B-F99C-E559A99DFC0E}"/>
              </a:ext>
            </a:extLst>
          </p:cNvPr>
          <p:cNvSpPr txBox="1"/>
          <p:nvPr/>
        </p:nvSpPr>
        <p:spPr>
          <a:xfrm>
            <a:off x="348807" y="6177549"/>
            <a:ext cx="11676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Question: Can we find probabilistic analogue for L2-regularized MSE loss min.?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6404024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E5EDC-93B7-8A9F-017A-354EE5389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2B285F0-ADB6-6A40-32B4-5B96BF013A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5776" y="1539202"/>
            <a:ext cx="2388535" cy="45971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E2E5E1-A6C7-485A-26BA-6EAD4189ED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854" y="1967025"/>
            <a:ext cx="10011558" cy="85521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A7A9B3E-8C5E-C6D3-62BA-93375E5A994F}"/>
              </a:ext>
            </a:extLst>
          </p:cNvPr>
          <p:cNvSpPr txBox="1"/>
          <p:nvPr/>
        </p:nvSpPr>
        <p:spPr>
          <a:xfrm>
            <a:off x="850569" y="1499520"/>
            <a:ext cx="34250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Probability prediction: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525920-A58A-17FA-9A83-A79DF9904539}"/>
              </a:ext>
            </a:extLst>
          </p:cNvPr>
          <p:cNvSpPr txBox="1"/>
          <p:nvPr/>
        </p:nvSpPr>
        <p:spPr>
          <a:xfrm>
            <a:off x="850569" y="2931845"/>
            <a:ext cx="3695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loss for training:</a:t>
            </a:r>
            <a:endParaRPr lang="ru-RU" sz="2800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39395A4A-F4A6-F0DD-F191-7B0A45E97E4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16" y="3453028"/>
            <a:ext cx="8617879" cy="911141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127BF0D3-2F60-1E03-753A-A44FC5D7B0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7904" y="4364172"/>
            <a:ext cx="7733455" cy="95462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FD144777-2154-09F9-E5DE-A70D0B0E85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273" y="5318798"/>
            <a:ext cx="8094855" cy="954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1855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6C3B0C-1B55-244A-6766-DF2FCF5D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vs. SVM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DED32-25C0-0FDC-BD01-EE89CB2FADCC}"/>
              </a:ext>
            </a:extLst>
          </p:cNvPr>
          <p:cNvSpPr txBox="1"/>
          <p:nvPr/>
        </p:nvSpPr>
        <p:spPr>
          <a:xfrm>
            <a:off x="838200" y="1690687"/>
            <a:ext cx="68704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SVM loss doesn’t penalize any margins greater than 1. This usually leads to better performance in terms of accuracy, F-measure, ROC-AUC, etc.</a:t>
            </a:r>
            <a:endParaRPr lang="ru-RU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E871F0-3573-04D7-7730-E47A7298E86F}"/>
              </a:ext>
            </a:extLst>
          </p:cNvPr>
          <p:cNvSpPr txBox="1"/>
          <p:nvPr/>
        </p:nvSpPr>
        <p:spPr>
          <a:xfrm>
            <a:off x="838200" y="3949720"/>
            <a:ext cx="687040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Logistic loss is minimized for margins tending to infinity. This usually leads to better probability calibration.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6ECF261-367A-E819-6BB2-C40468FCEA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12" y="1773532"/>
            <a:ext cx="4165814" cy="32450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A2E1D1-4DE0-2DAF-4081-BE75E75905B6}"/>
              </a:ext>
            </a:extLst>
          </p:cNvPr>
          <p:cNvSpPr txBox="1"/>
          <p:nvPr/>
        </p:nvSpPr>
        <p:spPr>
          <a:xfrm>
            <a:off x="838199" y="5726126"/>
            <a:ext cx="7391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linearly separable datasets logistic regression can’t be trained without </a:t>
            </a:r>
            <a:r>
              <a:rPr lang="en-US" sz="2800" dirty="0" err="1"/>
              <a:t>regularizer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670818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8FD7CF-02AF-F44D-1FA9-DB59DFC2D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calibration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B30F577-7405-AA2D-1BE7-0980C68793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558" y="3498107"/>
            <a:ext cx="6418638" cy="31914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E91FC65-16E8-F352-6454-2CE39BDE6CD8}"/>
              </a:ext>
            </a:extLst>
          </p:cNvPr>
          <p:cNvSpPr txBox="1"/>
          <p:nvPr/>
        </p:nvSpPr>
        <p:spPr>
          <a:xfrm>
            <a:off x="838200" y="1616256"/>
            <a:ext cx="7710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take some classifier that output probabilities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1C1B5D7-BDA9-AB36-3177-38ACC175E3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207" y="1664675"/>
            <a:ext cx="694836" cy="4854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F26322-CF0D-885C-57BD-6D9798D398F1}"/>
              </a:ext>
            </a:extLst>
          </p:cNvPr>
          <p:cNvSpPr txBox="1"/>
          <p:nvPr/>
        </p:nvSpPr>
        <p:spPr>
          <a:xfrm>
            <a:off x="852375" y="2151436"/>
            <a:ext cx="3551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SVM we may take: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1B80E09-9F99-1F65-E195-F37E590E6C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335" y="2192448"/>
            <a:ext cx="2191940" cy="49030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E86CC5F-3DEE-61B0-9F63-3A50C6B1E8E8}"/>
              </a:ext>
            </a:extLst>
          </p:cNvPr>
          <p:cNvSpPr txBox="1"/>
          <p:nvPr/>
        </p:nvSpPr>
        <p:spPr>
          <a:xfrm>
            <a:off x="855917" y="2739771"/>
            <a:ext cx="56962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split [0,1] interval into a set of non-intersecting bins: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330DDBF-9B6D-7DF0-97C1-26DC831F05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735" y="3750898"/>
            <a:ext cx="3750335" cy="50320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E716C96-2230-3262-E33C-D24DBE24F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20" y="5294680"/>
            <a:ext cx="3368708" cy="111674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E92F09-4FE8-C02A-300D-67C4CF01857B}"/>
              </a:ext>
            </a:extLst>
          </p:cNvPr>
          <p:cNvSpPr txBox="1"/>
          <p:nvPr/>
        </p:nvSpPr>
        <p:spPr>
          <a:xfrm>
            <a:off x="855917" y="4376242"/>
            <a:ext cx="45560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Compute for each bin ratio of positive class: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729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9E4AD-393F-BDDF-9CD6-7557CE202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4D6264-DC4A-00A1-CEED-F22E2EBA6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calibration: estimation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C38224-23AC-9FED-DEF1-014DE6604648}"/>
              </a:ext>
            </a:extLst>
          </p:cNvPr>
          <p:cNvSpPr txBox="1"/>
          <p:nvPr/>
        </p:nvSpPr>
        <p:spPr>
          <a:xfrm>
            <a:off x="838200" y="1616256"/>
            <a:ext cx="771037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estimation of probability calibration we may use ECE criterion (Expected Calibration Error):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63FA3B46-7F80-F6A2-189F-65FA5ED80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833" y="2719239"/>
            <a:ext cx="5418577" cy="126796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DBD53B0-0448-CDB7-7A04-C78C2A7890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23" y="4061197"/>
            <a:ext cx="3368708" cy="11167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E537590-2CB7-2764-0452-469A7BA885FA}"/>
              </a:ext>
            </a:extLst>
          </p:cNvPr>
          <p:cNvSpPr txBox="1"/>
          <p:nvPr/>
        </p:nvSpPr>
        <p:spPr>
          <a:xfrm>
            <a:off x="838199" y="5485977"/>
            <a:ext cx="106236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Here other metrics (not only sum of absolute differences) may be used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12139010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D21BA-0FBF-AB80-DEC8-B72E0416A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61BEF2-3019-A8EE-6C1C-5EA5F9EA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calibration: Platt scaling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AB4E398-5613-5B95-0FA7-2130D2DBE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166" y="2570897"/>
            <a:ext cx="3893395" cy="91844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F350DEB-EEB2-2BCD-4B8E-6BB4FAA4D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98" y="4060358"/>
            <a:ext cx="7018537" cy="962219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A32D89BF-E223-6547-25F6-708753D170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4794" y="4883016"/>
            <a:ext cx="3787200" cy="86919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7F54DD8-F7FD-6B33-E975-1B62AE8982DD}"/>
              </a:ext>
            </a:extLst>
          </p:cNvPr>
          <p:cNvSpPr txBox="1"/>
          <p:nvPr/>
        </p:nvSpPr>
        <p:spPr>
          <a:xfrm>
            <a:off x="838200" y="1594990"/>
            <a:ext cx="7412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consider additional transformation on top of estimated probability from classifier: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3EB391-8F43-D8E6-5536-9FE6EEA4BA79}"/>
              </a:ext>
            </a:extLst>
          </p:cNvPr>
          <p:cNvSpPr txBox="1"/>
          <p:nvPr/>
        </p:nvSpPr>
        <p:spPr>
          <a:xfrm>
            <a:off x="838200" y="3511139"/>
            <a:ext cx="96667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transformation parameters using appropriate loss function: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C8BCB1-F862-ACE9-21E3-E9540C30BE96}"/>
              </a:ext>
            </a:extLst>
          </p:cNvPr>
          <p:cNvSpPr txBox="1"/>
          <p:nvPr/>
        </p:nvSpPr>
        <p:spPr>
          <a:xfrm>
            <a:off x="838200" y="5022577"/>
            <a:ext cx="2213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Alternatively: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ADC5AA-18AF-6AA2-5F9B-AD37C969F535}"/>
              </a:ext>
            </a:extLst>
          </p:cNvPr>
          <p:cNvSpPr txBox="1"/>
          <p:nvPr/>
        </p:nvSpPr>
        <p:spPr>
          <a:xfrm>
            <a:off x="838201" y="5786321"/>
            <a:ext cx="7550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Important: calibration is made on validation set, otherwise we may have target leak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4055569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3B7213-F61B-3F7F-A943-CD6CDC5C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AFEACD-422C-4EBE-7ADF-237C8A44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 calibration: Isotonic Regression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77D77B5-6C56-5D99-FB09-189E06A6F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6089" y="1669422"/>
            <a:ext cx="3433642" cy="2616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258C3-B65A-0896-DEFC-5D1F22A9506B}"/>
              </a:ext>
            </a:extLst>
          </p:cNvPr>
          <p:cNvSpPr txBox="1"/>
          <p:nvPr/>
        </p:nvSpPr>
        <p:spPr>
          <a:xfrm>
            <a:off x="838200" y="1594990"/>
            <a:ext cx="74126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Train monotonic piecewise linear transformation from input probabilities to output probabilities: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F31D432-4BB4-2A12-2A28-1275D39E70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682921"/>
            <a:ext cx="2750567" cy="133940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7C17FFE-2184-6C23-9BF9-39BF660216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7817" y="2655444"/>
            <a:ext cx="3068380" cy="101718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20348CA-EF45-04CB-D41A-BBBCF902AB4E}"/>
              </a:ext>
            </a:extLst>
          </p:cNvPr>
          <p:cNvSpPr txBox="1"/>
          <p:nvPr/>
        </p:nvSpPr>
        <p:spPr>
          <a:xfrm>
            <a:off x="838200" y="4307022"/>
            <a:ext cx="765788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QP problem of special type: for solution efficient pool-adjacent-violators algorithm (PAVA) can be used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606063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8818-A39C-0BB2-642B-C6B47E471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B4382D-6D48-D869-C11D-AA82CFB51C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14" y="1520455"/>
            <a:ext cx="10866474" cy="1881961"/>
          </a:xfrm>
        </p:spPr>
        <p:txBody>
          <a:bodyPr>
            <a:normAutofit/>
          </a:bodyPr>
          <a:lstStyle/>
          <a:p>
            <a:r>
              <a:rPr lang="en-US" dirty="0"/>
              <a:t>Multi-Class Classification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34435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CA7C0A-A817-F643-A8E9-6A726B9EE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Multi-class Classification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0A0F59-CF3E-5C25-D70F-47B7624D3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480"/>
            <a:ext cx="1374234" cy="47799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17CFF9B-AC5B-14F6-6522-091244E95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09" y="1647085"/>
            <a:ext cx="2534474" cy="4779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F481AF-C11D-07C4-F02A-3179D0F57B54}"/>
              </a:ext>
            </a:extLst>
          </p:cNvPr>
          <p:cNvSpPr txBox="1"/>
          <p:nvPr/>
        </p:nvSpPr>
        <p:spPr>
          <a:xfrm>
            <a:off x="914396" y="2254097"/>
            <a:ext cx="99620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Two options:</a:t>
            </a:r>
          </a:p>
          <a:p>
            <a:pPr marL="342900" indent="-342900">
              <a:buAutoNum type="arabicPeriod"/>
            </a:pPr>
            <a:r>
              <a:rPr lang="en-US" sz="2800" dirty="0"/>
              <a:t>Build multi-class classifier using several two-class classifiers</a:t>
            </a:r>
          </a:p>
          <a:p>
            <a:pPr marL="342900" indent="-342900">
              <a:buAutoNum type="arabicPeriod"/>
            </a:pPr>
            <a:r>
              <a:rPr lang="en-US" sz="2800" dirty="0"/>
              <a:t>Directly extend two-class classification model to the general case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46820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7037E2-2B41-3999-3B7A-80401C562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One-vs-All (One-vs-Rest)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157326-774E-A0A4-1FE9-5F2D155341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4978" y="2604571"/>
            <a:ext cx="2153716" cy="52321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CEA0C0D-AF6C-5C32-4A66-0887F772E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4846" y="4014238"/>
            <a:ext cx="2203368" cy="440673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6D0DE374-7C7D-1644-7CEF-EEC8DC5599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7782" y="4462000"/>
            <a:ext cx="7213682" cy="7324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6252388-7F89-34FF-493B-D2039E6827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09" y="1647085"/>
            <a:ext cx="2534474" cy="47799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84989AE-4232-CC63-5E50-0FF7855376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480"/>
            <a:ext cx="1374234" cy="4779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633C9DA-03D6-1DC6-AF67-9F462C6FCD9F}"/>
              </a:ext>
            </a:extLst>
          </p:cNvPr>
          <p:cNvSpPr txBox="1"/>
          <p:nvPr/>
        </p:nvSpPr>
        <p:spPr>
          <a:xfrm>
            <a:off x="859466" y="2166435"/>
            <a:ext cx="6668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introduce K separate two-class linear classifiers: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9872B6-7A0C-5923-2B8A-6DDBA9DBD379}"/>
              </a:ext>
            </a:extLst>
          </p:cNvPr>
          <p:cNvSpPr txBox="1"/>
          <p:nvPr/>
        </p:nvSpPr>
        <p:spPr>
          <a:xfrm>
            <a:off x="861733" y="3456906"/>
            <a:ext cx="92870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classifier is trained to separate one class from all the rest: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9C4BED-4A27-2B2A-54EC-EB73E4708877}"/>
              </a:ext>
            </a:extLst>
          </p:cNvPr>
          <p:cNvSpPr txBox="1"/>
          <p:nvPr/>
        </p:nvSpPr>
        <p:spPr>
          <a:xfrm>
            <a:off x="859466" y="4476177"/>
            <a:ext cx="254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prediction:</a:t>
            </a:r>
            <a:endParaRPr lang="ru-RU" sz="28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21812A-BD24-1296-8F72-5452750F3E1C}"/>
              </a:ext>
            </a:extLst>
          </p:cNvPr>
          <p:cNvSpPr txBox="1"/>
          <p:nvPr/>
        </p:nvSpPr>
        <p:spPr>
          <a:xfrm>
            <a:off x="859466" y="5622000"/>
            <a:ext cx="64645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Main drawback: each classifier is trained without any knowledge of others</a:t>
            </a:r>
            <a:endParaRPr lang="ru-RU" sz="28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F5543C6-CFFE-5904-B7F1-175C4D900BA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8848" y="345519"/>
            <a:ext cx="3887595" cy="2992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8771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BA7E20-8BFC-4081-E371-9C84A5C93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All-vs-All (</a:t>
            </a:r>
            <a:r>
              <a:rPr lang="en-US" dirty="0" err="1"/>
              <a:t>AvA</a:t>
            </a:r>
            <a:r>
              <a:rPr lang="en-US" dirty="0"/>
              <a:t>)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F482789-56A2-F0DC-6CCE-99F61DC2E8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480"/>
            <a:ext cx="1374234" cy="4779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3C657CA-9BFF-0545-4618-E10774CCB0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09" y="1647085"/>
            <a:ext cx="2534474" cy="4779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EC19975-2A43-4641-238D-155B5364F3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8511" y="2229851"/>
            <a:ext cx="2966825" cy="507338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6A5319A-F8DD-F2DF-69E7-18D30A6F9E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9686" y="2859698"/>
            <a:ext cx="3089121" cy="5073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2233BEB-2FFF-08F2-6D48-611A2C6DD17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8400" y="3521514"/>
            <a:ext cx="4835627" cy="8612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D603A36-38E3-3C6E-8CF3-DE8CBFB7E31C}"/>
              </a:ext>
            </a:extLst>
          </p:cNvPr>
          <p:cNvSpPr txBox="1"/>
          <p:nvPr/>
        </p:nvSpPr>
        <p:spPr>
          <a:xfrm>
            <a:off x="906672" y="2190789"/>
            <a:ext cx="53148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introduce       linear classifiers: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4911BEE-FCDB-0491-16FA-A1495A7572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3673" y="2239925"/>
            <a:ext cx="445597" cy="39496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78849B6-AB72-AA89-BA19-592DE098E934}"/>
              </a:ext>
            </a:extLst>
          </p:cNvPr>
          <p:cNvSpPr txBox="1"/>
          <p:nvPr/>
        </p:nvSpPr>
        <p:spPr>
          <a:xfrm>
            <a:off x="906672" y="2840214"/>
            <a:ext cx="7865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Each classifier separates one class from another one:</a:t>
            </a:r>
            <a:endParaRPr lang="ru-RU" sz="28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48D516-C704-174C-D33C-63D1248AEC52}"/>
              </a:ext>
            </a:extLst>
          </p:cNvPr>
          <p:cNvSpPr txBox="1"/>
          <p:nvPr/>
        </p:nvSpPr>
        <p:spPr>
          <a:xfrm>
            <a:off x="914990" y="3550413"/>
            <a:ext cx="25427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Final prediction:</a:t>
            </a:r>
            <a:endParaRPr lang="ru-RU" sz="28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2B590-BC37-216D-A1C4-2146E5FDC44F}"/>
              </a:ext>
            </a:extLst>
          </p:cNvPr>
          <p:cNvSpPr txBox="1"/>
          <p:nvPr/>
        </p:nvSpPr>
        <p:spPr>
          <a:xfrm>
            <a:off x="906672" y="4484710"/>
            <a:ext cx="998702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AvA</a:t>
            </a:r>
            <a:r>
              <a:rPr lang="en-US" sz="28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usually shows better performance comparing to </a:t>
            </a:r>
            <a:r>
              <a:rPr lang="en-US" sz="2800" dirty="0" err="1"/>
              <a:t>OvA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does not depend on particular score values of separate classifiers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requires training of many classifiers and has many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may be sensitive to lowly-representative classes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8616464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1C4C26-0470-7141-B32F-0E4BCA7EB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Inference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4787D4F-D9CC-413F-FB44-FE25385D9B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054" y="3019310"/>
            <a:ext cx="5129605" cy="954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BD3011-2A77-1DD5-BF67-05E1C11A3745}"/>
              </a:ext>
            </a:extLst>
          </p:cNvPr>
          <p:cNvSpPr txBox="1"/>
          <p:nvPr/>
        </p:nvSpPr>
        <p:spPr>
          <a:xfrm>
            <a:off x="838200" y="3192221"/>
            <a:ext cx="23445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Bayes formula: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F5E4226-21D7-197F-973F-20A86A47FE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959" y="2475671"/>
            <a:ext cx="978581" cy="4532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DFCA314-53D9-154C-DB7B-94C3A30A26C6}"/>
              </a:ext>
            </a:extLst>
          </p:cNvPr>
          <p:cNvSpPr txBox="1"/>
          <p:nvPr/>
        </p:nvSpPr>
        <p:spPr>
          <a:xfrm>
            <a:off x="838200" y="2444156"/>
            <a:ext cx="92482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Make some measurement x that is indirectly connected with y: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2488EB-AEB0-6813-2ED1-F47887475F4D}"/>
              </a:ext>
            </a:extLst>
          </p:cNvPr>
          <p:cNvSpPr txBox="1"/>
          <p:nvPr/>
        </p:nvSpPr>
        <p:spPr>
          <a:xfrm>
            <a:off x="838200" y="3975313"/>
            <a:ext cx="10376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Reestimate</a:t>
            </a:r>
            <a:r>
              <a:rPr lang="en-US" sz="2800" dirty="0"/>
              <a:t> our uncertain knowledge about y after measurement x by finding posterior distribution:</a:t>
            </a:r>
            <a:endParaRPr lang="ru-RU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4F3537-DD4D-D83D-3794-83AF41B8D2E0}"/>
              </a:ext>
            </a:extLst>
          </p:cNvPr>
          <p:cNvSpPr txBox="1"/>
          <p:nvPr/>
        </p:nvSpPr>
        <p:spPr>
          <a:xfrm>
            <a:off x="863004" y="1444917"/>
            <a:ext cx="105156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encode our uncertain knowledge about some variable value in terms of probability distribution (prior distribution):</a:t>
            </a:r>
            <a:endParaRPr lang="ru-RU" sz="2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7520545-D06A-DAED-83EB-A84798DB5F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0896" y="1883595"/>
            <a:ext cx="766371" cy="51877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2009EB9-526F-FF95-6C7A-26570436B04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5964" y="4476670"/>
            <a:ext cx="969956" cy="44088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19D62DE-5112-043F-ED77-01F6D4DB7D0E}"/>
              </a:ext>
            </a:extLst>
          </p:cNvPr>
          <p:cNvSpPr txBox="1"/>
          <p:nvPr/>
        </p:nvSpPr>
        <p:spPr>
          <a:xfrm>
            <a:off x="838200" y="4931685"/>
            <a:ext cx="10762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Continue this process: make some new measurement z from             , assume new prior            and find new posterior</a:t>
            </a:r>
            <a:endParaRPr lang="ru-RU" sz="2800" dirty="0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5E849E7F-D366-E4FB-3D9C-5E6AB4DD8E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427" y="5001409"/>
            <a:ext cx="904833" cy="447847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BFAD8E73-56B2-4588-2463-AF7303CA77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3318" y="5438239"/>
            <a:ext cx="838243" cy="42803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66C791-BCAA-D88F-1376-526E0B1FED7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445" y="5430103"/>
            <a:ext cx="1142562" cy="41547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C42CE5E-5676-496A-29C3-D8DF368BBAC3}"/>
              </a:ext>
            </a:extLst>
          </p:cNvPr>
          <p:cNvSpPr txBox="1"/>
          <p:nvPr/>
        </p:nvSpPr>
        <p:spPr>
          <a:xfrm>
            <a:off x="847379" y="5877300"/>
            <a:ext cx="107625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the same as making two measurements x, z, assume prior</a:t>
            </a:r>
          </a:p>
          <a:p>
            <a:r>
              <a:rPr lang="en-US" sz="2800" dirty="0"/>
              <a:t>and find posterior</a:t>
            </a:r>
            <a:endParaRPr lang="ru-RU" sz="2800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B3E30CF-E926-961E-CB59-745599D7D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809" y="5884495"/>
            <a:ext cx="766371" cy="518774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376F80AE-A105-66A9-B2AC-70B4FF67A6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5310" y="6384621"/>
            <a:ext cx="1142562" cy="41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8472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E7A971-DD1D-5B8D-2CD8-40EAE2B45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multi-class case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39EB527-86D9-75A5-78AC-FD1575F0F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480"/>
            <a:ext cx="1374234" cy="4779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25CF4B4-F4F4-555F-5266-57D9BC9DD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09" y="1647085"/>
            <a:ext cx="2534474" cy="4779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6D3A3288-7258-6F3F-9EC2-7EAB431AE6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5795" y="3482127"/>
            <a:ext cx="1713079" cy="4405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C39B480-2B7A-DB4F-0DD2-DD96A768F7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0146" y="2807645"/>
            <a:ext cx="4929889" cy="52322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BAC188-78A0-E74B-7274-C0BEBE9A2EC1}"/>
              </a:ext>
            </a:extLst>
          </p:cNvPr>
          <p:cNvSpPr txBox="1"/>
          <p:nvPr/>
        </p:nvSpPr>
        <p:spPr>
          <a:xfrm>
            <a:off x="885095" y="2265093"/>
            <a:ext cx="91977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regression should produce probabilities for all classes:</a:t>
            </a:r>
            <a:endParaRPr lang="ru-RU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2C168-C4C4-0099-0414-8DCB690C83E8}"/>
              </a:ext>
            </a:extLst>
          </p:cNvPr>
          <p:cNvSpPr txBox="1"/>
          <p:nvPr/>
        </p:nvSpPr>
        <p:spPr>
          <a:xfrm>
            <a:off x="885095" y="3429000"/>
            <a:ext cx="46128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introduce K linear scores:</a:t>
            </a:r>
            <a:endParaRPr lang="ru-RU" sz="2800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8E8DE65-8ECC-6329-C29B-BDFB0CC73F5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4494" y="4092887"/>
            <a:ext cx="2910017" cy="428530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95CC0E05-0C65-BCDB-1149-FE61586B0C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5722" y="3918910"/>
            <a:ext cx="5440704" cy="9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1017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EF6CB-FE97-08CD-F226-DB59320AB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B9261C-AA92-EAE5-130C-9D58FD45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for multi-class case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8C76A8-EE28-B371-84A8-4DAD192785E4}"/>
              </a:ext>
            </a:extLst>
          </p:cNvPr>
          <p:cNvSpPr txBox="1"/>
          <p:nvPr/>
        </p:nvSpPr>
        <p:spPr>
          <a:xfrm>
            <a:off x="838200" y="1690688"/>
            <a:ext cx="30682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Probabilistic model: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12D20AC-A7CD-FD38-DFDC-D52D8A7D06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621" y="1779714"/>
            <a:ext cx="674366" cy="38154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990D01-A92C-E2BB-9C67-B06ED629FD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11" y="1559003"/>
            <a:ext cx="3168358" cy="83332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A748FB15-B60E-37FB-29FD-BD18AFD40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630" y="1505364"/>
            <a:ext cx="2847238" cy="97201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50EC4D-38E4-A0A4-B2A7-B0CE6199F1BE}"/>
              </a:ext>
            </a:extLst>
          </p:cNvPr>
          <p:cNvSpPr txBox="1"/>
          <p:nvPr/>
        </p:nvSpPr>
        <p:spPr>
          <a:xfrm>
            <a:off x="885095" y="5667145"/>
            <a:ext cx="176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Prediction:</a:t>
            </a:r>
            <a:endParaRPr lang="ru-RU" sz="28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A3CB6329-824B-2820-E293-74C151F1A4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295" y="5715687"/>
            <a:ext cx="3265937" cy="589415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03EED1C-3178-69BD-E977-B1D822203E4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374" y="3362432"/>
            <a:ext cx="8840861" cy="1071347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70E729F6-194A-A83A-B78D-0835550946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94" y="2390706"/>
            <a:ext cx="9171045" cy="1003624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F7E1E38C-70AD-7421-196E-70FEF78343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8463" y="4489690"/>
            <a:ext cx="5724753" cy="1071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8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6634A1-7675-50A1-8CAE-DA6810517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for two-class case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5C08EFC-0D50-0F32-198B-4DD365F52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480"/>
            <a:ext cx="1374234" cy="4779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84B4EBF-649F-ADE4-0C00-290DB1CCC2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7597" y="3098790"/>
            <a:ext cx="820287" cy="44648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C058A14-37DE-D49C-02AD-4B0E248BCA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2753" y="3602306"/>
            <a:ext cx="1152554" cy="44648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6CD90E56-AF81-B1DF-E1F3-19EC09FEBE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6537" y="2321558"/>
            <a:ext cx="2121230" cy="53977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CFA29A78-65CF-E42E-EC39-FC030B0D0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66" y="4371245"/>
            <a:ext cx="6899399" cy="77881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69DE2-14CF-CBBA-8BAA-8F9981B4FBB7}"/>
              </a:ext>
            </a:extLst>
          </p:cNvPr>
          <p:cNvSpPr txBox="1"/>
          <p:nvPr/>
        </p:nvSpPr>
        <p:spPr>
          <a:xfrm>
            <a:off x="870960" y="2328522"/>
            <a:ext cx="43462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Constraint from primal view:</a:t>
            </a:r>
            <a:endParaRPr lang="ru-RU" sz="2800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1BBB7A3D-C7F7-9CCA-A3EA-DF42D20B996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4794" y="1671230"/>
            <a:ext cx="2252665" cy="47517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A0CAE48B-9EC6-A3DC-EFF9-9FCA797ECA87}"/>
              </a:ext>
            </a:extLst>
          </p:cNvPr>
          <p:cNvSpPr txBox="1"/>
          <p:nvPr/>
        </p:nvSpPr>
        <p:spPr>
          <a:xfrm>
            <a:off x="838200" y="3075197"/>
            <a:ext cx="35706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Score for positive class:</a:t>
            </a:r>
            <a:endParaRPr lang="ru-RU" sz="28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51F227-8088-8B90-67D8-E96B3BB2DC10}"/>
              </a:ext>
            </a:extLst>
          </p:cNvPr>
          <p:cNvSpPr txBox="1"/>
          <p:nvPr/>
        </p:nvSpPr>
        <p:spPr>
          <a:xfrm>
            <a:off x="838199" y="3592161"/>
            <a:ext cx="36664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Score for negative class:</a:t>
            </a:r>
            <a:endParaRPr lang="ru-RU" sz="28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42B2CCA-6D66-939D-043D-1B4B7D7786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959" y="5103774"/>
            <a:ext cx="7000589" cy="731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602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93418-5B84-8229-C5DB-5C4232962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AF8333-9F15-4EEA-B584-2E174F93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SVM for multi-class case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AE10E75-7853-6172-C6AE-0CA23C31D2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03480"/>
            <a:ext cx="1374234" cy="47799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92841C4-45D2-43FB-7BE6-CB4820DB1C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609" y="1647085"/>
            <a:ext cx="2534474" cy="477993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862D90-A513-1C50-EF5F-39C50629E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088" y="2919483"/>
            <a:ext cx="3939041" cy="189484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99C1CE5-15F6-EC51-2556-B7EC3F0B9FFC}"/>
              </a:ext>
            </a:extLst>
          </p:cNvPr>
          <p:cNvSpPr txBox="1"/>
          <p:nvPr/>
        </p:nvSpPr>
        <p:spPr>
          <a:xfrm>
            <a:off x="838200" y="2358459"/>
            <a:ext cx="3561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in primal view: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77F1CE-2432-1E66-FEED-42E1AF0306DF}"/>
              </a:ext>
            </a:extLst>
          </p:cNvPr>
          <p:cNvSpPr txBox="1"/>
          <p:nvPr/>
        </p:nvSpPr>
        <p:spPr>
          <a:xfrm>
            <a:off x="6284663" y="2365633"/>
            <a:ext cx="17684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Prediction: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F42843B-2369-FFB3-AB83-4A89EB79AE3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7863" y="2414175"/>
            <a:ext cx="3265937" cy="589415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B35A69E-3A35-620A-6A60-047648A52A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720" y="5703172"/>
            <a:ext cx="8248447" cy="9346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4B587F-CCC0-4BDC-BF38-C61D97430F60}"/>
              </a:ext>
            </a:extLst>
          </p:cNvPr>
          <p:cNvSpPr txBox="1"/>
          <p:nvPr/>
        </p:nvSpPr>
        <p:spPr>
          <a:xfrm>
            <a:off x="853121" y="5148053"/>
            <a:ext cx="47155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Training in unconstrained view: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80408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5A82D0-9AE0-8157-2EC5-4FFD9B6E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quality for multi-class classification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119ED3A-CB19-F297-5692-1319C67A7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840" y="1420161"/>
            <a:ext cx="4225345" cy="1110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332536-5D33-9155-4516-8AF876D892ED}"/>
              </a:ext>
            </a:extLst>
          </p:cNvPr>
          <p:cNvSpPr txBox="1"/>
          <p:nvPr/>
        </p:nvSpPr>
        <p:spPr>
          <a:xfrm>
            <a:off x="838199" y="2498643"/>
            <a:ext cx="100708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class k let’s compute                                           , where positive class is k-</a:t>
            </a:r>
            <a:r>
              <a:rPr lang="en-US" sz="2800" dirty="0" err="1"/>
              <a:t>th</a:t>
            </a:r>
            <a:r>
              <a:rPr lang="en-US" sz="2800" dirty="0"/>
              <a:t> class and negative class are all the rest.</a:t>
            </a:r>
            <a:endParaRPr lang="ru-RU" sz="28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72FCC0E-93E5-0606-7D29-1F33A4A01F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1027" y="2484376"/>
            <a:ext cx="3406262" cy="5232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4468DB-2091-7272-F6AD-355BDA1146AA}"/>
              </a:ext>
            </a:extLst>
          </p:cNvPr>
          <p:cNvSpPr txBox="1"/>
          <p:nvPr/>
        </p:nvSpPr>
        <p:spPr>
          <a:xfrm>
            <a:off x="838199" y="3714296"/>
            <a:ext cx="278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Micro-averaging:</a:t>
            </a:r>
            <a:endParaRPr lang="ru-RU" sz="28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F043142A-8D93-A84E-23EF-3E2920442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8502" y="3507581"/>
            <a:ext cx="2320145" cy="1026384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E5715C76-4BCE-8FF1-AFBF-16115917F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722" y="3592148"/>
            <a:ext cx="2577821" cy="838188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D049F9EA-9E3C-0D2B-B4C5-5866228E42D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0006" y="4616021"/>
            <a:ext cx="3070505" cy="838188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D894DB8-E469-7DD0-9147-B1658E1694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0451" y="4559922"/>
            <a:ext cx="3310829" cy="95410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9323589-B524-9F51-1A7D-5E947AC68E80}"/>
              </a:ext>
            </a:extLst>
          </p:cNvPr>
          <p:cNvSpPr txBox="1"/>
          <p:nvPr/>
        </p:nvSpPr>
        <p:spPr>
          <a:xfrm>
            <a:off x="838199" y="4740680"/>
            <a:ext cx="2787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Macro-averaging: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829C21-7800-0749-5EBA-018953BE2A40}"/>
              </a:ext>
            </a:extLst>
          </p:cNvPr>
          <p:cNvSpPr txBox="1"/>
          <p:nvPr/>
        </p:nvSpPr>
        <p:spPr>
          <a:xfrm>
            <a:off x="816932" y="5601153"/>
            <a:ext cx="94115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Macro-averaging is better for unbalanced classes, but can be understated by one poorly predicted class.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46026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F291C-0344-B077-66A5-AED91A814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62AB50-40FC-6E82-C09E-B86585904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train delay estimation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41C28C-F4B3-D0C9-1DA9-582F601100F3}"/>
              </a:ext>
            </a:extLst>
          </p:cNvPr>
          <p:cNvSpPr txBox="1"/>
          <p:nvPr/>
        </p:nvSpPr>
        <p:spPr>
          <a:xfrm>
            <a:off x="253406" y="1507710"/>
            <a:ext cx="36310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Train delay in minutes:  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06AAE21-ADAD-0B53-F75A-52EE655E1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6310" y="1593804"/>
            <a:ext cx="4373947" cy="295583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26057E1-85C0-7FC6-46C6-6BBBB49022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8208" y="1575018"/>
            <a:ext cx="328895" cy="38560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D29E873-E37E-1AEC-031D-5F04B1B7A78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406" y="2657956"/>
            <a:ext cx="4108501" cy="487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DE40171-6E9E-0139-6110-0402125DF2A4}"/>
              </a:ext>
            </a:extLst>
          </p:cNvPr>
          <p:cNvSpPr txBox="1"/>
          <p:nvPr/>
        </p:nvSpPr>
        <p:spPr>
          <a:xfrm>
            <a:off x="253406" y="2074796"/>
            <a:ext cx="6987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assume Exponential probabilistic model: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5FD87A8-A7B2-9C07-6C44-D99AC565C9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34" y="4276846"/>
            <a:ext cx="2338712" cy="978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89D7052-F127-452A-F3FB-C35BAB06F921}"/>
              </a:ext>
            </a:extLst>
          </p:cNvPr>
          <p:cNvSpPr txBox="1"/>
          <p:nvPr/>
        </p:nvSpPr>
        <p:spPr>
          <a:xfrm>
            <a:off x="284568" y="5181488"/>
            <a:ext cx="103127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take only one measurement x = 5. Then           = 1/5 and we come to barely realistic green model of delays.</a:t>
            </a:r>
            <a:endParaRPr lang="ru-RU" sz="28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B5C42C5-A0AD-BBF1-59B3-7D87B2F2D4C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338" y="5173904"/>
            <a:ext cx="779265" cy="52322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931E0E-CA63-A643-709D-DC5F4487547C}"/>
              </a:ext>
            </a:extLst>
          </p:cNvPr>
          <p:cNvSpPr txBox="1"/>
          <p:nvPr/>
        </p:nvSpPr>
        <p:spPr>
          <a:xfrm>
            <a:off x="284568" y="6253369"/>
            <a:ext cx="109186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Common problem for ML estimates: they are weak for small sample size</a:t>
            </a:r>
            <a:endParaRPr lang="ru-RU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3AC04E-9315-4190-5272-7CD1BF075B81}"/>
              </a:ext>
            </a:extLst>
          </p:cNvPr>
          <p:cNvSpPr txBox="1"/>
          <p:nvPr/>
        </p:nvSpPr>
        <p:spPr>
          <a:xfrm>
            <a:off x="253406" y="3267331"/>
            <a:ext cx="61367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estimate     (delay model) using observations</a:t>
            </a:r>
            <a:endParaRPr lang="ru-RU" sz="2800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C19648AE-4B8D-1C31-DF5F-18CA0DB19B4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021" y="3269355"/>
            <a:ext cx="373945" cy="487261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98401568-04F6-E651-BDCD-FA25B958D7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768" y="3823014"/>
            <a:ext cx="1505788" cy="3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27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55388-5007-F335-019F-5ABA2E9BC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763C689-2A22-E96D-D9CE-38F0FEEB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train delay estimation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9CB7B2-64BF-D039-ED20-A45653DCD293}"/>
              </a:ext>
            </a:extLst>
          </p:cNvPr>
          <p:cNvSpPr txBox="1"/>
          <p:nvPr/>
        </p:nvSpPr>
        <p:spPr>
          <a:xfrm>
            <a:off x="838200" y="1507710"/>
            <a:ext cx="453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apply Bayesian inference</a:t>
            </a:r>
            <a:endParaRPr lang="ru-RU" sz="28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49F073A-750B-BC3B-E579-3145869227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430047"/>
            <a:ext cx="4108501" cy="48726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4E9A7F1-AD8C-A52F-02E7-00BC1F1E0D02}"/>
              </a:ext>
            </a:extLst>
          </p:cNvPr>
          <p:cNvSpPr txBox="1"/>
          <p:nvPr/>
        </p:nvSpPr>
        <p:spPr>
          <a:xfrm>
            <a:off x="838201" y="2170491"/>
            <a:ext cx="394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Let’s assume some prior: 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DA3A770-5CEB-7D7C-89F2-1F11C1436A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8068" y="1462751"/>
            <a:ext cx="4297099" cy="2846416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6146001-94B8-5115-2DDE-1C7FF50A22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099" y="2200504"/>
            <a:ext cx="669159" cy="48218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D8D4544C-4612-175B-1142-6A48F1022C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6175" y="3987204"/>
            <a:ext cx="3643898" cy="9703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E328D92-FF7D-D6D5-21BD-446E1D0DA794}"/>
              </a:ext>
            </a:extLst>
          </p:cNvPr>
          <p:cNvSpPr txBox="1"/>
          <p:nvPr/>
        </p:nvSpPr>
        <p:spPr>
          <a:xfrm>
            <a:off x="865805" y="2828390"/>
            <a:ext cx="31951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Observation model: </a:t>
            </a:r>
            <a:endParaRPr lang="ru-RU" sz="28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27E951-96DC-859C-6742-49167A676404}"/>
              </a:ext>
            </a:extLst>
          </p:cNvPr>
          <p:cNvSpPr txBox="1"/>
          <p:nvPr/>
        </p:nvSpPr>
        <p:spPr>
          <a:xfrm>
            <a:off x="865805" y="4141442"/>
            <a:ext cx="3943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Bayesian inference: </a:t>
            </a:r>
            <a:endParaRPr lang="ru-RU" sz="28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E6EB7-37B5-E96A-8D1F-34F9948C4F8C}"/>
              </a:ext>
            </a:extLst>
          </p:cNvPr>
          <p:cNvSpPr txBox="1"/>
          <p:nvPr/>
        </p:nvSpPr>
        <p:spPr>
          <a:xfrm>
            <a:off x="864885" y="4957590"/>
            <a:ext cx="621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Bayesian estimate:</a:t>
            </a:r>
            <a:endParaRPr lang="ru-RU" sz="2800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1C7474BA-0880-C790-A081-815A5E12EB9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787" y="4994865"/>
            <a:ext cx="3135909" cy="5964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0A0B147-6E89-0ACD-13BB-81868A82B32A}"/>
              </a:ext>
            </a:extLst>
          </p:cNvPr>
          <p:cNvSpPr txBox="1"/>
          <p:nvPr/>
        </p:nvSpPr>
        <p:spPr>
          <a:xfrm>
            <a:off x="7481972" y="4968344"/>
            <a:ext cx="20378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Alternative:</a:t>
            </a:r>
            <a:endParaRPr lang="ru-RU" sz="2800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77B5AA7D-8CB9-7276-F953-802A93AB0A3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4863" y="5017737"/>
            <a:ext cx="2069992" cy="48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397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FC205F-EE6B-FDD0-00BD-EC532534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Bayesian view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4D9C457-9BF2-B7FF-F413-13C7BF67B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3378" y="2128738"/>
            <a:ext cx="5125896" cy="6912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859DC0-7DA7-D557-103D-8CB669755752}"/>
              </a:ext>
            </a:extLst>
          </p:cNvPr>
          <p:cNvSpPr txBox="1"/>
          <p:nvPr/>
        </p:nvSpPr>
        <p:spPr>
          <a:xfrm>
            <a:off x="563491" y="1517382"/>
            <a:ext cx="36140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Goal: estimate weights</a:t>
            </a:r>
            <a:endParaRPr lang="ru-RU" sz="2800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EF031AA-49F3-A301-AA91-110CD14DBE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267" y="1572467"/>
            <a:ext cx="460079" cy="42375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E6E1E4-A7AB-1588-8D05-14695D2CC2BF}"/>
              </a:ext>
            </a:extLst>
          </p:cNvPr>
          <p:cNvSpPr txBox="1"/>
          <p:nvPr/>
        </p:nvSpPr>
        <p:spPr>
          <a:xfrm>
            <a:off x="563492" y="2237263"/>
            <a:ext cx="3259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Observation model:</a:t>
            </a:r>
            <a:endParaRPr lang="ru-RU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88EBA-2CD9-9B23-4494-78EC461CABDE}"/>
              </a:ext>
            </a:extLst>
          </p:cNvPr>
          <p:cNvSpPr txBox="1"/>
          <p:nvPr/>
        </p:nvSpPr>
        <p:spPr>
          <a:xfrm>
            <a:off x="563491" y="2952530"/>
            <a:ext cx="3029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Prior distribution:</a:t>
            </a:r>
            <a:endParaRPr lang="ru-RU" sz="28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112406C-7757-9831-6C52-A384BA09758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1762" y="594774"/>
            <a:ext cx="3059610" cy="223347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5E4665BC-41F4-75A9-B1FC-5C91B9D9ED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0499" y="2760482"/>
            <a:ext cx="6139707" cy="1003443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59B6B7A-F306-1294-88A7-02A5FD7D870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4" y="3919594"/>
            <a:ext cx="9311056" cy="873218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1DCFFC0-4B8E-0A49-EBE3-3040488830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732" y="5057274"/>
            <a:ext cx="3604345" cy="873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409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66982-BB45-7A5E-371F-55A104EDA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D58F16-3B15-AFE9-8E2B-E61B1E03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Regression: Bayesian view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19F62FF-4A79-6635-76E2-BFCF5521A7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47" y="2577535"/>
            <a:ext cx="6283806" cy="60510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999DA9F-BE1E-8B22-4AB4-346FDB9C7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5691" y="3217758"/>
            <a:ext cx="5743864" cy="605107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B50451F-E03C-B161-6C29-3128B46606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0272" y="3659582"/>
            <a:ext cx="5527025" cy="967453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4360DA7-8780-5951-13F6-8BE464EE74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3033" y="5314514"/>
            <a:ext cx="4124259" cy="1020608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9A9ABDAE-3CD4-A50D-958F-F0979B4E18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43486"/>
            <a:ext cx="6987722" cy="870102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AEF1E03-FF05-C307-27D8-7D428DF05D6D}"/>
              </a:ext>
            </a:extLst>
          </p:cNvPr>
          <p:cNvSpPr txBox="1"/>
          <p:nvPr/>
        </p:nvSpPr>
        <p:spPr>
          <a:xfrm>
            <a:off x="838200" y="4709712"/>
            <a:ext cx="7593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last optimization problem is equivalent to: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007453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1D178-5863-8169-D021-7A7824274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94E48-6A0A-ECB9-8AF0-13EDE56ABE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014" y="1520455"/>
            <a:ext cx="10866474" cy="1881961"/>
          </a:xfrm>
        </p:spPr>
        <p:txBody>
          <a:bodyPr>
            <a:normAutofit/>
          </a:bodyPr>
          <a:lstStyle/>
          <a:p>
            <a:r>
              <a:rPr lang="en-US" dirty="0"/>
              <a:t>Logistic Regression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55235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D31AC4-242B-6306-AB63-102D9C747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FDAB41-C80D-6431-C0DB-727054FB71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723" y="2029591"/>
            <a:ext cx="1447875" cy="51437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253DE13-BC44-5B40-A47F-631D84FF5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406" y="2082756"/>
            <a:ext cx="2438531" cy="51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E04636D-98CF-775B-1A85-3563855AA7D1}"/>
              </a:ext>
            </a:extLst>
          </p:cNvPr>
          <p:cNvSpPr txBox="1"/>
          <p:nvPr/>
        </p:nvSpPr>
        <p:spPr>
          <a:xfrm>
            <a:off x="838200" y="1507710"/>
            <a:ext cx="68747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Let’s consider two-class classification problem</a:t>
            </a:r>
            <a:endParaRPr lang="ru-RU" sz="28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C790225-9C07-2755-D23F-18CFD5A251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76" y="2702119"/>
            <a:ext cx="3789128" cy="52322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6848EFD-8064-1E0A-A363-CD9824070C5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622" y="3354566"/>
            <a:ext cx="5990585" cy="90941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F7DF914-7CD0-F119-CF90-E4F0C0576C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958" y="4316818"/>
            <a:ext cx="2006625" cy="50800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5E8FA12-D627-6C7F-4515-23F37A5293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5394" y="5073090"/>
            <a:ext cx="5156568" cy="90941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2AD11CC-4D96-310A-DF77-C12DAB665DE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712" y="1507710"/>
            <a:ext cx="4165814" cy="324501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1D5B7A5-8CD8-01C9-DAE8-0DFE36DE68BB}"/>
              </a:ext>
            </a:extLst>
          </p:cNvPr>
          <p:cNvSpPr txBox="1"/>
          <p:nvPr/>
        </p:nvSpPr>
        <p:spPr>
          <a:xfrm>
            <a:off x="6453959" y="5032673"/>
            <a:ext cx="29235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Logistic Regression</a:t>
            </a:r>
            <a:endParaRPr lang="ru-RU" sz="2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CA1DDC-C0D9-F527-0274-CAFA9BAE2AF6}"/>
              </a:ext>
            </a:extLst>
          </p:cNvPr>
          <p:cNvSpPr txBox="1"/>
          <p:nvPr/>
        </p:nvSpPr>
        <p:spPr>
          <a:xfrm>
            <a:off x="6468132" y="5546581"/>
            <a:ext cx="8586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SVM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88323552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1154</TotalTime>
  <Words>931</Words>
  <Application>Microsoft Office PowerPoint</Application>
  <PresentationFormat>Широкоэкранный</PresentationFormat>
  <Paragraphs>135</Paragraphs>
  <Slides>34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Тема Office</vt:lpstr>
      <vt:lpstr>Linear Regression: Bayesian View  Logistic Regression   Multi-Class Classification</vt:lpstr>
      <vt:lpstr>Linear regression: probabilistic view</vt:lpstr>
      <vt:lpstr>Bayesian Inference</vt:lpstr>
      <vt:lpstr>Example: train delay estimation</vt:lpstr>
      <vt:lpstr>Example: train delay estimation</vt:lpstr>
      <vt:lpstr>Linear Regression: Bayesian view</vt:lpstr>
      <vt:lpstr>Linear Regression: Bayesian view</vt:lpstr>
      <vt:lpstr>Logistic Regression</vt:lpstr>
      <vt:lpstr>Linear classification</vt:lpstr>
      <vt:lpstr>Probability prediction</vt:lpstr>
      <vt:lpstr>Probability prediction</vt:lpstr>
      <vt:lpstr>Probability prediction (Probit Regression)</vt:lpstr>
      <vt:lpstr>Probability prediction (Logistic Regression)</vt:lpstr>
      <vt:lpstr>Probability prediction: Loss function view</vt:lpstr>
      <vt:lpstr>Learning probabilities</vt:lpstr>
      <vt:lpstr>Example: quadratic loss</vt:lpstr>
      <vt:lpstr>Example: quadratic loss</vt:lpstr>
      <vt:lpstr>Probability prediction: probabilistic view</vt:lpstr>
      <vt:lpstr>Learning probabilities with logistic loss</vt:lpstr>
      <vt:lpstr>Logistic regression</vt:lpstr>
      <vt:lpstr>Logistic Regression vs. SVM</vt:lpstr>
      <vt:lpstr>Probability calibration</vt:lpstr>
      <vt:lpstr>Probability calibration: estimation</vt:lpstr>
      <vt:lpstr>Probability calibration: Platt scaling</vt:lpstr>
      <vt:lpstr>Probability calibration: Isotonic Regression</vt:lpstr>
      <vt:lpstr>Multi-Class Classification</vt:lpstr>
      <vt:lpstr>Multi-class Classification</vt:lpstr>
      <vt:lpstr>One-vs-All (One-vs-Rest)</vt:lpstr>
      <vt:lpstr>All-vs-All (AvA)</vt:lpstr>
      <vt:lpstr>Logistic Regression for multi-class case</vt:lpstr>
      <vt:lpstr>Logistic Regression for multi-class case</vt:lpstr>
      <vt:lpstr>SVM for two-class case</vt:lpstr>
      <vt:lpstr>SVM for multi-class case</vt:lpstr>
      <vt:lpstr>Measuring quality for multi-class classification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Николаева</dc:creator>
  <cp:lastModifiedBy>Kropotov, Dmitry</cp:lastModifiedBy>
  <cp:revision>262</cp:revision>
  <dcterms:created xsi:type="dcterms:W3CDTF">2016-07-15T17:21:31Z</dcterms:created>
  <dcterms:modified xsi:type="dcterms:W3CDTF">2025-03-14T07:04:51Z</dcterms:modified>
</cp:coreProperties>
</file>