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7" r:id="rId2"/>
    <p:sldId id="291" r:id="rId3"/>
    <p:sldId id="308" r:id="rId4"/>
    <p:sldId id="309" r:id="rId5"/>
    <p:sldId id="310" r:id="rId6"/>
    <p:sldId id="295" r:id="rId7"/>
    <p:sldId id="292" r:id="rId8"/>
    <p:sldId id="293" r:id="rId9"/>
    <p:sldId id="294" r:id="rId10"/>
    <p:sldId id="311" r:id="rId11"/>
    <p:sldId id="306" r:id="rId12"/>
    <p:sldId id="307" r:id="rId13"/>
    <p:sldId id="296" r:id="rId14"/>
    <p:sldId id="297" r:id="rId15"/>
    <p:sldId id="312" r:id="rId16"/>
    <p:sldId id="298" r:id="rId17"/>
    <p:sldId id="299" r:id="rId18"/>
    <p:sldId id="300" r:id="rId19"/>
    <p:sldId id="301" r:id="rId20"/>
    <p:sldId id="278" r:id="rId21"/>
    <p:sldId id="313" r:id="rId22"/>
    <p:sldId id="314" r:id="rId23"/>
    <p:sldId id="315" r:id="rId24"/>
    <p:sldId id="316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6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tmp"/><Relationship Id="rId4" Type="http://schemas.openxmlformats.org/officeDocument/2006/relationships/image" Target="../media/image64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tmp"/><Relationship Id="rId3" Type="http://schemas.openxmlformats.org/officeDocument/2006/relationships/image" Target="../media/image67.tmp"/><Relationship Id="rId7" Type="http://schemas.openxmlformats.org/officeDocument/2006/relationships/image" Target="../media/image71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tmp"/><Relationship Id="rId5" Type="http://schemas.openxmlformats.org/officeDocument/2006/relationships/image" Target="../media/image69.tmp"/><Relationship Id="rId10" Type="http://schemas.openxmlformats.org/officeDocument/2006/relationships/image" Target="../media/image74.tmp"/><Relationship Id="rId4" Type="http://schemas.openxmlformats.org/officeDocument/2006/relationships/image" Target="../media/image68.tmp"/><Relationship Id="rId9" Type="http://schemas.openxmlformats.org/officeDocument/2006/relationships/image" Target="../media/image73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tmp"/><Relationship Id="rId4" Type="http://schemas.openxmlformats.org/officeDocument/2006/relationships/image" Target="../media/image77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12" Type="http://schemas.openxmlformats.org/officeDocument/2006/relationships/image" Target="../media/image15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11" Type="http://schemas.openxmlformats.org/officeDocument/2006/relationships/image" Target="../media/image14.tmp"/><Relationship Id="rId5" Type="http://schemas.openxmlformats.org/officeDocument/2006/relationships/image" Target="../media/image8.tmp"/><Relationship Id="rId10" Type="http://schemas.openxmlformats.org/officeDocument/2006/relationships/image" Target="../media/image13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17/file/6449f44a102fde848669bdd9eb6b76fa-Paper.pdf" TargetMode="External"/><Relationship Id="rId2" Type="http://schemas.openxmlformats.org/officeDocument/2006/relationships/hyperlink" Target="https://arxiv.org/abs/1603.027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6.095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image" Target="../media/image17.tmp"/><Relationship Id="rId7" Type="http://schemas.openxmlformats.org/officeDocument/2006/relationships/image" Target="../media/image24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10" Type="http://schemas.openxmlformats.org/officeDocument/2006/relationships/image" Target="../media/image27.tmp"/><Relationship Id="rId4" Type="http://schemas.openxmlformats.org/officeDocument/2006/relationships/image" Target="../media/image21.tmp"/><Relationship Id="rId9" Type="http://schemas.openxmlformats.org/officeDocument/2006/relationships/image" Target="../media/image26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image" Target="../media/image28.tmp"/><Relationship Id="rId7" Type="http://schemas.openxmlformats.org/officeDocument/2006/relationships/image" Target="../media/image32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019" y="1622100"/>
            <a:ext cx="10161181" cy="3056232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Implementation: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br>
              <a:rPr lang="ru-RU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Blending, Stacking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B325-AB83-45D8-482A-932C54BC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DE79E-1B83-1AA3-257D-A7575C2E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feature subsampling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29968-1651-D75E-64CB-EB5B0CC9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18" y="1944023"/>
            <a:ext cx="4065831" cy="5019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54983-A096-9ABB-33F1-B78CEBCE8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79" y="1944023"/>
            <a:ext cx="420946" cy="589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743B6-163C-E87F-51D9-F94B87E85161}"/>
              </a:ext>
            </a:extLst>
          </p:cNvPr>
          <p:cNvSpPr txBox="1"/>
          <p:nvPr/>
        </p:nvSpPr>
        <p:spPr>
          <a:xfrm>
            <a:off x="838200" y="1922757"/>
            <a:ext cx="170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Shrinkage: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5A852-F62D-B5EA-C26F-D0D50671018F}"/>
              </a:ext>
            </a:extLst>
          </p:cNvPr>
          <p:cNvSpPr txBox="1"/>
          <p:nvPr/>
        </p:nvSpPr>
        <p:spPr>
          <a:xfrm>
            <a:off x="8682892" y="1939914"/>
            <a:ext cx="161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step size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7C527-E2A8-4F1B-675D-0FDC68C15E34}"/>
              </a:ext>
            </a:extLst>
          </p:cNvPr>
          <p:cNvSpPr txBox="1"/>
          <p:nvPr/>
        </p:nvSpPr>
        <p:spPr>
          <a:xfrm>
            <a:off x="838200" y="2905780"/>
            <a:ext cx="10900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feature subsampling like in Random Forest (sample random subset of features for finding each split, the subset is different for different nodes in one tree)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722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A151-B357-D968-6314-0AECF63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Naïve Algorithm for Splits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FD86C-2BCE-C9CC-3576-7A5ADE997C30}"/>
              </a:ext>
            </a:extLst>
          </p:cNvPr>
          <p:cNvSpPr txBox="1"/>
          <p:nvPr/>
        </p:nvSpPr>
        <p:spPr>
          <a:xfrm>
            <a:off x="838200" y="1509823"/>
            <a:ext cx="10685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in current node there are N objects with D features and variance is used as impurity criterion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0E219D-1523-4B99-6040-9BD06D9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20" y="2583310"/>
            <a:ext cx="2724529" cy="7961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E1EDA-ADC5-C58E-C60A-79512ED07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30" y="2523620"/>
            <a:ext cx="1595340" cy="91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B06C3-E604-A028-BBFB-86D4A53B90CD}"/>
              </a:ext>
            </a:extLst>
          </p:cNvPr>
          <p:cNvSpPr txBox="1"/>
          <p:nvPr/>
        </p:nvSpPr>
        <p:spPr>
          <a:xfrm>
            <a:off x="834388" y="3478563"/>
            <a:ext cx="878804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each feature 1..D:</a:t>
            </a:r>
          </a:p>
          <a:p>
            <a:pPr marL="342900" indent="-34290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current feature O(N log N)</a:t>
            </a:r>
          </a:p>
          <a:p>
            <a:pPr marL="342900" indent="-342900">
              <a:buAutoNum type="arabicParenR"/>
            </a:pPr>
            <a:r>
              <a:rPr lang="en-US" sz="2800" dirty="0"/>
              <a:t>For each threshold 1..N: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Compute mean target for left and right subtree O(N)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Compute variance for left and right subtree O(N)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FAD50-2538-0B37-C425-E21B221E85A9}"/>
              </a:ext>
            </a:extLst>
          </p:cNvPr>
          <p:cNvSpPr txBox="1"/>
          <p:nvPr/>
        </p:nvSpPr>
        <p:spPr>
          <a:xfrm>
            <a:off x="834388" y="6101456"/>
            <a:ext cx="544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computational cost: O(D*N*N)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232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1941-4AA0-0738-8EA1-2BE14F33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Naïve Algorithm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FFC64-352B-718F-54A3-5587A5FA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18" y="1456257"/>
            <a:ext cx="1595340" cy="915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18DDB-C8F8-9327-9436-1EB1D2A9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64" y="1509422"/>
            <a:ext cx="2724529" cy="79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D558E-77C5-76AF-BAD9-FC5D689D3168}"/>
              </a:ext>
            </a:extLst>
          </p:cNvPr>
          <p:cNvSpPr txBox="1"/>
          <p:nvPr/>
        </p:nvSpPr>
        <p:spPr>
          <a:xfrm>
            <a:off x="838201" y="2468466"/>
            <a:ext cx="893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feature 1..D:</a:t>
            </a:r>
          </a:p>
          <a:p>
            <a:pPr marL="342900" indent="-34290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current feature O(N log N)</a:t>
            </a:r>
          </a:p>
          <a:p>
            <a:pPr marL="342900" indent="-342900">
              <a:buAutoNum type="arabicParenR"/>
            </a:pPr>
            <a:r>
              <a:rPr lang="en-US" sz="2800" dirty="0"/>
              <a:t>For each threshold 1..N: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Recompute mean target when moving one object </a:t>
            </a:r>
            <a:r>
              <a:rPr lang="en-US" sz="2800" i="1" dirty="0"/>
              <a:t>y</a:t>
            </a:r>
            <a:r>
              <a:rPr lang="en-US" sz="2800" dirty="0"/>
              <a:t> from right to left subtree O(1)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Recompute variance for left and right subtree O(1)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E424-C1BA-8830-4830-26CCEDB156CD}"/>
              </a:ext>
            </a:extLst>
          </p:cNvPr>
          <p:cNvSpPr txBox="1"/>
          <p:nvPr/>
        </p:nvSpPr>
        <p:spPr>
          <a:xfrm>
            <a:off x="838200" y="6012870"/>
            <a:ext cx="5965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computational cost: O(D*N*log N)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272310-692D-5E07-4595-F99BFA89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17" y="4721949"/>
            <a:ext cx="2867988" cy="6521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153FA5-1454-AD6C-CAE6-C1FD12E64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4" y="4733469"/>
            <a:ext cx="3235032" cy="6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4FDA2-6F71-A8D4-FF25-2DEE62A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 for splits in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96328-0450-BD2D-FB0C-72B350A5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6628"/>
            <a:ext cx="6167710" cy="39101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F7C401-F6EF-602F-19E6-721160A0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4" y="1371065"/>
            <a:ext cx="8569193" cy="1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7665-9AF2-4D22-D1DB-3B47FC1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splits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2C13C-AA76-E010-5255-8EE7471E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4" y="1690688"/>
            <a:ext cx="8215735" cy="3532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546CB-C064-1754-7F94-2E41766E1CF1}"/>
              </a:ext>
            </a:extLst>
          </p:cNvPr>
          <p:cNvSpPr txBox="1"/>
          <p:nvPr/>
        </p:nvSpPr>
        <p:spPr>
          <a:xfrm>
            <a:off x="887244" y="5784112"/>
            <a:ext cx="725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Computational cost: O(D * number of proposals)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784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7DA31-FB43-C8AA-4DF9-3B482F11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9DDD-3603-1CCC-DA9F-6107D5EC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splits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99C8BF-BF7D-C548-50F0-DB51521E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23" y="1750215"/>
            <a:ext cx="3976118" cy="293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2AFE5-BBD8-AC68-4816-2815BEC16120}"/>
              </a:ext>
            </a:extLst>
          </p:cNvPr>
          <p:cNvSpPr txBox="1"/>
          <p:nvPr/>
        </p:nvSpPr>
        <p:spPr>
          <a:xfrm>
            <a:off x="375491" y="1690688"/>
            <a:ext cx="7589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Global proposals: require more refined number of bins, but can be done only once per tree</a:t>
            </a:r>
          </a:p>
          <a:p>
            <a:endParaRPr lang="en-US" sz="2800" dirty="0"/>
          </a:p>
          <a:p>
            <a:r>
              <a:rPr lang="en-US" sz="2800" dirty="0"/>
              <a:t>Local proposals: we can use few bins, but need to compute them for every node a new</a:t>
            </a:r>
          </a:p>
          <a:p>
            <a:endParaRPr lang="en-US" sz="2800" dirty="0"/>
          </a:p>
          <a:p>
            <a:r>
              <a:rPr lang="en-US" sz="2800" dirty="0"/>
              <a:t>Result: both approaches show similar performance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290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227A-551E-5FE8-86B7-6FC9F10C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proposals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A61A67-F35A-A236-64AF-67084EAED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2" y="2876419"/>
            <a:ext cx="1032629" cy="413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9B437-D3D0-0D13-A5DC-6C0940973754}"/>
              </a:ext>
            </a:extLst>
          </p:cNvPr>
          <p:cNvSpPr txBox="1"/>
          <p:nvPr/>
        </p:nvSpPr>
        <p:spPr>
          <a:xfrm>
            <a:off x="2020185" y="2820716"/>
            <a:ext cx="236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object weight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344693-723D-A151-D8C0-0B4881CD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69" y="3474615"/>
            <a:ext cx="4514942" cy="1006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C25261-16E0-85D6-2A42-3F743E7C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9" y="4868905"/>
            <a:ext cx="7968753" cy="606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067C8-D990-D0B6-520C-E333403596F9}"/>
              </a:ext>
            </a:extLst>
          </p:cNvPr>
          <p:cNvSpPr txBox="1"/>
          <p:nvPr/>
        </p:nvSpPr>
        <p:spPr>
          <a:xfrm>
            <a:off x="901442" y="3649412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Ranking function: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582A2-34D0-F2A3-D12C-A32A96901E62}"/>
              </a:ext>
            </a:extLst>
          </p:cNvPr>
          <p:cNvSpPr txBox="1"/>
          <p:nvPr/>
        </p:nvSpPr>
        <p:spPr>
          <a:xfrm>
            <a:off x="901442" y="487039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Optimal splits: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D1680-85F2-4797-9A1E-9D91F3D22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8" y="1602632"/>
            <a:ext cx="10614961" cy="10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3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8D9C1-E0DD-BAAC-D252-DB234E01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missing/sparse values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9565B-481D-5DD8-91CB-FA7A83C1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33" y="2519480"/>
            <a:ext cx="7202134" cy="316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6D526-5CCA-E49B-9C91-96CBD8E5DE78}"/>
              </a:ext>
            </a:extLst>
          </p:cNvPr>
          <p:cNvSpPr txBox="1"/>
          <p:nvPr/>
        </p:nvSpPr>
        <p:spPr>
          <a:xfrm>
            <a:off x="838200" y="1620301"/>
            <a:ext cx="913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Idea: introduce default subtree for missing/zero feature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8476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5FD7F-EE58-A7E9-69E6-C18DA652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default subtree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CA35E-0045-5D42-738D-59FDA776D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8" y="2446015"/>
            <a:ext cx="5536016" cy="4201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C440C3-274E-600D-0E21-223FA2FC8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19" y="2435382"/>
            <a:ext cx="5412129" cy="2455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65A8C-C02B-4AD0-7238-2C1E985D51A1}"/>
              </a:ext>
            </a:extLst>
          </p:cNvPr>
          <p:cNvSpPr txBox="1"/>
          <p:nvPr/>
        </p:nvSpPr>
        <p:spPr>
          <a:xfrm>
            <a:off x="605595" y="1371711"/>
            <a:ext cx="11504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compute score value twice – 1) all missing values go to the right subtree and 2) all missing values go to the left subtree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033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30510-17CF-A229-F680-9A4FFB9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for sparse training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B3932-D9CF-6568-79D4-C33B1DC3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32" y="1930553"/>
            <a:ext cx="5468181" cy="39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AC97B7-7F32-F811-6B43-F4271400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0" y="2538923"/>
            <a:ext cx="3103684" cy="9730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2B75-59F1-2AFA-BFF3-ABFFEC6C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81F676-F271-3E08-54FB-C273C6F5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95" y="1450499"/>
            <a:ext cx="2747477" cy="1088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A892B-A0C7-F01E-4B10-266FC0227D2C}"/>
              </a:ext>
            </a:extLst>
          </p:cNvPr>
          <p:cNvSpPr txBox="1"/>
          <p:nvPr/>
        </p:nvSpPr>
        <p:spPr>
          <a:xfrm>
            <a:off x="861234" y="1733101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Composition of base models: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47FFE-617E-3028-82F6-795FA4EB68DF}"/>
              </a:ext>
            </a:extLst>
          </p:cNvPr>
          <p:cNvSpPr txBox="1"/>
          <p:nvPr/>
        </p:nvSpPr>
        <p:spPr>
          <a:xfrm>
            <a:off x="839968" y="2744163"/>
            <a:ext cx="5785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model = regression decision tree: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FE6E-2761-B6A7-6752-FD0DD649ED75}"/>
              </a:ext>
            </a:extLst>
          </p:cNvPr>
          <p:cNvSpPr txBox="1"/>
          <p:nvPr/>
        </p:nvSpPr>
        <p:spPr>
          <a:xfrm>
            <a:off x="839968" y="3957247"/>
            <a:ext cx="10632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base models are trained sequentially, e.g. the next tree corrects the errors of the current composition: 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84B970-16A2-97EC-39DD-A0CF3612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4" y="4896392"/>
            <a:ext cx="4663808" cy="1019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44E51E-46E6-02D8-EBDE-B849062383F6}"/>
              </a:ext>
            </a:extLst>
          </p:cNvPr>
          <p:cNvSpPr txBox="1"/>
          <p:nvPr/>
        </p:nvSpPr>
        <p:spPr>
          <a:xfrm>
            <a:off x="870099" y="5958830"/>
            <a:ext cx="890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tree is supposed to be simple (has few nodes/leaves)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D43B9-A560-C963-70F5-5E511CA2F8F9}"/>
              </a:ext>
            </a:extLst>
          </p:cNvPr>
          <p:cNvSpPr txBox="1"/>
          <p:nvPr/>
        </p:nvSpPr>
        <p:spPr>
          <a:xfrm>
            <a:off x="4294390" y="3269173"/>
            <a:ext cx="289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number of leaves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2B8721-B725-7E9B-624F-6A9FE4F06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8" y="3352507"/>
            <a:ext cx="314617" cy="3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EB2F-483E-08C4-13B5-7BC5A5B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D0C69-C452-12DD-A911-7CF7C80EF188}"/>
              </a:ext>
            </a:extLst>
          </p:cNvPr>
          <p:cNvSpPr txBox="1"/>
          <p:nvPr/>
        </p:nvSpPr>
        <p:spPr>
          <a:xfrm>
            <a:off x="838200" y="1860698"/>
            <a:ext cx="11038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ideas:</a:t>
            </a:r>
          </a:p>
          <a:p>
            <a:pPr marL="342900" indent="-342900">
              <a:buAutoNum type="arabicParenR"/>
            </a:pPr>
            <a:r>
              <a:rPr lang="en-US" sz="2800" dirty="0"/>
              <a:t>Using loss gradient pseudo-targets like in classic GB scheme</a:t>
            </a:r>
          </a:p>
          <a:p>
            <a:pPr marL="342900" indent="-342900">
              <a:buAutoNum type="arabicParenR"/>
            </a:pPr>
            <a:r>
              <a:rPr lang="en-US" sz="2800" dirty="0"/>
              <a:t>Using object subsampling with sufficient object reduction for construction of each tree</a:t>
            </a:r>
          </a:p>
          <a:p>
            <a:pPr marL="342900" indent="-342900">
              <a:buAutoNum type="arabicParenR"/>
            </a:pPr>
            <a:r>
              <a:rPr lang="en-US" sz="2800" dirty="0"/>
              <a:t>Using clusters of features (groups of features) with sufficient groups number reduction for construction of each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67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CD5E0-4E41-AE6C-B027-3D6E63A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object subsampling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4DF88-D222-2229-0287-A50D0088CF90}"/>
              </a:ext>
            </a:extLst>
          </p:cNvPr>
          <p:cNvSpPr txBox="1"/>
          <p:nvPr/>
        </p:nvSpPr>
        <p:spPr>
          <a:xfrm>
            <a:off x="848833" y="1701203"/>
            <a:ext cx="10910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 importance = absolute value of loss gradient         (for objects with almost zero gradient the base model doesn’t need to learn anything)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2CE00-BAE3-C704-67E6-E64C5D97BB59}"/>
              </a:ext>
            </a:extLst>
          </p:cNvPr>
          <p:cNvSpPr txBox="1"/>
          <p:nvPr/>
        </p:nvSpPr>
        <p:spPr>
          <a:xfrm>
            <a:off x="828760" y="3902152"/>
            <a:ext cx="11038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GOSS (Gradient-based One-Side Sampling):</a:t>
            </a:r>
          </a:p>
          <a:p>
            <a:pPr marL="514350" indent="-51435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their absolute grad. values in descending order</a:t>
            </a:r>
          </a:p>
          <a:p>
            <a:pPr marL="514350" indent="-514350">
              <a:buAutoNum type="arabicParenR"/>
            </a:pPr>
            <a:r>
              <a:rPr lang="en-US" sz="2800" dirty="0"/>
              <a:t>Take the top </a:t>
            </a:r>
            <a:r>
              <a:rPr lang="en-US" sz="2800" i="1" dirty="0"/>
              <a:t>a%</a:t>
            </a:r>
            <a:r>
              <a:rPr lang="en-US" sz="2800" dirty="0"/>
              <a:t> objects (the objects with the highest grad. values) </a:t>
            </a:r>
          </a:p>
          <a:p>
            <a:pPr marL="514350" indent="-514350">
              <a:buAutoNum type="arabicParenR"/>
            </a:pPr>
            <a:r>
              <a:rPr lang="en-US" sz="2800" dirty="0"/>
              <a:t>Among the rest randomly sample </a:t>
            </a:r>
            <a:r>
              <a:rPr lang="en-US" sz="2800" i="1" dirty="0"/>
              <a:t>b%</a:t>
            </a:r>
            <a:r>
              <a:rPr lang="en-US" sz="2800" dirty="0"/>
              <a:t> of objects</a:t>
            </a:r>
          </a:p>
          <a:p>
            <a:pPr marL="514350" indent="-514350">
              <a:buAutoNum type="arabicParenR"/>
            </a:pPr>
            <a:r>
              <a:rPr lang="en-US" sz="2800" dirty="0"/>
              <a:t>Weights for dataset: =1 for objects from step 2, =(1-a)/b for objects from step 3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AC4806-7434-7B1F-7AE0-C9BBD2DF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53" y="2665826"/>
            <a:ext cx="3589043" cy="10410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D07FF7-1D29-12CD-2DAF-76D01B997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83" y="1756381"/>
            <a:ext cx="498632" cy="4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CCCE-F089-79C7-9A75-D673DED8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1159-9A44-1C0F-CAF2-DD3AF06D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object subsampling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31834-9657-C09D-86F9-8D57441D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25" y="2553928"/>
            <a:ext cx="2988150" cy="8460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4D34D-1BDD-2543-8821-9DB675F4D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22" y="3608316"/>
            <a:ext cx="1683539" cy="84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5AF0FD-655A-42BE-F61A-35F50D3CECF6}"/>
              </a:ext>
            </a:extLst>
          </p:cNvPr>
          <p:cNvSpPr txBox="1"/>
          <p:nvPr/>
        </p:nvSpPr>
        <p:spPr>
          <a:xfrm>
            <a:off x="838200" y="1860698"/>
            <a:ext cx="968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object weights in prediction and impurity criterion:</a:t>
            </a:r>
          </a:p>
        </p:txBody>
      </p:sp>
    </p:spTree>
    <p:extLst>
      <p:ext uri="{BB962C8B-B14F-4D97-AF65-F5344CB8AC3E}">
        <p14:creationId xmlns:p14="http://schemas.microsoft.com/office/powerpoint/2010/main" val="215797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5FB9-F016-656D-EE82-5A6D95E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of features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D8A3D-6026-B5D4-7B6B-752B5B1B7E83}"/>
              </a:ext>
            </a:extLst>
          </p:cNvPr>
          <p:cNvSpPr txBox="1"/>
          <p:nvPr/>
        </p:nvSpPr>
        <p:spPr>
          <a:xfrm>
            <a:off x="848833" y="1701203"/>
            <a:ext cx="10910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features are called mutually exclusive, if they rarely take non-zero values simultaneously (e.g. features after one-hot encoding)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32C2A-67EA-DD1C-E078-1D4AD7DF8E67}"/>
              </a:ext>
            </a:extLst>
          </p:cNvPr>
          <p:cNvSpPr txBox="1"/>
          <p:nvPr/>
        </p:nvSpPr>
        <p:spPr>
          <a:xfrm>
            <a:off x="848833" y="2842430"/>
            <a:ext cx="482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Distance between two features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543B4-1758-8376-DA14-759406DFE410}"/>
              </a:ext>
            </a:extLst>
          </p:cNvPr>
          <p:cNvSpPr txBox="1"/>
          <p:nvPr/>
        </p:nvSpPr>
        <p:spPr>
          <a:xfrm>
            <a:off x="848833" y="3496332"/>
            <a:ext cx="731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Distance between feature and group of features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C4918E-C0F2-52CB-576B-4060FD8D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31" y="3567656"/>
            <a:ext cx="2969244" cy="5818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EC4215-0048-9A87-8D3D-D5BC49AB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92" y="2708982"/>
            <a:ext cx="4098461" cy="87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02004B-DA2F-14D3-0C10-EB8DB35FF6AB}"/>
              </a:ext>
            </a:extLst>
          </p:cNvPr>
          <p:cNvSpPr txBox="1"/>
          <p:nvPr/>
        </p:nvSpPr>
        <p:spPr>
          <a:xfrm>
            <a:off x="848833" y="4192320"/>
            <a:ext cx="11027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Clustering algorithm:</a:t>
            </a:r>
          </a:p>
          <a:p>
            <a:r>
              <a:rPr lang="en-US" sz="2800" dirty="0"/>
              <a:t>For each feature:</a:t>
            </a:r>
          </a:p>
          <a:p>
            <a:r>
              <a:rPr lang="en-US" sz="2800" dirty="0"/>
              <a:t>    For each group:</a:t>
            </a:r>
          </a:p>
          <a:p>
            <a:r>
              <a:rPr lang="en-US" sz="2800" dirty="0"/>
              <a:t>        if </a:t>
            </a:r>
            <a:r>
              <a:rPr lang="en-US" sz="2800" dirty="0" err="1"/>
              <a:t>dist</a:t>
            </a:r>
            <a:r>
              <a:rPr lang="en-US" sz="2800" dirty="0"/>
              <a:t>(feature, group) &lt; threshold, then add the feature into the group</a:t>
            </a:r>
          </a:p>
          <a:p>
            <a:r>
              <a:rPr lang="en-US" sz="2800" dirty="0"/>
              <a:t>        else make new group consisting of this feature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379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2D56F-CC2A-D685-8B92-105DA131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Uniting features in one group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B43D4-1F22-BC26-EFC3-C73F23DF40F6}"/>
              </a:ext>
            </a:extLst>
          </p:cNvPr>
          <p:cNvSpPr txBox="1"/>
          <p:nvPr/>
        </p:nvSpPr>
        <p:spPr>
          <a:xfrm>
            <a:off x="848832" y="1701203"/>
            <a:ext cx="10963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some group consists of two features       and      . The first takes values between [0, 10), the second takes values between [0, 20). Transform the second feature values to [10, 30) and create a new united feature as                                       . Define threshold splits for this newly created feature.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68DED-04B1-0526-B1FE-5E9170D5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3" y="3971182"/>
            <a:ext cx="4242018" cy="26480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3687D-00E6-9A79-3382-ED7563FB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78" y="1781536"/>
            <a:ext cx="430035" cy="4300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0CB0EA-F693-49B7-615B-4A2A493C4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1724413"/>
            <a:ext cx="430036" cy="4765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10F60F-E887-E957-4281-680FB3C46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22" y="2973741"/>
            <a:ext cx="3103040" cy="5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7572-4350-B7E9-22F3-FC6D445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Blending and Stacking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A70D-AA33-B53E-4644-BED15AFE57B3}"/>
              </a:ext>
            </a:extLst>
          </p:cNvPr>
          <p:cNvSpPr txBox="1"/>
          <p:nvPr/>
        </p:nvSpPr>
        <p:spPr>
          <a:xfrm>
            <a:off x="838200" y="1552462"/>
            <a:ext cx="1105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forest and GB: base models are chosen by composition procedure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27C4FB-ADD9-1B8D-3050-4D31B67D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24" y="2217000"/>
            <a:ext cx="2690346" cy="56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7E429-B94D-6DA1-87E0-6EE558CF8862}"/>
              </a:ext>
            </a:extLst>
          </p:cNvPr>
          <p:cNvSpPr txBox="1"/>
          <p:nvPr/>
        </p:nvSpPr>
        <p:spPr>
          <a:xfrm>
            <a:off x="838200" y="2229342"/>
            <a:ext cx="736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Stacking: composition over arbitrary base models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B8E692-E4B0-B60E-5B3A-B574BE036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50" y="2948514"/>
            <a:ext cx="4405631" cy="5418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03C881-B47F-2714-3680-E75AB9363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92" y="3727528"/>
            <a:ext cx="1979137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7B0029-2EAD-765A-7BA5-32BDBBBA5752}"/>
              </a:ext>
            </a:extLst>
          </p:cNvPr>
          <p:cNvSpPr txBox="1"/>
          <p:nvPr/>
        </p:nvSpPr>
        <p:spPr>
          <a:xfrm>
            <a:off x="1950041" y="2939288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Composition: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9D36C-2CBB-A2C5-FFC6-6FCADC40D59D}"/>
              </a:ext>
            </a:extLst>
          </p:cNvPr>
          <p:cNvSpPr txBox="1"/>
          <p:nvPr/>
        </p:nvSpPr>
        <p:spPr>
          <a:xfrm>
            <a:off x="1950041" y="3723664"/>
            <a:ext cx="208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Meta-model: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284632-FE8A-02EE-3244-0874FEDFD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89" y="4276130"/>
            <a:ext cx="5584062" cy="12125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84218-1DFF-16A6-C90D-A95F98005750}"/>
              </a:ext>
            </a:extLst>
          </p:cNvPr>
          <p:cNvSpPr txBox="1"/>
          <p:nvPr/>
        </p:nvSpPr>
        <p:spPr>
          <a:xfrm>
            <a:off x="1950040" y="4582468"/>
            <a:ext cx="3288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Meta-model training: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3C7FF-ECEA-F6BC-5366-02C2EC832328}"/>
              </a:ext>
            </a:extLst>
          </p:cNvPr>
          <p:cNvSpPr txBox="1"/>
          <p:nvPr/>
        </p:nvSpPr>
        <p:spPr>
          <a:xfrm>
            <a:off x="872137" y="5364208"/>
            <a:ext cx="8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Important: meta-model and base models should be trained on different datasets!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343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00678-6A76-19F4-62D2-79EC6CF6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C7513A-B518-1699-2CB4-F36BE5E9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2" y="2793270"/>
            <a:ext cx="2337795" cy="1587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BD923-492F-FF50-5B2F-51C34FCFD631}"/>
              </a:ext>
            </a:extLst>
          </p:cNvPr>
          <p:cNvSpPr txBox="1"/>
          <p:nvPr/>
        </p:nvSpPr>
        <p:spPr>
          <a:xfrm>
            <a:off x="838200" y="1705160"/>
            <a:ext cx="421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Split dataset into two parts: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ED1BF-78AD-7E7F-22D2-7BCF704C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01" y="1667631"/>
            <a:ext cx="4113285" cy="6032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22FB0F-1DEA-648B-CEB9-D02716CED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14" y="2841057"/>
            <a:ext cx="2042060" cy="15797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9925A5-ADE4-FDC8-8150-9262A97E6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83" y="2738461"/>
            <a:ext cx="1936728" cy="11523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41D9F56-F804-7589-3A3F-070FAE629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83" y="3861244"/>
            <a:ext cx="2766819" cy="58720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23EA29-8B33-7619-1632-55E8ECE13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601" y="3773397"/>
            <a:ext cx="1741157" cy="6718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D7BFE4-4E01-F576-FD71-6D506D09C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0" y="5129373"/>
            <a:ext cx="1767492" cy="12318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9CDF5D-CD99-8555-19A9-898D4ECE2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0" y="5157170"/>
            <a:ext cx="2520582" cy="1160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0C1A64-6543-7197-17C6-6CD998A28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08" y="5171502"/>
            <a:ext cx="1329793" cy="11476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5A304C-76E3-963D-7408-8F1312E4BE11}"/>
              </a:ext>
            </a:extLst>
          </p:cNvPr>
          <p:cNvSpPr txBox="1"/>
          <p:nvPr/>
        </p:nvSpPr>
        <p:spPr>
          <a:xfrm>
            <a:off x="838200" y="2488046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D655D-F826-37C5-2BA0-192A11E2D14A}"/>
              </a:ext>
            </a:extLst>
          </p:cNvPr>
          <p:cNvSpPr txBox="1"/>
          <p:nvPr/>
        </p:nvSpPr>
        <p:spPr>
          <a:xfrm>
            <a:off x="3774646" y="2248713"/>
            <a:ext cx="193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for base models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267B0-EB9D-F1C7-26BD-5E777D005ED6}"/>
              </a:ext>
            </a:extLst>
          </p:cNvPr>
          <p:cNvSpPr txBox="1"/>
          <p:nvPr/>
        </p:nvSpPr>
        <p:spPr>
          <a:xfrm>
            <a:off x="3774646" y="4420765"/>
            <a:ext cx="15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for meta model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9883C-291B-2828-40EB-7876628D8411}"/>
              </a:ext>
            </a:extLst>
          </p:cNvPr>
          <p:cNvSpPr txBox="1"/>
          <p:nvPr/>
        </p:nvSpPr>
        <p:spPr>
          <a:xfrm>
            <a:off x="7644954" y="4454112"/>
            <a:ext cx="142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of base models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889A0-3340-761E-503C-48205ABC06CE}"/>
              </a:ext>
            </a:extLst>
          </p:cNvPr>
          <p:cNvSpPr txBox="1"/>
          <p:nvPr/>
        </p:nvSpPr>
        <p:spPr>
          <a:xfrm>
            <a:off x="9748172" y="3446245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meta model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3067C-21B2-4358-F656-0987011F13D3}"/>
              </a:ext>
            </a:extLst>
          </p:cNvPr>
          <p:cNvSpPr txBox="1"/>
          <p:nvPr/>
        </p:nvSpPr>
        <p:spPr>
          <a:xfrm>
            <a:off x="6293809" y="236370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all base models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35673-3A70-3A28-6716-7B98306D25CE}"/>
              </a:ext>
            </a:extLst>
          </p:cNvPr>
          <p:cNvSpPr txBox="1"/>
          <p:nvPr/>
        </p:nvSpPr>
        <p:spPr>
          <a:xfrm>
            <a:off x="868539" y="479270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6641C-8248-1F90-FF69-1E76EEAD9AEA}"/>
              </a:ext>
            </a:extLst>
          </p:cNvPr>
          <p:cNvSpPr txBox="1"/>
          <p:nvPr/>
        </p:nvSpPr>
        <p:spPr>
          <a:xfrm>
            <a:off x="7570526" y="6211669"/>
            <a:ext cx="217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of base models for test set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EA12E-3E2A-FCBF-7E9E-DE2DBF31B44C}"/>
              </a:ext>
            </a:extLst>
          </p:cNvPr>
          <p:cNvSpPr txBox="1"/>
          <p:nvPr/>
        </p:nvSpPr>
        <p:spPr>
          <a:xfrm>
            <a:off x="9748171" y="4779018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 model prediction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08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89DB422-941A-36F7-2B77-D61C505F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52" y="5337535"/>
            <a:ext cx="3044150" cy="10042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C9737-BE1A-154E-E0B9-B402DD20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082D2-CEB2-36B3-61BB-C6CFB5CC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34" y="1401964"/>
            <a:ext cx="4908282" cy="6085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D51F50-CA31-8965-26A4-EEC8F2B28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864"/>
            <a:ext cx="1217148" cy="608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E15C0A-F4E0-88B8-321C-AFE323E9B3E2}"/>
              </a:ext>
            </a:extLst>
          </p:cNvPr>
          <p:cNvSpPr txBox="1"/>
          <p:nvPr/>
        </p:nvSpPr>
        <p:spPr>
          <a:xfrm>
            <a:off x="2073346" y="2110851"/>
            <a:ext cx="767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base model trained on all parts except of k-</a:t>
            </a:r>
            <a:r>
              <a:rPr lang="en-US" sz="2800" dirty="0" err="1"/>
              <a:t>th</a:t>
            </a:r>
            <a:r>
              <a:rPr lang="en-US" sz="2800" dirty="0"/>
              <a:t> part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D45EE-F7AE-D444-652D-43176C658247}"/>
              </a:ext>
            </a:extLst>
          </p:cNvPr>
          <p:cNvSpPr txBox="1"/>
          <p:nvPr/>
        </p:nvSpPr>
        <p:spPr>
          <a:xfrm>
            <a:off x="838200" y="1445025"/>
            <a:ext cx="1432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Training: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22D4CA-3051-084B-8D65-7847AD1CE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20" y="3303920"/>
            <a:ext cx="7445815" cy="1113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C6D988-9866-85A9-B9EA-87C4FCB47F9D}"/>
              </a:ext>
            </a:extLst>
          </p:cNvPr>
          <p:cNvSpPr txBox="1"/>
          <p:nvPr/>
        </p:nvSpPr>
        <p:spPr>
          <a:xfrm>
            <a:off x="838200" y="4272945"/>
            <a:ext cx="64663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Inference:</a:t>
            </a:r>
          </a:p>
          <a:p>
            <a:pPr marL="514350" indent="-514350">
              <a:buAutoNum type="arabicParenR"/>
            </a:pPr>
            <a:r>
              <a:rPr lang="en-US" sz="2800" dirty="0"/>
              <a:t>Train all base models on full training set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Averaging of base models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EC71-7BFA-6DDF-454A-1716B1ACF756}"/>
              </a:ext>
            </a:extLst>
          </p:cNvPr>
          <p:cNvSpPr txBox="1"/>
          <p:nvPr/>
        </p:nvSpPr>
        <p:spPr>
          <a:xfrm>
            <a:off x="838200" y="2780700"/>
            <a:ext cx="370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total MK base models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BA6FC-E77B-1898-261E-7F5F759249CE}"/>
              </a:ext>
            </a:extLst>
          </p:cNvPr>
          <p:cNvSpPr txBox="1"/>
          <p:nvPr/>
        </p:nvSpPr>
        <p:spPr>
          <a:xfrm>
            <a:off x="840292" y="6297302"/>
            <a:ext cx="1132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Stacking on many different algorithms is a usual winner in ML competitions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55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E5D59-E7C6-41B5-CDAC-6FB047235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932E-38A2-94C8-CB93-89D4C3C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281DF0-B31D-70AF-5A99-84F42A0A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" y="2881188"/>
            <a:ext cx="1063059" cy="4681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B224F7-57C1-2DE7-EDD2-058FCCBB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4031961"/>
            <a:ext cx="1935566" cy="4681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979054-3B96-456C-1E09-C0C1DB889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9" y="5254963"/>
            <a:ext cx="2481128" cy="4681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DCFD65-3302-FC6C-B108-4E20821AC05F}"/>
              </a:ext>
            </a:extLst>
          </p:cNvPr>
          <p:cNvSpPr txBox="1"/>
          <p:nvPr/>
        </p:nvSpPr>
        <p:spPr>
          <a:xfrm>
            <a:off x="859466" y="2372460"/>
            <a:ext cx="193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</a:t>
            </a:r>
            <a:endParaRPr lang="ru-RU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343D9-5673-D19D-6F7A-CBE9E91B8312}"/>
              </a:ext>
            </a:extLst>
          </p:cNvPr>
          <p:cNvSpPr txBox="1"/>
          <p:nvPr/>
        </p:nvSpPr>
        <p:spPr>
          <a:xfrm>
            <a:off x="859466" y="3482440"/>
            <a:ext cx="37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Two-class classification</a:t>
            </a:r>
            <a:endParaRPr lang="ru-RU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8E449-B10E-3A08-12E1-87B834A40010}"/>
              </a:ext>
            </a:extLst>
          </p:cNvPr>
          <p:cNvSpPr txBox="1"/>
          <p:nvPr/>
        </p:nvSpPr>
        <p:spPr>
          <a:xfrm>
            <a:off x="859466" y="4697060"/>
            <a:ext cx="340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K-class classification</a:t>
            </a:r>
            <a:endParaRPr lang="ru-RU" sz="2800" b="1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3D67BEB-64BF-46C7-3C61-352B7825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50" y="2460275"/>
            <a:ext cx="1776660" cy="3967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7D7544-366B-FDB6-8D5D-D466B4FE5F2D}"/>
              </a:ext>
            </a:extLst>
          </p:cNvPr>
          <p:cNvSpPr txBox="1"/>
          <p:nvPr/>
        </p:nvSpPr>
        <p:spPr>
          <a:xfrm>
            <a:off x="3396547" y="2373078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B8DD8B7-F756-4E17-FAA6-5C4FB0791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45" y="2980825"/>
            <a:ext cx="3560085" cy="5238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0932A5-7F33-8F24-C011-2A32492C47FE}"/>
              </a:ext>
            </a:extLst>
          </p:cNvPr>
          <p:cNvSpPr txBox="1"/>
          <p:nvPr/>
        </p:nvSpPr>
        <p:spPr>
          <a:xfrm>
            <a:off x="3396547" y="2948983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D74106A-8146-E9AF-F031-C74512978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34" y="3543565"/>
            <a:ext cx="2545887" cy="46209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AD8E24-1038-0051-616A-293EF0E5F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95" y="4018432"/>
            <a:ext cx="3779606" cy="7449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36215F9-4717-71F0-AA5D-072301C50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66" y="5275483"/>
            <a:ext cx="3779607" cy="8302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6E06A4-5625-35F0-A8B2-FCA453CF8782}"/>
              </a:ext>
            </a:extLst>
          </p:cNvPr>
          <p:cNvSpPr txBox="1"/>
          <p:nvPr/>
        </p:nvSpPr>
        <p:spPr>
          <a:xfrm>
            <a:off x="5273068" y="3482367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A9FB7-4823-4D7F-97AE-E475DBF3D94C}"/>
              </a:ext>
            </a:extLst>
          </p:cNvPr>
          <p:cNvSpPr txBox="1"/>
          <p:nvPr/>
        </p:nvSpPr>
        <p:spPr>
          <a:xfrm>
            <a:off x="5272481" y="4102945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40BDC8-C930-970F-88AF-9883901A2E30}"/>
              </a:ext>
            </a:extLst>
          </p:cNvPr>
          <p:cNvSpPr txBox="1"/>
          <p:nvPr/>
        </p:nvSpPr>
        <p:spPr>
          <a:xfrm>
            <a:off x="4698323" y="4731743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A39EC1-A839-E282-BECB-094462E30B26}"/>
              </a:ext>
            </a:extLst>
          </p:cNvPr>
          <p:cNvSpPr txBox="1"/>
          <p:nvPr/>
        </p:nvSpPr>
        <p:spPr>
          <a:xfrm>
            <a:off x="4698323" y="5377555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C04BE7-4F48-4674-09C7-59A88F720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48" y="4782874"/>
            <a:ext cx="3499283" cy="60781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AB3FB1-5451-F452-D8F0-C8F2D1C77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" y="5878575"/>
            <a:ext cx="4484570" cy="95152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2AE1910-5A33-A4B4-4D7E-DDE5B485C5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08" y="6164214"/>
            <a:ext cx="5454104" cy="4242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64C207-C706-92C6-6027-5E6D9C64D716}"/>
              </a:ext>
            </a:extLst>
          </p:cNvPr>
          <p:cNvSpPr txBox="1"/>
          <p:nvPr/>
        </p:nvSpPr>
        <p:spPr>
          <a:xfrm>
            <a:off x="872975" y="1566145"/>
            <a:ext cx="107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Important: the composition is happening on score values, not on targets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32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77D3-E139-482E-6714-14046382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BB6BE-6CFD-A78B-C3B1-1FD974FD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4D5D-ECCC-5BA7-60C1-78C22C560970}"/>
              </a:ext>
            </a:extLst>
          </p:cNvPr>
          <p:cNvSpPr txBox="1"/>
          <p:nvPr/>
        </p:nvSpPr>
        <p:spPr>
          <a:xfrm>
            <a:off x="838201" y="1606471"/>
            <a:ext cx="1119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Boosting: 1) make opt. step in the space of DT outputs (e.g. with gradient descent) and 2) fit DT to the obtained step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69EC22-13E1-8E29-B789-2D5708CF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81" y="4730673"/>
            <a:ext cx="3639799" cy="1032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6E3EB9-CA1B-D5F1-3EF9-7047DCC638EF}"/>
              </a:ext>
            </a:extLst>
          </p:cNvPr>
          <p:cNvSpPr txBox="1"/>
          <p:nvPr/>
        </p:nvSpPr>
        <p:spPr>
          <a:xfrm>
            <a:off x="861234" y="3827539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853A5-9D5C-B03A-95A9-508620CA7093}"/>
              </a:ext>
            </a:extLst>
          </p:cNvPr>
          <p:cNvSpPr txBox="1"/>
          <p:nvPr/>
        </p:nvSpPr>
        <p:spPr>
          <a:xfrm>
            <a:off x="838200" y="4981389"/>
            <a:ext cx="495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of the next base model: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338D0A-8473-0184-8843-42D3A588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84" y="2590062"/>
            <a:ext cx="4663808" cy="101989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D43FEB-CA60-6FFC-8AAC-9CF839D2B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45" y="3681978"/>
            <a:ext cx="3559414" cy="954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33FD2-430E-9B05-EFC5-5A1F3407A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62" y="5931232"/>
            <a:ext cx="4065831" cy="501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E251E9-E4AE-65C6-448D-162FC36A2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86" y="5931232"/>
            <a:ext cx="420946" cy="589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4A955-A5FA-6702-38A3-88889695FFCA}"/>
              </a:ext>
            </a:extLst>
          </p:cNvPr>
          <p:cNvSpPr txBox="1"/>
          <p:nvPr/>
        </p:nvSpPr>
        <p:spPr>
          <a:xfrm>
            <a:off x="863007" y="5909966"/>
            <a:ext cx="23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shrinkage: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5EB56-474B-986F-3B76-CD253792FCAA}"/>
              </a:ext>
            </a:extLst>
          </p:cNvPr>
          <p:cNvSpPr txBox="1"/>
          <p:nvPr/>
        </p:nvSpPr>
        <p:spPr>
          <a:xfrm>
            <a:off x="8707699" y="5927123"/>
            <a:ext cx="161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step size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97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0871D-B774-0B5E-7DEE-4D080045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GB implementations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C96DE-EF2E-283B-482B-20A8B36134BB}"/>
              </a:ext>
            </a:extLst>
          </p:cNvPr>
          <p:cNvSpPr txBox="1"/>
          <p:nvPr/>
        </p:nvSpPr>
        <p:spPr>
          <a:xfrm>
            <a:off x="838201" y="1670269"/>
            <a:ext cx="8614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err="1"/>
              <a:t>XGBoost</a:t>
            </a:r>
            <a:r>
              <a:rPr lang="en-US" sz="2800" dirty="0"/>
              <a:t> (</a:t>
            </a:r>
            <a:r>
              <a:rPr lang="en-US" sz="2800" dirty="0" err="1"/>
              <a:t>eXtreme</a:t>
            </a:r>
            <a:r>
              <a:rPr lang="en-US" sz="2800" dirty="0"/>
              <a:t> Gradient Boosting, </a:t>
            </a:r>
            <a:r>
              <a:rPr lang="en-US" sz="2800" dirty="0">
                <a:hlinkClick r:id="rId2"/>
              </a:rPr>
              <a:t>paper</a:t>
            </a:r>
            <a:r>
              <a:rPr lang="en-US" sz="2800" dirty="0"/>
              <a:t>)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LightGBM</a:t>
            </a:r>
            <a:r>
              <a:rPr lang="en-US" sz="2800" dirty="0"/>
              <a:t> (Light Gradient Boosting Machine, </a:t>
            </a:r>
            <a:r>
              <a:rPr lang="en-US" sz="2800" dirty="0">
                <a:hlinkClick r:id="rId3"/>
              </a:rPr>
              <a:t>paper</a:t>
            </a:r>
            <a:r>
              <a:rPr lang="en-US" sz="2800" dirty="0"/>
              <a:t>)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CatBoost</a:t>
            </a:r>
            <a:r>
              <a:rPr lang="en-US" sz="2800" dirty="0"/>
              <a:t> (Categorical Boosting, </a:t>
            </a:r>
            <a:r>
              <a:rPr lang="en-US" sz="2800" dirty="0">
                <a:hlinkClick r:id="rId4"/>
              </a:rPr>
              <a:t>paper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6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B921B-2A5B-4342-3750-481EA9EC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(Extreme Gradient Boosting)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D812-9BC7-2306-B89B-33A7F1DCD88F}"/>
              </a:ext>
            </a:extLst>
          </p:cNvPr>
          <p:cNvSpPr txBox="1"/>
          <p:nvPr/>
        </p:nvSpPr>
        <p:spPr>
          <a:xfrm>
            <a:off x="838200" y="1860698"/>
            <a:ext cx="110383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ideas:</a:t>
            </a:r>
          </a:p>
          <a:p>
            <a:pPr marL="342900" indent="-342900">
              <a:buAutoNum type="arabicParenR"/>
            </a:pPr>
            <a:r>
              <a:rPr lang="en-US" sz="2800" dirty="0"/>
              <a:t>Using Newton optimization for loss function</a:t>
            </a:r>
          </a:p>
          <a:p>
            <a:pPr marL="342900" indent="-342900">
              <a:buAutoNum type="arabicParenR"/>
            </a:pPr>
            <a:r>
              <a:rPr lang="en-US" sz="2800" dirty="0"/>
              <a:t>Using regularization for each decision tree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Impurity criterion for splitting in decision trees depends on loss function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Using shrinkage and feature subsampling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Efficient procedure for finding splits in each tree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Working with missing/sparse values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Using parallel implementation and efficient memory handling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0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4BFC8-B538-92F1-8637-13CA103C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optimization for loss function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DE28A-90C7-AD22-B60B-75D1C6A4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359"/>
            <a:ext cx="10745093" cy="1095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105A7-4F5D-0532-2B53-C42E3A3AF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9" y="3080038"/>
            <a:ext cx="3303675" cy="8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F2132-5F2C-6597-CDA6-24CE5A21C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50" y="3101308"/>
            <a:ext cx="3303675" cy="8568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7A3E45-0A83-6439-DC7F-6FDA4BB5B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40" y="3941165"/>
            <a:ext cx="3209977" cy="1095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91B7DD-D86E-CA6A-56C7-9FF8450DC902}"/>
              </a:ext>
            </a:extLst>
          </p:cNvPr>
          <p:cNvSpPr txBox="1"/>
          <p:nvPr/>
        </p:nvSpPr>
        <p:spPr>
          <a:xfrm>
            <a:off x="838200" y="4173133"/>
            <a:ext cx="4726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algorithm is decision tree: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11D5C-CF99-0549-B0A7-1DA1ECE15D6A}"/>
              </a:ext>
            </a:extLst>
          </p:cNvPr>
          <p:cNvSpPr txBox="1"/>
          <p:nvPr/>
        </p:nvSpPr>
        <p:spPr>
          <a:xfrm>
            <a:off x="838200" y="4983157"/>
            <a:ext cx="8879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Regularizations: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en-US" sz="2800" dirty="0"/>
              <a:t>Number of leaves      with reg. coef.</a:t>
            </a:r>
          </a:p>
          <a:p>
            <a:pPr marL="342900" indent="-342900">
              <a:buAutoNum type="arabicParenR"/>
            </a:pPr>
            <a:r>
              <a:rPr lang="en-US" sz="2800" dirty="0"/>
              <a:t>L2-regularization for values in leaves            with reg. coef.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15FCDD7-243E-0708-CEF4-5698485E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71" y="5447333"/>
            <a:ext cx="396217" cy="4292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0B22D-9DD6-8609-5B29-4FC7A4C83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65" y="1375229"/>
            <a:ext cx="6752509" cy="72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B29A3-7422-AE9C-6972-169D6E80B1AB}"/>
              </a:ext>
            </a:extLst>
          </p:cNvPr>
          <p:cNvSpPr txBox="1"/>
          <p:nvPr/>
        </p:nvSpPr>
        <p:spPr>
          <a:xfrm>
            <a:off x="838199" y="1468580"/>
            <a:ext cx="3608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Newton optimizer idea: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A7B4C-CFAB-99B7-0DC8-FBDCDDA5D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80" y="5874312"/>
            <a:ext cx="304362" cy="4159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BC900-5CC6-5517-6C93-AF5DFDAF9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60" y="5644069"/>
            <a:ext cx="860662" cy="9682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065ABA-1A91-7CB7-E63B-723603295C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62" y="5471245"/>
            <a:ext cx="352506" cy="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B6DCB-EE23-F171-E4AD-E9C706D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optimization for loss function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060F0-2A55-7AA3-7E20-EEACF53F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146"/>
            <a:ext cx="3209977" cy="10950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6EA8CF-EFC6-EC24-2C75-778AD11E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9" y="2480081"/>
            <a:ext cx="11762481" cy="14568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FFAEB6-5227-93C5-264D-17D4177E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5" y="3781042"/>
            <a:ext cx="5279639" cy="7909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ED886B-6A77-CEFC-8E75-95C00C595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8" y="4688961"/>
            <a:ext cx="6744941" cy="9144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D57C50-1BD9-B55B-9CD4-BD071498C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4" y="5659976"/>
            <a:ext cx="3120916" cy="832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D1FFA0-1118-4497-0B71-69D688567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0" y="1446306"/>
            <a:ext cx="3072202" cy="1095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F23AB4-6923-9F63-1469-610E3BEF4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6" y="2521282"/>
            <a:ext cx="5677254" cy="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188A-02C6-4550-8CD1-3A7A6C0E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impurity criterion for DT splits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17E303-E052-E0AC-2067-C0C5029E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26" y="2213792"/>
            <a:ext cx="2771747" cy="110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B4D82-9F13-6E51-1B36-9376A2C10D91}"/>
              </a:ext>
            </a:extLst>
          </p:cNvPr>
          <p:cNvSpPr txBox="1"/>
          <p:nvPr/>
        </p:nvSpPr>
        <p:spPr>
          <a:xfrm>
            <a:off x="838200" y="1690572"/>
            <a:ext cx="785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Decision Tree quality after tuning all values in leaves: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DB541B-B306-E23E-A4AC-71C6B6B6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88" y="4174970"/>
            <a:ext cx="2019872" cy="52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39FEC-D1C4-673C-4BF3-ED38145DA4B5}"/>
              </a:ext>
            </a:extLst>
          </p:cNvPr>
          <p:cNvSpPr txBox="1"/>
          <p:nvPr/>
        </p:nvSpPr>
        <p:spPr>
          <a:xfrm>
            <a:off x="838200" y="3482807"/>
            <a:ext cx="986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use this criterion for finding the best splits in Decision Tree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3D5FD6-C2EC-3A39-86F6-21D11E7DD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89" y="4760805"/>
            <a:ext cx="8569193" cy="1094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A0C65-4E8F-68C3-A1E0-0D1F82D472B1}"/>
              </a:ext>
            </a:extLst>
          </p:cNvPr>
          <p:cNvSpPr txBox="1"/>
          <p:nvPr/>
        </p:nvSpPr>
        <p:spPr>
          <a:xfrm>
            <a:off x="838200" y="6130819"/>
            <a:ext cx="102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Stopping criterion for splitting: the criterion above should be positive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6091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1087</Words>
  <Application>Microsoft Office PowerPoint</Application>
  <PresentationFormat>Широкоэкранный</PresentationFormat>
  <Paragraphs>141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Gradient Boosting Implementation: XGBoost, LightGBM   Blending, Stacking</vt:lpstr>
      <vt:lpstr>Gradient Boosting on Decision Trees</vt:lpstr>
      <vt:lpstr>Gradient Boosting on Decision Trees</vt:lpstr>
      <vt:lpstr>Gradient Boosting on Decision Trees</vt:lpstr>
      <vt:lpstr>Popular GB implementations</vt:lpstr>
      <vt:lpstr>XGBoost (Extreme Gradient Boosting)</vt:lpstr>
      <vt:lpstr>Newton optimization for loss function</vt:lpstr>
      <vt:lpstr>Newton optimization for loss function</vt:lpstr>
      <vt:lpstr>New impurity criterion for DT splits</vt:lpstr>
      <vt:lpstr>Shrinkage and feature subsampling</vt:lpstr>
      <vt:lpstr>Exact Naïve Algorithm for Splits</vt:lpstr>
      <vt:lpstr>Acceleration of Naïve Algorithm</vt:lpstr>
      <vt:lpstr>Exact algorithm for splits in XGBoost</vt:lpstr>
      <vt:lpstr>Approximate algorithms for splits</vt:lpstr>
      <vt:lpstr>Approximate algorithms for splits</vt:lpstr>
      <vt:lpstr>Finding good proposals</vt:lpstr>
      <vt:lpstr>Working with missing/sparse values</vt:lpstr>
      <vt:lpstr>Finding default subtree</vt:lpstr>
      <vt:lpstr>Acceleration for sparse training </vt:lpstr>
      <vt:lpstr>LightGBM</vt:lpstr>
      <vt:lpstr>Efficient object subsampling</vt:lpstr>
      <vt:lpstr>Efficient object subsampling</vt:lpstr>
      <vt:lpstr>Clusters of features</vt:lpstr>
      <vt:lpstr>Uniting features in one group</vt:lpstr>
      <vt:lpstr>Introduction to Blending and Stacking</vt:lpstr>
      <vt:lpstr>Blending</vt:lpstr>
      <vt:lpstr>Stacking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377</cp:revision>
  <dcterms:created xsi:type="dcterms:W3CDTF">2016-07-15T17:21:31Z</dcterms:created>
  <dcterms:modified xsi:type="dcterms:W3CDTF">2025-04-11T08:49:10Z</dcterms:modified>
</cp:coreProperties>
</file>