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77" r:id="rId2"/>
    <p:sldId id="291" r:id="rId3"/>
    <p:sldId id="308" r:id="rId4"/>
    <p:sldId id="309" r:id="rId5"/>
    <p:sldId id="310" r:id="rId6"/>
    <p:sldId id="295" r:id="rId7"/>
    <p:sldId id="292" r:id="rId8"/>
    <p:sldId id="293" r:id="rId9"/>
    <p:sldId id="294" r:id="rId10"/>
    <p:sldId id="311" r:id="rId11"/>
    <p:sldId id="306" r:id="rId12"/>
    <p:sldId id="307" r:id="rId13"/>
    <p:sldId id="296" r:id="rId14"/>
    <p:sldId id="297" r:id="rId15"/>
    <p:sldId id="312" r:id="rId16"/>
    <p:sldId id="298" r:id="rId17"/>
    <p:sldId id="299" r:id="rId18"/>
    <p:sldId id="300" r:id="rId19"/>
    <p:sldId id="301" r:id="rId20"/>
    <p:sldId id="278" r:id="rId21"/>
    <p:sldId id="313" r:id="rId22"/>
    <p:sldId id="314" r:id="rId23"/>
    <p:sldId id="315" r:id="rId24"/>
    <p:sldId id="316" r:id="rId25"/>
    <p:sldId id="302" r:id="rId26"/>
    <p:sldId id="303" r:id="rId27"/>
    <p:sldId id="304" r:id="rId2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0719" autoAdjust="0"/>
  </p:normalViewPr>
  <p:slideViewPr>
    <p:cSldViewPr snapToGrid="0">
      <p:cViewPr varScale="1">
        <p:scale>
          <a:sx n="60" d="100"/>
          <a:sy n="60" d="100"/>
        </p:scale>
        <p:origin x="1216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A202F-4299-479C-B15E-F143261314E2}" type="datetimeFigureOut">
              <a:rPr lang="ru-RU" smtClean="0"/>
              <a:t>10.04.2025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2C122-6047-4DF2-B658-83EED2B0EF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2163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10.04.2025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707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10.04.2025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265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10.04.2025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9767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10.04.2025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9452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10.04.2025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9410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10.04.2025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898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10.04.2025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7192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10.04.2025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5444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10.04.2025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4178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10.04.2025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1515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10.04.2025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1558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0110C-44BF-413A-8FA8-51FBC9510905}" type="datetimeFigureOut">
              <a:rPr lang="ru-RU" smtClean="0"/>
              <a:t>10.04.2025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313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tmp"/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tmp"/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tmp"/><Relationship Id="rId4" Type="http://schemas.openxmlformats.org/officeDocument/2006/relationships/image" Target="../media/image39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mp"/><Relationship Id="rId2" Type="http://schemas.openxmlformats.org/officeDocument/2006/relationships/image" Target="../media/image41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tmp"/><Relationship Id="rId2" Type="http://schemas.openxmlformats.org/officeDocument/2006/relationships/image" Target="../media/image44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tmp"/><Relationship Id="rId4" Type="http://schemas.openxmlformats.org/officeDocument/2006/relationships/image" Target="../media/image46.tm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tmp"/><Relationship Id="rId2" Type="http://schemas.openxmlformats.org/officeDocument/2006/relationships/image" Target="../media/image49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tmp"/><Relationship Id="rId4" Type="http://schemas.openxmlformats.org/officeDocument/2006/relationships/image" Target="../media/image3.tm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tmp"/><Relationship Id="rId2" Type="http://schemas.openxmlformats.org/officeDocument/2006/relationships/image" Target="../media/image52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tmp"/><Relationship Id="rId2" Type="http://schemas.openxmlformats.org/officeDocument/2006/relationships/image" Target="../media/image54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tmp"/><Relationship Id="rId2" Type="http://schemas.openxmlformats.org/officeDocument/2006/relationships/image" Target="../media/image56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tmp"/><Relationship Id="rId2" Type="http://schemas.openxmlformats.org/officeDocument/2006/relationships/image" Target="../media/image58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tmp"/><Relationship Id="rId4" Type="http://schemas.openxmlformats.org/officeDocument/2006/relationships/image" Target="../media/image60.tmp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tmp"/><Relationship Id="rId3" Type="http://schemas.openxmlformats.org/officeDocument/2006/relationships/image" Target="../media/image63.tmp"/><Relationship Id="rId7" Type="http://schemas.openxmlformats.org/officeDocument/2006/relationships/image" Target="../media/image67.tmp"/><Relationship Id="rId2" Type="http://schemas.openxmlformats.org/officeDocument/2006/relationships/image" Target="../media/image62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tmp"/><Relationship Id="rId5" Type="http://schemas.openxmlformats.org/officeDocument/2006/relationships/image" Target="../media/image65.tmp"/><Relationship Id="rId10" Type="http://schemas.openxmlformats.org/officeDocument/2006/relationships/image" Target="../media/image70.tmp"/><Relationship Id="rId4" Type="http://schemas.openxmlformats.org/officeDocument/2006/relationships/image" Target="../media/image64.tmp"/><Relationship Id="rId9" Type="http://schemas.openxmlformats.org/officeDocument/2006/relationships/image" Target="../media/image69.tmp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tmp"/><Relationship Id="rId2" Type="http://schemas.openxmlformats.org/officeDocument/2006/relationships/image" Target="../media/image71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4.tmp"/><Relationship Id="rId4" Type="http://schemas.openxmlformats.org/officeDocument/2006/relationships/image" Target="../media/image73.tm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tmp"/><Relationship Id="rId3" Type="http://schemas.openxmlformats.org/officeDocument/2006/relationships/image" Target="../media/image6.tmp"/><Relationship Id="rId7" Type="http://schemas.openxmlformats.org/officeDocument/2006/relationships/image" Target="../media/image10.tmp"/><Relationship Id="rId12" Type="http://schemas.openxmlformats.org/officeDocument/2006/relationships/image" Target="../media/image15.tmp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tmp"/><Relationship Id="rId11" Type="http://schemas.openxmlformats.org/officeDocument/2006/relationships/image" Target="../media/image14.tmp"/><Relationship Id="rId5" Type="http://schemas.openxmlformats.org/officeDocument/2006/relationships/image" Target="../media/image8.tmp"/><Relationship Id="rId10" Type="http://schemas.openxmlformats.org/officeDocument/2006/relationships/image" Target="../media/image13.tmp"/><Relationship Id="rId4" Type="http://schemas.openxmlformats.org/officeDocument/2006/relationships/image" Target="../media/image7.tmp"/><Relationship Id="rId9" Type="http://schemas.openxmlformats.org/officeDocument/2006/relationships/image" Target="../media/image12.tm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tmp"/><Relationship Id="rId5" Type="http://schemas.openxmlformats.org/officeDocument/2006/relationships/image" Target="../media/image18.tmp"/><Relationship Id="rId4" Type="http://schemas.openxmlformats.org/officeDocument/2006/relationships/image" Target="../media/image17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roceedings.neurips.cc/paper_files/paper/2017/file/6449f44a102fde848669bdd9eb6b76fa-Paper.pdf" TargetMode="External"/><Relationship Id="rId2" Type="http://schemas.openxmlformats.org/officeDocument/2006/relationships/hyperlink" Target="https://arxiv.org/abs/1603.02754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abs/1706.09516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tmp"/><Relationship Id="rId3" Type="http://schemas.openxmlformats.org/officeDocument/2006/relationships/image" Target="../media/image17.tmp"/><Relationship Id="rId7" Type="http://schemas.openxmlformats.org/officeDocument/2006/relationships/image" Target="../media/image24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tmp"/><Relationship Id="rId5" Type="http://schemas.openxmlformats.org/officeDocument/2006/relationships/image" Target="../media/image22.tmp"/><Relationship Id="rId10" Type="http://schemas.openxmlformats.org/officeDocument/2006/relationships/image" Target="../media/image27.tmp"/><Relationship Id="rId4" Type="http://schemas.openxmlformats.org/officeDocument/2006/relationships/image" Target="../media/image21.tmp"/><Relationship Id="rId9" Type="http://schemas.openxmlformats.org/officeDocument/2006/relationships/image" Target="../media/image26.tmp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tmp"/><Relationship Id="rId3" Type="http://schemas.openxmlformats.org/officeDocument/2006/relationships/image" Target="../media/image28.tmp"/><Relationship Id="rId7" Type="http://schemas.openxmlformats.org/officeDocument/2006/relationships/image" Target="../media/image32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tmp"/><Relationship Id="rId5" Type="http://schemas.openxmlformats.org/officeDocument/2006/relationships/image" Target="../media/image30.tmp"/><Relationship Id="rId4" Type="http://schemas.openxmlformats.org/officeDocument/2006/relationships/image" Target="../media/image29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tmp"/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9E55AB-6FBF-B0C9-8397-B1AFFFCA70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5019" y="1622100"/>
            <a:ext cx="10161181" cy="3056232"/>
          </a:xfrm>
        </p:spPr>
        <p:txBody>
          <a:bodyPr>
            <a:normAutofit fontScale="90000"/>
          </a:bodyPr>
          <a:lstStyle/>
          <a:p>
            <a:r>
              <a:rPr lang="en-US" dirty="0"/>
              <a:t>Gradient Boosting Implementation: </a:t>
            </a:r>
            <a:r>
              <a:rPr lang="en-US" dirty="0" err="1"/>
              <a:t>XGBoost</a:t>
            </a:r>
            <a:r>
              <a:rPr lang="en-US" dirty="0"/>
              <a:t>, </a:t>
            </a:r>
            <a:r>
              <a:rPr lang="en-US" dirty="0" err="1"/>
              <a:t>LightGBM</a:t>
            </a:r>
            <a:br>
              <a:rPr lang="ru-RU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Blending, Stacking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0540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7BB325-AB83-45D8-482A-932C54BCB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EDE79E-1B83-1AA3-257D-A7575C2E7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Shrinkage and feature subsampling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9729968-1651-D75E-64CB-EB5B0CC93D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218" y="1944023"/>
            <a:ext cx="4065831" cy="501954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0754983-A096-9ABB-33F1-B78CEBCE8D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2579" y="1944023"/>
            <a:ext cx="420946" cy="5893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54743B6-163C-E87F-51D9-F94B87E85161}"/>
              </a:ext>
            </a:extLst>
          </p:cNvPr>
          <p:cNvSpPr txBox="1"/>
          <p:nvPr/>
        </p:nvSpPr>
        <p:spPr>
          <a:xfrm>
            <a:off x="838200" y="1922757"/>
            <a:ext cx="1703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Shrinkage:</a:t>
            </a:r>
            <a:endParaRPr lang="ru-RU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E5A852-F62D-B5EA-C26F-D0D50671018F}"/>
              </a:ext>
            </a:extLst>
          </p:cNvPr>
          <p:cNvSpPr txBox="1"/>
          <p:nvPr/>
        </p:nvSpPr>
        <p:spPr>
          <a:xfrm>
            <a:off x="8682892" y="1939914"/>
            <a:ext cx="16130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 step size</a:t>
            </a:r>
            <a:endParaRPr lang="ru-RU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27C527-E2A8-4F1B-675D-0FDC68C15E34}"/>
              </a:ext>
            </a:extLst>
          </p:cNvPr>
          <p:cNvSpPr txBox="1"/>
          <p:nvPr/>
        </p:nvSpPr>
        <p:spPr>
          <a:xfrm>
            <a:off x="838200" y="2905780"/>
            <a:ext cx="109001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Use feature subsampling like in Random Forest (sample random subset of features for finding each split, the subset is different for different nodes in one tree)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957226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56A151-B357-D968-6314-0AECF636F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Exact Naïve Algorithm for Splits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5FD86C-2BCE-C9CC-3576-7A5ADE997C30}"/>
              </a:ext>
            </a:extLst>
          </p:cNvPr>
          <p:cNvSpPr txBox="1"/>
          <p:nvPr/>
        </p:nvSpPr>
        <p:spPr>
          <a:xfrm>
            <a:off x="838200" y="1509823"/>
            <a:ext cx="10685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Suppose in current node there are N objects with D features and variance is used as impurity criterion</a:t>
            </a:r>
            <a:endParaRPr lang="ru-RU" sz="28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40E219D-1523-4B99-6040-9BD06D9F5E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7320" y="2583310"/>
            <a:ext cx="2724529" cy="79612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CBE1EDA-ADC5-C58E-C60A-79512ED073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930" y="2523620"/>
            <a:ext cx="1595340" cy="91550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16B06C3-E604-A028-BBFB-86D4A53B90CD}"/>
              </a:ext>
            </a:extLst>
          </p:cNvPr>
          <p:cNvSpPr txBox="1"/>
          <p:nvPr/>
        </p:nvSpPr>
        <p:spPr>
          <a:xfrm>
            <a:off x="834388" y="3478563"/>
            <a:ext cx="8788047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For each feature 1..D:</a:t>
            </a:r>
          </a:p>
          <a:p>
            <a:pPr marL="342900" indent="-342900">
              <a:buAutoNum type="arabicParenR"/>
            </a:pPr>
            <a:r>
              <a:rPr lang="en-US" sz="2800" dirty="0"/>
              <a:t>Sort all objects </a:t>
            </a:r>
            <a:r>
              <a:rPr lang="en-US" sz="2800" dirty="0" err="1"/>
              <a:t>w.r.t.</a:t>
            </a:r>
            <a:r>
              <a:rPr lang="en-US" sz="2800" dirty="0"/>
              <a:t> current feature O(N log N)</a:t>
            </a:r>
          </a:p>
          <a:p>
            <a:pPr marL="342900" indent="-342900">
              <a:buAutoNum type="arabicParenR"/>
            </a:pPr>
            <a:r>
              <a:rPr lang="en-US" sz="2800" dirty="0"/>
              <a:t>For each threshold 1..N: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2800" dirty="0"/>
              <a:t>Compute mean target for left and right subtree O(N)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2800" dirty="0"/>
              <a:t>Compute variance for left and right subtree O(N)</a:t>
            </a:r>
          </a:p>
          <a:p>
            <a:pPr marL="342900" indent="-342900">
              <a:buAutoNum type="arabicParenR"/>
            </a:pP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EFAD50-2538-0B37-C425-E21B221E85A9}"/>
              </a:ext>
            </a:extLst>
          </p:cNvPr>
          <p:cNvSpPr txBox="1"/>
          <p:nvPr/>
        </p:nvSpPr>
        <p:spPr>
          <a:xfrm>
            <a:off x="834388" y="6101456"/>
            <a:ext cx="54446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Total computational cost: O(D*N*N)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432327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C01941-4AA0-0738-8EA1-2BE14F33E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Acceleration of Naïve Algorithm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84FFC64-352B-718F-54A3-5587A5FA5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9418" y="1456257"/>
            <a:ext cx="1595340" cy="91550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1918DDB-C8F8-9327-9436-1EB1D2A948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5664" y="1509422"/>
            <a:ext cx="2724529" cy="7961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7D558E-77C5-76AF-BAD9-FC5D689D3168}"/>
              </a:ext>
            </a:extLst>
          </p:cNvPr>
          <p:cNvSpPr txBox="1"/>
          <p:nvPr/>
        </p:nvSpPr>
        <p:spPr>
          <a:xfrm>
            <a:off x="838201" y="2468466"/>
            <a:ext cx="8933120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 each feature 1..D:</a:t>
            </a:r>
          </a:p>
          <a:p>
            <a:pPr marL="342900" indent="-342900">
              <a:buAutoNum type="arabicParenR"/>
            </a:pPr>
            <a:r>
              <a:rPr lang="en-US" sz="2800" dirty="0"/>
              <a:t>Sort all objects </a:t>
            </a:r>
            <a:r>
              <a:rPr lang="en-US" sz="2800" dirty="0" err="1"/>
              <a:t>w.r.t.</a:t>
            </a:r>
            <a:r>
              <a:rPr lang="en-US" sz="2800" dirty="0"/>
              <a:t> current feature O(N log N)</a:t>
            </a:r>
          </a:p>
          <a:p>
            <a:pPr marL="342900" indent="-342900">
              <a:buAutoNum type="arabicParenR"/>
            </a:pPr>
            <a:r>
              <a:rPr lang="en-US" sz="2800" dirty="0"/>
              <a:t>For each threshold 1..N:</a:t>
            </a:r>
          </a:p>
          <a:p>
            <a:pPr marL="971550" lvl="1" indent="-514350">
              <a:buFont typeface="+mj-lt"/>
              <a:buAutoNum type="alphaUcPeriod"/>
            </a:pPr>
            <a:r>
              <a:rPr lang="en-US" sz="2800" dirty="0"/>
              <a:t>Recompute mean target when moving one object </a:t>
            </a:r>
            <a:r>
              <a:rPr lang="en-US" sz="2800" i="1" dirty="0"/>
              <a:t>y</a:t>
            </a:r>
            <a:r>
              <a:rPr lang="en-US" sz="2800" dirty="0"/>
              <a:t> from right to left subtree O(1)</a:t>
            </a:r>
          </a:p>
          <a:p>
            <a:pPr marL="971550" lvl="1" indent="-514350">
              <a:buFont typeface="+mj-lt"/>
              <a:buAutoNum type="alphaUcPeriod"/>
            </a:pPr>
            <a:endParaRPr lang="en-US" sz="2800" dirty="0"/>
          </a:p>
          <a:p>
            <a:pPr marL="971550" lvl="1" indent="-514350">
              <a:buFont typeface="+mj-lt"/>
              <a:buAutoNum type="alphaUcPeriod"/>
            </a:pPr>
            <a:endParaRPr lang="en-US" sz="2800" dirty="0"/>
          </a:p>
          <a:p>
            <a:pPr marL="971550" lvl="1" indent="-514350">
              <a:buFont typeface="+mj-lt"/>
              <a:buAutoNum type="alphaUcPeriod"/>
            </a:pPr>
            <a:r>
              <a:rPr lang="en-US" sz="2800" dirty="0"/>
              <a:t>Recompute variance for left and right subtree O(1)</a:t>
            </a:r>
          </a:p>
          <a:p>
            <a:pPr marL="342900" indent="-342900">
              <a:buAutoNum type="arabicParenR"/>
            </a:pP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BDE424-C1BA-8830-4830-26CCEDB156CD}"/>
              </a:ext>
            </a:extLst>
          </p:cNvPr>
          <p:cNvSpPr txBox="1"/>
          <p:nvPr/>
        </p:nvSpPr>
        <p:spPr>
          <a:xfrm>
            <a:off x="838200" y="6012870"/>
            <a:ext cx="59656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Total computational cost: O(D*N*log N)</a:t>
            </a:r>
            <a:endParaRPr lang="ru-RU" sz="28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F272310-692D-5E07-4595-F99BFA8916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517" y="4721949"/>
            <a:ext cx="2867988" cy="65213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A153FA5-1454-AD6C-CAE6-C1FD12E64B5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644" y="4733469"/>
            <a:ext cx="3235032" cy="66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1781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A4FDA2-6F71-A8D4-FF25-2DEE62AC6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Exact algorithm for splits in </a:t>
            </a:r>
            <a:r>
              <a:rPr lang="en-US" dirty="0" err="1"/>
              <a:t>XGBoost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DE96328-0450-BD2D-FB0C-72B350A5B0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96628"/>
            <a:ext cx="6167710" cy="3910192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4F7C401-F6EF-602F-19E6-721160A084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6654" y="1371065"/>
            <a:ext cx="8569193" cy="1094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907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367665-9AF2-4D22-D1DB-3B47FC1ED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Approximate algorithms for splits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C32C13C-AA76-E010-5255-8EE7471E8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244" y="1690688"/>
            <a:ext cx="8215735" cy="35329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7B546CB-C064-1754-7F94-2E41766E1CF1}"/>
              </a:ext>
            </a:extLst>
          </p:cNvPr>
          <p:cNvSpPr txBox="1"/>
          <p:nvPr/>
        </p:nvSpPr>
        <p:spPr>
          <a:xfrm>
            <a:off x="887244" y="5784112"/>
            <a:ext cx="72526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Computational cost: O(D * number of proposals)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297849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D7DA31-FB43-C8AA-4DF9-3B482F113F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F59DDD-3603-1CCC-DA9F-6107D5ECD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Approximate algorithms for splits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F99C8BF-BF7D-C548-50F0-DB51521E71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523" y="1750215"/>
            <a:ext cx="3976118" cy="29371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52AFE5-BBD8-AC68-4816-2815BEC16120}"/>
              </a:ext>
            </a:extLst>
          </p:cNvPr>
          <p:cNvSpPr txBox="1"/>
          <p:nvPr/>
        </p:nvSpPr>
        <p:spPr>
          <a:xfrm>
            <a:off x="375491" y="1690688"/>
            <a:ext cx="758970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Global proposals: require more refined number of bins, but can be done only once per tree</a:t>
            </a:r>
          </a:p>
          <a:p>
            <a:endParaRPr lang="en-US" sz="2800" dirty="0"/>
          </a:p>
          <a:p>
            <a:r>
              <a:rPr lang="en-US" sz="2800" dirty="0"/>
              <a:t>Local proposals: we can use few bins, but need to compute them for every node a new</a:t>
            </a:r>
          </a:p>
          <a:p>
            <a:endParaRPr lang="en-US" sz="2800" dirty="0"/>
          </a:p>
          <a:p>
            <a:r>
              <a:rPr lang="en-US" sz="2800" dirty="0"/>
              <a:t>Result: both approaches show similar performance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7929049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0227A-551E-5FE8-86B7-6FC9F10C0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good proposals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3A61A67-F35A-A236-64AF-67084EAEDA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442" y="2876419"/>
            <a:ext cx="1032629" cy="4130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BA9B437-D3D0-0D13-A5DC-6C0940973754}"/>
              </a:ext>
            </a:extLst>
          </p:cNvPr>
          <p:cNvSpPr txBox="1"/>
          <p:nvPr/>
        </p:nvSpPr>
        <p:spPr>
          <a:xfrm>
            <a:off x="2020185" y="2820716"/>
            <a:ext cx="2361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 object weight</a:t>
            </a:r>
            <a:endParaRPr lang="ru-RU" sz="28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2344693-723D-A151-D8C0-0B4881CD63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869" y="3474615"/>
            <a:ext cx="4514942" cy="100634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DC25261-16E0-85D6-2A42-3F743E7CD3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009" y="4868905"/>
            <a:ext cx="7968753" cy="60685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3A067C8-D990-D0B6-520C-E333403596F9}"/>
              </a:ext>
            </a:extLst>
          </p:cNvPr>
          <p:cNvSpPr txBox="1"/>
          <p:nvPr/>
        </p:nvSpPr>
        <p:spPr>
          <a:xfrm>
            <a:off x="901442" y="3649412"/>
            <a:ext cx="27414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Ranking function:</a:t>
            </a:r>
            <a:endParaRPr lang="ru-RU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C582A2-34D0-F2A3-D12C-A32A96901E62}"/>
              </a:ext>
            </a:extLst>
          </p:cNvPr>
          <p:cNvSpPr txBox="1"/>
          <p:nvPr/>
        </p:nvSpPr>
        <p:spPr>
          <a:xfrm>
            <a:off x="901442" y="4870397"/>
            <a:ext cx="2284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Optimal splits:</a:t>
            </a:r>
            <a:endParaRPr lang="ru-RU" sz="28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92D1680-85F2-4797-9A1E-9D91F3D220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998" y="1602632"/>
            <a:ext cx="10614961" cy="100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031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88D9C1-E0DD-BAAC-D252-DB234E01F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missing/sparse values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509565B-481D-5DD8-91CB-FA7A83C1A5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933" y="2519480"/>
            <a:ext cx="7202134" cy="31689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86D526-5CCA-E49B-9C91-96CBD8E5DE78}"/>
              </a:ext>
            </a:extLst>
          </p:cNvPr>
          <p:cNvSpPr txBox="1"/>
          <p:nvPr/>
        </p:nvSpPr>
        <p:spPr>
          <a:xfrm>
            <a:off x="838200" y="1620301"/>
            <a:ext cx="9137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Idea: introduce default subtree for missing/zero feature value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0847670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95FD7F-EE58-A7E9-69E6-C18DA6528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default subtree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67CA35E-0045-5D42-738D-59FDA776DF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18" y="2446015"/>
            <a:ext cx="5536016" cy="420191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9C440C3-274E-600D-0E21-223FA2FC86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319" y="2435382"/>
            <a:ext cx="5412129" cy="245559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8A65A8C-C02B-4AD0-7238-2C1E985D51A1}"/>
              </a:ext>
            </a:extLst>
          </p:cNvPr>
          <p:cNvSpPr txBox="1"/>
          <p:nvPr/>
        </p:nvSpPr>
        <p:spPr>
          <a:xfrm>
            <a:off x="605595" y="1371711"/>
            <a:ext cx="115048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Idea: compute score value twice – 1) all missing values go to the right subtree and 2) all missing values go to the left subtree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250339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430510-17CF-A229-F680-9A4FFB93D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Acceleration for sparse training 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C2B3932-D9CF-6568-79D4-C33B1DC328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432" y="1930553"/>
            <a:ext cx="5468181" cy="39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200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35AC97B7-7F32-F811-6B43-F427140028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5750" y="2538923"/>
            <a:ext cx="3103684" cy="973047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EA2B75-59F1-2AFA-BFF3-ABFFEC6C6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Boosting on Decision Trees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281F676-F271-3E08-54FB-C273C6F55A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595" y="1450499"/>
            <a:ext cx="2747477" cy="10884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FA892B-A0C7-F01E-4B10-266FC0227D2C}"/>
              </a:ext>
            </a:extLst>
          </p:cNvPr>
          <p:cNvSpPr txBox="1"/>
          <p:nvPr/>
        </p:nvSpPr>
        <p:spPr>
          <a:xfrm>
            <a:off x="861234" y="1733101"/>
            <a:ext cx="4418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Composition of base models:</a:t>
            </a:r>
            <a:endParaRPr lang="ru-RU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947FFE-617E-3028-82F6-795FA4EB68DF}"/>
              </a:ext>
            </a:extLst>
          </p:cNvPr>
          <p:cNvSpPr txBox="1"/>
          <p:nvPr/>
        </p:nvSpPr>
        <p:spPr>
          <a:xfrm>
            <a:off x="839968" y="2744163"/>
            <a:ext cx="57857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Base model = regression decision tree:</a:t>
            </a:r>
            <a:endParaRPr lang="ru-RU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25FE6E-2761-B6A7-6752-FD0DD649ED75}"/>
              </a:ext>
            </a:extLst>
          </p:cNvPr>
          <p:cNvSpPr txBox="1"/>
          <p:nvPr/>
        </p:nvSpPr>
        <p:spPr>
          <a:xfrm>
            <a:off x="839968" y="3957247"/>
            <a:ext cx="106325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base models are trained sequentially, e.g. the next tree corrects the errors of the current composition: </a:t>
            </a:r>
            <a:endParaRPr lang="ru-RU" sz="28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084B970-16A2-97EC-39DD-A0CF361274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974" y="4896392"/>
            <a:ext cx="4663808" cy="101989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544E51E-46E6-02D8-EBDE-B849062383F6}"/>
              </a:ext>
            </a:extLst>
          </p:cNvPr>
          <p:cNvSpPr txBox="1"/>
          <p:nvPr/>
        </p:nvSpPr>
        <p:spPr>
          <a:xfrm>
            <a:off x="870099" y="5958830"/>
            <a:ext cx="89012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Each tree is supposed to be simple (has few nodes/leaves)</a:t>
            </a:r>
            <a:endParaRPr lang="ru-RU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0FD43B9-A560-C963-70F5-5E511CA2F8F9}"/>
              </a:ext>
            </a:extLst>
          </p:cNvPr>
          <p:cNvSpPr txBox="1"/>
          <p:nvPr/>
        </p:nvSpPr>
        <p:spPr>
          <a:xfrm>
            <a:off x="4294390" y="3269173"/>
            <a:ext cx="2898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 number of leaves</a:t>
            </a:r>
            <a:endParaRPr lang="ru-RU" sz="2800" dirty="0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792B8721-B725-7E9B-624F-6A9FE4F063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938" y="3352507"/>
            <a:ext cx="314617" cy="34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3828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11EB2F-483E-08C4-13B5-7BC5A5BBA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LightGBM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FD0C69-C452-12DD-A911-7CF7C80EF188}"/>
              </a:ext>
            </a:extLst>
          </p:cNvPr>
          <p:cNvSpPr txBox="1"/>
          <p:nvPr/>
        </p:nvSpPr>
        <p:spPr>
          <a:xfrm>
            <a:off x="838200" y="1860698"/>
            <a:ext cx="110383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Main ideas:</a:t>
            </a:r>
          </a:p>
          <a:p>
            <a:pPr marL="342900" indent="-342900">
              <a:buAutoNum type="arabicParenR"/>
            </a:pPr>
            <a:r>
              <a:rPr lang="en-US" sz="2800" dirty="0"/>
              <a:t>Using loss gradient pseudo-targets like in classic GB scheme</a:t>
            </a:r>
          </a:p>
          <a:p>
            <a:pPr marL="342900" indent="-342900">
              <a:buAutoNum type="arabicParenR"/>
            </a:pPr>
            <a:r>
              <a:rPr lang="en-US" sz="2800" dirty="0"/>
              <a:t>Using object subsampling with sufficient object reduction for construction of each tree</a:t>
            </a:r>
          </a:p>
          <a:p>
            <a:pPr marL="342900" indent="-342900">
              <a:buAutoNum type="arabicParenR"/>
            </a:pPr>
            <a:r>
              <a:rPr lang="en-US" sz="2800" dirty="0"/>
              <a:t>Using clusters of features (groups of features) with sufficient groups number reduction for construction of each tree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4672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BCD5E0-4E41-AE6C-B027-3D6E63AA4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object subsampling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54DF88-D222-2229-0287-A50D0088CF90}"/>
              </a:ext>
            </a:extLst>
          </p:cNvPr>
          <p:cNvSpPr txBox="1"/>
          <p:nvPr/>
        </p:nvSpPr>
        <p:spPr>
          <a:xfrm>
            <a:off x="848833" y="1701203"/>
            <a:ext cx="109107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Object importance = absolute value of loss gradient         (for objects with almost zero gradient the base model doesn’t need to learn anything)</a:t>
            </a:r>
            <a:endParaRPr lang="ru-RU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B2CE00-BAE3-C704-67E6-E64C5D97BB59}"/>
              </a:ext>
            </a:extLst>
          </p:cNvPr>
          <p:cNvSpPr txBox="1"/>
          <p:nvPr/>
        </p:nvSpPr>
        <p:spPr>
          <a:xfrm>
            <a:off x="828760" y="3902152"/>
            <a:ext cx="1103836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GOSS (Gradient-based One-Side Sampling):</a:t>
            </a:r>
          </a:p>
          <a:p>
            <a:pPr marL="514350" indent="-514350">
              <a:buAutoNum type="arabicParenR"/>
            </a:pPr>
            <a:r>
              <a:rPr lang="en-US" sz="2800" dirty="0"/>
              <a:t>Sort all objects </a:t>
            </a:r>
            <a:r>
              <a:rPr lang="en-US" sz="2800" dirty="0" err="1"/>
              <a:t>w.r.t.</a:t>
            </a:r>
            <a:r>
              <a:rPr lang="en-US" sz="2800" dirty="0"/>
              <a:t> their absolute grad. values in descending order</a:t>
            </a:r>
          </a:p>
          <a:p>
            <a:pPr marL="514350" indent="-514350">
              <a:buAutoNum type="arabicParenR"/>
            </a:pPr>
            <a:r>
              <a:rPr lang="en-US" sz="2800" dirty="0"/>
              <a:t>Take the top </a:t>
            </a:r>
            <a:r>
              <a:rPr lang="en-US" sz="2800" i="1" dirty="0"/>
              <a:t>a%</a:t>
            </a:r>
            <a:r>
              <a:rPr lang="en-US" sz="2800" dirty="0"/>
              <a:t> objects (the objects with the highest grad. values) </a:t>
            </a:r>
          </a:p>
          <a:p>
            <a:pPr marL="514350" indent="-514350">
              <a:buAutoNum type="arabicParenR"/>
            </a:pPr>
            <a:r>
              <a:rPr lang="en-US" sz="2800" dirty="0"/>
              <a:t>Among the rest randomly sample </a:t>
            </a:r>
            <a:r>
              <a:rPr lang="en-US" sz="2800" i="1" dirty="0"/>
              <a:t>b%</a:t>
            </a:r>
            <a:r>
              <a:rPr lang="en-US" sz="2800" dirty="0"/>
              <a:t> of objects</a:t>
            </a:r>
          </a:p>
          <a:p>
            <a:pPr marL="514350" indent="-514350">
              <a:buAutoNum type="arabicParenR"/>
            </a:pPr>
            <a:r>
              <a:rPr lang="en-US" sz="2800" dirty="0"/>
              <a:t>Weights for dataset: =1 for objects from step 2, =(1-a)/b for objects from step 3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FAC4806-7434-7B1F-7AE0-C9BBD2DF46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3553" y="2665826"/>
            <a:ext cx="3589043" cy="104109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BED07FF7-1D29-12CD-2DAF-76D01B9974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7483" y="1756381"/>
            <a:ext cx="498632" cy="4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3237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7CCCCE-F089-79C7-9A75-D673DED811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2A1159-9A44-1C0F-CAF2-DD3AF06D8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 object subsampling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0131834-9657-C09D-86F9-8D57441D23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925" y="2553928"/>
            <a:ext cx="2988150" cy="84604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B84D34D-1BDD-2543-8821-9DB675F4D6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922" y="3608316"/>
            <a:ext cx="1683539" cy="84604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5AF0FD-655A-42BE-F61A-35F50D3CECF6}"/>
              </a:ext>
            </a:extLst>
          </p:cNvPr>
          <p:cNvSpPr txBox="1"/>
          <p:nvPr/>
        </p:nvSpPr>
        <p:spPr>
          <a:xfrm>
            <a:off x="838200" y="1860698"/>
            <a:ext cx="96880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Considering object weights in prediction and impurity criterion:</a:t>
            </a:r>
          </a:p>
        </p:txBody>
      </p:sp>
    </p:spTree>
    <p:extLst>
      <p:ext uri="{BB962C8B-B14F-4D97-AF65-F5344CB8AC3E}">
        <p14:creationId xmlns:p14="http://schemas.microsoft.com/office/powerpoint/2010/main" val="2157975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BC5FB9-F016-656D-EE82-5A6D95EC3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Clusters of features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6D8A3D-6026-B5D4-7B6B-752B5B1B7E83}"/>
              </a:ext>
            </a:extLst>
          </p:cNvPr>
          <p:cNvSpPr txBox="1"/>
          <p:nvPr/>
        </p:nvSpPr>
        <p:spPr>
          <a:xfrm>
            <a:off x="848833" y="1701203"/>
            <a:ext cx="109107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Two features are called mutually exclusive, if they rarely take non-zero values simultaneously (e.g. features after one-hot encoding)</a:t>
            </a:r>
            <a:endParaRPr lang="ru-RU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A32C2A-67EA-DD1C-E078-1D4AD7DF8E67}"/>
              </a:ext>
            </a:extLst>
          </p:cNvPr>
          <p:cNvSpPr txBox="1"/>
          <p:nvPr/>
        </p:nvSpPr>
        <p:spPr>
          <a:xfrm>
            <a:off x="848833" y="2842430"/>
            <a:ext cx="4828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Distance between two features</a:t>
            </a:r>
            <a:endParaRPr lang="ru-RU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7543B4-1758-8376-DA14-759406DFE410}"/>
              </a:ext>
            </a:extLst>
          </p:cNvPr>
          <p:cNvSpPr txBox="1"/>
          <p:nvPr/>
        </p:nvSpPr>
        <p:spPr>
          <a:xfrm>
            <a:off x="848833" y="3496332"/>
            <a:ext cx="73169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Distance between feature and group of features</a:t>
            </a:r>
            <a:endParaRPr lang="ru-RU" sz="28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FC4918E-C0F2-52CB-576B-4060FD8DF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7531" y="3567656"/>
            <a:ext cx="2969244" cy="58186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FEC4215-0048-9A87-8D3D-D5BC49AB3A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692" y="2708982"/>
            <a:ext cx="4098461" cy="87994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902004B-DA2F-14D3-0C10-EB8DB35FF6AB}"/>
              </a:ext>
            </a:extLst>
          </p:cNvPr>
          <p:cNvSpPr txBox="1"/>
          <p:nvPr/>
        </p:nvSpPr>
        <p:spPr>
          <a:xfrm>
            <a:off x="848833" y="4192320"/>
            <a:ext cx="110277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Clustering algorithm:</a:t>
            </a:r>
          </a:p>
          <a:p>
            <a:r>
              <a:rPr lang="en-US" sz="2800" dirty="0"/>
              <a:t>For each feature:</a:t>
            </a:r>
          </a:p>
          <a:p>
            <a:r>
              <a:rPr lang="en-US" sz="2800" dirty="0"/>
              <a:t>    For each group:</a:t>
            </a:r>
          </a:p>
          <a:p>
            <a:r>
              <a:rPr lang="en-US" sz="2800" dirty="0"/>
              <a:t>        if </a:t>
            </a:r>
            <a:r>
              <a:rPr lang="en-US" sz="2800" dirty="0" err="1"/>
              <a:t>dist</a:t>
            </a:r>
            <a:r>
              <a:rPr lang="en-US" sz="2800" dirty="0"/>
              <a:t>(feature, group) &lt; threshold, then add the feature into the group</a:t>
            </a:r>
          </a:p>
          <a:p>
            <a:r>
              <a:rPr lang="en-US" sz="2800" dirty="0"/>
              <a:t>        else make new group consisting of this feature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4337940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92D56F-CC2A-D685-8B92-105DA131C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Uniting features in one group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EB43D4-1F22-BC26-EFC3-C73F23DF40F6}"/>
              </a:ext>
            </a:extLst>
          </p:cNvPr>
          <p:cNvSpPr txBox="1"/>
          <p:nvPr/>
        </p:nvSpPr>
        <p:spPr>
          <a:xfrm>
            <a:off x="848833" y="1701203"/>
            <a:ext cx="109107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Suppose some group consists of two features. The first takes values between [0, 10), the second takes values between [0, 20). Transform the second feature values to [10, 30) and create a new united feature as sum of these two features. Define threshold splits for this newly created feature.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7899573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5F7572-4350-B7E9-22F3-FC6D44511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Blending and Stacking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E7A70D-AA33-B53E-4644-BED15AFE57B3}"/>
              </a:ext>
            </a:extLst>
          </p:cNvPr>
          <p:cNvSpPr txBox="1"/>
          <p:nvPr/>
        </p:nvSpPr>
        <p:spPr>
          <a:xfrm>
            <a:off x="838200" y="1552462"/>
            <a:ext cx="11052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Random forest and GB: base models are chosen by composition procedure</a:t>
            </a:r>
            <a:endParaRPr lang="ru-RU" sz="28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027C4FB-ADD9-1B8D-3050-4D31B67D2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2124" y="2217000"/>
            <a:ext cx="2690346" cy="56198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C7E429-B94D-6DA1-87E0-6EE558CF8862}"/>
              </a:ext>
            </a:extLst>
          </p:cNvPr>
          <p:cNvSpPr txBox="1"/>
          <p:nvPr/>
        </p:nvSpPr>
        <p:spPr>
          <a:xfrm>
            <a:off x="838200" y="2229342"/>
            <a:ext cx="7364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Stacking: composition over arbitrary base models</a:t>
            </a:r>
            <a:endParaRPr lang="ru-RU" sz="28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6B8E692-E4B0-B60E-5B3A-B574BE0360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150" y="2948514"/>
            <a:ext cx="4405631" cy="54186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F03C881-B47F-2714-3680-E75AB93632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392" y="3727528"/>
            <a:ext cx="1979137" cy="5232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57B0029-2EAD-765A-7BA5-32BDBBBA5752}"/>
              </a:ext>
            </a:extLst>
          </p:cNvPr>
          <p:cNvSpPr txBox="1"/>
          <p:nvPr/>
        </p:nvSpPr>
        <p:spPr>
          <a:xfrm>
            <a:off x="1950041" y="2939288"/>
            <a:ext cx="2129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Composition:</a:t>
            </a:r>
            <a:endParaRPr lang="ru-RU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E9D36C-2CBB-A2C5-FFC6-6FCADC40D59D}"/>
              </a:ext>
            </a:extLst>
          </p:cNvPr>
          <p:cNvSpPr txBox="1"/>
          <p:nvPr/>
        </p:nvSpPr>
        <p:spPr>
          <a:xfrm>
            <a:off x="1950041" y="3723664"/>
            <a:ext cx="2087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Meta-model:</a:t>
            </a:r>
            <a:endParaRPr lang="ru-RU" sz="2800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E4284632-FE8A-02EE-3244-0874FEDFDC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889" y="4276130"/>
            <a:ext cx="5584062" cy="121253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5384218-1DFF-16A6-C90D-A95F98005750}"/>
              </a:ext>
            </a:extLst>
          </p:cNvPr>
          <p:cNvSpPr txBox="1"/>
          <p:nvPr/>
        </p:nvSpPr>
        <p:spPr>
          <a:xfrm>
            <a:off x="1950040" y="4582468"/>
            <a:ext cx="3288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Meta-model training:</a:t>
            </a:r>
            <a:endParaRPr lang="ru-RU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D3C7FF-ECEA-F6BC-5366-02C2EC832328}"/>
              </a:ext>
            </a:extLst>
          </p:cNvPr>
          <p:cNvSpPr txBox="1"/>
          <p:nvPr/>
        </p:nvSpPr>
        <p:spPr>
          <a:xfrm>
            <a:off x="872137" y="5364208"/>
            <a:ext cx="83888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Important: meta-model and base models should be trained on different datasets!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1034374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B00678-6A76-19F4-62D2-79EC6CF6D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Blending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CC7513A-B518-1699-2CB4-F36BE5E9F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242" y="2793270"/>
            <a:ext cx="2337795" cy="15875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3BD923-492F-FF50-5B2F-51C34FCFD631}"/>
              </a:ext>
            </a:extLst>
          </p:cNvPr>
          <p:cNvSpPr txBox="1"/>
          <p:nvPr/>
        </p:nvSpPr>
        <p:spPr>
          <a:xfrm>
            <a:off x="838200" y="1705160"/>
            <a:ext cx="42108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Split dataset into two parts:</a:t>
            </a:r>
            <a:endParaRPr lang="ru-RU" sz="28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76ED1BF-78AD-7E7F-22D2-7BCF704C38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6501" y="1667631"/>
            <a:ext cx="4113285" cy="60328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822FB0F-1DEA-648B-CEB9-D02716CEDA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314" y="2841057"/>
            <a:ext cx="2042060" cy="1579708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F9925A5-ADE4-FDC8-8150-9262A97E63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983" y="2738461"/>
            <a:ext cx="1936728" cy="1152353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841D9F56-F804-7589-3A3F-070FAE6293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3983" y="3861244"/>
            <a:ext cx="2766819" cy="587202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7523EA29-8B33-7619-1632-55E8ECE13E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6601" y="3773397"/>
            <a:ext cx="1741157" cy="671859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EAD7BFE4-4E01-F576-FD71-6D506D09C1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280" y="5129373"/>
            <a:ext cx="1767492" cy="1231889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1A9CDF5D-CD99-8555-19A9-898D4ECE252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810" y="5157170"/>
            <a:ext cx="2520582" cy="1160268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8E0C1A64-6543-7197-17C6-6CD998A286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108" y="5171502"/>
            <a:ext cx="1329793" cy="114762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45A304C-76E3-963D-7408-8F1312E4BE11}"/>
              </a:ext>
            </a:extLst>
          </p:cNvPr>
          <p:cNvSpPr txBox="1"/>
          <p:nvPr/>
        </p:nvSpPr>
        <p:spPr>
          <a:xfrm>
            <a:off x="838200" y="2488046"/>
            <a:ext cx="1260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 set</a:t>
            </a:r>
            <a:endParaRPr lang="ru-R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6D655D-F826-37C5-2BA0-192A11E2D14A}"/>
              </a:ext>
            </a:extLst>
          </p:cNvPr>
          <p:cNvSpPr txBox="1"/>
          <p:nvPr/>
        </p:nvSpPr>
        <p:spPr>
          <a:xfrm>
            <a:off x="3774646" y="2248713"/>
            <a:ext cx="1936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set for base models</a:t>
            </a:r>
            <a:endParaRPr lang="ru-RU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8267B0-EB9D-F1C7-26BD-5E777D005ED6}"/>
              </a:ext>
            </a:extLst>
          </p:cNvPr>
          <p:cNvSpPr txBox="1"/>
          <p:nvPr/>
        </p:nvSpPr>
        <p:spPr>
          <a:xfrm>
            <a:off x="3774646" y="4420765"/>
            <a:ext cx="1583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set for meta model</a:t>
            </a:r>
            <a:endParaRPr lang="ru-RU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79883C-291B-2828-40EB-7876628D8411}"/>
              </a:ext>
            </a:extLst>
          </p:cNvPr>
          <p:cNvSpPr txBox="1"/>
          <p:nvPr/>
        </p:nvSpPr>
        <p:spPr>
          <a:xfrm>
            <a:off x="7644954" y="4454112"/>
            <a:ext cx="1424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Answers of base models</a:t>
            </a:r>
            <a:endParaRPr lang="ru-RU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7B889A0-3340-761E-503C-48205ABC06CE}"/>
              </a:ext>
            </a:extLst>
          </p:cNvPr>
          <p:cNvSpPr txBox="1"/>
          <p:nvPr/>
        </p:nvSpPr>
        <p:spPr>
          <a:xfrm>
            <a:off x="9748172" y="3446245"/>
            <a:ext cx="1828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meta model</a:t>
            </a:r>
            <a:endParaRPr lang="ru-RU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63067C-21B2-4358-F656-0987011F13D3}"/>
              </a:ext>
            </a:extLst>
          </p:cNvPr>
          <p:cNvSpPr txBox="1"/>
          <p:nvPr/>
        </p:nvSpPr>
        <p:spPr>
          <a:xfrm>
            <a:off x="6293809" y="2363708"/>
            <a:ext cx="2142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 all base models</a:t>
            </a:r>
            <a:endParaRPr lang="ru-R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BF35673-3A70-3A28-6716-7B98306D25CE}"/>
              </a:ext>
            </a:extLst>
          </p:cNvPr>
          <p:cNvSpPr txBox="1"/>
          <p:nvPr/>
        </p:nvSpPr>
        <p:spPr>
          <a:xfrm>
            <a:off x="868539" y="4792704"/>
            <a:ext cx="889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set</a:t>
            </a:r>
            <a:endParaRPr lang="ru-RU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546641C-8248-1F90-FF69-1E76EEAD9AEA}"/>
              </a:ext>
            </a:extLst>
          </p:cNvPr>
          <p:cNvSpPr txBox="1"/>
          <p:nvPr/>
        </p:nvSpPr>
        <p:spPr>
          <a:xfrm>
            <a:off x="7570526" y="6211669"/>
            <a:ext cx="2177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Answers of base models for test set</a:t>
            </a:r>
            <a:endParaRPr lang="ru-RU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9EA12E-3E2A-FCBF-7E9E-DE2DBF31B44C}"/>
              </a:ext>
            </a:extLst>
          </p:cNvPr>
          <p:cNvSpPr txBox="1"/>
          <p:nvPr/>
        </p:nvSpPr>
        <p:spPr>
          <a:xfrm>
            <a:off x="9748171" y="4779018"/>
            <a:ext cx="2343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Meta model prediction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00812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C89DB422-941A-36F7-2B77-D61C505F4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552" y="5337535"/>
            <a:ext cx="3044150" cy="100425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0C9737-BE1A-154E-E0B9-B402DD204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Stacking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9F082D2-CEB2-36B3-61BB-C6CFB5CCA4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234" y="1401964"/>
            <a:ext cx="4908282" cy="60857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AD51F50-CA31-8965-26A4-EEC8F2B28F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14864"/>
            <a:ext cx="1217148" cy="6085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0E15C0A-F4E0-88B8-321C-AFE323E9B3E2}"/>
              </a:ext>
            </a:extLst>
          </p:cNvPr>
          <p:cNvSpPr txBox="1"/>
          <p:nvPr/>
        </p:nvSpPr>
        <p:spPr>
          <a:xfrm>
            <a:off x="2073346" y="2110851"/>
            <a:ext cx="76770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 base model trained on all parts except of k-</a:t>
            </a:r>
            <a:r>
              <a:rPr lang="en-US" sz="2800" dirty="0" err="1"/>
              <a:t>th</a:t>
            </a:r>
            <a:r>
              <a:rPr lang="en-US" sz="2800" dirty="0"/>
              <a:t> part</a:t>
            </a:r>
            <a:endParaRPr lang="ru-RU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5D45EE-F7AE-D444-652D-43176C658247}"/>
              </a:ext>
            </a:extLst>
          </p:cNvPr>
          <p:cNvSpPr txBox="1"/>
          <p:nvPr/>
        </p:nvSpPr>
        <p:spPr>
          <a:xfrm>
            <a:off x="838200" y="1445025"/>
            <a:ext cx="14326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Training:</a:t>
            </a:r>
            <a:endParaRPr lang="ru-RU" sz="2800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322D4CA-3051-084B-8D65-7847AD1CE6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420" y="3303920"/>
            <a:ext cx="7445815" cy="111377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BC6D988-9866-85A9-B9EA-87C4FCB47F9D}"/>
              </a:ext>
            </a:extLst>
          </p:cNvPr>
          <p:cNvSpPr txBox="1"/>
          <p:nvPr/>
        </p:nvSpPr>
        <p:spPr>
          <a:xfrm>
            <a:off x="838200" y="4272945"/>
            <a:ext cx="646638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Inference:</a:t>
            </a:r>
          </a:p>
          <a:p>
            <a:pPr marL="514350" indent="-514350">
              <a:buAutoNum type="arabicParenR"/>
            </a:pPr>
            <a:r>
              <a:rPr lang="en-US" sz="2800" dirty="0"/>
              <a:t>Train all base models on full training set</a:t>
            </a:r>
          </a:p>
          <a:p>
            <a:pPr marL="514350" indent="-514350">
              <a:buAutoNum type="arabicParenR"/>
            </a:pPr>
            <a:endParaRPr lang="en-US" sz="2800" dirty="0"/>
          </a:p>
          <a:p>
            <a:pPr marL="514350" indent="-514350">
              <a:buAutoNum type="arabicParenR"/>
            </a:pPr>
            <a:r>
              <a:rPr lang="en-US" sz="2800" dirty="0"/>
              <a:t>Averaging of base models</a:t>
            </a:r>
            <a:endParaRPr lang="ru-RU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C2EEC71-7BFA-6DDF-454A-1716B1ACF756}"/>
              </a:ext>
            </a:extLst>
          </p:cNvPr>
          <p:cNvSpPr txBox="1"/>
          <p:nvPr/>
        </p:nvSpPr>
        <p:spPr>
          <a:xfrm>
            <a:off x="838200" y="2780700"/>
            <a:ext cx="37049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 total MK base models</a:t>
            </a:r>
            <a:endParaRPr lang="ru-RU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1BA6FC-E77B-1898-261E-7F5F759249CE}"/>
              </a:ext>
            </a:extLst>
          </p:cNvPr>
          <p:cNvSpPr txBox="1"/>
          <p:nvPr/>
        </p:nvSpPr>
        <p:spPr>
          <a:xfrm>
            <a:off x="840292" y="6297302"/>
            <a:ext cx="11323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Stacking on many different algorithms is a usual winner in ML competitions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295554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E5D59-E7C6-41B5-CDAC-6FB0472353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CA932E-38A2-94C8-CB93-89D4C3C15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Boosting on Decision Trees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4281DF0-B31D-70AF-5A99-84F42A0AE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365" y="2881188"/>
            <a:ext cx="1063059" cy="46813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8B224F7-57C1-2DE7-EDD2-058FCCBB27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099" y="4031961"/>
            <a:ext cx="1935566" cy="468137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2A979054-3B96-456C-1E09-C0C1DB889D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419" y="5254963"/>
            <a:ext cx="2481128" cy="46813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ADCFD65-3302-FC6C-B108-4E20821AC05F}"/>
              </a:ext>
            </a:extLst>
          </p:cNvPr>
          <p:cNvSpPr txBox="1"/>
          <p:nvPr/>
        </p:nvSpPr>
        <p:spPr>
          <a:xfrm>
            <a:off x="859466" y="2372460"/>
            <a:ext cx="19355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Regression</a:t>
            </a:r>
            <a:endParaRPr lang="ru-RU" sz="28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7343D9-5673-D19D-6F7A-CBE9E91B8312}"/>
              </a:ext>
            </a:extLst>
          </p:cNvPr>
          <p:cNvSpPr txBox="1"/>
          <p:nvPr/>
        </p:nvSpPr>
        <p:spPr>
          <a:xfrm>
            <a:off x="859466" y="3482440"/>
            <a:ext cx="37217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Two-class classification</a:t>
            </a:r>
            <a:endParaRPr lang="ru-RU" sz="28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8E449-B10E-3A08-12E1-87B834A40010}"/>
              </a:ext>
            </a:extLst>
          </p:cNvPr>
          <p:cNvSpPr txBox="1"/>
          <p:nvPr/>
        </p:nvSpPr>
        <p:spPr>
          <a:xfrm>
            <a:off x="859466" y="4697060"/>
            <a:ext cx="3405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K-class classification</a:t>
            </a:r>
            <a:endParaRPr lang="ru-RU" sz="2800" b="1" dirty="0"/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53D67BEB-64BF-46C7-3C61-352B78259F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150" y="2460275"/>
            <a:ext cx="1776660" cy="39673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A7D7544-366B-FDB6-8D5D-D466B4FE5F2D}"/>
              </a:ext>
            </a:extLst>
          </p:cNvPr>
          <p:cNvSpPr txBox="1"/>
          <p:nvPr/>
        </p:nvSpPr>
        <p:spPr>
          <a:xfrm>
            <a:off x="3396547" y="2373078"/>
            <a:ext cx="2545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Prediction rule:</a:t>
            </a:r>
            <a:endParaRPr lang="ru-RU" sz="2800" dirty="0"/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0B8DD8B7-F756-4E17-FAA6-5C4FB07919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145" y="2980825"/>
            <a:ext cx="3560085" cy="52382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D0932A5-7F33-8F24-C011-2A32492C47FE}"/>
              </a:ext>
            </a:extLst>
          </p:cNvPr>
          <p:cNvSpPr txBox="1"/>
          <p:nvPr/>
        </p:nvSpPr>
        <p:spPr>
          <a:xfrm>
            <a:off x="3396547" y="2948983"/>
            <a:ext cx="3259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Probabilistic model:</a:t>
            </a:r>
            <a:endParaRPr lang="ru-RU" sz="2800" dirty="0"/>
          </a:p>
        </p:txBody>
      </p:sp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ED74106A-8146-E9AF-F031-C745129780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334" y="3543565"/>
            <a:ext cx="2545887" cy="462096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DCAD8E24-1038-0051-616A-293EF0E5F3B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395" y="4018432"/>
            <a:ext cx="3779606" cy="744943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936215F9-4717-71F0-AA5D-072301C50DE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266" y="5275483"/>
            <a:ext cx="3779607" cy="830248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736E06A4-5625-35F0-A8B2-FCA453CF8782}"/>
              </a:ext>
            </a:extLst>
          </p:cNvPr>
          <p:cNvSpPr txBox="1"/>
          <p:nvPr/>
        </p:nvSpPr>
        <p:spPr>
          <a:xfrm>
            <a:off x="5273068" y="3482367"/>
            <a:ext cx="2545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Prediction rule:</a:t>
            </a:r>
            <a:endParaRPr lang="ru-RU" sz="2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E6A9FB7-4823-4D7F-97AE-E475DBF3D94C}"/>
              </a:ext>
            </a:extLst>
          </p:cNvPr>
          <p:cNvSpPr txBox="1"/>
          <p:nvPr/>
        </p:nvSpPr>
        <p:spPr>
          <a:xfrm>
            <a:off x="5272481" y="4102945"/>
            <a:ext cx="3259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Probabilistic model:</a:t>
            </a:r>
            <a:endParaRPr lang="ru-RU" sz="2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140BDC8-C930-970F-88AF-9883901A2E30}"/>
              </a:ext>
            </a:extLst>
          </p:cNvPr>
          <p:cNvSpPr txBox="1"/>
          <p:nvPr/>
        </p:nvSpPr>
        <p:spPr>
          <a:xfrm>
            <a:off x="4698323" y="4731743"/>
            <a:ext cx="2545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Prediction rule:</a:t>
            </a:r>
            <a:endParaRPr lang="ru-RU" sz="28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3A39EC1-A839-E282-BECB-094462E30B26}"/>
              </a:ext>
            </a:extLst>
          </p:cNvPr>
          <p:cNvSpPr txBox="1"/>
          <p:nvPr/>
        </p:nvSpPr>
        <p:spPr>
          <a:xfrm>
            <a:off x="4698323" y="5377555"/>
            <a:ext cx="3259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Probabilistic model:</a:t>
            </a:r>
            <a:endParaRPr lang="ru-RU" sz="2800" dirty="0"/>
          </a:p>
        </p:txBody>
      </p:sp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86C04BE7-4F48-4674-09C7-59A88F720A2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5948" y="4782874"/>
            <a:ext cx="3499283" cy="607816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7AAB3FB1-5451-F452-D8F0-C8F2D1C77D6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911" y="5878575"/>
            <a:ext cx="4484570" cy="951524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42AE1910-5A33-A4B4-4D7E-DDE5B485C5A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208" y="6164214"/>
            <a:ext cx="5454104" cy="424208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9A64C207-C706-92C6-6027-5E6D9C64D716}"/>
              </a:ext>
            </a:extLst>
          </p:cNvPr>
          <p:cNvSpPr txBox="1"/>
          <p:nvPr/>
        </p:nvSpPr>
        <p:spPr>
          <a:xfrm>
            <a:off x="872975" y="1566145"/>
            <a:ext cx="10759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Important: the composition is happening on score values, not on targets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633205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D077D3-E139-482E-6714-1404638211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2BB6BE-6CFD-A78B-C3B1-1FD974FD4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Boosting on Decision Trees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104D5D-ECCC-5BA7-60C1-78C22C560970}"/>
              </a:ext>
            </a:extLst>
          </p:cNvPr>
          <p:cNvSpPr txBox="1"/>
          <p:nvPr/>
        </p:nvSpPr>
        <p:spPr>
          <a:xfrm>
            <a:off x="838201" y="1606471"/>
            <a:ext cx="111978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Gradient Boosting: 1) make opt. step in the space of DT outputs (e.g. with gradient descent) and 2) fit DT to the obtained step</a:t>
            </a:r>
            <a:endParaRPr lang="ru-RU" sz="2800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A69EC22-13E1-8E29-B789-2D5708CF4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381" y="4730673"/>
            <a:ext cx="3639799" cy="10323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D6E3EB9-CA1B-D5F1-3EF9-7047DCC638EF}"/>
              </a:ext>
            </a:extLst>
          </p:cNvPr>
          <p:cNvSpPr txBox="1"/>
          <p:nvPr/>
        </p:nvSpPr>
        <p:spPr>
          <a:xfrm>
            <a:off x="861234" y="3827539"/>
            <a:ext cx="27519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Pseudo-residuals:</a:t>
            </a:r>
            <a:endParaRPr lang="ru-RU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1853A5-9D5C-B03A-95A9-508620CA7093}"/>
              </a:ext>
            </a:extLst>
          </p:cNvPr>
          <p:cNvSpPr txBox="1"/>
          <p:nvPr/>
        </p:nvSpPr>
        <p:spPr>
          <a:xfrm>
            <a:off x="838200" y="4981389"/>
            <a:ext cx="4951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Training of the next base model:</a:t>
            </a:r>
            <a:endParaRPr lang="ru-RU" sz="2800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9A338D0A-8473-0184-8843-42D3A58857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684" y="2590062"/>
            <a:ext cx="4663808" cy="1019899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DD43FEB-CA60-6FFC-8AAC-9CF839D2B9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845" y="3681978"/>
            <a:ext cx="3559414" cy="95447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8433FD2-430E-9B05-EFC5-5A1F3407AF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3562" y="5931232"/>
            <a:ext cx="4065831" cy="50195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4E251E9-E4AE-65C6-448D-162FC36A27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7386" y="5931232"/>
            <a:ext cx="420946" cy="58932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A94A955-A5FA-6702-38A3-88889695FFCA}"/>
              </a:ext>
            </a:extLst>
          </p:cNvPr>
          <p:cNvSpPr txBox="1"/>
          <p:nvPr/>
        </p:nvSpPr>
        <p:spPr>
          <a:xfrm>
            <a:off x="863007" y="5909966"/>
            <a:ext cx="2310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Use shrinkage:</a:t>
            </a:r>
            <a:endParaRPr lang="ru-RU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A5EB56-474B-986F-3B76-CD253792FCAA}"/>
              </a:ext>
            </a:extLst>
          </p:cNvPr>
          <p:cNvSpPr txBox="1"/>
          <p:nvPr/>
        </p:nvSpPr>
        <p:spPr>
          <a:xfrm>
            <a:off x="8707699" y="5927123"/>
            <a:ext cx="16130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- step size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839738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30871D-B774-0B5E-7DEE-4D080045D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 GB implementations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DC96DE-EF2E-283B-482B-20A8B36134BB}"/>
              </a:ext>
            </a:extLst>
          </p:cNvPr>
          <p:cNvSpPr txBox="1"/>
          <p:nvPr/>
        </p:nvSpPr>
        <p:spPr>
          <a:xfrm>
            <a:off x="838201" y="1670269"/>
            <a:ext cx="861414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arenR"/>
            </a:pPr>
            <a:r>
              <a:rPr lang="en-US" sz="2800" dirty="0" err="1"/>
              <a:t>XGBoost</a:t>
            </a:r>
            <a:r>
              <a:rPr lang="en-US" sz="2800" dirty="0"/>
              <a:t> (</a:t>
            </a:r>
            <a:r>
              <a:rPr lang="en-US" sz="2800" dirty="0" err="1"/>
              <a:t>eXtreme</a:t>
            </a:r>
            <a:r>
              <a:rPr lang="en-US" sz="2800" dirty="0"/>
              <a:t> Gradient Boosting, </a:t>
            </a:r>
            <a:r>
              <a:rPr lang="en-US" sz="2800" dirty="0">
                <a:hlinkClick r:id="rId2"/>
              </a:rPr>
              <a:t>paper</a:t>
            </a:r>
            <a:r>
              <a:rPr lang="en-US" sz="2800" dirty="0"/>
              <a:t>)</a:t>
            </a:r>
          </a:p>
          <a:p>
            <a:pPr marL="514350" indent="-514350">
              <a:buAutoNum type="arabicParenR"/>
            </a:pPr>
            <a:endParaRPr lang="en-US" sz="2800" dirty="0"/>
          </a:p>
          <a:p>
            <a:pPr marL="514350" indent="-514350">
              <a:buAutoNum type="arabicParenR"/>
            </a:pPr>
            <a:r>
              <a:rPr lang="en-US" sz="2800" dirty="0" err="1"/>
              <a:t>LightGBM</a:t>
            </a:r>
            <a:r>
              <a:rPr lang="en-US" sz="2800" dirty="0"/>
              <a:t> (Light Gradient Boosting Machine, </a:t>
            </a:r>
            <a:r>
              <a:rPr lang="en-US" sz="2800" dirty="0">
                <a:hlinkClick r:id="rId3"/>
              </a:rPr>
              <a:t>paper</a:t>
            </a:r>
            <a:r>
              <a:rPr lang="en-US" sz="2800" dirty="0"/>
              <a:t>)</a:t>
            </a:r>
          </a:p>
          <a:p>
            <a:pPr marL="514350" indent="-514350">
              <a:buAutoNum type="arabicParenR"/>
            </a:pPr>
            <a:endParaRPr lang="en-US" sz="2800" dirty="0"/>
          </a:p>
          <a:p>
            <a:pPr marL="514350" indent="-514350">
              <a:buAutoNum type="arabicParenR"/>
            </a:pPr>
            <a:r>
              <a:rPr lang="en-US" sz="2800" dirty="0" err="1"/>
              <a:t>CatBoost</a:t>
            </a:r>
            <a:r>
              <a:rPr lang="en-US" sz="2800" dirty="0"/>
              <a:t> (Categorical Boosting, </a:t>
            </a:r>
            <a:r>
              <a:rPr lang="en-US" sz="2800" dirty="0">
                <a:hlinkClick r:id="rId4"/>
              </a:rPr>
              <a:t>paper</a:t>
            </a:r>
            <a:r>
              <a:rPr lang="en-US" sz="2800" dirty="0"/>
              <a:t>)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54679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4B921B-2A5B-4342-3750-481EA9EC3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 (Extreme Gradient Boosting)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23D812-9BC7-2306-B89B-33A7F1DCD88F}"/>
              </a:ext>
            </a:extLst>
          </p:cNvPr>
          <p:cNvSpPr txBox="1"/>
          <p:nvPr/>
        </p:nvSpPr>
        <p:spPr>
          <a:xfrm>
            <a:off x="838200" y="1860698"/>
            <a:ext cx="11038367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Main ideas:</a:t>
            </a:r>
          </a:p>
          <a:p>
            <a:pPr marL="342900" indent="-342900">
              <a:buAutoNum type="arabicParenR"/>
            </a:pPr>
            <a:r>
              <a:rPr lang="en-US" sz="2800" dirty="0"/>
              <a:t>Using Newton optimization for loss function</a:t>
            </a:r>
          </a:p>
          <a:p>
            <a:pPr marL="342900" indent="-342900">
              <a:buAutoNum type="arabicParenR"/>
            </a:pPr>
            <a:r>
              <a:rPr lang="en-US" sz="2800" dirty="0"/>
              <a:t>Using regularization for each decision tree</a:t>
            </a:r>
          </a:p>
          <a:p>
            <a:pPr marL="342900" indent="-342900">
              <a:buFontTx/>
              <a:buAutoNum type="arabicParenR"/>
            </a:pPr>
            <a:r>
              <a:rPr lang="en-US" sz="2800" dirty="0"/>
              <a:t>Impurity criterion for splitting in decision trees depends on loss function</a:t>
            </a:r>
          </a:p>
          <a:p>
            <a:pPr marL="342900" indent="-342900">
              <a:buFontTx/>
              <a:buAutoNum type="arabicParenR"/>
            </a:pPr>
            <a:r>
              <a:rPr lang="en-US" sz="2800" dirty="0"/>
              <a:t>Using shrinkage and feature subsampling</a:t>
            </a:r>
          </a:p>
          <a:p>
            <a:pPr marL="342900" indent="-342900">
              <a:buFontTx/>
              <a:buAutoNum type="arabicParenR"/>
            </a:pPr>
            <a:r>
              <a:rPr lang="en-US" sz="2800" dirty="0"/>
              <a:t>Efficient procedure for finding splits in each tree</a:t>
            </a:r>
          </a:p>
          <a:p>
            <a:pPr marL="342900" indent="-342900">
              <a:buFontTx/>
              <a:buAutoNum type="arabicParenR"/>
            </a:pPr>
            <a:r>
              <a:rPr lang="en-US" sz="2800" dirty="0"/>
              <a:t>Working with missing/sparse values</a:t>
            </a:r>
          </a:p>
          <a:p>
            <a:pPr marL="342900" indent="-342900">
              <a:buFontTx/>
              <a:buAutoNum type="arabicParenR"/>
            </a:pPr>
            <a:r>
              <a:rPr lang="en-US" sz="2800" dirty="0"/>
              <a:t>Using parallel implementation and efficient memory handling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400837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D4BFC8-B538-92F1-8637-13CA103C2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Newton optimization for loss function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CDDE28A-90C7-AD22-B60B-75D1C6A4FE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05359"/>
            <a:ext cx="10745093" cy="109504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FD105A7-4F5D-0532-2B53-C42E3A3AFB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919" y="3080038"/>
            <a:ext cx="3303675" cy="88590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F6F2132-5F2C-6597-CDA6-24CE5A21C3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6750" y="3101308"/>
            <a:ext cx="3303675" cy="85686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47A3E45-0A83-6439-DC7F-6FDA4BB5B64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5640" y="3941165"/>
            <a:ext cx="3209977" cy="109504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991B7DD-D86E-CA6A-56C7-9FF8450DC902}"/>
              </a:ext>
            </a:extLst>
          </p:cNvPr>
          <p:cNvSpPr txBox="1"/>
          <p:nvPr/>
        </p:nvSpPr>
        <p:spPr>
          <a:xfrm>
            <a:off x="838200" y="4173133"/>
            <a:ext cx="4726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Base algorithm is decision tree:</a:t>
            </a:r>
            <a:endParaRPr lang="ru-RU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911D5C-CF99-0549-B0A7-1DA1ECE15D6A}"/>
              </a:ext>
            </a:extLst>
          </p:cNvPr>
          <p:cNvSpPr txBox="1"/>
          <p:nvPr/>
        </p:nvSpPr>
        <p:spPr>
          <a:xfrm>
            <a:off x="838200" y="4983157"/>
            <a:ext cx="88799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Regularizations:</a:t>
            </a:r>
            <a:endParaRPr lang="ru-RU" sz="2800" dirty="0"/>
          </a:p>
          <a:p>
            <a:pPr marL="342900" indent="-342900">
              <a:buAutoNum type="arabicParenR"/>
            </a:pPr>
            <a:r>
              <a:rPr lang="en-US" sz="2800" dirty="0"/>
              <a:t>Number of leaves      with reg. coef.</a:t>
            </a:r>
          </a:p>
          <a:p>
            <a:pPr marL="342900" indent="-342900">
              <a:buAutoNum type="arabicParenR"/>
            </a:pPr>
            <a:r>
              <a:rPr lang="en-US" sz="2800" dirty="0"/>
              <a:t>L2-regularization for values in leaves            with reg. coef.</a:t>
            </a:r>
            <a:endParaRPr lang="ru-RU" sz="2800" dirty="0"/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415FCDD7-243E-0708-CEF4-5698485EAF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5171" y="5447333"/>
            <a:ext cx="396217" cy="429235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BE0B22D-9DD6-8609-5B29-4FC7A4C8312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5465" y="1375229"/>
            <a:ext cx="6752509" cy="723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76B29A3-7422-AE9C-6972-169D6E80B1AB}"/>
              </a:ext>
            </a:extLst>
          </p:cNvPr>
          <p:cNvSpPr txBox="1"/>
          <p:nvPr/>
        </p:nvSpPr>
        <p:spPr>
          <a:xfrm>
            <a:off x="838199" y="1468580"/>
            <a:ext cx="36088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Newton optimizer idea:</a:t>
            </a:r>
            <a:endParaRPr lang="ru-RU" sz="28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6CA7B4C-CFAB-99B7-0DC8-FBDCDDA5DD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5180" y="5874312"/>
            <a:ext cx="304362" cy="41596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3DFBC900-5CC6-5517-6C93-AF5DFDAF9D6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760" y="5644069"/>
            <a:ext cx="860662" cy="968244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E065ABA-1A91-7CB7-E63B-723603295C4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7262" y="5471245"/>
            <a:ext cx="352506" cy="41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343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BB6DCB-EE23-F171-E4AD-E9C706D06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Newton optimization for loss function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2F060F0-2A55-7AA3-7E20-EEACF53F3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53146"/>
            <a:ext cx="3209977" cy="109504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36EA8CF-EFC6-EC24-2C75-778AD11E5E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209" y="2480081"/>
            <a:ext cx="11762481" cy="145682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0FFAEB6-5227-93C5-264D-17D4177E44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65" y="3781042"/>
            <a:ext cx="5279639" cy="79095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AED886B-6A77-CEFC-8E75-95C00C5950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98" y="4688961"/>
            <a:ext cx="6744941" cy="914401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8D57C50-1BD9-B55B-9CD4-BD071498CB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964" y="5659976"/>
            <a:ext cx="3120916" cy="832855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3D1FFA0-1118-4497-0B71-69D6885672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700" y="1446306"/>
            <a:ext cx="3072202" cy="109504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9F23AB4-6923-9F63-1469-610E3BEF46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16" y="2521282"/>
            <a:ext cx="5677254" cy="979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198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3D188A-02C6-4550-8CD1-3A7A6C0EA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impurity criterion for DT splits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D17E303-E052-E0AC-2067-C0C5029E9C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126" y="2213792"/>
            <a:ext cx="2771747" cy="11067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3B4D82-9F13-6E51-1B36-9376A2C10D91}"/>
              </a:ext>
            </a:extLst>
          </p:cNvPr>
          <p:cNvSpPr txBox="1"/>
          <p:nvPr/>
        </p:nvSpPr>
        <p:spPr>
          <a:xfrm>
            <a:off x="838200" y="1690572"/>
            <a:ext cx="78554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Decision Tree quality after tuning all values in leaves:</a:t>
            </a:r>
            <a:endParaRPr lang="ru-RU" sz="28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9DB541B-B306-E23E-A4AC-71C6B6B68C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088" y="4174970"/>
            <a:ext cx="2019872" cy="5232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8239FEC-D1C4-673C-4BF3-ED38145DA4B5}"/>
              </a:ext>
            </a:extLst>
          </p:cNvPr>
          <p:cNvSpPr txBox="1"/>
          <p:nvPr/>
        </p:nvSpPr>
        <p:spPr>
          <a:xfrm>
            <a:off x="838200" y="3482807"/>
            <a:ext cx="98627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We can use this criterion for finding the best splits in Decision Tree</a:t>
            </a:r>
            <a:endParaRPr lang="ru-RU" sz="2800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D3D5FD6-C2EC-3A39-86F6-21D11E7DDB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5389" y="4760805"/>
            <a:ext cx="8569193" cy="109474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49A0C65-4E8F-68C3-A1E0-0D1F82D472B1}"/>
              </a:ext>
            </a:extLst>
          </p:cNvPr>
          <p:cNvSpPr txBox="1"/>
          <p:nvPr/>
        </p:nvSpPr>
        <p:spPr>
          <a:xfrm>
            <a:off x="838200" y="6130819"/>
            <a:ext cx="10223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Stopping criterion for splitting: the criterion above should be positive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8360911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2313</TotalTime>
  <Words>1091</Words>
  <Application>Microsoft Office PowerPoint</Application>
  <PresentationFormat>Широкоэкранный</PresentationFormat>
  <Paragraphs>141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Тема Office</vt:lpstr>
      <vt:lpstr>Gradient Boosting Implementation: XGBoost, LightGBM   Blending, Stacking</vt:lpstr>
      <vt:lpstr>Gradient Boosting on Decision Trees</vt:lpstr>
      <vt:lpstr>Gradient Boosting on Decision Trees</vt:lpstr>
      <vt:lpstr>Gradient Boosting on Decision Trees</vt:lpstr>
      <vt:lpstr>Popular GB implementations</vt:lpstr>
      <vt:lpstr>XGBoost (Extreme Gradient Boosting)</vt:lpstr>
      <vt:lpstr>Newton optimization for loss function</vt:lpstr>
      <vt:lpstr>Newton optimization for loss function</vt:lpstr>
      <vt:lpstr>New impurity criterion for DT splits</vt:lpstr>
      <vt:lpstr>Shrinkage and feature subsampling</vt:lpstr>
      <vt:lpstr>Exact Naïve Algorithm for Splits</vt:lpstr>
      <vt:lpstr>Acceleration of Naïve Algorithm</vt:lpstr>
      <vt:lpstr>Exact algorithm for splits in XGBoost</vt:lpstr>
      <vt:lpstr>Approximate algorithms for splits</vt:lpstr>
      <vt:lpstr>Approximate algorithms for splits</vt:lpstr>
      <vt:lpstr>Finding good proposals</vt:lpstr>
      <vt:lpstr>Working with missing/sparse values</vt:lpstr>
      <vt:lpstr>Finding default subtree</vt:lpstr>
      <vt:lpstr>Acceleration for sparse training </vt:lpstr>
      <vt:lpstr>LightGBM</vt:lpstr>
      <vt:lpstr>Efficient object subsampling</vt:lpstr>
      <vt:lpstr>Efficient object subsampling</vt:lpstr>
      <vt:lpstr>Clusters of features</vt:lpstr>
      <vt:lpstr>Uniting features in one group</vt:lpstr>
      <vt:lpstr>Introduction to Blending and Stacking</vt:lpstr>
      <vt:lpstr>Blending</vt:lpstr>
      <vt:lpstr>Stacking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</dc:title>
  <dc:creator>Николаева</dc:creator>
  <cp:lastModifiedBy>Kropotov, Dmitry</cp:lastModifiedBy>
  <cp:revision>376</cp:revision>
  <dcterms:created xsi:type="dcterms:W3CDTF">2016-07-15T17:21:31Z</dcterms:created>
  <dcterms:modified xsi:type="dcterms:W3CDTF">2025-04-11T05:51:59Z</dcterms:modified>
</cp:coreProperties>
</file>