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78821" y="9354736"/>
            <a:ext cx="227964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ata.mendeley.com/datasets/rscbjbr9sj/3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eeksforgeeks.org/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ata.mendeley.com/datasets/rscbjbr9sj/3" TargetMode="External"/><Relationship Id="rId3" Type="http://schemas.openxmlformats.org/officeDocument/2006/relationships/hyperlink" Target="https://www.cell.com/cell/fulltext/S0092-8674(18)30154-5" TargetMode="External"/><Relationship Id="rId4" Type="http://schemas.openxmlformats.org/officeDocument/2006/relationships/hyperlink" Target="https://www.geeksforgeeks.org/python-opencv-cv2-imshow-method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96628" y="1463720"/>
            <a:ext cx="1979295" cy="801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00" spc="-80">
                <a:latin typeface="Palatino Linotype"/>
                <a:cs typeface="Palatino Linotype"/>
              </a:rPr>
              <a:t>dtsa-</a:t>
            </a:r>
            <a:r>
              <a:rPr dirty="0" sz="1700" spc="-85">
                <a:latin typeface="Palatino Linotype"/>
                <a:cs typeface="Palatino Linotype"/>
              </a:rPr>
              <a:t>5510-</a:t>
            </a:r>
            <a:r>
              <a:rPr dirty="0" sz="1700" spc="-75">
                <a:latin typeface="Palatino Linotype"/>
                <a:cs typeface="Palatino Linotype"/>
              </a:rPr>
              <a:t>final-</a:t>
            </a:r>
            <a:r>
              <a:rPr dirty="0" sz="1700" spc="-20">
                <a:latin typeface="Palatino Linotype"/>
                <a:cs typeface="Palatino Linotype"/>
              </a:rPr>
              <a:t>project</a:t>
            </a:r>
            <a:endParaRPr sz="1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7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Bodoni MT"/>
                <a:cs typeface="Bodoni MT"/>
              </a:rPr>
              <a:t>August</a:t>
            </a:r>
            <a:r>
              <a:rPr dirty="0" sz="1200" spc="75">
                <a:latin typeface="Bodoni MT"/>
                <a:cs typeface="Bodoni MT"/>
              </a:rPr>
              <a:t> </a:t>
            </a:r>
            <a:r>
              <a:rPr dirty="0" sz="1200">
                <a:latin typeface="Bodoni MT"/>
                <a:cs typeface="Bodoni MT"/>
              </a:rPr>
              <a:t>19,</a:t>
            </a:r>
            <a:r>
              <a:rPr dirty="0" sz="1200" spc="85">
                <a:latin typeface="Bodoni MT"/>
                <a:cs typeface="Bodoni MT"/>
              </a:rPr>
              <a:t> </a:t>
            </a:r>
            <a:r>
              <a:rPr dirty="0" sz="1200" spc="-20">
                <a:latin typeface="Bodoni MT"/>
                <a:cs typeface="Bodoni MT"/>
              </a:rPr>
              <a:t>2024</a:t>
            </a:r>
            <a:endParaRPr sz="1200">
              <a:latin typeface="Bodoni MT"/>
              <a:cs typeface="Bodoni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27329" y="2554552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[263]: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927052" y="2571653"/>
            <a:ext cx="5918835" cy="281749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4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120" b="1">
                <a:solidFill>
                  <a:srgbClr val="0000FF"/>
                </a:solidFill>
                <a:latin typeface="Palatino Linotype"/>
                <a:cs typeface="Palatino Linotype"/>
              </a:rPr>
              <a:t>numpy</a:t>
            </a:r>
            <a:r>
              <a:rPr dirty="0" sz="1100" spc="245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b="1">
                <a:solidFill>
                  <a:srgbClr val="007F00"/>
                </a:solidFill>
                <a:latin typeface="Palatino Linotype"/>
                <a:cs typeface="Palatino Linotype"/>
              </a:rPr>
              <a:t>as</a:t>
            </a:r>
            <a:r>
              <a:rPr dirty="0" sz="1100" spc="24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25" b="1">
                <a:solidFill>
                  <a:srgbClr val="0000FF"/>
                </a:solidFill>
                <a:latin typeface="Palatino Linotype"/>
                <a:cs typeface="Palatino Linotype"/>
              </a:rPr>
              <a:t>np</a:t>
            </a:r>
            <a:endParaRPr sz="1100">
              <a:latin typeface="Palatino Linotype"/>
              <a:cs typeface="Palatino Linotype"/>
            </a:endParaRPr>
          </a:p>
          <a:p>
            <a:pPr marL="37465" marR="4345305">
              <a:lnSpc>
                <a:spcPct val="102600"/>
              </a:lnSpc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3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00FF"/>
                </a:solidFill>
                <a:latin typeface="Palatino Linotype"/>
                <a:cs typeface="Palatino Linotype"/>
              </a:rPr>
              <a:t>pandas</a:t>
            </a:r>
            <a:r>
              <a:rPr dirty="0" sz="1100" spc="235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b="1">
                <a:solidFill>
                  <a:srgbClr val="007F00"/>
                </a:solidFill>
                <a:latin typeface="Palatino Linotype"/>
                <a:cs typeface="Palatino Linotype"/>
              </a:rPr>
              <a:t>as</a:t>
            </a:r>
            <a:r>
              <a:rPr dirty="0" sz="1100" spc="23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25" b="1">
                <a:solidFill>
                  <a:srgbClr val="0000FF"/>
                </a:solidFill>
                <a:latin typeface="Palatino Linotype"/>
                <a:cs typeface="Palatino Linotype"/>
              </a:rPr>
              <a:t>pd 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9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00FF"/>
                </a:solidFill>
                <a:latin typeface="Palatino Linotype"/>
                <a:cs typeface="Palatino Linotype"/>
              </a:rPr>
              <a:t>seaborn</a:t>
            </a:r>
            <a:r>
              <a:rPr dirty="0" sz="1100" spc="295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b="1">
                <a:solidFill>
                  <a:srgbClr val="007F00"/>
                </a:solidFill>
                <a:latin typeface="Palatino Linotype"/>
                <a:cs typeface="Palatino Linotype"/>
              </a:rPr>
              <a:t>as</a:t>
            </a:r>
            <a:r>
              <a:rPr dirty="0" sz="1100" spc="29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25" b="1">
                <a:solidFill>
                  <a:srgbClr val="0000FF"/>
                </a:solidFill>
                <a:latin typeface="Palatino Linotype"/>
                <a:cs typeface="Palatino Linotype"/>
              </a:rPr>
              <a:t>sns 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31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00FF"/>
                </a:solidFill>
                <a:latin typeface="Palatino Linotype"/>
                <a:cs typeface="Palatino Linotype"/>
              </a:rPr>
              <a:t>cv2</a:t>
            </a:r>
            <a:r>
              <a:rPr dirty="0" sz="1100" spc="320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b="1">
                <a:solidFill>
                  <a:srgbClr val="007F00"/>
                </a:solidFill>
                <a:latin typeface="Palatino Linotype"/>
                <a:cs typeface="Palatino Linotype"/>
              </a:rPr>
              <a:t>as</a:t>
            </a:r>
            <a:r>
              <a:rPr dirty="0" sz="1100" spc="31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25" b="1">
                <a:solidFill>
                  <a:srgbClr val="0000FF"/>
                </a:solidFill>
                <a:latin typeface="Palatino Linotype"/>
                <a:cs typeface="Palatino Linotype"/>
              </a:rPr>
              <a:t>cv</a:t>
            </a:r>
            <a:endParaRPr sz="1100">
              <a:latin typeface="Palatino Linotype"/>
              <a:cs typeface="Palatino Linotype"/>
            </a:endParaRPr>
          </a:p>
          <a:p>
            <a:pPr marL="37465" marR="3617595">
              <a:lnSpc>
                <a:spcPct val="102600"/>
              </a:lnSpc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9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b="1">
                <a:solidFill>
                  <a:srgbClr val="0000FF"/>
                </a:solidFill>
                <a:latin typeface="Palatino Linotype"/>
                <a:cs typeface="Palatino Linotype"/>
              </a:rPr>
              <a:t>matplotlib.pyplot</a:t>
            </a:r>
            <a:r>
              <a:rPr dirty="0" sz="1100" spc="295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b="1">
                <a:solidFill>
                  <a:srgbClr val="007F00"/>
                </a:solidFill>
                <a:latin typeface="Palatino Linotype"/>
                <a:cs typeface="Palatino Linotype"/>
              </a:rPr>
              <a:t>as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b="1">
                <a:solidFill>
                  <a:srgbClr val="0000FF"/>
                </a:solidFill>
                <a:latin typeface="Palatino Linotype"/>
                <a:cs typeface="Palatino Linotype"/>
              </a:rPr>
              <a:t>plt 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9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25" b="1">
                <a:solidFill>
                  <a:srgbClr val="0000FF"/>
                </a:solidFill>
                <a:latin typeface="Palatino Linotype"/>
                <a:cs typeface="Palatino Linotype"/>
              </a:rPr>
              <a:t>os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9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20" b="1">
                <a:solidFill>
                  <a:srgbClr val="0000FF"/>
                </a:solidFill>
                <a:latin typeface="Palatino Linotype"/>
                <a:cs typeface="Palatino Linotype"/>
              </a:rPr>
              <a:t>math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from</a:t>
            </a:r>
            <a:r>
              <a:rPr dirty="0" sz="1100" spc="32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00FF"/>
                </a:solidFill>
                <a:latin typeface="Palatino Linotype"/>
                <a:cs typeface="Palatino Linotype"/>
              </a:rPr>
              <a:t>sklearn.decomposition</a:t>
            </a:r>
            <a:r>
              <a:rPr dirty="0" sz="1100" spc="325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32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PCA,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NMF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from</a:t>
            </a:r>
            <a:r>
              <a:rPr dirty="0" sz="1100" spc="27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b="1">
                <a:solidFill>
                  <a:srgbClr val="0000FF"/>
                </a:solidFill>
                <a:latin typeface="Palatino Linotype"/>
                <a:cs typeface="Palatino Linotype"/>
              </a:rPr>
              <a:t>sklearn.cluster</a:t>
            </a:r>
            <a:r>
              <a:rPr dirty="0" sz="1100" spc="275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7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KMeans,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AgglomerativeClustering,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DBSCAN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from</a:t>
            </a:r>
            <a:r>
              <a:rPr dirty="0" sz="1100" spc="33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b="1">
                <a:solidFill>
                  <a:srgbClr val="0000FF"/>
                </a:solidFill>
                <a:latin typeface="Palatino Linotype"/>
                <a:cs typeface="Palatino Linotype"/>
              </a:rPr>
              <a:t>sklearn.metrics</a:t>
            </a:r>
            <a:r>
              <a:rPr dirty="0" sz="1100" spc="340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34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confusion_matrix,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accuracy_score,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precision_score,</a:t>
            </a:r>
            <a:r>
              <a:rPr dirty="0" sz="1100" spc="-1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 spc="4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40">
                <a:latin typeface="Lucida Sans Unicode"/>
                <a:cs typeface="Lucida Sans Unicode"/>
              </a:rPr>
              <a:t>recall_score</a:t>
            </a:r>
            <a:endParaRPr sz="1100">
              <a:latin typeface="Lucida Sans Unicode"/>
              <a:cs typeface="Lucida Sans Unicode"/>
            </a:endParaRPr>
          </a:p>
          <a:p>
            <a:pPr marL="37465" marR="1945005">
              <a:lnSpc>
                <a:spcPct val="102600"/>
              </a:lnSpc>
              <a:spcBef>
                <a:spcPts val="100"/>
              </a:spcBef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from</a:t>
            </a:r>
            <a:r>
              <a:rPr dirty="0" sz="1100" spc="26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b="1">
                <a:solidFill>
                  <a:srgbClr val="0000FF"/>
                </a:solidFill>
                <a:latin typeface="Palatino Linotype"/>
                <a:cs typeface="Palatino Linotype"/>
              </a:rPr>
              <a:t>sklearn.metrics.pairwise</a:t>
            </a:r>
            <a:r>
              <a:rPr dirty="0" sz="1100" spc="265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6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40">
                <a:latin typeface="Lucida Sans Unicode"/>
                <a:cs typeface="Lucida Sans Unicode"/>
              </a:rPr>
              <a:t>cosine_similarity 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from</a:t>
            </a:r>
            <a:r>
              <a:rPr dirty="0" sz="1100" spc="32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00FF"/>
                </a:solidFill>
                <a:latin typeface="Palatino Linotype"/>
                <a:cs typeface="Palatino Linotype"/>
              </a:rPr>
              <a:t>sklearn.ensemble</a:t>
            </a:r>
            <a:r>
              <a:rPr dirty="0" sz="1100" spc="330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32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RandomForestClassifier 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9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20" b="1">
                <a:solidFill>
                  <a:srgbClr val="0000FF"/>
                </a:solidFill>
                <a:latin typeface="Palatino Linotype"/>
                <a:cs typeface="Palatino Linotype"/>
              </a:rPr>
              <a:t>time</a:t>
            </a:r>
            <a:endParaRPr sz="1100">
              <a:latin typeface="Palatino Linotype"/>
              <a:cs typeface="Palatino Linotype"/>
            </a:endParaRPr>
          </a:p>
          <a:p>
            <a:pPr marL="37465" marR="4708525">
              <a:lnSpc>
                <a:spcPct val="102600"/>
              </a:lnSpc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9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b="1">
                <a:solidFill>
                  <a:srgbClr val="0000FF"/>
                </a:solidFill>
                <a:latin typeface="Palatino Linotype"/>
                <a:cs typeface="Palatino Linotype"/>
              </a:rPr>
              <a:t>itertools 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9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 b="1">
                <a:solidFill>
                  <a:srgbClr val="0000FF"/>
                </a:solidFill>
                <a:latin typeface="Palatino Linotype"/>
                <a:cs typeface="Palatino Linotype"/>
              </a:rPr>
              <a:t>random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1700" y="5643648"/>
            <a:ext cx="5969635" cy="32245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35"/>
              </a:spcBef>
              <a:buFont typeface="Palatino Linotype"/>
              <a:buAutoNum type="arabicPlain"/>
              <a:tabLst>
                <a:tab pos="297180" algn="l"/>
              </a:tabLst>
            </a:pPr>
            <a:r>
              <a:rPr dirty="0" sz="1400" spc="114" b="1">
                <a:latin typeface="Palatino Linotype"/>
                <a:cs typeface="Palatino Linotype"/>
              </a:rPr>
              <a:t>DTSA-</a:t>
            </a:r>
            <a:r>
              <a:rPr dirty="0" sz="1400" spc="80" b="1">
                <a:latin typeface="Palatino Linotype"/>
                <a:cs typeface="Palatino Linotype"/>
              </a:rPr>
              <a:t>5510:</a:t>
            </a:r>
            <a:r>
              <a:rPr dirty="0" sz="1400" spc="380" b="1">
                <a:latin typeface="Palatino Linotype"/>
                <a:cs typeface="Palatino Linotype"/>
              </a:rPr>
              <a:t> </a:t>
            </a:r>
            <a:r>
              <a:rPr dirty="0" sz="1400" spc="50" b="1">
                <a:latin typeface="Palatino Linotype"/>
                <a:cs typeface="Palatino Linotype"/>
              </a:rPr>
              <a:t>Unsupervised</a:t>
            </a:r>
            <a:r>
              <a:rPr dirty="0" sz="1400" spc="200" b="1">
                <a:latin typeface="Palatino Linotype"/>
                <a:cs typeface="Palatino Linotype"/>
              </a:rPr>
              <a:t> </a:t>
            </a:r>
            <a:r>
              <a:rPr dirty="0" sz="1400" spc="55" b="1">
                <a:latin typeface="Palatino Linotype"/>
                <a:cs typeface="Palatino Linotype"/>
              </a:rPr>
              <a:t>Learning</a:t>
            </a:r>
            <a:r>
              <a:rPr dirty="0" sz="1400" spc="195" b="1">
                <a:latin typeface="Palatino Linotype"/>
                <a:cs typeface="Palatino Linotype"/>
              </a:rPr>
              <a:t> </a:t>
            </a:r>
            <a:r>
              <a:rPr dirty="0" sz="1400" spc="65" b="1">
                <a:latin typeface="Palatino Linotype"/>
                <a:cs typeface="Palatino Linotype"/>
              </a:rPr>
              <a:t>Final</a:t>
            </a:r>
            <a:r>
              <a:rPr dirty="0" sz="1400" spc="200" b="1">
                <a:latin typeface="Palatino Linotype"/>
                <a:cs typeface="Palatino Linotype"/>
              </a:rPr>
              <a:t> </a:t>
            </a:r>
            <a:r>
              <a:rPr dirty="0" sz="1400" spc="95" b="1">
                <a:latin typeface="Palatino Linotype"/>
                <a:cs typeface="Palatino Linotype"/>
              </a:rPr>
              <a:t>Project</a:t>
            </a:r>
            <a:endParaRPr sz="1400">
              <a:latin typeface="Palatino Linotype"/>
              <a:cs typeface="Palatino Linotype"/>
            </a:endParaRPr>
          </a:p>
          <a:p>
            <a:pPr lvl="1" marL="382905" indent="-370205">
              <a:lnSpc>
                <a:spcPct val="100000"/>
              </a:lnSpc>
              <a:spcBef>
                <a:spcPts val="994"/>
              </a:spcBef>
              <a:buFont typeface="Palatino Linotype"/>
              <a:buAutoNum type="arabicPeriod"/>
              <a:tabLst>
                <a:tab pos="382905" algn="l"/>
              </a:tabLst>
            </a:pPr>
            <a:r>
              <a:rPr dirty="0" sz="1200" b="1">
                <a:latin typeface="Palatino Linotype"/>
                <a:cs typeface="Palatino Linotype"/>
              </a:rPr>
              <a:t>Pneumonia</a:t>
            </a:r>
            <a:r>
              <a:rPr dirty="0" sz="1200" spc="375" b="1">
                <a:latin typeface="Palatino Linotype"/>
                <a:cs typeface="Palatino Linotype"/>
              </a:rPr>
              <a:t> </a:t>
            </a:r>
            <a:r>
              <a:rPr dirty="0" sz="1200" b="1">
                <a:latin typeface="Palatino Linotype"/>
                <a:cs typeface="Palatino Linotype"/>
              </a:rPr>
              <a:t>Classification</a:t>
            </a:r>
            <a:r>
              <a:rPr dirty="0" sz="1200" spc="375" b="1">
                <a:latin typeface="Palatino Linotype"/>
                <a:cs typeface="Palatino Linotype"/>
              </a:rPr>
              <a:t> </a:t>
            </a:r>
            <a:r>
              <a:rPr dirty="0" sz="1200" b="1">
                <a:latin typeface="Palatino Linotype"/>
                <a:cs typeface="Palatino Linotype"/>
              </a:rPr>
              <a:t>with</a:t>
            </a:r>
            <a:r>
              <a:rPr dirty="0" sz="1200" spc="380" b="1">
                <a:latin typeface="Palatino Linotype"/>
                <a:cs typeface="Palatino Linotype"/>
              </a:rPr>
              <a:t> </a:t>
            </a:r>
            <a:r>
              <a:rPr dirty="0" sz="1200" b="1">
                <a:latin typeface="Palatino Linotype"/>
                <a:cs typeface="Palatino Linotype"/>
              </a:rPr>
              <a:t>Computer</a:t>
            </a:r>
            <a:r>
              <a:rPr dirty="0" sz="1200" spc="375" b="1">
                <a:latin typeface="Palatino Linotype"/>
                <a:cs typeface="Palatino Linotype"/>
              </a:rPr>
              <a:t> </a:t>
            </a:r>
            <a:r>
              <a:rPr dirty="0" sz="1200" spc="-10" b="1">
                <a:latin typeface="Palatino Linotype"/>
                <a:cs typeface="Palatino Linotype"/>
              </a:rPr>
              <a:t>Vision</a:t>
            </a:r>
            <a:endParaRPr sz="1200">
              <a:latin typeface="Palatino Linotype"/>
              <a:cs typeface="Palatino Linotype"/>
            </a:endParaRPr>
          </a:p>
          <a:p>
            <a:pPr lvl="2" marL="478155" indent="-46545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78155" algn="l"/>
              </a:tabLst>
            </a:pPr>
            <a:r>
              <a:rPr dirty="0" sz="1100" b="1">
                <a:latin typeface="Palatino Linotype"/>
                <a:cs typeface="Palatino Linotype"/>
              </a:rPr>
              <a:t>Krunal</a:t>
            </a:r>
            <a:r>
              <a:rPr dirty="0" sz="1100" spc="375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Desai,</a:t>
            </a:r>
            <a:r>
              <a:rPr dirty="0" sz="1100" spc="375" b="1">
                <a:latin typeface="Palatino Linotype"/>
                <a:cs typeface="Palatino Linotype"/>
              </a:rPr>
              <a:t> </a:t>
            </a:r>
            <a:r>
              <a:rPr dirty="0" sz="1100" spc="110" b="1">
                <a:latin typeface="Palatino Linotype"/>
                <a:cs typeface="Palatino Linotype"/>
              </a:rPr>
              <a:t>08/19/2024</a:t>
            </a:r>
            <a:endParaRPr sz="1100">
              <a:latin typeface="Palatino Linotype"/>
              <a:cs typeface="Palatino Linotype"/>
            </a:endParaRPr>
          </a:p>
          <a:p>
            <a:pPr algn="just" marL="12700" marR="5080">
              <a:lnSpc>
                <a:spcPct val="102600"/>
              </a:lnSpc>
              <a:spcBef>
                <a:spcPts val="705"/>
              </a:spcBef>
            </a:pP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my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final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project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wanted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expand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my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computer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vision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repetoir.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Last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term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supervised learning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did</a:t>
            </a:r>
            <a:r>
              <a:rPr dirty="0" sz="1100" spc="-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rice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image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classification</a:t>
            </a:r>
            <a:r>
              <a:rPr dirty="0" sz="1100" spc="-20">
                <a:latin typeface="Palatino Linotype"/>
                <a:cs typeface="Palatino Linotype"/>
              </a:rPr>
              <a:t> from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very </a:t>
            </a:r>
            <a:r>
              <a:rPr dirty="0" sz="1100">
                <a:latin typeface="Palatino Linotype"/>
                <a:cs typeface="Palatino Linotype"/>
              </a:rPr>
              <a:t>clean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dataset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with</a:t>
            </a:r>
            <a:r>
              <a:rPr dirty="0" sz="1100" spc="-20">
                <a:latin typeface="Palatino Linotype"/>
                <a:cs typeface="Palatino Linotype"/>
              </a:rPr>
              <a:t> very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standardized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file</a:t>
            </a:r>
            <a:r>
              <a:rPr dirty="0" sz="1100" spc="-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names.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want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practice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using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os.listdir()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programatically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clean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messy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file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names.</a:t>
            </a:r>
            <a:endParaRPr sz="1100">
              <a:latin typeface="Palatino Linotype"/>
              <a:cs typeface="Palatino Linotype"/>
            </a:endParaRPr>
          </a:p>
          <a:p>
            <a:pPr algn="just" marL="12700" marR="5080">
              <a:lnSpc>
                <a:spcPct val="102600"/>
              </a:lnSpc>
              <a:spcBef>
                <a:spcPts val="680"/>
              </a:spcBef>
            </a:pP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will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use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found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5">
                <a:solidFill>
                  <a:srgbClr val="0024B1"/>
                </a:solidFill>
                <a:latin typeface="Palatino Linotype"/>
                <a:cs typeface="Palatino Linotype"/>
                <a:hlinkClick r:id="rId2"/>
              </a:rPr>
              <a:t>Mendeley</a:t>
            </a:r>
            <a:r>
              <a:rPr dirty="0" sz="1100" spc="15">
                <a:solidFill>
                  <a:srgbClr val="0024B1"/>
                </a:solidFill>
                <a:latin typeface="Palatino Linotype"/>
                <a:cs typeface="Palatino Linotype"/>
                <a:hlinkClick r:id="rId2"/>
              </a:rPr>
              <a:t> </a:t>
            </a:r>
            <a:r>
              <a:rPr dirty="0" sz="1100">
                <a:solidFill>
                  <a:srgbClr val="0024B1"/>
                </a:solidFill>
                <a:latin typeface="Palatino Linotype"/>
                <a:cs typeface="Palatino Linotype"/>
                <a:hlinkClick r:id="rId2"/>
              </a:rPr>
              <a:t>Data</a:t>
            </a:r>
            <a:r>
              <a:rPr dirty="0" sz="1100">
                <a:latin typeface="Palatino Linotype"/>
                <a:cs typeface="Palatino Linotype"/>
              </a:rPr>
              <a:t>.</a:t>
            </a:r>
            <a:r>
              <a:rPr dirty="0" sz="1100" spc="1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contain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images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both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chest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X-</a:t>
            </a:r>
            <a:r>
              <a:rPr dirty="0" sz="1100" spc="-20">
                <a:latin typeface="Palatino Linotype"/>
                <a:cs typeface="Palatino Linotype"/>
              </a:rPr>
              <a:t>Rays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Optical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Coherence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Tomography.</a:t>
            </a:r>
            <a:r>
              <a:rPr dirty="0" sz="1100" spc="3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will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use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chest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X-rays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project,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but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think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in </a:t>
            </a:r>
            <a:r>
              <a:rPr dirty="0" sz="1100">
                <a:latin typeface="Palatino Linotype"/>
                <a:cs typeface="Palatino Linotype"/>
              </a:rPr>
              <a:t>another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project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I’ll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use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OCT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data.</a:t>
            </a:r>
            <a:endParaRPr sz="1100">
              <a:latin typeface="Palatino Linotype"/>
              <a:cs typeface="Palatino Linotype"/>
            </a:endParaRPr>
          </a:p>
          <a:p>
            <a:pPr algn="just" marL="12700">
              <a:lnSpc>
                <a:spcPct val="100000"/>
              </a:lnSpc>
              <a:spcBef>
                <a:spcPts val="710"/>
              </a:spcBef>
            </a:pPr>
            <a:r>
              <a:rPr dirty="0" sz="1100" spc="-25">
                <a:latin typeface="Palatino Linotype"/>
                <a:cs typeface="Palatino Linotype"/>
              </a:rPr>
              <a:t>Here’s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my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general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plan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implementation:</a:t>
            </a:r>
            <a:endParaRPr sz="1100">
              <a:latin typeface="Palatino Linotype"/>
              <a:cs typeface="Palatino Linotype"/>
            </a:endParaRPr>
          </a:p>
          <a:p>
            <a:pPr lvl="3" marL="358140" indent="-191770">
              <a:lnSpc>
                <a:spcPct val="100000"/>
              </a:lnSpc>
              <a:spcBef>
                <a:spcPts val="715"/>
              </a:spcBef>
              <a:buAutoNum type="arabicParenR"/>
              <a:tabLst>
                <a:tab pos="358140" algn="l"/>
              </a:tabLst>
            </a:pPr>
            <a:r>
              <a:rPr dirty="0" sz="1100">
                <a:latin typeface="Palatino Linotype"/>
                <a:cs typeface="Palatino Linotype"/>
              </a:rPr>
              <a:t>Import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clean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data.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I’ll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use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PCA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reduce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image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sizes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modelling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purposes.</a:t>
            </a:r>
            <a:endParaRPr sz="1100">
              <a:latin typeface="Palatino Linotype"/>
              <a:cs typeface="Palatino Linotype"/>
            </a:endParaRPr>
          </a:p>
          <a:p>
            <a:pPr lvl="3" marL="357505" marR="5080" indent="-191770">
              <a:lnSpc>
                <a:spcPct val="102600"/>
              </a:lnSpc>
              <a:spcBef>
                <a:spcPts val="675"/>
              </a:spcBef>
              <a:buAutoNum type="arabicParenR"/>
              <a:tabLst>
                <a:tab pos="358775" algn="l"/>
              </a:tabLst>
            </a:pPr>
            <a:r>
              <a:rPr dirty="0" sz="1100" spc="-10">
                <a:latin typeface="Palatino Linotype"/>
                <a:cs typeface="Palatino Linotype"/>
              </a:rPr>
              <a:t>Perform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EDA.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I’ll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do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untransformed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human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comprehensibility.</a:t>
            </a:r>
            <a:r>
              <a:rPr dirty="0" sz="1100" spc="1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will </a:t>
            </a:r>
            <a:r>
              <a:rPr dirty="0" sz="1100" spc="-25">
                <a:latin typeface="Palatino Linotype"/>
                <a:cs typeface="Palatino Linotype"/>
              </a:rPr>
              <a:t>	</a:t>
            </a:r>
            <a:r>
              <a:rPr dirty="0" sz="1100" spc="-35">
                <a:latin typeface="Palatino Linotype"/>
                <a:cs typeface="Palatino Linotype"/>
              </a:rPr>
              <a:t>allow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user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pick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feature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analyze!</a:t>
            </a:r>
            <a:endParaRPr sz="1100">
              <a:latin typeface="Palatino Linotype"/>
              <a:cs typeface="Palatino Linotype"/>
            </a:endParaRPr>
          </a:p>
          <a:p>
            <a:pPr lvl="3" marL="358140" indent="-191770">
              <a:lnSpc>
                <a:spcPct val="100000"/>
              </a:lnSpc>
              <a:spcBef>
                <a:spcPts val="715"/>
              </a:spcBef>
              <a:buAutoNum type="arabicParenR"/>
              <a:tabLst>
                <a:tab pos="358140" algn="l"/>
              </a:tabLst>
            </a:pPr>
            <a:r>
              <a:rPr dirty="0" sz="1100">
                <a:latin typeface="Palatino Linotype"/>
                <a:cs typeface="Palatino Linotype"/>
              </a:rPr>
              <a:t>Build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unsupervised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models.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I’ll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use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sklearn’s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library</a:t>
            </a:r>
            <a:r>
              <a:rPr dirty="0" sz="1100">
                <a:latin typeface="Palatino Linotype"/>
                <a:cs typeface="Palatino Linotype"/>
              </a:rPr>
              <a:t> for </a:t>
            </a:r>
            <a:r>
              <a:rPr dirty="0" sz="1100" spc="-30">
                <a:latin typeface="Palatino Linotype"/>
                <a:cs typeface="Palatino Linotype"/>
              </a:rPr>
              <a:t>two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models: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NMF, and </a:t>
            </a:r>
            <a:r>
              <a:rPr dirty="0" sz="1100" spc="-10">
                <a:latin typeface="Palatino Linotype"/>
                <a:cs typeface="Palatino Linotype"/>
              </a:rPr>
              <a:t>KMeans.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566" y="1000881"/>
            <a:ext cx="5201305" cy="3273981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76300" y="4886044"/>
            <a:ext cx="6019800" cy="12242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381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Palatino Linotype"/>
                <a:cs typeface="Palatino Linotype"/>
              </a:rPr>
              <a:t>While</a:t>
            </a:r>
            <a:r>
              <a:rPr dirty="0" sz="1100" spc="200">
                <a:latin typeface="Palatino Linotype"/>
                <a:cs typeface="Palatino Linotype"/>
              </a:rPr>
              <a:t> </a:t>
            </a:r>
            <a:r>
              <a:rPr dirty="0" sz="1100" spc="15">
                <a:latin typeface="Palatino Linotype"/>
                <a:cs typeface="Palatino Linotype"/>
              </a:rPr>
              <a:t>I</a:t>
            </a:r>
            <a:r>
              <a:rPr dirty="0" sz="1100" spc="200">
                <a:latin typeface="Palatino Linotype"/>
                <a:cs typeface="Palatino Linotype"/>
              </a:rPr>
              <a:t> </a:t>
            </a:r>
            <a:r>
              <a:rPr dirty="0" sz="1100" spc="-75">
                <a:latin typeface="Palatino Linotype"/>
                <a:cs typeface="Palatino Linotype"/>
              </a:rPr>
              <a:t>would</a:t>
            </a:r>
            <a:r>
              <a:rPr dirty="0" sz="1100" spc="200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like</a:t>
            </a:r>
            <a:r>
              <a:rPr dirty="0" sz="1100" spc="2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0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create</a:t>
            </a:r>
            <a:r>
              <a:rPr dirty="0" sz="1100" spc="20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</a:t>
            </a:r>
            <a:r>
              <a:rPr dirty="0" sz="1100" spc="20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correlation</a:t>
            </a:r>
            <a:r>
              <a:rPr dirty="0" sz="1100" spc="2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matrix,</a:t>
            </a:r>
            <a:r>
              <a:rPr dirty="0" sz="1100" spc="229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there</a:t>
            </a:r>
            <a:r>
              <a:rPr dirty="0" sz="1100" spc="20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are</a:t>
            </a:r>
            <a:r>
              <a:rPr dirty="0" sz="1100" spc="200">
                <a:latin typeface="Palatino Linotype"/>
                <a:cs typeface="Palatino Linotype"/>
              </a:rPr>
              <a:t> </a:t>
            </a:r>
            <a:r>
              <a:rPr dirty="0" sz="1100" spc="-70">
                <a:latin typeface="Cambria"/>
                <a:cs typeface="Cambria"/>
              </a:rPr>
              <a:t>10000</a:t>
            </a:r>
            <a:r>
              <a:rPr dirty="0" sz="1100" spc="225">
                <a:latin typeface="Cambria"/>
                <a:cs typeface="Cambria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pixels</a:t>
            </a:r>
            <a:r>
              <a:rPr dirty="0" sz="1100" spc="20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per</a:t>
            </a:r>
            <a:r>
              <a:rPr dirty="0" sz="1100" spc="20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image,</a:t>
            </a:r>
            <a:r>
              <a:rPr dirty="0" sz="1100" spc="229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and</a:t>
            </a:r>
            <a:r>
              <a:rPr dirty="0" sz="1100" spc="20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about </a:t>
            </a:r>
            <a:r>
              <a:rPr dirty="0" sz="1100" spc="-70">
                <a:latin typeface="Cambria"/>
                <a:cs typeface="Cambria"/>
              </a:rPr>
              <a:t>5000</a:t>
            </a:r>
            <a:r>
              <a:rPr dirty="0" sz="1100" spc="265">
                <a:latin typeface="Cambria"/>
                <a:cs typeface="Cambria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images.</a:t>
            </a:r>
            <a:r>
              <a:rPr dirty="0" sz="1100" spc="660">
                <a:latin typeface="Palatino Linotype"/>
                <a:cs typeface="Palatino Linotype"/>
              </a:rPr>
              <a:t> </a:t>
            </a:r>
            <a:r>
              <a:rPr dirty="0" sz="1100" spc="10">
                <a:latin typeface="Palatino Linotype"/>
                <a:cs typeface="Palatino Linotype"/>
              </a:rPr>
              <a:t>The</a:t>
            </a:r>
            <a:r>
              <a:rPr dirty="0" sz="1100" spc="2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construction</a:t>
            </a:r>
            <a:r>
              <a:rPr dirty="0" sz="1100" spc="23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of</a:t>
            </a:r>
            <a:r>
              <a:rPr dirty="0" sz="1100" spc="2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</a:t>
            </a:r>
            <a:r>
              <a:rPr dirty="0" sz="1100" spc="2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correlation</a:t>
            </a:r>
            <a:r>
              <a:rPr dirty="0" sz="1100" spc="2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matrix</a:t>
            </a:r>
            <a:r>
              <a:rPr dirty="0" sz="1100" spc="235">
                <a:latin typeface="Palatino Linotype"/>
                <a:cs typeface="Palatino Linotype"/>
              </a:rPr>
              <a:t> </a:t>
            </a:r>
            <a:r>
              <a:rPr dirty="0" sz="1100" spc="-75">
                <a:latin typeface="Palatino Linotype"/>
                <a:cs typeface="Palatino Linotype"/>
              </a:rPr>
              <a:t>would</a:t>
            </a:r>
            <a:r>
              <a:rPr dirty="0" sz="1100" spc="23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include</a:t>
            </a:r>
            <a:r>
              <a:rPr dirty="0" sz="1100" spc="2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the</a:t>
            </a:r>
            <a:r>
              <a:rPr dirty="0" sz="1100" spc="23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comparison</a:t>
            </a:r>
            <a:r>
              <a:rPr dirty="0" sz="1100" spc="23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of</a:t>
            </a:r>
            <a:r>
              <a:rPr dirty="0" sz="1100" spc="240">
                <a:latin typeface="Palatino Linotype"/>
                <a:cs typeface="Palatino Linotype"/>
              </a:rPr>
              <a:t> </a:t>
            </a:r>
            <a:r>
              <a:rPr dirty="0" sz="1100" spc="20" i="1">
                <a:latin typeface="Palatino Linotype"/>
                <a:cs typeface="Palatino Linotype"/>
              </a:rPr>
              <a:t>every</a:t>
            </a:r>
            <a:r>
              <a:rPr dirty="0" sz="1100" spc="10" i="1">
                <a:latin typeface="Palatino Linotype"/>
                <a:cs typeface="Palatino Linotype"/>
              </a:rPr>
              <a:t> </a:t>
            </a:r>
            <a:r>
              <a:rPr dirty="0" sz="1100" spc="5" i="1">
                <a:latin typeface="Palatino Linotype"/>
                <a:cs typeface="Palatino Linotype"/>
              </a:rPr>
              <a:t>single</a:t>
            </a:r>
            <a:r>
              <a:rPr dirty="0" sz="1100" spc="100" i="1">
                <a:latin typeface="Palatino Linotype"/>
                <a:cs typeface="Palatino Linotype"/>
              </a:rPr>
              <a:t> </a:t>
            </a:r>
            <a:r>
              <a:rPr dirty="0" sz="1100" spc="5" i="1">
                <a:latin typeface="Palatino Linotype"/>
                <a:cs typeface="Palatino Linotype"/>
              </a:rPr>
              <a:t>pixel</a:t>
            </a:r>
            <a:r>
              <a:rPr dirty="0" sz="1100" spc="105" i="1">
                <a:latin typeface="Palatino Linotype"/>
                <a:cs typeface="Palatino Linotype"/>
              </a:rPr>
              <a:t> </a:t>
            </a:r>
            <a:r>
              <a:rPr dirty="0" sz="1100" spc="-15" i="1">
                <a:latin typeface="Palatino Linotype"/>
                <a:cs typeface="Palatino Linotype"/>
              </a:rPr>
              <a:t>with</a:t>
            </a:r>
            <a:r>
              <a:rPr dirty="0" sz="1100" spc="105" i="1">
                <a:latin typeface="Palatino Linotype"/>
                <a:cs typeface="Palatino Linotype"/>
              </a:rPr>
              <a:t> </a:t>
            </a:r>
            <a:r>
              <a:rPr dirty="0" sz="1100" spc="20" i="1">
                <a:latin typeface="Palatino Linotype"/>
                <a:cs typeface="Palatino Linotype"/>
              </a:rPr>
              <a:t>every</a:t>
            </a:r>
            <a:r>
              <a:rPr dirty="0" sz="1100" spc="105" i="1">
                <a:latin typeface="Palatino Linotype"/>
                <a:cs typeface="Palatino Linotype"/>
              </a:rPr>
              <a:t> </a:t>
            </a:r>
            <a:r>
              <a:rPr dirty="0" sz="1100" spc="35" i="1">
                <a:latin typeface="Palatino Linotype"/>
                <a:cs typeface="Palatino Linotype"/>
              </a:rPr>
              <a:t>other</a:t>
            </a:r>
            <a:r>
              <a:rPr dirty="0" sz="1100" spc="105" i="1">
                <a:latin typeface="Palatino Linotype"/>
                <a:cs typeface="Palatino Linotype"/>
              </a:rPr>
              <a:t> </a:t>
            </a:r>
            <a:r>
              <a:rPr dirty="0" sz="1100" spc="10" i="1">
                <a:latin typeface="Palatino Linotype"/>
                <a:cs typeface="Palatino Linotype"/>
              </a:rPr>
              <a:t>pixel</a:t>
            </a:r>
            <a:r>
              <a:rPr dirty="0" sz="1100" spc="10">
                <a:latin typeface="Palatino Linotype"/>
                <a:cs typeface="Palatino Linotype"/>
              </a:rPr>
              <a:t>.</a:t>
            </a:r>
            <a:r>
              <a:rPr dirty="0" sz="1100" spc="204">
                <a:latin typeface="Palatino Linotype"/>
                <a:cs typeface="Palatino Linotype"/>
              </a:rPr>
              <a:t> </a:t>
            </a:r>
            <a:r>
              <a:rPr dirty="0" sz="1100" spc="10">
                <a:latin typeface="Palatino Linotype"/>
                <a:cs typeface="Palatino Linotype"/>
              </a:rPr>
              <a:t>That’s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Cambria"/>
                <a:cs typeface="Cambria"/>
              </a:rPr>
              <a:t>(10</a:t>
            </a:r>
            <a:r>
              <a:rPr dirty="0" baseline="29629" sz="1125" spc="-52">
                <a:latin typeface="Cambria"/>
                <a:cs typeface="Cambria"/>
              </a:rPr>
              <a:t>4</a:t>
            </a:r>
            <a:r>
              <a:rPr dirty="0" baseline="29629" sz="1125" spc="150">
                <a:latin typeface="Cambria"/>
                <a:cs typeface="Cambria"/>
              </a:rPr>
              <a:t> </a:t>
            </a:r>
            <a:r>
              <a:rPr dirty="0" sz="1100" spc="229">
                <a:latin typeface="Cambria"/>
                <a:cs typeface="Cambria"/>
              </a:rPr>
              <a:t>×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70">
                <a:latin typeface="Cambria"/>
                <a:cs typeface="Cambria"/>
              </a:rPr>
              <a:t>5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229">
                <a:latin typeface="Cambria"/>
                <a:cs typeface="Cambria"/>
              </a:rPr>
              <a:t>×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15">
                <a:latin typeface="Cambria"/>
                <a:cs typeface="Cambria"/>
              </a:rPr>
              <a:t>10</a:t>
            </a:r>
            <a:r>
              <a:rPr dirty="0" baseline="29629" sz="1125" spc="-22">
                <a:latin typeface="Cambria"/>
                <a:cs typeface="Cambria"/>
              </a:rPr>
              <a:t>3</a:t>
            </a:r>
            <a:r>
              <a:rPr dirty="0" sz="1100" spc="-15">
                <a:latin typeface="Cambria"/>
                <a:cs typeface="Cambria"/>
              </a:rPr>
              <a:t>)</a:t>
            </a:r>
            <a:r>
              <a:rPr dirty="0" baseline="29629" sz="1125" spc="-22">
                <a:latin typeface="Cambria"/>
                <a:cs typeface="Cambria"/>
              </a:rPr>
              <a:t>2</a:t>
            </a:r>
            <a:r>
              <a:rPr dirty="0" baseline="29629" sz="1125" spc="345">
                <a:latin typeface="Cambria"/>
                <a:cs typeface="Cambria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comparisons,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resulting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in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the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order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of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25">
                <a:latin typeface="Cambria"/>
                <a:cs typeface="Cambria"/>
              </a:rPr>
              <a:t>5×10</a:t>
            </a:r>
            <a:r>
              <a:rPr dirty="0" baseline="29629" sz="1125" spc="37">
                <a:latin typeface="Cambria"/>
                <a:cs typeface="Cambria"/>
              </a:rPr>
              <a:t>49</a:t>
            </a:r>
            <a:r>
              <a:rPr dirty="0" baseline="29629" sz="1125" spc="217">
                <a:latin typeface="Cambria"/>
                <a:cs typeface="Cambria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operations.</a:t>
            </a:r>
            <a:r>
              <a:rPr dirty="0" sz="1100" spc="175">
                <a:latin typeface="Palatino Linotype"/>
                <a:cs typeface="Palatino Linotype"/>
              </a:rPr>
              <a:t> </a:t>
            </a:r>
            <a:r>
              <a:rPr dirty="0" sz="1100" spc="10">
                <a:latin typeface="Palatino Linotype"/>
                <a:cs typeface="Palatino Linotype"/>
              </a:rPr>
              <a:t>That’s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approaching</a:t>
            </a:r>
            <a:r>
              <a:rPr dirty="0" sz="1100" spc="-10">
                <a:latin typeface="Palatino Linotype"/>
                <a:cs typeface="Palatino Linotype"/>
              </a:rPr>
              <a:t> the </a:t>
            </a:r>
            <a:r>
              <a:rPr dirty="0" sz="1100" spc="-45">
                <a:latin typeface="Palatino Linotype"/>
                <a:cs typeface="Palatino Linotype"/>
              </a:rPr>
              <a:t>number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of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particles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in</a:t>
            </a:r>
            <a:r>
              <a:rPr dirty="0" sz="1100" spc="-10">
                <a:latin typeface="Palatino Linotype"/>
                <a:cs typeface="Palatino Linotype"/>
              </a:rPr>
              <a:t> the </a:t>
            </a:r>
            <a:r>
              <a:rPr dirty="0" sz="1100" spc="-30">
                <a:latin typeface="Palatino Linotype"/>
                <a:cs typeface="Palatino Linotype"/>
              </a:rPr>
              <a:t>solar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system.</a:t>
            </a:r>
            <a:r>
              <a:rPr dirty="0" sz="1100" spc="17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One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correlation</a:t>
            </a:r>
            <a:r>
              <a:rPr dirty="0" sz="1100" spc="-15">
                <a:latin typeface="Palatino Linotype"/>
                <a:cs typeface="Palatino Linotype"/>
              </a:rPr>
              <a:t> calcualation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takes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70">
                <a:latin typeface="Palatino Linotype"/>
                <a:cs typeface="Palatino Linotype"/>
              </a:rPr>
              <a:t>my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computer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15">
                <a:latin typeface="Cambria"/>
                <a:cs typeface="Cambria"/>
              </a:rPr>
              <a:t>10</a:t>
            </a:r>
            <a:r>
              <a:rPr dirty="0" baseline="29629" sz="1125" spc="22">
                <a:latin typeface="Cambria"/>
                <a:cs typeface="Cambria"/>
              </a:rPr>
              <a:t>−3</a:t>
            </a:r>
            <a:r>
              <a:rPr dirty="0" baseline="29629" sz="1125" spc="270">
                <a:latin typeface="Cambria"/>
                <a:cs typeface="Cambria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seconds.</a:t>
            </a:r>
            <a:r>
              <a:rPr dirty="0" sz="1100" spc="18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Over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Cambria"/>
                <a:cs typeface="Cambria"/>
              </a:rPr>
              <a:t>5000</a:t>
            </a:r>
            <a:r>
              <a:rPr dirty="0" baseline="29629" sz="1125" spc="-75">
                <a:latin typeface="Cambria"/>
                <a:cs typeface="Cambria"/>
              </a:rPr>
              <a:t>2</a:t>
            </a:r>
            <a:r>
              <a:rPr dirty="0" baseline="29629" sz="1125" spc="270">
                <a:latin typeface="Cambria"/>
                <a:cs typeface="Cambria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calculations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full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correlation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calculation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75">
                <a:latin typeface="Palatino Linotype"/>
                <a:cs typeface="Palatino Linotype"/>
              </a:rPr>
              <a:t>would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take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about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 spc="-70">
                <a:latin typeface="Cambria"/>
                <a:cs typeface="Cambria"/>
              </a:rPr>
              <a:t>7</a:t>
            </a:r>
            <a:r>
              <a:rPr dirty="0" sz="1100" spc="180">
                <a:latin typeface="Cambria"/>
                <a:cs typeface="Cambria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hours.</a:t>
            </a:r>
            <a:r>
              <a:rPr dirty="0" sz="1100" spc="37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Clearly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 spc="-100">
                <a:latin typeface="Palatino Linotype"/>
                <a:cs typeface="Palatino Linotype"/>
              </a:rPr>
              <a:t>we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can’t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 spc="-65">
                <a:latin typeface="Palatino Linotype"/>
                <a:cs typeface="Palatino Linotype"/>
              </a:rPr>
              <a:t>do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 spc="20">
                <a:latin typeface="Palatino Linotype"/>
                <a:cs typeface="Palatino Linotype"/>
              </a:rPr>
              <a:t>that.</a:t>
            </a:r>
            <a:r>
              <a:rPr dirty="0" sz="1100" spc="37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Instead,</a:t>
            </a:r>
            <a:r>
              <a:rPr dirty="0" sz="1100" spc="15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I’ll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allow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the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user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calculate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the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correlation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between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any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65">
                <a:latin typeface="Palatino Linotype"/>
                <a:cs typeface="Palatino Linotype"/>
              </a:rPr>
              <a:t>two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pixels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20" b="1">
                <a:latin typeface="Palatino Linotype"/>
                <a:cs typeface="Palatino Linotype"/>
              </a:rPr>
              <a:t>of</a:t>
            </a:r>
            <a:r>
              <a:rPr dirty="0" sz="1100" spc="140" b="1">
                <a:latin typeface="Palatino Linotype"/>
                <a:cs typeface="Palatino Linotype"/>
              </a:rPr>
              <a:t> </a:t>
            </a:r>
            <a:r>
              <a:rPr dirty="0" sz="1100" spc="45" b="1">
                <a:latin typeface="Palatino Linotype"/>
                <a:cs typeface="Palatino Linotype"/>
              </a:rPr>
              <a:t>their</a:t>
            </a:r>
            <a:r>
              <a:rPr dirty="0" sz="1100" spc="140" b="1">
                <a:latin typeface="Palatino Linotype"/>
                <a:cs typeface="Palatino Linotype"/>
              </a:rPr>
              <a:t> </a:t>
            </a:r>
            <a:r>
              <a:rPr dirty="0" sz="1100" spc="20" b="1">
                <a:latin typeface="Palatino Linotype"/>
                <a:cs typeface="Palatino Linotype"/>
              </a:rPr>
              <a:t>choice</a:t>
            </a:r>
            <a:r>
              <a:rPr dirty="0" sz="1100" spc="20">
                <a:latin typeface="Palatino Linotype"/>
                <a:cs typeface="Palatino Linotype"/>
              </a:rPr>
              <a:t>.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500062" y="6192341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solidFill>
                  <a:srgbClr val="2F3E9F"/>
                </a:solidFill>
                <a:latin typeface="Lucida Sans Unicode"/>
                <a:cs typeface="Lucida Sans Unicode"/>
              </a:rPr>
              <a:t>[18]: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27052" y="6209437"/>
            <a:ext cx="5918835" cy="280289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Make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allow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user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determine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5" i="1">
                <a:solidFill>
                  <a:srgbClr val="3D7A7A"/>
                </a:solidFill>
                <a:latin typeface="Palatino Linotype"/>
                <a:cs typeface="Palatino Linotype"/>
              </a:rPr>
              <a:t>correlation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between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two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features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def</a:t>
            </a:r>
            <a:r>
              <a:rPr dirty="0" sz="1100" spc="46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Sans Unicode"/>
                <a:cs typeface="Lucida Sans Unicode"/>
              </a:rPr>
              <a:t>getCorr</a:t>
            </a:r>
            <a:r>
              <a:rPr dirty="0" sz="1100">
                <a:latin typeface="Lucida Sans Unicode"/>
                <a:cs typeface="Lucida Sans Unicode"/>
              </a:rPr>
              <a:t>(data,</a:t>
            </a:r>
            <a:r>
              <a:rPr dirty="0" sz="1100" spc="3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pix1,</a:t>
            </a:r>
            <a:r>
              <a:rPr dirty="0" sz="1100" spc="400">
                <a:latin typeface="Lucida Sans Unicode"/>
                <a:cs typeface="Lucida Sans Unicode"/>
              </a:rPr>
              <a:t> </a:t>
            </a:r>
            <a:r>
              <a:rPr dirty="0" sz="1100" spc="45">
                <a:latin typeface="Lucida Sans Unicode"/>
                <a:cs typeface="Lucida Sans Unicode"/>
              </a:rPr>
              <a:t>pix2):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25" i="1">
                <a:solidFill>
                  <a:srgbClr val="BA2121"/>
                </a:solidFill>
                <a:latin typeface="Palatino Linotype"/>
                <a:cs typeface="Palatino Linotype"/>
              </a:rPr>
              <a:t>"""</a:t>
            </a:r>
            <a:endParaRPr sz="1100">
              <a:latin typeface="Palatino Linotype"/>
              <a:cs typeface="Palatino Linotype"/>
            </a:endParaRPr>
          </a:p>
          <a:p>
            <a:pPr marL="619760" marR="3690620">
              <a:lnSpc>
                <a:spcPct val="102600"/>
              </a:lnSpc>
            </a:pPr>
            <a:r>
              <a:rPr dirty="0" sz="1100" spc="114" i="1">
                <a:solidFill>
                  <a:srgbClr val="BA2121"/>
                </a:solidFill>
                <a:latin typeface="Palatino Linotype"/>
                <a:cs typeface="Palatino Linotype"/>
              </a:rPr>
              <a:t>input:</a:t>
            </a:r>
            <a:r>
              <a:rPr dirty="0" sz="1100" spc="32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BA2121"/>
                </a:solidFill>
                <a:latin typeface="Palatino Linotype"/>
                <a:cs typeface="Palatino Linotype"/>
              </a:rPr>
              <a:t>np.ndarray</a:t>
            </a:r>
            <a:r>
              <a:rPr dirty="0" sz="1100" spc="32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BA2121"/>
                </a:solidFill>
                <a:latin typeface="Palatino Linotype"/>
                <a:cs typeface="Palatino Linotype"/>
              </a:rPr>
              <a:t>data</a:t>
            </a:r>
            <a:r>
              <a:rPr dirty="0" sz="1100" spc="7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14" i="1">
                <a:solidFill>
                  <a:srgbClr val="BA2121"/>
                </a:solidFill>
                <a:latin typeface="Palatino Linotype"/>
                <a:cs typeface="Palatino Linotype"/>
              </a:rPr>
              <a:t>input:</a:t>
            </a:r>
            <a:r>
              <a:rPr dirty="0" sz="1100" spc="30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BA2121"/>
                </a:solidFill>
                <a:latin typeface="Palatino Linotype"/>
                <a:cs typeface="Palatino Linotype"/>
              </a:rPr>
              <a:t>int</a:t>
            </a:r>
            <a:r>
              <a:rPr dirty="0" sz="1100" spc="31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BA2121"/>
                </a:solidFill>
                <a:latin typeface="Palatino Linotype"/>
                <a:cs typeface="Palatino Linotype"/>
              </a:rPr>
              <a:t>pix1</a:t>
            </a:r>
            <a:endParaRPr sz="1100">
              <a:latin typeface="Palatino Linotype"/>
              <a:cs typeface="Palatino Linotype"/>
            </a:endParaRPr>
          </a:p>
          <a:p>
            <a:pPr marL="619760">
              <a:lnSpc>
                <a:spcPct val="100000"/>
              </a:lnSpc>
              <a:spcBef>
                <a:spcPts val="35"/>
              </a:spcBef>
            </a:pPr>
            <a:r>
              <a:rPr dirty="0" sz="1100" spc="114" i="1">
                <a:solidFill>
                  <a:srgbClr val="BA2121"/>
                </a:solidFill>
                <a:latin typeface="Palatino Linotype"/>
                <a:cs typeface="Palatino Linotype"/>
              </a:rPr>
              <a:t>input:</a:t>
            </a:r>
            <a:r>
              <a:rPr dirty="0" sz="1100" spc="30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BA2121"/>
                </a:solidFill>
                <a:latin typeface="Palatino Linotype"/>
                <a:cs typeface="Palatino Linotype"/>
              </a:rPr>
              <a:t>int</a:t>
            </a:r>
            <a:r>
              <a:rPr dirty="0" sz="1100" spc="31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BA2121"/>
                </a:solidFill>
                <a:latin typeface="Palatino Linotype"/>
                <a:cs typeface="Palatino Linotype"/>
              </a:rPr>
              <a:t>pix2</a:t>
            </a:r>
            <a:endParaRPr sz="1100">
              <a:latin typeface="Palatino Linotype"/>
              <a:cs typeface="Palatino Linotyp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25" i="1">
                <a:solidFill>
                  <a:srgbClr val="BA2121"/>
                </a:solidFill>
                <a:latin typeface="Palatino Linotype"/>
                <a:cs typeface="Palatino Linotype"/>
              </a:rPr>
              <a:t>"""</a:t>
            </a:r>
            <a:endParaRPr sz="1100">
              <a:latin typeface="Palatino Linotype"/>
              <a:cs typeface="Palatino Linotyp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Build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an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50" i="1">
                <a:solidFill>
                  <a:srgbClr val="3D7A7A"/>
                </a:solidFill>
                <a:latin typeface="Palatino Linotype"/>
                <a:cs typeface="Palatino Linotype"/>
              </a:rPr>
              <a:t>(n,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2)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D7A7A"/>
                </a:solidFill>
                <a:latin typeface="Palatino Linotype"/>
                <a:cs typeface="Palatino Linotype"/>
              </a:rPr>
              <a:t>np.ndarray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hold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observations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pix1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pix2</a:t>
            </a:r>
            <a:endParaRPr sz="1100">
              <a:latin typeface="Palatino Linotype"/>
              <a:cs typeface="Palatino Linotyp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pix1vals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85">
                <a:latin typeface="Lucida Sans Unicode"/>
                <a:cs typeface="Lucida Sans Unicode"/>
              </a:rPr>
              <a:t>data[:,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pix1]</a:t>
            </a:r>
            <a:endParaRPr sz="1100">
              <a:latin typeface="Lucida Sans Unicode"/>
              <a:cs typeface="Lucida Sans Unicode"/>
            </a:endParaRPr>
          </a:p>
          <a:p>
            <a:pPr marL="328295" marR="1508125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pix1vals</a:t>
            </a:r>
            <a:r>
              <a:rPr dirty="0" sz="1100" spc="130">
                <a:latin typeface="Lucida Sans Unicode"/>
                <a:cs typeface="Lucida Sans Unicode"/>
              </a:rPr>
              <a:t> 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135">
                <a:solidFill>
                  <a:srgbClr val="666666"/>
                </a:solidFill>
                <a:latin typeface="Lucida Sans Unicode"/>
                <a:cs typeface="Lucida Sans Unicode"/>
              </a:rPr>
              <a:t>  </a:t>
            </a:r>
            <a:r>
              <a:rPr dirty="0" sz="1100">
                <a:latin typeface="Lucida Sans Unicode"/>
                <a:cs typeface="Lucida Sans Unicode"/>
              </a:rPr>
              <a:t>pix1vals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reshape((pix1vals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shape[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],</a:t>
            </a:r>
            <a:r>
              <a:rPr dirty="0" sz="1100" spc="135">
                <a:latin typeface="Lucida Sans Unicode"/>
                <a:cs typeface="Lucida Sans Unicode"/>
              </a:rPr>
              <a:t>  </a:t>
            </a:r>
            <a:r>
              <a:rPr dirty="0" sz="1100" spc="6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65">
                <a:latin typeface="Lucida Sans Unicode"/>
                <a:cs typeface="Lucida Sans Unicode"/>
              </a:rPr>
              <a:t>)) </a:t>
            </a:r>
            <a:r>
              <a:rPr dirty="0" sz="1100">
                <a:latin typeface="Lucida Sans Unicode"/>
                <a:cs typeface="Lucida Sans Unicode"/>
              </a:rPr>
              <a:t>pix2vals</a:t>
            </a:r>
            <a:r>
              <a:rPr dirty="0" sz="1100" spc="80">
                <a:latin typeface="Lucida Sans Unicode"/>
                <a:cs typeface="Lucida Sans Unicode"/>
              </a:rPr>
              <a:t> 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85">
                <a:solidFill>
                  <a:srgbClr val="666666"/>
                </a:solidFill>
                <a:latin typeface="Lucida Sans Unicode"/>
                <a:cs typeface="Lucida Sans Unicode"/>
              </a:rPr>
              <a:t>  </a:t>
            </a:r>
            <a:r>
              <a:rPr dirty="0" sz="1100" spc="85">
                <a:latin typeface="Lucida Sans Unicode"/>
                <a:cs typeface="Lucida Sans Unicode"/>
              </a:rPr>
              <a:t>data[:,</a:t>
            </a:r>
            <a:r>
              <a:rPr dirty="0" sz="1100" spc="80">
                <a:latin typeface="Lucida Sans Unicode"/>
                <a:cs typeface="Lucida Sans Unicode"/>
              </a:rPr>
              <a:t>  </a:t>
            </a:r>
            <a:r>
              <a:rPr dirty="0" sz="1100">
                <a:latin typeface="Lucida Sans Unicode"/>
                <a:cs typeface="Lucida Sans Unicode"/>
              </a:rPr>
              <a:t>pix2]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reshape((pix1vals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shape[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],</a:t>
            </a:r>
            <a:r>
              <a:rPr dirty="0" sz="1100" spc="85">
                <a:latin typeface="Lucida Sans Unicode"/>
                <a:cs typeface="Lucida Sans Unicode"/>
              </a:rPr>
              <a:t>  </a:t>
            </a:r>
            <a:r>
              <a:rPr dirty="0" sz="1100" spc="6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65">
                <a:latin typeface="Lucida Sans Unicode"/>
                <a:cs typeface="Lucida Sans Unicode"/>
              </a:rPr>
              <a:t>)) </a:t>
            </a:r>
            <a:r>
              <a:rPr dirty="0" sz="1100">
                <a:latin typeface="Lucida Sans Unicode"/>
                <a:cs typeface="Lucida Sans Unicode"/>
              </a:rPr>
              <a:t>corrdata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1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append(pix1vals,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pix2vals,</a:t>
            </a:r>
            <a:r>
              <a:rPr dirty="0" sz="1100" spc="31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1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25">
                <a:latin typeface="Lucida Sans Unicode"/>
                <a:cs typeface="Lucida Sans Unicode"/>
              </a:rPr>
              <a:t>) </a:t>
            </a:r>
            <a:r>
              <a:rPr dirty="0" sz="1100" spc="100" i="1">
                <a:solidFill>
                  <a:srgbClr val="3D7A7A"/>
                </a:solidFill>
                <a:latin typeface="Palatino Linotype"/>
                <a:cs typeface="Palatino Linotype"/>
              </a:rPr>
              <a:t>#Calculate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correlation</a:t>
            </a:r>
            <a:endParaRPr sz="1100">
              <a:latin typeface="Palatino Linotype"/>
              <a:cs typeface="Palatino Linotyp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corr</a:t>
            </a:r>
            <a:r>
              <a:rPr dirty="0" sz="1100" spc="33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corrcoef(corrdata,</a:t>
            </a:r>
            <a:r>
              <a:rPr dirty="0" sz="1100" spc="3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rowvar</a:t>
            </a:r>
            <a:r>
              <a:rPr dirty="0" sz="1100" spc="33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85" b="1">
                <a:solidFill>
                  <a:srgbClr val="007F00"/>
                </a:solidFill>
                <a:latin typeface="Palatino Linotype"/>
                <a:cs typeface="Palatino Linotype"/>
              </a:rPr>
              <a:t>False</a:t>
            </a:r>
            <a:r>
              <a:rPr dirty="0" sz="1100" spc="85">
                <a:latin typeface="Lucida Sans Unicode"/>
                <a:cs typeface="Lucida Sans Unicode"/>
              </a:rPr>
              <a:t>)[</a:t>
            </a:r>
            <a:r>
              <a:rPr dirty="0" sz="1100" spc="8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85">
                <a:latin typeface="Lucida Sans Unicode"/>
                <a:cs typeface="Lucida Sans Unicode"/>
              </a:rPr>
              <a:t>,</a:t>
            </a:r>
            <a:r>
              <a:rPr dirty="0" sz="1100" spc="33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25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60" b="1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dirty="0" sz="1100" spc="60">
                <a:latin typeface="Lucida Sans Unicode"/>
                <a:cs typeface="Lucida Sans Unicode"/>
              </a:rPr>
              <a:t>(corr)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914392"/>
            <a:ext cx="5944235" cy="947419"/>
            <a:chOff x="914400" y="914392"/>
            <a:chExt cx="5944235" cy="947419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914392"/>
              <a:ext cx="5944235" cy="947419"/>
            </a:xfrm>
            <a:custGeom>
              <a:avLst/>
              <a:gdLst/>
              <a:ahLst/>
              <a:cxnLst/>
              <a:rect l="l" t="t" r="r" b="b"/>
              <a:pathLst>
                <a:path w="5944234" h="94741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921690"/>
                  </a:lnTo>
                  <a:lnTo>
                    <a:pt x="1988" y="931540"/>
                  </a:lnTo>
                  <a:lnTo>
                    <a:pt x="7411" y="939584"/>
                  </a:lnTo>
                  <a:lnTo>
                    <a:pt x="15455" y="945007"/>
                  </a:lnTo>
                  <a:lnTo>
                    <a:pt x="25305" y="946995"/>
                  </a:lnTo>
                  <a:lnTo>
                    <a:pt x="5918371" y="946995"/>
                  </a:lnTo>
                  <a:lnTo>
                    <a:pt x="5928221" y="945007"/>
                  </a:lnTo>
                  <a:lnTo>
                    <a:pt x="5936265" y="939584"/>
                  </a:lnTo>
                  <a:lnTo>
                    <a:pt x="5941688" y="931540"/>
                  </a:lnTo>
                  <a:lnTo>
                    <a:pt x="5943676" y="921690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27052" y="914392"/>
              <a:ext cx="5918835" cy="934719"/>
            </a:xfrm>
            <a:custGeom>
              <a:avLst/>
              <a:gdLst/>
              <a:ahLst/>
              <a:cxnLst/>
              <a:rect l="l" t="t" r="r" b="b"/>
              <a:pathLst>
                <a:path w="5918834" h="93471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921690"/>
                  </a:lnTo>
                  <a:lnTo>
                    <a:pt x="0" y="928678"/>
                  </a:lnTo>
                  <a:lnTo>
                    <a:pt x="5664" y="934343"/>
                  </a:lnTo>
                  <a:lnTo>
                    <a:pt x="5912706" y="934343"/>
                  </a:lnTo>
                  <a:lnTo>
                    <a:pt x="5918371" y="928678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927052" y="914392"/>
            <a:ext cx="5918835" cy="93471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Lucida Sans Unicode"/>
                <a:cs typeface="Lucida Sans Unicode"/>
              </a:rPr>
              <a:t>startTime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 marR="3399154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testCorr</a:t>
            </a:r>
            <a:r>
              <a:rPr dirty="0" sz="1100" spc="35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getCorr(data,</a:t>
            </a:r>
            <a:r>
              <a:rPr dirty="0" sz="1100" spc="355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12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355">
                <a:latin typeface="Lucida Sans Unicode"/>
                <a:cs typeface="Lucida Sans Unicode"/>
              </a:rPr>
              <a:t> </a:t>
            </a:r>
            <a:r>
              <a:rPr dirty="0" sz="1100" spc="-65">
                <a:solidFill>
                  <a:srgbClr val="666666"/>
                </a:solidFill>
                <a:latin typeface="Lucida Sans Unicode"/>
                <a:cs typeface="Lucida Sans Unicode"/>
              </a:rPr>
              <a:t>1223</a:t>
            </a:r>
            <a:r>
              <a:rPr dirty="0" sz="1100" spc="-65">
                <a:latin typeface="Lucida Sans Unicode"/>
                <a:cs typeface="Lucida Sans Unicode"/>
              </a:rPr>
              <a:t>) </a:t>
            </a:r>
            <a:r>
              <a:rPr dirty="0" sz="1100" spc="-70">
                <a:latin typeface="Lucida Sans Unicode"/>
                <a:cs typeface="Lucida Sans Unicode"/>
              </a:rPr>
              <a:t>endTime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r>
              <a:rPr dirty="0" sz="1100" spc="500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(endTime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dirty="0" sz="1100" spc="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startTime) </a:t>
            </a:r>
            <a:r>
              <a:rPr dirty="0" sz="1100" spc="5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 spc="50">
                <a:latin typeface="Lucida Sans Unicode"/>
                <a:cs typeface="Lucida Sans Unicode"/>
              </a:rPr>
              <a:t>(testCorr)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1700" y="1968244"/>
            <a:ext cx="5969635" cy="1680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Lucida Sans Unicode"/>
                <a:cs typeface="Lucida Sans Unicode"/>
              </a:rPr>
              <a:t>0.01801586151123047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65">
                <a:latin typeface="Lucida Sans Unicode"/>
                <a:cs typeface="Lucida Sans Unicode"/>
              </a:rPr>
              <a:t>0.47032254948509544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478155" algn="l"/>
              </a:tabLst>
            </a:pPr>
            <a:r>
              <a:rPr dirty="0" sz="1100" spc="60" b="1">
                <a:latin typeface="Palatino Linotype"/>
                <a:cs typeface="Palatino Linotype"/>
              </a:rPr>
              <a:t>2.0.1</a:t>
            </a:r>
            <a:r>
              <a:rPr dirty="0" sz="1100" b="1">
                <a:latin typeface="Palatino Linotype"/>
                <a:cs typeface="Palatino Linotype"/>
              </a:rPr>
              <a:t>	</a:t>
            </a:r>
            <a:r>
              <a:rPr dirty="0" sz="1100" spc="90" b="1">
                <a:latin typeface="Palatino Linotype"/>
                <a:cs typeface="Palatino Linotype"/>
              </a:rPr>
              <a:t>A</a:t>
            </a:r>
            <a:r>
              <a:rPr dirty="0" sz="1100" spc="220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little</a:t>
            </a:r>
            <a:r>
              <a:rPr dirty="0" sz="1100" spc="225" b="1">
                <a:latin typeface="Palatino Linotype"/>
                <a:cs typeface="Palatino Linotype"/>
              </a:rPr>
              <a:t> </a:t>
            </a:r>
            <a:r>
              <a:rPr dirty="0" sz="1100" spc="85" b="1">
                <a:latin typeface="Palatino Linotype"/>
                <a:cs typeface="Palatino Linotype"/>
              </a:rPr>
              <a:t>EDA</a:t>
            </a:r>
            <a:r>
              <a:rPr dirty="0" sz="1100" spc="225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on</a:t>
            </a:r>
            <a:r>
              <a:rPr dirty="0" sz="1100" spc="220" b="1">
                <a:latin typeface="Palatino Linotype"/>
                <a:cs typeface="Palatino Linotype"/>
              </a:rPr>
              <a:t> </a:t>
            </a:r>
            <a:r>
              <a:rPr dirty="0" sz="1100" spc="50" b="1">
                <a:latin typeface="Palatino Linotype"/>
                <a:cs typeface="Palatino Linotype"/>
              </a:rPr>
              <a:t>the</a:t>
            </a:r>
            <a:r>
              <a:rPr dirty="0" sz="1100" spc="225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reduced</a:t>
            </a:r>
            <a:r>
              <a:rPr dirty="0" sz="1100" spc="225" b="1">
                <a:latin typeface="Palatino Linotype"/>
                <a:cs typeface="Palatino Linotype"/>
              </a:rPr>
              <a:t> </a:t>
            </a:r>
            <a:r>
              <a:rPr dirty="0" sz="1100" spc="40" b="1">
                <a:latin typeface="Palatino Linotype"/>
                <a:cs typeface="Palatino Linotype"/>
              </a:rPr>
              <a:t>data</a:t>
            </a:r>
            <a:endParaRPr sz="1100">
              <a:latin typeface="Palatino Linotype"/>
              <a:cs typeface="Palatino Linotype"/>
            </a:endParaRPr>
          </a:p>
          <a:p>
            <a:pPr algn="just" marL="12700" marR="5080">
              <a:lnSpc>
                <a:spcPct val="102600"/>
              </a:lnSpc>
              <a:spcBef>
                <a:spcPts val="710"/>
              </a:spcBef>
            </a:pPr>
            <a:r>
              <a:rPr dirty="0" sz="1100">
                <a:latin typeface="Palatino Linotype"/>
                <a:cs typeface="Palatino Linotype"/>
              </a:rPr>
              <a:t>After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performing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PCA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image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data,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new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features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coordinates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new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dimensions </a:t>
            </a:r>
            <a:r>
              <a:rPr dirty="0" sz="1100" spc="-60">
                <a:latin typeface="Palatino Linotype"/>
                <a:cs typeface="Palatino Linotype"/>
              </a:rPr>
              <a:t>where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155">
                <a:latin typeface="Palatino Linotype"/>
                <a:cs typeface="Palatino Linotype"/>
              </a:rPr>
              <a:t>we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use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-6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eigenvectors of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-7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principal</a:t>
            </a:r>
            <a:r>
              <a:rPr dirty="0" sz="1100" spc="-35">
                <a:latin typeface="Palatino Linotype"/>
                <a:cs typeface="Palatino Linotype"/>
              </a:rPr>
              <a:t> components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basis </a:t>
            </a:r>
            <a:r>
              <a:rPr dirty="0" sz="1100">
                <a:latin typeface="Palatino Linotype"/>
                <a:cs typeface="Palatino Linotype"/>
              </a:rPr>
              <a:t>vectors.</a:t>
            </a:r>
            <a:r>
              <a:rPr dirty="0" sz="1100" spc="15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As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such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they</a:t>
            </a:r>
            <a:r>
              <a:rPr dirty="0" sz="1100" spc="-2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lose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human </a:t>
            </a:r>
            <a:r>
              <a:rPr dirty="0" sz="1100" spc="-25">
                <a:latin typeface="Palatino Linotype"/>
                <a:cs typeface="Palatino Linotype"/>
              </a:rPr>
              <a:t>comprehensibility.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will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print out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histograms</a:t>
            </a:r>
            <a:r>
              <a:rPr dirty="0" sz="1100">
                <a:latin typeface="Palatino Linotype"/>
                <a:cs typeface="Palatino Linotype"/>
              </a:rPr>
              <a:t> of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min,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max,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mean, and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standard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deviation,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but </a:t>
            </a:r>
            <a:r>
              <a:rPr dirty="0" sz="1100" spc="-45">
                <a:latin typeface="Palatino Linotype"/>
                <a:cs typeface="Palatino Linotype"/>
              </a:rPr>
              <a:t>do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note</a:t>
            </a:r>
            <a:r>
              <a:rPr dirty="0" sz="1100" spc="-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they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don’t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have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easy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translations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60">
                <a:latin typeface="Palatino Linotype"/>
                <a:cs typeface="Palatino Linotype"/>
              </a:rPr>
              <a:t>new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space.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Also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feel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free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-25">
                <a:latin typeface="Palatino Linotype"/>
                <a:cs typeface="Palatino Linotype"/>
              </a:rPr>
              <a:t> play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with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getCorr() function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reduced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will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still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work!</a:t>
            </a:r>
            <a:r>
              <a:rPr dirty="0" sz="1100" spc="1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Just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swap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out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reducedData.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0062" y="3728731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solidFill>
                  <a:srgbClr val="2F3E9F"/>
                </a:solidFill>
                <a:latin typeface="Lucida Sans Unicode"/>
                <a:cs typeface="Lucida Sans Unicode"/>
              </a:rPr>
              <a:t>[19]: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27052" y="3745865"/>
            <a:ext cx="5918835" cy="12566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24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Make</a:t>
            </a:r>
            <a:r>
              <a:rPr dirty="0" sz="1100" spc="2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D7A7A"/>
                </a:solidFill>
                <a:latin typeface="Palatino Linotype"/>
                <a:cs typeface="Palatino Linotype"/>
              </a:rPr>
              <a:t>histogram</a:t>
            </a:r>
            <a:r>
              <a:rPr dirty="0" sz="1100" spc="2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dirty="0" sz="1100" spc="2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max</a:t>
            </a:r>
            <a:r>
              <a:rPr dirty="0" sz="1100" spc="2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3D7A7A"/>
                </a:solidFill>
                <a:latin typeface="Palatino Linotype"/>
                <a:cs typeface="Palatino Linotype"/>
              </a:rPr>
              <a:t>values</a:t>
            </a:r>
            <a:endParaRPr sz="1100">
              <a:latin typeface="Palatino Linotype"/>
              <a:cs typeface="Palatino Linotype"/>
            </a:endParaRPr>
          </a:p>
          <a:p>
            <a:pPr marL="37465" marR="2745105">
              <a:lnSpc>
                <a:spcPct val="102600"/>
              </a:lnSpc>
            </a:pPr>
            <a:r>
              <a:rPr dirty="0" sz="1100" spc="-95">
                <a:latin typeface="Lucida Sans Unicode"/>
                <a:cs typeface="Lucida Sans Unicode"/>
              </a:rPr>
              <a:t>maxes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4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dirty="0" sz="1100">
                <a:latin typeface="Lucida Sans Unicode"/>
                <a:cs typeface="Lucida Sans Unicode"/>
              </a:rPr>
              <a:t>(np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max(reducedData,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4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65">
                <a:latin typeface="Lucida Sans Unicode"/>
                <a:cs typeface="Lucida Sans Unicode"/>
              </a:rPr>
              <a:t>)) </a:t>
            </a:r>
            <a:r>
              <a:rPr dirty="0" sz="1100" spc="-10">
                <a:latin typeface="Lucida Sans Unicode"/>
                <a:cs typeface="Lucida Sans Unicode"/>
              </a:rPr>
              <a:t>plt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hist(maxes)</a:t>
            </a:r>
            <a:endParaRPr sz="1100">
              <a:latin typeface="Lucida Sans Unicode"/>
              <a:cs typeface="Lucida Sans Unicode"/>
            </a:endParaRPr>
          </a:p>
          <a:p>
            <a:pPr marL="37465" marR="2599055">
              <a:lnSpc>
                <a:spcPct val="102600"/>
              </a:lnSpc>
            </a:pPr>
            <a:r>
              <a:rPr dirty="0" sz="1100" spc="-10">
                <a:latin typeface="Lucida Sans Unicode"/>
                <a:cs typeface="Lucida Sans Unicode"/>
              </a:rPr>
              <a:t>plt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xlabel(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"Maximum</a:t>
            </a:r>
            <a:r>
              <a:rPr dirty="0" sz="1100" spc="21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coordinate</a:t>
            </a:r>
            <a:r>
              <a:rPr dirty="0" sz="1100" spc="21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in</a:t>
            </a:r>
            <a:r>
              <a:rPr dirty="0" sz="1100" spc="21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dimension"</a:t>
            </a:r>
            <a:r>
              <a:rPr dirty="0" sz="1100" spc="-10">
                <a:latin typeface="Lucida Sans Unicode"/>
                <a:cs typeface="Lucida Sans Unicode"/>
              </a:rPr>
              <a:t>) </a:t>
            </a:r>
            <a:r>
              <a:rPr dirty="0" sz="1100">
                <a:latin typeface="Lucida Sans Unicode"/>
                <a:cs typeface="Lucida Sans Unicode"/>
              </a:rPr>
              <a:t>plt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ylabel(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"Number</a:t>
            </a:r>
            <a:r>
              <a:rPr dirty="0" sz="1100" spc="4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4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images"</a:t>
            </a:r>
            <a:r>
              <a:rPr dirty="0" sz="1100" spc="-1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 marR="1508125">
              <a:lnSpc>
                <a:spcPct val="102699"/>
              </a:lnSpc>
            </a:pPr>
            <a:r>
              <a:rPr dirty="0" sz="1100" spc="60">
                <a:latin typeface="Lucida Sans Unicode"/>
                <a:cs typeface="Lucida Sans Unicode"/>
              </a:rPr>
              <a:t>plt</a:t>
            </a:r>
            <a:r>
              <a:rPr dirty="0" sz="1100" spc="6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60">
                <a:latin typeface="Lucida Sans Unicode"/>
                <a:cs typeface="Lucida Sans Unicode"/>
              </a:rPr>
              <a:t>title(</a:t>
            </a:r>
            <a:r>
              <a:rPr dirty="0" sz="1100" spc="60">
                <a:solidFill>
                  <a:srgbClr val="BA2121"/>
                </a:solidFill>
                <a:latin typeface="Lucida Sans Unicode"/>
                <a:cs typeface="Lucida Sans Unicode"/>
              </a:rPr>
              <a:t>"Histogram</a:t>
            </a:r>
            <a:r>
              <a:rPr dirty="0" sz="1100" spc="1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1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70">
                <a:solidFill>
                  <a:srgbClr val="BA2121"/>
                </a:solidFill>
                <a:latin typeface="Lucida Sans Unicode"/>
                <a:cs typeface="Lucida Sans Unicode"/>
              </a:rPr>
              <a:t>Maximum</a:t>
            </a:r>
            <a:r>
              <a:rPr dirty="0" sz="1100" spc="1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Coordinate</a:t>
            </a:r>
            <a:r>
              <a:rPr dirty="0" sz="1100" spc="1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over</a:t>
            </a:r>
            <a:r>
              <a:rPr dirty="0" sz="1100" spc="1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05">
                <a:solidFill>
                  <a:srgbClr val="BA2121"/>
                </a:solidFill>
                <a:latin typeface="Lucida Sans Unicode"/>
                <a:cs typeface="Lucida Sans Unicode"/>
              </a:rPr>
              <a:t>All</a:t>
            </a:r>
            <a:r>
              <a:rPr dirty="0" sz="1100" spc="1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Images"</a:t>
            </a:r>
            <a:r>
              <a:rPr dirty="0" sz="1100" spc="-10">
                <a:latin typeface="Lucida Sans Unicode"/>
                <a:cs typeface="Lucida Sans Unicode"/>
              </a:rPr>
              <a:t>) plt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show()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457" y="5202235"/>
            <a:ext cx="4876190" cy="3339682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00062" y="909915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solidFill>
                  <a:srgbClr val="2F3E9F"/>
                </a:solidFill>
                <a:latin typeface="Lucida Sans Unicode"/>
                <a:cs typeface="Lucida Sans Unicode"/>
              </a:rPr>
              <a:t>[20]: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27052" y="927036"/>
            <a:ext cx="5918835" cy="12566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Make</a:t>
            </a:r>
            <a:r>
              <a:rPr dirty="0" sz="1100" spc="27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D7A7A"/>
                </a:solidFill>
                <a:latin typeface="Palatino Linotype"/>
                <a:cs typeface="Palatino Linotype"/>
              </a:rPr>
              <a:t>histogram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dirty="0" sz="1100" spc="27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min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3D7A7A"/>
                </a:solidFill>
                <a:latin typeface="Palatino Linotype"/>
                <a:cs typeface="Palatino Linotype"/>
              </a:rPr>
              <a:t>values</a:t>
            </a:r>
            <a:endParaRPr sz="1100">
              <a:latin typeface="Palatino Linotype"/>
              <a:cs typeface="Palatino Linotype"/>
            </a:endParaRPr>
          </a:p>
          <a:p>
            <a:pPr marL="37465" marR="3253740">
              <a:lnSpc>
                <a:spcPct val="102600"/>
              </a:lnSpc>
            </a:pPr>
            <a:r>
              <a:rPr dirty="0" sz="1100" spc="-35">
                <a:latin typeface="Lucida Sans Unicode"/>
                <a:cs typeface="Lucida Sans Unicode"/>
              </a:rPr>
              <a:t>mins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np</a:t>
            </a:r>
            <a:r>
              <a:rPr dirty="0" sz="1100" spc="-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20">
                <a:latin typeface="Lucida Sans Unicode"/>
                <a:cs typeface="Lucida Sans Unicode"/>
              </a:rPr>
              <a:t>min(reducedData,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25">
                <a:latin typeface="Lucida Sans Unicode"/>
                <a:cs typeface="Lucida Sans Unicode"/>
              </a:rPr>
              <a:t>) </a:t>
            </a:r>
            <a:r>
              <a:rPr dirty="0" sz="1100" spc="55">
                <a:latin typeface="Lucida Sans Unicode"/>
                <a:cs typeface="Lucida Sans Unicode"/>
              </a:rPr>
              <a:t>plt</a:t>
            </a:r>
            <a:r>
              <a:rPr dirty="0" sz="1100" spc="5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55">
                <a:latin typeface="Lucida Sans Unicode"/>
                <a:cs typeface="Lucida Sans Unicode"/>
              </a:rPr>
              <a:t>hist(mins)</a:t>
            </a:r>
            <a:endParaRPr sz="1100">
              <a:latin typeface="Lucida Sans Unicode"/>
              <a:cs typeface="Lucida Sans Unicode"/>
            </a:endParaRPr>
          </a:p>
          <a:p>
            <a:pPr marL="37465" marR="2599055">
              <a:lnSpc>
                <a:spcPct val="102699"/>
              </a:lnSpc>
            </a:pPr>
            <a:r>
              <a:rPr dirty="0" sz="1100">
                <a:latin typeface="Lucida Sans Unicode"/>
                <a:cs typeface="Lucida Sans Unicode"/>
              </a:rPr>
              <a:t>plt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xlabel(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"Minimum</a:t>
            </a:r>
            <a:r>
              <a:rPr dirty="0" sz="1100" spc="25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coordinate</a:t>
            </a:r>
            <a:r>
              <a:rPr dirty="0" sz="1100" spc="26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in</a:t>
            </a:r>
            <a:r>
              <a:rPr dirty="0" sz="1100" spc="26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dimension"</a:t>
            </a:r>
            <a:r>
              <a:rPr dirty="0" sz="1100" spc="-10">
                <a:latin typeface="Lucida Sans Unicode"/>
                <a:cs typeface="Lucida Sans Unicode"/>
              </a:rPr>
              <a:t>) </a:t>
            </a:r>
            <a:r>
              <a:rPr dirty="0" sz="1100">
                <a:latin typeface="Lucida Sans Unicode"/>
                <a:cs typeface="Lucida Sans Unicode"/>
              </a:rPr>
              <a:t>plt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ylabel(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"Number</a:t>
            </a:r>
            <a:r>
              <a:rPr dirty="0" sz="1100" spc="4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4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images"</a:t>
            </a:r>
            <a:r>
              <a:rPr dirty="0" sz="1100" spc="-1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 marR="1508125">
              <a:lnSpc>
                <a:spcPct val="102600"/>
              </a:lnSpc>
            </a:pPr>
            <a:r>
              <a:rPr dirty="0" sz="1100" spc="60">
                <a:latin typeface="Lucida Sans Unicode"/>
                <a:cs typeface="Lucida Sans Unicode"/>
              </a:rPr>
              <a:t>plt</a:t>
            </a:r>
            <a:r>
              <a:rPr dirty="0" sz="1100" spc="6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60">
                <a:latin typeface="Lucida Sans Unicode"/>
                <a:cs typeface="Lucida Sans Unicode"/>
              </a:rPr>
              <a:t>title(</a:t>
            </a:r>
            <a:r>
              <a:rPr dirty="0" sz="1100" spc="60">
                <a:solidFill>
                  <a:srgbClr val="BA2121"/>
                </a:solidFill>
                <a:latin typeface="Lucida Sans Unicode"/>
                <a:cs typeface="Lucida Sans Unicode"/>
              </a:rPr>
              <a:t>"Histogram</a:t>
            </a:r>
            <a:r>
              <a:rPr dirty="0" sz="1100" spc="1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1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0">
                <a:solidFill>
                  <a:srgbClr val="BA2121"/>
                </a:solidFill>
                <a:latin typeface="Lucida Sans Unicode"/>
                <a:cs typeface="Lucida Sans Unicode"/>
              </a:rPr>
              <a:t>Minimum</a:t>
            </a:r>
            <a:r>
              <a:rPr dirty="0" sz="1100" spc="1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Coordinate</a:t>
            </a:r>
            <a:r>
              <a:rPr dirty="0" sz="1100" spc="1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over</a:t>
            </a:r>
            <a:r>
              <a:rPr dirty="0" sz="1100" spc="1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05">
                <a:solidFill>
                  <a:srgbClr val="BA2121"/>
                </a:solidFill>
                <a:latin typeface="Lucida Sans Unicode"/>
                <a:cs typeface="Lucida Sans Unicode"/>
              </a:rPr>
              <a:t>All</a:t>
            </a:r>
            <a:r>
              <a:rPr dirty="0" sz="1100" spc="1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Images"</a:t>
            </a:r>
            <a:r>
              <a:rPr dirty="0" sz="1100" spc="-10">
                <a:latin typeface="Lucida Sans Unicode"/>
                <a:cs typeface="Lucida Sans Unicode"/>
              </a:rPr>
              <a:t>) plt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show()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457" y="2383407"/>
            <a:ext cx="4876190" cy="333968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00062" y="6349071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solidFill>
                  <a:srgbClr val="2F3E9F"/>
                </a:solidFill>
                <a:latin typeface="Lucida Sans Unicode"/>
                <a:cs typeface="Lucida Sans Unicode"/>
              </a:rPr>
              <a:t>[21]: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927052" y="6366192"/>
            <a:ext cx="5918835" cy="12566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Make</a:t>
            </a:r>
            <a:r>
              <a:rPr dirty="0" sz="1100" spc="27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D7A7A"/>
                </a:solidFill>
                <a:latin typeface="Palatino Linotype"/>
                <a:cs typeface="Palatino Linotype"/>
              </a:rPr>
              <a:t>histogram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dirty="0" sz="1100" spc="27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min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3D7A7A"/>
                </a:solidFill>
                <a:latin typeface="Palatino Linotype"/>
                <a:cs typeface="Palatino Linotype"/>
              </a:rPr>
              <a:t>values</a:t>
            </a:r>
            <a:endParaRPr sz="1100">
              <a:latin typeface="Palatino Linotype"/>
              <a:cs typeface="Palatino Linotype"/>
            </a:endParaRPr>
          </a:p>
          <a:p>
            <a:pPr marL="37465" marR="3108325">
              <a:lnSpc>
                <a:spcPct val="102699"/>
              </a:lnSpc>
            </a:pPr>
            <a:r>
              <a:rPr dirty="0" sz="1100" spc="-100">
                <a:latin typeface="Lucida Sans Unicode"/>
                <a:cs typeface="Lucida Sans Unicode"/>
              </a:rPr>
              <a:t>means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np</a:t>
            </a:r>
            <a:r>
              <a:rPr dirty="0" sz="1100" spc="-3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35">
                <a:latin typeface="Lucida Sans Unicode"/>
                <a:cs typeface="Lucida Sans Unicode"/>
              </a:rPr>
              <a:t>mean(reducedData,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25">
                <a:latin typeface="Lucida Sans Unicode"/>
                <a:cs typeface="Lucida Sans Unicode"/>
              </a:rPr>
              <a:t>) </a:t>
            </a:r>
            <a:r>
              <a:rPr dirty="0" sz="1100" spc="-10">
                <a:latin typeface="Lucida Sans Unicode"/>
                <a:cs typeface="Lucida Sans Unicode"/>
              </a:rPr>
              <a:t>plt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hist(means)</a:t>
            </a:r>
            <a:endParaRPr sz="1100">
              <a:latin typeface="Lucida Sans Unicode"/>
              <a:cs typeface="Lucida Sans Unicode"/>
            </a:endParaRPr>
          </a:p>
          <a:p>
            <a:pPr marL="37465" marR="2817495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plt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xlabel(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"Mean</a:t>
            </a:r>
            <a:r>
              <a:rPr dirty="0" sz="1100" spc="4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coordinate</a:t>
            </a:r>
            <a:r>
              <a:rPr dirty="0" sz="1100" spc="4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in</a:t>
            </a:r>
            <a:r>
              <a:rPr dirty="0" sz="1100" spc="40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dimension"</a:t>
            </a:r>
            <a:r>
              <a:rPr dirty="0" sz="1100" spc="-10">
                <a:latin typeface="Lucida Sans Unicode"/>
                <a:cs typeface="Lucida Sans Unicode"/>
              </a:rPr>
              <a:t>) </a:t>
            </a:r>
            <a:r>
              <a:rPr dirty="0" sz="1100">
                <a:latin typeface="Lucida Sans Unicode"/>
                <a:cs typeface="Lucida Sans Unicode"/>
              </a:rPr>
              <a:t>plt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ylabel(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"Number</a:t>
            </a:r>
            <a:r>
              <a:rPr dirty="0" sz="1100" spc="4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4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images"</a:t>
            </a:r>
            <a:r>
              <a:rPr dirty="0" sz="1100" spc="-1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 marR="1726564">
              <a:lnSpc>
                <a:spcPct val="102600"/>
              </a:lnSpc>
            </a:pPr>
            <a:r>
              <a:rPr dirty="0" sz="1100" spc="60">
                <a:latin typeface="Lucida Sans Unicode"/>
                <a:cs typeface="Lucida Sans Unicode"/>
              </a:rPr>
              <a:t>plt</a:t>
            </a:r>
            <a:r>
              <a:rPr dirty="0" sz="1100" spc="6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60">
                <a:latin typeface="Lucida Sans Unicode"/>
                <a:cs typeface="Lucida Sans Unicode"/>
              </a:rPr>
              <a:t>title(</a:t>
            </a:r>
            <a:r>
              <a:rPr dirty="0" sz="1100" spc="60">
                <a:solidFill>
                  <a:srgbClr val="BA2121"/>
                </a:solidFill>
                <a:latin typeface="Lucida Sans Unicode"/>
                <a:cs typeface="Lucida Sans Unicode"/>
              </a:rPr>
              <a:t>"Histogram</a:t>
            </a:r>
            <a:r>
              <a:rPr dirty="0" sz="1100" spc="17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1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0">
                <a:solidFill>
                  <a:srgbClr val="BA2121"/>
                </a:solidFill>
                <a:latin typeface="Lucida Sans Unicode"/>
                <a:cs typeface="Lucida Sans Unicode"/>
              </a:rPr>
              <a:t>Mean</a:t>
            </a:r>
            <a:r>
              <a:rPr dirty="0" sz="1100" spc="1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Coordinate</a:t>
            </a:r>
            <a:r>
              <a:rPr dirty="0" sz="1100" spc="17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over</a:t>
            </a:r>
            <a:r>
              <a:rPr dirty="0" sz="1100" spc="1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05">
                <a:solidFill>
                  <a:srgbClr val="BA2121"/>
                </a:solidFill>
                <a:latin typeface="Lucida Sans Unicode"/>
                <a:cs typeface="Lucida Sans Unicode"/>
              </a:rPr>
              <a:t>All</a:t>
            </a:r>
            <a:r>
              <a:rPr dirty="0" sz="1100" spc="1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Images"</a:t>
            </a:r>
            <a:r>
              <a:rPr dirty="0" sz="1100" spc="-10">
                <a:latin typeface="Lucida Sans Unicode"/>
                <a:cs typeface="Lucida Sans Unicode"/>
              </a:rPr>
              <a:t>) plt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show()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457" y="1003285"/>
            <a:ext cx="4876190" cy="333968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00062" y="4968937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solidFill>
                  <a:srgbClr val="2F3E9F"/>
                </a:solidFill>
                <a:latin typeface="Lucida Sans Unicode"/>
                <a:cs typeface="Lucida Sans Unicode"/>
              </a:rPr>
              <a:t>[22]: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927052" y="4986065"/>
            <a:ext cx="5918835" cy="142875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28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Make</a:t>
            </a:r>
            <a:r>
              <a:rPr dirty="0" sz="1100" spc="28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D7A7A"/>
                </a:solidFill>
                <a:latin typeface="Palatino Linotype"/>
                <a:cs typeface="Palatino Linotype"/>
              </a:rPr>
              <a:t>histogram</a:t>
            </a:r>
            <a:r>
              <a:rPr dirty="0" sz="1100" spc="28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dirty="0" sz="1100" spc="28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standard</a:t>
            </a:r>
            <a:r>
              <a:rPr dirty="0" sz="1100" spc="28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deviations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Make</a:t>
            </a:r>
            <a:r>
              <a:rPr dirty="0" sz="1100" spc="27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D7A7A"/>
                </a:solidFill>
                <a:latin typeface="Palatino Linotype"/>
                <a:cs typeface="Palatino Linotype"/>
              </a:rPr>
              <a:t>histogram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dirty="0" sz="1100" spc="27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min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3D7A7A"/>
                </a:solidFill>
                <a:latin typeface="Palatino Linotype"/>
                <a:cs typeface="Palatino Linotype"/>
              </a:rPr>
              <a:t>values</a:t>
            </a:r>
            <a:endParaRPr sz="1100">
              <a:latin typeface="Palatino Linotype"/>
              <a:cs typeface="Palatino Linotype"/>
            </a:endParaRPr>
          </a:p>
          <a:p>
            <a:pPr marL="37465" marR="3253740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stds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4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std(reducedData,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4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25">
                <a:latin typeface="Lucida Sans Unicode"/>
                <a:cs typeface="Lucida Sans Unicode"/>
              </a:rPr>
              <a:t>) </a:t>
            </a:r>
            <a:r>
              <a:rPr dirty="0" sz="1100" spc="80">
                <a:latin typeface="Lucida Sans Unicode"/>
                <a:cs typeface="Lucida Sans Unicode"/>
              </a:rPr>
              <a:t>plt</a:t>
            </a:r>
            <a:r>
              <a:rPr dirty="0" sz="1100" spc="8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80">
                <a:latin typeface="Lucida Sans Unicode"/>
                <a:cs typeface="Lucida Sans Unicode"/>
              </a:rPr>
              <a:t>hist(stds)</a:t>
            </a:r>
            <a:endParaRPr sz="1100">
              <a:latin typeface="Lucida Sans Unicode"/>
              <a:cs typeface="Lucida Sans Unicode"/>
            </a:endParaRPr>
          </a:p>
          <a:p>
            <a:pPr marL="37465" marR="1581150">
              <a:lnSpc>
                <a:spcPct val="102600"/>
              </a:lnSpc>
            </a:pPr>
            <a:r>
              <a:rPr dirty="0" sz="1100" spc="20">
                <a:latin typeface="Lucida Sans Unicode"/>
                <a:cs typeface="Lucida Sans Unicode"/>
              </a:rPr>
              <a:t>plt</a:t>
            </a:r>
            <a:r>
              <a:rPr dirty="0" sz="1100" spc="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20">
                <a:latin typeface="Lucida Sans Unicode"/>
                <a:cs typeface="Lucida Sans Unicode"/>
              </a:rPr>
              <a:t>xlabel(</a:t>
            </a:r>
            <a:r>
              <a:rPr dirty="0" sz="1100" spc="20">
                <a:solidFill>
                  <a:srgbClr val="BA2121"/>
                </a:solidFill>
                <a:latin typeface="Lucida Sans Unicode"/>
                <a:cs typeface="Lucida Sans Unicode"/>
              </a:rPr>
              <a:t>"Standard</a:t>
            </a:r>
            <a:r>
              <a:rPr dirty="0" sz="1100" spc="30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Lucida Sans Unicode"/>
                <a:cs typeface="Lucida Sans Unicode"/>
              </a:rPr>
              <a:t>deviation</a:t>
            </a:r>
            <a:r>
              <a:rPr dirty="0" sz="1100" spc="30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30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Lucida Sans Unicode"/>
                <a:cs typeface="Lucida Sans Unicode"/>
              </a:rPr>
              <a:t>coordinate</a:t>
            </a:r>
            <a:r>
              <a:rPr dirty="0" sz="1100" spc="30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in</a:t>
            </a:r>
            <a:r>
              <a:rPr dirty="0" sz="1100" spc="30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dimension"</a:t>
            </a:r>
            <a:r>
              <a:rPr dirty="0" sz="1100" spc="-10">
                <a:latin typeface="Lucida Sans Unicode"/>
                <a:cs typeface="Lucida Sans Unicode"/>
              </a:rPr>
              <a:t>) </a:t>
            </a:r>
            <a:r>
              <a:rPr dirty="0" sz="1100">
                <a:latin typeface="Lucida Sans Unicode"/>
                <a:cs typeface="Lucida Sans Unicode"/>
              </a:rPr>
              <a:t>plt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ylabel(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"Number</a:t>
            </a:r>
            <a:r>
              <a:rPr dirty="0" sz="1100" spc="4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4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images"</a:t>
            </a:r>
            <a:r>
              <a:rPr dirty="0" sz="1100" spc="-1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 marR="417195">
              <a:lnSpc>
                <a:spcPct val="102699"/>
              </a:lnSpc>
            </a:pPr>
            <a:r>
              <a:rPr dirty="0" sz="1100" spc="60">
                <a:latin typeface="Lucida Sans Unicode"/>
                <a:cs typeface="Lucida Sans Unicode"/>
              </a:rPr>
              <a:t>plt</a:t>
            </a:r>
            <a:r>
              <a:rPr dirty="0" sz="1100" spc="6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60">
                <a:latin typeface="Lucida Sans Unicode"/>
                <a:cs typeface="Lucida Sans Unicode"/>
              </a:rPr>
              <a:t>title(</a:t>
            </a:r>
            <a:r>
              <a:rPr dirty="0" sz="1100" spc="60">
                <a:solidFill>
                  <a:srgbClr val="BA2121"/>
                </a:solidFill>
                <a:latin typeface="Lucida Sans Unicode"/>
                <a:cs typeface="Lucida Sans Unicode"/>
              </a:rPr>
              <a:t>"Histogram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Standard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Deviation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Coordinates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over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05">
                <a:solidFill>
                  <a:srgbClr val="BA2121"/>
                </a:solidFill>
                <a:latin typeface="Lucida Sans Unicode"/>
                <a:cs typeface="Lucida Sans Unicode"/>
              </a:rPr>
              <a:t>All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Images"</a:t>
            </a:r>
            <a:r>
              <a:rPr dirty="0" sz="1100" spc="-10">
                <a:latin typeface="Lucida Sans Unicode"/>
                <a:cs typeface="Lucida Sans Unicode"/>
              </a:rPr>
              <a:t>) plt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show()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383" y="1003285"/>
            <a:ext cx="5180952" cy="333968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01700" y="5116586"/>
            <a:ext cx="5969635" cy="2382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35"/>
              </a:spcBef>
              <a:buFont typeface="Palatino Linotype"/>
              <a:buAutoNum type="arabicPlain" startAt="3"/>
              <a:tabLst>
                <a:tab pos="297180" algn="l"/>
              </a:tabLst>
            </a:pPr>
            <a:r>
              <a:rPr dirty="0" sz="1400" spc="145" b="1">
                <a:latin typeface="Palatino Linotype"/>
                <a:cs typeface="Palatino Linotype"/>
              </a:rPr>
              <a:t>(3)</a:t>
            </a:r>
            <a:r>
              <a:rPr dirty="0" sz="1400" spc="254" b="1">
                <a:latin typeface="Palatino Linotype"/>
                <a:cs typeface="Palatino Linotype"/>
              </a:rPr>
              <a:t> </a:t>
            </a:r>
            <a:r>
              <a:rPr dirty="0" sz="1400" b="1">
                <a:latin typeface="Palatino Linotype"/>
                <a:cs typeface="Palatino Linotype"/>
              </a:rPr>
              <a:t>Make</a:t>
            </a:r>
            <a:r>
              <a:rPr dirty="0" sz="1400" spc="260" b="1">
                <a:latin typeface="Palatino Linotype"/>
                <a:cs typeface="Palatino Linotype"/>
              </a:rPr>
              <a:t> </a:t>
            </a:r>
            <a:r>
              <a:rPr dirty="0" sz="1400" spc="50" b="1">
                <a:latin typeface="Palatino Linotype"/>
                <a:cs typeface="Palatino Linotype"/>
              </a:rPr>
              <a:t>Unsupervised</a:t>
            </a:r>
            <a:r>
              <a:rPr dirty="0" sz="1400" spc="254" b="1">
                <a:latin typeface="Palatino Linotype"/>
                <a:cs typeface="Palatino Linotype"/>
              </a:rPr>
              <a:t> </a:t>
            </a:r>
            <a:r>
              <a:rPr dirty="0" sz="1400" spc="-10" b="1">
                <a:latin typeface="Palatino Linotype"/>
                <a:cs typeface="Palatino Linotype"/>
              </a:rPr>
              <a:t>Models</a:t>
            </a:r>
            <a:endParaRPr sz="1400">
              <a:latin typeface="Palatino Linotype"/>
              <a:cs typeface="Palatino Linotype"/>
            </a:endParaRPr>
          </a:p>
          <a:p>
            <a:pPr lvl="1" marL="382905" indent="-370205">
              <a:lnSpc>
                <a:spcPct val="100000"/>
              </a:lnSpc>
              <a:spcBef>
                <a:spcPts val="994"/>
              </a:spcBef>
              <a:buFont typeface="Palatino Linotype"/>
              <a:buAutoNum type="arabicPeriod"/>
              <a:tabLst>
                <a:tab pos="382905" algn="l"/>
              </a:tabLst>
            </a:pPr>
            <a:r>
              <a:rPr dirty="0" sz="1200" spc="65" b="1">
                <a:latin typeface="Palatino Linotype"/>
                <a:cs typeface="Palatino Linotype"/>
              </a:rPr>
              <a:t>NMF:</a:t>
            </a:r>
            <a:endParaRPr sz="1200">
              <a:latin typeface="Palatino Linotype"/>
              <a:cs typeface="Palatino Linotype"/>
            </a:endParaRPr>
          </a:p>
          <a:p>
            <a:pPr algn="just" marL="12700" marR="5080">
              <a:lnSpc>
                <a:spcPct val="102600"/>
              </a:lnSpc>
              <a:spcBef>
                <a:spcPts val="685"/>
              </a:spcBef>
            </a:pPr>
            <a:r>
              <a:rPr dirty="0" sz="1100">
                <a:latin typeface="Palatino Linotype"/>
                <a:cs typeface="Palatino Linotype"/>
              </a:rPr>
              <a:t>NMF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great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first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attack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at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categorizing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data,</a:t>
            </a:r>
            <a:r>
              <a:rPr dirty="0" sz="1100" spc="1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because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there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missing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values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the </a:t>
            </a:r>
            <a:r>
              <a:rPr dirty="0" sz="1100" spc="-10">
                <a:latin typeface="Palatino Linotype"/>
                <a:cs typeface="Palatino Linotype"/>
              </a:rPr>
              <a:t>rectangular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matrix.</a:t>
            </a:r>
            <a:r>
              <a:rPr dirty="0" sz="1100" spc="1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Unfortunately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reducedData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has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negative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values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seen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the </a:t>
            </a:r>
            <a:r>
              <a:rPr dirty="0" sz="1100">
                <a:latin typeface="Palatino Linotype"/>
                <a:cs typeface="Palatino Linotype"/>
              </a:rPr>
              <a:t>EDA,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so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we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must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use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NMF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original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dataset.</a:t>
            </a:r>
            <a:r>
              <a:rPr dirty="0" sz="1100" spc="1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model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will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probably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take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longest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to </a:t>
            </a:r>
            <a:r>
              <a:rPr dirty="0" sz="1100">
                <a:latin typeface="Palatino Linotype"/>
                <a:cs typeface="Palatino Linotype"/>
              </a:rPr>
              <a:t>train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because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we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have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most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features.</a:t>
            </a:r>
            <a:r>
              <a:rPr dirty="0" sz="1100" spc="2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also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has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best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chance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being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accurate,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because we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aren’t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limiting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explained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variance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0.98.</a:t>
            </a:r>
            <a:r>
              <a:rPr dirty="0" sz="1100" spc="2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I’ll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do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SVD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reducedData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afterwards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compare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against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NMF.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will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use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n_components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 spc="295">
                <a:latin typeface="Palatino Linotype"/>
                <a:cs typeface="Palatino Linotype"/>
              </a:rPr>
              <a:t>=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3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all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my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unsupervised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models, </a:t>
            </a:r>
            <a:r>
              <a:rPr dirty="0" sz="1100" spc="-30">
                <a:latin typeface="Palatino Linotype"/>
                <a:cs typeface="Palatino Linotype"/>
              </a:rPr>
              <a:t>representing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Normal,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Viral,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and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Bacterial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chest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X-Rays.</a:t>
            </a:r>
            <a:r>
              <a:rPr dirty="0" sz="1100" spc="1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will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do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couple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hyperparameter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choices,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compare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models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by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classification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accuracy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190">
                <a:latin typeface="Palatino Linotype"/>
                <a:cs typeface="Palatino Linotype"/>
              </a:rPr>
              <a:t>/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recall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190">
                <a:latin typeface="Palatino Linotype"/>
                <a:cs typeface="Palatino Linotype"/>
              </a:rPr>
              <a:t>/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precision.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100">
              <a:latin typeface="Palatino Linotype"/>
              <a:cs typeface="Palatino Linotype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75" b="1">
                <a:latin typeface="Palatino Linotype"/>
                <a:cs typeface="Palatino Linotype"/>
              </a:rPr>
              <a:t>L2</a:t>
            </a:r>
            <a:r>
              <a:rPr dirty="0" sz="1100" spc="195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Loss:</a:t>
            </a:r>
            <a:r>
              <a:rPr dirty="0" sz="1100" spc="355" b="1">
                <a:latin typeface="Palatino Linotype"/>
                <a:cs typeface="Palatino Linotype"/>
              </a:rPr>
              <a:t> </a:t>
            </a:r>
            <a:r>
              <a:rPr dirty="0" sz="1100" spc="75" b="1">
                <a:latin typeface="Palatino Linotype"/>
                <a:cs typeface="Palatino Linotype"/>
              </a:rPr>
              <a:t>3</a:t>
            </a:r>
            <a:r>
              <a:rPr dirty="0" sz="1100" spc="195" b="1">
                <a:latin typeface="Palatino Linotype"/>
                <a:cs typeface="Palatino Linotype"/>
              </a:rPr>
              <a:t> </a:t>
            </a:r>
            <a:r>
              <a:rPr dirty="0" sz="1100" spc="-10" b="1">
                <a:latin typeface="Palatino Linotype"/>
                <a:cs typeface="Palatino Linotype"/>
              </a:rPr>
              <a:t>categories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500062" y="7494281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solidFill>
                  <a:srgbClr val="2F3E9F"/>
                </a:solidFill>
                <a:latin typeface="Lucida Sans Unicode"/>
                <a:cs typeface="Lucida Sans Unicode"/>
              </a:rPr>
              <a:t>[69]: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27052" y="7511398"/>
            <a:ext cx="5918835" cy="159893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Finalize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predictions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from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NMF.fit_transform()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def</a:t>
            </a:r>
            <a:r>
              <a:rPr dirty="0" sz="1100" spc="36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45">
                <a:solidFill>
                  <a:srgbClr val="0000FF"/>
                </a:solidFill>
                <a:latin typeface="Lucida Sans Unicode"/>
                <a:cs typeface="Lucida Sans Unicode"/>
              </a:rPr>
              <a:t>finalizePredictions</a:t>
            </a:r>
            <a:r>
              <a:rPr dirty="0" sz="1100" spc="45">
                <a:latin typeface="Lucida Sans Unicode"/>
                <a:cs typeface="Lucida Sans Unicode"/>
              </a:rPr>
              <a:t>(W):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25" i="1">
                <a:solidFill>
                  <a:srgbClr val="BA2121"/>
                </a:solidFill>
                <a:latin typeface="Palatino Linotype"/>
                <a:cs typeface="Palatino Linotype"/>
              </a:rPr>
              <a:t>"""</a:t>
            </a:r>
            <a:endParaRPr sz="1100">
              <a:latin typeface="Palatino Linotype"/>
              <a:cs typeface="Palatino Linotype"/>
            </a:endParaRPr>
          </a:p>
          <a:p>
            <a:pPr marL="619760" marR="998855">
              <a:lnSpc>
                <a:spcPct val="102600"/>
              </a:lnSpc>
            </a:pPr>
            <a:r>
              <a:rPr dirty="0" sz="1100" spc="114" i="1">
                <a:solidFill>
                  <a:srgbClr val="BA2121"/>
                </a:solidFill>
                <a:latin typeface="Palatino Linotype"/>
                <a:cs typeface="Palatino Linotype"/>
              </a:rPr>
              <a:t>input:</a:t>
            </a:r>
            <a:r>
              <a:rPr dirty="0" sz="1100" spc="37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BA2121"/>
                </a:solidFill>
                <a:latin typeface="Palatino Linotype"/>
                <a:cs typeface="Palatino Linotype"/>
              </a:rPr>
              <a:t>numpy.ndarray</a:t>
            </a:r>
            <a:r>
              <a:rPr dirty="0" sz="1100" spc="37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-470" i="1">
                <a:solidFill>
                  <a:srgbClr val="BA2121"/>
                </a:solidFill>
                <a:latin typeface="Palatino Linotype"/>
                <a:cs typeface="Palatino Linotype"/>
              </a:rPr>
              <a:t>W</a:t>
            </a:r>
            <a:r>
              <a:rPr dirty="0" sz="1100" spc="37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90" i="1">
                <a:solidFill>
                  <a:srgbClr val="BA2121"/>
                </a:solidFill>
                <a:latin typeface="Palatino Linotype"/>
                <a:cs typeface="Palatino Linotype"/>
              </a:rPr>
              <a:t>(e.g.</a:t>
            </a:r>
            <a:r>
              <a:rPr dirty="0" sz="1100" spc="37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BA2121"/>
                </a:solidFill>
                <a:latin typeface="Palatino Linotype"/>
                <a:cs typeface="Palatino Linotype"/>
              </a:rPr>
              <a:t>output</a:t>
            </a:r>
            <a:r>
              <a:rPr dirty="0" sz="1100" spc="37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BA2121"/>
                </a:solidFill>
                <a:latin typeface="Palatino Linotype"/>
                <a:cs typeface="Palatino Linotype"/>
              </a:rPr>
              <a:t>of</a:t>
            </a:r>
            <a:r>
              <a:rPr dirty="0" sz="1100" spc="37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BA2121"/>
                </a:solidFill>
                <a:latin typeface="Palatino Linotype"/>
                <a:cs typeface="Palatino Linotype"/>
              </a:rPr>
              <a:t>NMF.fit_transform())</a:t>
            </a:r>
            <a:r>
              <a:rPr dirty="0" sz="1100" spc="7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BA2121"/>
                </a:solidFill>
                <a:latin typeface="Palatino Linotype"/>
                <a:cs typeface="Palatino Linotype"/>
              </a:rPr>
              <a:t>output:</a:t>
            </a:r>
            <a:r>
              <a:rPr dirty="0" sz="1100" spc="114" i="1">
                <a:solidFill>
                  <a:srgbClr val="BA2121"/>
                </a:solidFill>
                <a:latin typeface="Palatino Linotype"/>
                <a:cs typeface="Palatino Linotype"/>
              </a:rPr>
              <a:t>  </a:t>
            </a:r>
            <a:r>
              <a:rPr dirty="0" sz="1100" i="1">
                <a:solidFill>
                  <a:srgbClr val="BA2121"/>
                </a:solidFill>
                <a:latin typeface="Palatino Linotype"/>
                <a:cs typeface="Palatino Linotype"/>
              </a:rPr>
              <a:t>numpy.ndarray</a:t>
            </a:r>
            <a:r>
              <a:rPr dirty="0" sz="1100" spc="120" i="1">
                <a:solidFill>
                  <a:srgbClr val="BA2121"/>
                </a:solidFill>
                <a:latin typeface="Palatino Linotype"/>
                <a:cs typeface="Palatino Linotype"/>
              </a:rPr>
              <a:t>  </a:t>
            </a:r>
            <a:r>
              <a:rPr dirty="0" sz="1100" spc="110" i="1">
                <a:solidFill>
                  <a:srgbClr val="BA2121"/>
                </a:solidFill>
                <a:latin typeface="Palatino Linotype"/>
                <a:cs typeface="Palatino Linotype"/>
              </a:rPr>
              <a:t>predictions</a:t>
            </a:r>
            <a:endParaRPr sz="1100">
              <a:latin typeface="Palatino Linotype"/>
              <a:cs typeface="Palatino Linotyp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25" i="1">
                <a:solidFill>
                  <a:srgbClr val="BA2121"/>
                </a:solidFill>
                <a:latin typeface="Palatino Linotype"/>
                <a:cs typeface="Palatino Linotype"/>
              </a:rPr>
              <a:t>"""</a:t>
            </a:r>
            <a:endParaRPr sz="1100">
              <a:latin typeface="Palatino Linotype"/>
              <a:cs typeface="Palatino Linotype"/>
            </a:endParaRPr>
          </a:p>
          <a:p>
            <a:pPr marL="328295" marR="2381250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predictions</a:t>
            </a:r>
            <a:r>
              <a:rPr dirty="0" sz="1100" spc="2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np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zeros(shape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(W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])) </a:t>
            </a:r>
            <a:r>
              <a:rPr dirty="0" sz="1100" spc="-30">
                <a:latin typeface="Lucida Sans Unicode"/>
                <a:cs typeface="Lucida Sans Unicode"/>
              </a:rPr>
              <a:t>n_rows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W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n_cols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6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W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927052" y="914314"/>
            <a:ext cx="5918835" cy="645350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279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0"/>
              </a:spcBef>
            </a:pPr>
            <a:endParaRPr sz="1100">
              <a:latin typeface="Times New Roman"/>
              <a:cs typeface="Times New Roman"/>
            </a:endParaRPr>
          </a:p>
          <a:p>
            <a:pPr marL="328295">
              <a:lnSpc>
                <a:spcPct val="100000"/>
              </a:lnSpc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54">
                <a:latin typeface="Lucida Sans Unicode"/>
                <a:cs typeface="Lucida Sans Unicode"/>
              </a:rPr>
              <a:t>i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dirty="0" sz="1100" spc="-10">
                <a:latin typeface="Lucida Sans Unicode"/>
                <a:cs typeface="Lucida Sans Unicode"/>
              </a:rPr>
              <a:t>(n_rows):</a:t>
            </a:r>
            <a:endParaRPr sz="1100">
              <a:latin typeface="Lucida Sans Unicode"/>
              <a:cs typeface="Lucida Sans Unicode"/>
            </a:endParaRPr>
          </a:p>
          <a:p>
            <a:pPr marL="61976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current_best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None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290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)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D7A7A"/>
                </a:solidFill>
                <a:latin typeface="Palatino Linotype"/>
                <a:cs typeface="Palatino Linotype"/>
              </a:rPr>
              <a:t>current_best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204" i="1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form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(column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i="1">
                <a:solidFill>
                  <a:srgbClr val="3D7A7A"/>
                </a:solidFill>
                <a:latin typeface="Palatino Linotype"/>
                <a:cs typeface="Palatino Linotype"/>
              </a:rPr>
              <a:t>number,</a:t>
            </a:r>
            <a:r>
              <a:rPr dirty="0" sz="1100" spc="5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 spc="11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highest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weight)</a:t>
            </a:r>
            <a:endParaRPr sz="1100">
              <a:latin typeface="Palatino Linotype"/>
              <a:cs typeface="Palatino Linotype"/>
            </a:endParaRPr>
          </a:p>
          <a:p>
            <a:pPr marL="619760">
              <a:lnSpc>
                <a:spcPct val="100000"/>
              </a:lnSpc>
              <a:spcBef>
                <a:spcPts val="135"/>
              </a:spcBef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29">
                <a:latin typeface="Lucida Sans Unicode"/>
                <a:cs typeface="Lucida Sans Unicode"/>
              </a:rPr>
              <a:t>j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dirty="0" sz="1100" spc="-10">
                <a:latin typeface="Lucida Sans Unicode"/>
                <a:cs typeface="Lucida Sans Unicode"/>
              </a:rPr>
              <a:t>(n_cols):</a:t>
            </a:r>
            <a:endParaRPr sz="1100">
              <a:latin typeface="Lucida Sans Unicode"/>
              <a:cs typeface="Lucida Sans Unicode"/>
            </a:endParaRPr>
          </a:p>
          <a:p>
            <a:pPr marL="1201420" marR="2745105" indent="-291465">
              <a:lnSpc>
                <a:spcPct val="102600"/>
              </a:lnSpc>
            </a:pPr>
            <a:r>
              <a:rPr dirty="0" sz="1100" spc="175" b="1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>
                <a:latin typeface="Lucida Sans Unicode"/>
                <a:cs typeface="Lucida Sans Unicode"/>
              </a:rPr>
              <a:t>W[i,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j]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&gt;</a:t>
            </a:r>
            <a:r>
              <a:rPr dirty="0" sz="1100" spc="229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current_best[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10">
                <a:latin typeface="Lucida Sans Unicode"/>
                <a:cs typeface="Lucida Sans Unicode"/>
              </a:rPr>
              <a:t>]: </a:t>
            </a:r>
            <a:r>
              <a:rPr dirty="0" sz="1100">
                <a:latin typeface="Lucida Sans Unicode"/>
                <a:cs typeface="Lucida Sans Unicode"/>
              </a:rPr>
              <a:t>current_best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(j,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75">
                <a:latin typeface="Lucida Sans Unicode"/>
                <a:cs typeface="Lucida Sans Unicode"/>
              </a:rPr>
              <a:t>W[i,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 spc="190">
                <a:latin typeface="Lucida Sans Unicode"/>
                <a:cs typeface="Lucida Sans Unicode"/>
              </a:rPr>
              <a:t>j])</a:t>
            </a:r>
            <a:endParaRPr sz="1100">
              <a:latin typeface="Lucida Sans Unicode"/>
              <a:cs typeface="Lucida Sans Unicode"/>
            </a:endParaRPr>
          </a:p>
          <a:p>
            <a:pPr marL="910590" marR="2745105" indent="-291465">
              <a:lnSpc>
                <a:spcPct val="102600"/>
              </a:lnSpc>
              <a:spcBef>
                <a:spcPts val="1355"/>
              </a:spcBef>
            </a:pPr>
            <a:r>
              <a:rPr dirty="0" sz="1100" spc="175" b="1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dirty="0" sz="1100" spc="44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current_best[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3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==</a:t>
            </a:r>
            <a:r>
              <a:rPr dirty="0" sz="1100" spc="3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 b="1">
                <a:solidFill>
                  <a:srgbClr val="007F00"/>
                </a:solidFill>
                <a:latin typeface="Palatino Linotype"/>
                <a:cs typeface="Palatino Linotype"/>
              </a:rPr>
              <a:t>None</a:t>
            </a:r>
            <a:r>
              <a:rPr dirty="0" sz="1100" spc="-10">
                <a:latin typeface="Lucida Sans Unicode"/>
                <a:cs typeface="Lucida Sans Unicode"/>
              </a:rPr>
              <a:t>: </a:t>
            </a: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"Something</a:t>
            </a:r>
            <a:r>
              <a:rPr dirty="0" sz="1100" spc="1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bad</a:t>
            </a:r>
            <a:r>
              <a:rPr dirty="0" sz="1100" spc="1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40">
                <a:solidFill>
                  <a:srgbClr val="BA2121"/>
                </a:solidFill>
                <a:latin typeface="Lucida Sans Unicode"/>
                <a:cs typeface="Lucida Sans Unicode"/>
              </a:rPr>
              <a:t>happened"</a:t>
            </a:r>
            <a:r>
              <a:rPr dirty="0" sz="1100" spc="-4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619760">
              <a:lnSpc>
                <a:spcPct val="100000"/>
              </a:lnSpc>
              <a:spcBef>
                <a:spcPts val="1390"/>
              </a:spcBef>
            </a:pPr>
            <a:r>
              <a:rPr dirty="0" sz="1100" spc="70">
                <a:latin typeface="Lucida Sans Unicode"/>
                <a:cs typeface="Lucida Sans Unicode"/>
              </a:rPr>
              <a:t>predictions[i]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current_best[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1390"/>
              </a:spcBef>
            </a:pPr>
            <a:r>
              <a:rPr dirty="0" sz="1100" spc="50" b="1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dirty="0" sz="1100" spc="50">
                <a:latin typeface="Lucida Sans Unicode"/>
                <a:cs typeface="Lucida Sans Unicode"/>
              </a:rPr>
              <a:t>(predictions</a:t>
            </a:r>
            <a:r>
              <a:rPr dirty="0" sz="1100" spc="5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50">
                <a:latin typeface="Lucida Sans Unicode"/>
                <a:cs typeface="Lucida Sans Unicode"/>
              </a:rPr>
              <a:t>astype(</a:t>
            </a:r>
            <a:r>
              <a:rPr dirty="0" sz="1100" spc="50">
                <a:solidFill>
                  <a:srgbClr val="007F00"/>
                </a:solidFill>
                <a:latin typeface="Lucida Sans Unicode"/>
                <a:cs typeface="Lucida Sans Unicode"/>
              </a:rPr>
              <a:t>int</a:t>
            </a:r>
            <a:r>
              <a:rPr dirty="0" sz="1100" spc="5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90"/>
              </a:spcBef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Create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65" i="1">
                <a:solidFill>
                  <a:srgbClr val="3D7A7A"/>
                </a:solidFill>
                <a:latin typeface="Palatino Linotype"/>
                <a:cs typeface="Palatino Linotype"/>
              </a:rPr>
              <a:t>label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reconstructor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D7A7A"/>
                </a:solidFill>
                <a:latin typeface="Palatino Linotype"/>
                <a:cs typeface="Palatino Linotype"/>
              </a:rPr>
              <a:t>using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5" i="1">
                <a:solidFill>
                  <a:srgbClr val="3D7A7A"/>
                </a:solidFill>
                <a:latin typeface="Palatino Linotype"/>
                <a:cs typeface="Palatino Linotype"/>
              </a:rPr>
              <a:t>best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subset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algorithm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def</a:t>
            </a:r>
            <a:r>
              <a:rPr dirty="0" sz="1100" spc="165" b="1">
                <a:solidFill>
                  <a:srgbClr val="007F00"/>
                </a:solidFill>
                <a:latin typeface="Palatino Linotype"/>
                <a:cs typeface="Palatino Linotype"/>
              </a:rPr>
              <a:t>  </a:t>
            </a:r>
            <a:r>
              <a:rPr dirty="0" sz="1100">
                <a:solidFill>
                  <a:srgbClr val="0000FF"/>
                </a:solidFill>
                <a:latin typeface="Lucida Sans Unicode"/>
                <a:cs typeface="Lucida Sans Unicode"/>
              </a:rPr>
              <a:t>reconstructLabels</a:t>
            </a:r>
            <a:r>
              <a:rPr dirty="0" sz="1100">
                <a:latin typeface="Lucida Sans Unicode"/>
                <a:cs typeface="Lucida Sans Unicode"/>
              </a:rPr>
              <a:t>(pred,</a:t>
            </a:r>
            <a:r>
              <a:rPr dirty="0" sz="1100" spc="95">
                <a:latin typeface="Lucida Sans Unicode"/>
                <a:cs typeface="Lucida Sans Unicode"/>
              </a:rPr>
              <a:t>  </a:t>
            </a:r>
            <a:r>
              <a:rPr dirty="0" sz="1100" spc="-10">
                <a:latin typeface="Lucida Sans Unicode"/>
                <a:cs typeface="Lucida Sans Unicode"/>
              </a:rPr>
              <a:t>trueLabs):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25" i="1">
                <a:solidFill>
                  <a:srgbClr val="BA2121"/>
                </a:solidFill>
                <a:latin typeface="Palatino Linotype"/>
                <a:cs typeface="Palatino Linotype"/>
              </a:rPr>
              <a:t>"""</a:t>
            </a:r>
            <a:endParaRPr sz="1100">
              <a:latin typeface="Palatino Linotype"/>
              <a:cs typeface="Palatino Linotype"/>
            </a:endParaRPr>
          </a:p>
          <a:p>
            <a:pPr marL="619760" marR="1871980">
              <a:lnSpc>
                <a:spcPct val="102600"/>
              </a:lnSpc>
            </a:pPr>
            <a:r>
              <a:rPr dirty="0" sz="1100" spc="114" i="1">
                <a:solidFill>
                  <a:srgbClr val="BA2121"/>
                </a:solidFill>
                <a:latin typeface="Palatino Linotype"/>
                <a:cs typeface="Palatino Linotype"/>
              </a:rPr>
              <a:t>input:</a:t>
            </a:r>
            <a:r>
              <a:rPr dirty="0" sz="1100" spc="31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BA2121"/>
                </a:solidFill>
                <a:latin typeface="Palatino Linotype"/>
                <a:cs typeface="Palatino Linotype"/>
              </a:rPr>
              <a:t>np.ndarray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BA2121"/>
                </a:solidFill>
                <a:latin typeface="Palatino Linotype"/>
                <a:cs typeface="Palatino Linotype"/>
              </a:rPr>
              <a:t>pred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BA2121"/>
                </a:solidFill>
                <a:latin typeface="Palatino Linotype"/>
                <a:cs typeface="Palatino Linotype"/>
              </a:rPr>
              <a:t>of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BA2121"/>
                </a:solidFill>
                <a:latin typeface="Palatino Linotype"/>
                <a:cs typeface="Palatino Linotype"/>
              </a:rPr>
              <a:t>shape</a:t>
            </a:r>
            <a:r>
              <a:rPr dirty="0" sz="1100" spc="31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85" i="1">
                <a:solidFill>
                  <a:srgbClr val="BA2121"/>
                </a:solidFill>
                <a:latin typeface="Palatino Linotype"/>
                <a:cs typeface="Palatino Linotype"/>
              </a:rPr>
              <a:t>(n_images,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45" i="1">
                <a:solidFill>
                  <a:srgbClr val="BA2121"/>
                </a:solidFill>
                <a:latin typeface="Palatino Linotype"/>
                <a:cs typeface="Palatino Linotype"/>
              </a:rPr>
              <a:t>)</a:t>
            </a:r>
            <a:r>
              <a:rPr dirty="0" sz="1100" spc="14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BA2121"/>
                </a:solidFill>
                <a:latin typeface="Palatino Linotype"/>
                <a:cs typeface="Palatino Linotype"/>
              </a:rPr>
              <a:t>input</a:t>
            </a:r>
            <a:r>
              <a:rPr dirty="0" sz="1100" spc="31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BA2121"/>
                </a:solidFill>
                <a:latin typeface="Palatino Linotype"/>
                <a:cs typeface="Palatino Linotype"/>
              </a:rPr>
              <a:t>np.ndarray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85" i="1">
                <a:solidFill>
                  <a:srgbClr val="BA2121"/>
                </a:solidFill>
                <a:latin typeface="Palatino Linotype"/>
                <a:cs typeface="Palatino Linotype"/>
              </a:rPr>
              <a:t>trueLabs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BA2121"/>
                </a:solidFill>
                <a:latin typeface="Palatino Linotype"/>
                <a:cs typeface="Palatino Linotype"/>
              </a:rPr>
              <a:t>of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BA2121"/>
                </a:solidFill>
                <a:latin typeface="Palatino Linotype"/>
                <a:cs typeface="Palatino Linotype"/>
              </a:rPr>
              <a:t>shape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85" i="1">
                <a:solidFill>
                  <a:srgbClr val="BA2121"/>
                </a:solidFill>
                <a:latin typeface="Palatino Linotype"/>
                <a:cs typeface="Palatino Linotype"/>
              </a:rPr>
              <a:t>(n_images,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55" i="1">
                <a:solidFill>
                  <a:srgbClr val="BA2121"/>
                </a:solidFill>
                <a:latin typeface="Palatino Linotype"/>
                <a:cs typeface="Palatino Linotype"/>
              </a:rPr>
              <a:t>) </a:t>
            </a:r>
            <a:r>
              <a:rPr dirty="0" sz="1100" spc="100" i="1">
                <a:solidFill>
                  <a:srgbClr val="BA2121"/>
                </a:solidFill>
                <a:latin typeface="Palatino Linotype"/>
                <a:cs typeface="Palatino Linotype"/>
              </a:rPr>
              <a:t>output:</a:t>
            </a:r>
            <a:r>
              <a:rPr dirty="0" sz="1100" spc="30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BA2121"/>
                </a:solidFill>
                <a:latin typeface="Palatino Linotype"/>
                <a:cs typeface="Palatino Linotype"/>
              </a:rPr>
              <a:t>np.ndarray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BA2121"/>
                </a:solidFill>
                <a:latin typeface="Palatino Linotype"/>
                <a:cs typeface="Palatino Linotype"/>
              </a:rPr>
              <a:t>yhat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BA2121"/>
                </a:solidFill>
                <a:latin typeface="Palatino Linotype"/>
                <a:cs typeface="Palatino Linotype"/>
              </a:rPr>
              <a:t>of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BA2121"/>
                </a:solidFill>
                <a:latin typeface="Palatino Linotype"/>
                <a:cs typeface="Palatino Linotype"/>
              </a:rPr>
              <a:t>shape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85" i="1">
                <a:solidFill>
                  <a:srgbClr val="BA2121"/>
                </a:solidFill>
                <a:latin typeface="Palatino Linotype"/>
                <a:cs typeface="Palatino Linotype"/>
              </a:rPr>
              <a:t>(n_images,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55" i="1">
                <a:solidFill>
                  <a:srgbClr val="BA2121"/>
                </a:solidFill>
                <a:latin typeface="Palatino Linotype"/>
                <a:cs typeface="Palatino Linotype"/>
              </a:rPr>
              <a:t>)</a:t>
            </a:r>
            <a:endParaRPr sz="1100">
              <a:latin typeface="Palatino Linotype"/>
              <a:cs typeface="Palatino Linotyp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25" i="1">
                <a:solidFill>
                  <a:srgbClr val="BA2121"/>
                </a:solidFill>
                <a:latin typeface="Palatino Linotype"/>
                <a:cs typeface="Palatino Linotype"/>
              </a:rPr>
              <a:t>"""</a:t>
            </a:r>
            <a:endParaRPr sz="1100">
              <a:latin typeface="Palatino Linotype"/>
              <a:cs typeface="Palatino Linotyp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n</a:t>
            </a:r>
            <a:r>
              <a:rPr dirty="0" sz="1100" spc="1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pred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20">
                <a:latin typeface="Lucida Sans Unicode"/>
                <a:cs typeface="Lucida Sans Unicode"/>
              </a:rPr>
              <a:t> 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125">
                <a:solidFill>
                  <a:srgbClr val="666666"/>
                </a:solidFill>
                <a:latin typeface="Lucida Sans Unicode"/>
                <a:cs typeface="Lucida Sans Unicode"/>
              </a:rPr>
              <a:t>  </a:t>
            </a:r>
            <a:r>
              <a:rPr dirty="0" sz="1100" spc="-10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dirty="0" sz="1100" spc="-10">
                <a:latin typeface="Lucida Sans Unicode"/>
                <a:cs typeface="Lucida Sans Unicode"/>
              </a:rPr>
              <a:t>(np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unique(trueLabs))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permutations</a:t>
            </a:r>
            <a:r>
              <a:rPr dirty="0" sz="1100" spc="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45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dirty="0" sz="1100" spc="45">
                <a:latin typeface="Lucida Sans Unicode"/>
                <a:cs typeface="Lucida Sans Unicode"/>
              </a:rPr>
              <a:t>(itertools</a:t>
            </a:r>
            <a:r>
              <a:rPr dirty="0" sz="1100" spc="4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45">
                <a:latin typeface="Lucida Sans Unicode"/>
                <a:cs typeface="Lucida Sans Unicode"/>
              </a:rPr>
              <a:t>permutations(categories))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1390"/>
              </a:spcBef>
            </a:pPr>
            <a:r>
              <a:rPr dirty="0" sz="1100">
                <a:latin typeface="Lucida Sans Unicode"/>
                <a:cs typeface="Lucida Sans Unicode"/>
              </a:rPr>
              <a:t>currentBest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None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 spc="114">
                <a:solidFill>
                  <a:srgbClr val="007F00"/>
                </a:solidFill>
                <a:latin typeface="Lucida Sans Unicode"/>
                <a:cs typeface="Lucida Sans Unicode"/>
              </a:rPr>
              <a:t>float</a:t>
            </a:r>
            <a:r>
              <a:rPr dirty="0" sz="1100" spc="114">
                <a:latin typeface="Lucida Sans Unicode"/>
                <a:cs typeface="Lucida Sans Unicode"/>
              </a:rPr>
              <a:t>(</a:t>
            </a:r>
            <a:r>
              <a:rPr dirty="0" sz="1100" spc="114">
                <a:solidFill>
                  <a:srgbClr val="BA2121"/>
                </a:solidFill>
                <a:latin typeface="Lucida Sans Unicode"/>
                <a:cs typeface="Lucida Sans Unicode"/>
              </a:rPr>
              <a:t>"inf"</a:t>
            </a:r>
            <a:r>
              <a:rPr dirty="0" sz="1100" spc="114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619760" marR="3617595" indent="-291465">
              <a:lnSpc>
                <a:spcPct val="102600"/>
              </a:lnSpc>
              <a:spcBef>
                <a:spcPts val="1355"/>
              </a:spcBef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26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subset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265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permutations: </a:t>
            </a:r>
            <a:r>
              <a:rPr dirty="0" sz="1100">
                <a:latin typeface="Lucida Sans Unicode"/>
                <a:cs typeface="Lucida Sans Unicode"/>
              </a:rPr>
              <a:t>n_misclassified</a:t>
            </a:r>
            <a:r>
              <a:rPr dirty="0" sz="1100" spc="4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4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619760">
              <a:lnSpc>
                <a:spcPct val="100000"/>
              </a:lnSpc>
              <a:spcBef>
                <a:spcPts val="35"/>
              </a:spcBef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54">
                <a:latin typeface="Lucida Sans Unicode"/>
                <a:cs typeface="Lucida Sans Unicode"/>
              </a:rPr>
              <a:t>i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dirty="0" sz="1100" spc="-10">
                <a:latin typeface="Lucida Sans Unicode"/>
                <a:cs typeface="Lucida Sans Unicode"/>
              </a:rPr>
              <a:t>(n):</a:t>
            </a:r>
            <a:endParaRPr sz="1100">
              <a:latin typeface="Lucida Sans Unicode"/>
              <a:cs typeface="Lucida Sans Unicode"/>
            </a:endParaRPr>
          </a:p>
          <a:p>
            <a:pPr marL="1201420" marR="2017395" indent="-291465">
              <a:lnSpc>
                <a:spcPct val="102600"/>
              </a:lnSpc>
            </a:pPr>
            <a:r>
              <a:rPr dirty="0" sz="1100" spc="175" b="1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dirty="0" sz="1100" spc="28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>
                <a:latin typeface="Lucida Sans Unicode"/>
                <a:cs typeface="Lucida Sans Unicode"/>
              </a:rPr>
              <a:t>subset[</a:t>
            </a:r>
            <a:r>
              <a:rPr dirty="0" sz="1100" spc="75">
                <a:solidFill>
                  <a:srgbClr val="007F00"/>
                </a:solidFill>
                <a:latin typeface="Lucida Sans Unicode"/>
                <a:cs typeface="Lucida Sans Unicode"/>
              </a:rPr>
              <a:t>int</a:t>
            </a:r>
            <a:r>
              <a:rPr dirty="0" sz="1100" spc="75">
                <a:latin typeface="Lucida Sans Unicode"/>
                <a:cs typeface="Lucida Sans Unicode"/>
              </a:rPr>
              <a:t>(pred[i])]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!=</a:t>
            </a:r>
            <a:r>
              <a:rPr dirty="0" sz="1100" spc="21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trueLabs[i]: </a:t>
            </a:r>
            <a:r>
              <a:rPr dirty="0" sz="1100">
                <a:latin typeface="Lucida Sans Unicode"/>
                <a:cs typeface="Lucida Sans Unicode"/>
              </a:rPr>
              <a:t>n_misclassified</a:t>
            </a:r>
            <a:r>
              <a:rPr dirty="0" sz="1100" spc="4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4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n_misclassified</a:t>
            </a:r>
            <a:r>
              <a:rPr dirty="0" sz="1100" spc="4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4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910590" marR="2162810" indent="-291465">
              <a:lnSpc>
                <a:spcPct val="102600"/>
              </a:lnSpc>
              <a:spcBef>
                <a:spcPts val="5"/>
              </a:spcBef>
            </a:pPr>
            <a:r>
              <a:rPr dirty="0" sz="1100" spc="175" b="1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dirty="0" sz="1100" spc="45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n_misclassified</a:t>
            </a:r>
            <a:r>
              <a:rPr dirty="0" sz="1100" spc="39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&lt;</a:t>
            </a:r>
            <a:r>
              <a:rPr dirty="0" sz="1100" spc="39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currentBest[</a:t>
            </a:r>
            <a:r>
              <a:rPr dirty="0" sz="1100" spc="3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35">
                <a:latin typeface="Lucida Sans Unicode"/>
                <a:cs typeface="Lucida Sans Unicode"/>
              </a:rPr>
              <a:t>]: </a:t>
            </a:r>
            <a:r>
              <a:rPr dirty="0" sz="1100">
                <a:latin typeface="Lucida Sans Unicode"/>
                <a:cs typeface="Lucida Sans Unicode"/>
              </a:rPr>
              <a:t>currentBest</a:t>
            </a:r>
            <a:r>
              <a:rPr dirty="0" sz="1100" spc="40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4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(subset,</a:t>
            </a:r>
            <a:r>
              <a:rPr dirty="0" sz="1100" spc="40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n_misclassified)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1390"/>
              </a:spcBef>
            </a:pPr>
            <a:r>
              <a:rPr dirty="0" sz="1100" spc="-10" b="1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dirty="0" sz="1100" spc="-10">
                <a:latin typeface="Lucida Sans Unicode"/>
                <a:cs typeface="Lucida Sans Unicode"/>
              </a:rPr>
              <a:t>(currentBest)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00062" y="7474634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solidFill>
                  <a:srgbClr val="2F3E9F"/>
                </a:solidFill>
                <a:latin typeface="Lucida Sans Unicode"/>
                <a:cs typeface="Lucida Sans Unicode"/>
              </a:rPr>
              <a:t>[50]: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7052" y="7491756"/>
            <a:ext cx="5918835" cy="145415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Create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270" i="1">
                <a:solidFill>
                  <a:srgbClr val="3D7A7A"/>
                </a:solidFill>
                <a:latin typeface="Palatino Linotype"/>
                <a:cs typeface="Palatino Linotype"/>
              </a:rPr>
              <a:t>NMF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model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on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5" i="1">
                <a:solidFill>
                  <a:srgbClr val="3D7A7A"/>
                </a:solidFill>
                <a:latin typeface="Palatino Linotype"/>
                <a:cs typeface="Palatino Linotype"/>
              </a:rPr>
              <a:t>originals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5" i="1">
                <a:solidFill>
                  <a:srgbClr val="3D7A7A"/>
                </a:solidFill>
                <a:latin typeface="Palatino Linotype"/>
                <a:cs typeface="Palatino Linotype"/>
              </a:rPr>
              <a:t>data.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204" i="1">
                <a:solidFill>
                  <a:srgbClr val="3D7A7A"/>
                </a:solidFill>
                <a:latin typeface="Palatino Linotype"/>
                <a:cs typeface="Palatino Linotype"/>
              </a:rPr>
              <a:t>I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will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compare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few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D7A7A"/>
                </a:solidFill>
                <a:latin typeface="Palatino Linotype"/>
                <a:cs typeface="Palatino Linotype"/>
              </a:rPr>
              <a:t>hyperparameter</a:t>
            </a:r>
            <a:r>
              <a:rPr dirty="0" sz="1100" spc="7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 spc="13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130" i="1">
                <a:solidFill>
                  <a:srgbClr val="3D7A7A"/>
                </a:solidFill>
                <a:latin typeface="Palatino Linotype"/>
                <a:cs typeface="Palatino Linotype"/>
              </a:rPr>
              <a:t>choices.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 spc="-75">
                <a:latin typeface="Lucida Sans Unicode"/>
                <a:cs typeface="Lucida Sans Unicode"/>
              </a:rPr>
              <a:t>nmf_model_1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85">
                <a:latin typeface="Lucida Sans Unicode"/>
                <a:cs typeface="Lucida Sans Unicode"/>
              </a:rPr>
              <a:t>NMF(n_components</a:t>
            </a:r>
            <a:r>
              <a:rPr dirty="0" sz="1100" spc="29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beta_loss</a:t>
            </a:r>
            <a:r>
              <a:rPr dirty="0" sz="1100" spc="29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"frobenius"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290">
                <a:latin typeface="Lucida Sans Unicode"/>
                <a:cs typeface="Lucida Sans Unicode"/>
              </a:rPr>
              <a:t> </a:t>
            </a:r>
            <a:r>
              <a:rPr dirty="0" sz="1100" spc="135">
                <a:latin typeface="Lucida Sans Unicode"/>
                <a:cs typeface="Lucida Sans Unicode"/>
              </a:rPr>
              <a:t>init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'nndsvd'</a:t>
            </a:r>
            <a:r>
              <a:rPr dirty="0" sz="1100" spc="50">
                <a:latin typeface="Lucida Sans Unicode"/>
                <a:cs typeface="Lucida Sans Unicode"/>
              </a:rPr>
              <a:t>,</a:t>
            </a:r>
            <a:r>
              <a:rPr dirty="0" sz="1100" spc="5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solver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80">
                <a:solidFill>
                  <a:srgbClr val="BA2121"/>
                </a:solidFill>
                <a:latin typeface="Lucida Sans Unicode"/>
                <a:cs typeface="Lucida Sans Unicode"/>
              </a:rPr>
              <a:t>"cd"</a:t>
            </a:r>
            <a:r>
              <a:rPr dirty="0" sz="1100" spc="80">
                <a:latin typeface="Lucida Sans Unicode"/>
                <a:cs typeface="Lucida Sans Unicode"/>
              </a:rPr>
              <a:t>,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max_iter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1000</a:t>
            </a:r>
            <a:r>
              <a:rPr dirty="0" sz="1100" spc="-1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Lucida Sans Unicode"/>
                <a:cs typeface="Lucida Sans Unicode"/>
              </a:rPr>
              <a:t>startTime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 marR="3181350">
              <a:lnSpc>
                <a:spcPct val="102699"/>
              </a:lnSpc>
            </a:pPr>
            <a:r>
              <a:rPr dirty="0" sz="1100" spc="-100">
                <a:latin typeface="Lucida Sans Unicode"/>
                <a:cs typeface="Lucida Sans Unicode"/>
              </a:rPr>
              <a:t>W_1</a:t>
            </a:r>
            <a:r>
              <a:rPr dirty="0" sz="1100" spc="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nmf_model_1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fit_transform(data) </a:t>
            </a:r>
            <a:r>
              <a:rPr dirty="0" sz="1100" spc="-70">
                <a:latin typeface="Lucida Sans Unicode"/>
                <a:cs typeface="Lucida Sans Unicode"/>
              </a:rPr>
              <a:t>endTime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(endTime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dirty="0" sz="1100" spc="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startTime)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902333"/>
            <a:ext cx="5699125" cy="96646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Lucida Sans Unicode"/>
                <a:cs typeface="Lucida Sans Unicode"/>
              </a:rPr>
              <a:t>C:\Users\first\anaconda3\lib\site-packages\sklearn\decomposition\_nmf.py:1090: </a:t>
            </a:r>
            <a:r>
              <a:rPr dirty="0" sz="1100" spc="-40">
                <a:latin typeface="Lucida Sans Unicode"/>
                <a:cs typeface="Lucida Sans Unicode"/>
              </a:rPr>
              <a:t>ConvergenceWarning: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170">
                <a:latin typeface="Lucida Sans Unicode"/>
                <a:cs typeface="Lucida Sans Unicode"/>
              </a:rPr>
              <a:t>Maximum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100">
                <a:latin typeface="Lucida Sans Unicode"/>
                <a:cs typeface="Lucida Sans Unicode"/>
              </a:rPr>
              <a:t>number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of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iterations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1000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reached.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Increase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204">
                <a:latin typeface="Lucida Sans Unicode"/>
                <a:cs typeface="Lucida Sans Unicode"/>
              </a:rPr>
              <a:t>it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to </a:t>
            </a:r>
            <a:r>
              <a:rPr dirty="0" sz="1100" spc="-30">
                <a:latin typeface="Lucida Sans Unicode"/>
                <a:cs typeface="Lucida Sans Unicode"/>
              </a:rPr>
              <a:t>improve</a:t>
            </a:r>
            <a:r>
              <a:rPr dirty="0" sz="1100" spc="8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convergence.</a:t>
            </a:r>
            <a:endParaRPr sz="1100">
              <a:latin typeface="Lucida Sans Unicode"/>
              <a:cs typeface="Lucida Sans Unicode"/>
            </a:endParaRPr>
          </a:p>
          <a:p>
            <a:pPr marL="15811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warnings.warn("Maximum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100">
                <a:latin typeface="Lucida Sans Unicode"/>
                <a:cs typeface="Lucida Sans Unicode"/>
              </a:rPr>
              <a:t>number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of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iterations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%d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reached.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Increase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204">
                <a:latin typeface="Lucida Sans Unicode"/>
                <a:cs typeface="Lucida Sans Unicode"/>
              </a:rPr>
              <a:t>it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45">
                <a:latin typeface="Lucida Sans Unicode"/>
                <a:cs typeface="Lucida Sans Unicode"/>
              </a:rPr>
              <a:t>to"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spc="-60">
                <a:latin typeface="Lucida Sans Unicode"/>
                <a:cs typeface="Lucida Sans Unicode"/>
              </a:rPr>
              <a:t>49.66877460479736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27329" y="1973744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[170]: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7052" y="1990844"/>
            <a:ext cx="5918835" cy="246126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Convert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predictions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into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form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that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4" i="1">
                <a:solidFill>
                  <a:srgbClr val="3D7A7A"/>
                </a:solidFill>
                <a:latin typeface="Palatino Linotype"/>
                <a:cs typeface="Palatino Linotype"/>
              </a:rPr>
              <a:t>sklearn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will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accept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yhat1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finalizePredictions(W_1)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55">
                <a:latin typeface="Lucida Sans Unicode"/>
                <a:cs typeface="Lucida Sans Unicode"/>
              </a:rPr>
              <a:t>categoryNames</a:t>
            </a:r>
            <a:r>
              <a:rPr dirty="0" sz="1100" spc="3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reconstructLabels(yhat1,</a:t>
            </a:r>
            <a:r>
              <a:rPr dirty="0" sz="1100" spc="365"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labs)</a:t>
            </a:r>
            <a:endParaRPr sz="1100">
              <a:latin typeface="Lucida Sans Unicode"/>
              <a:cs typeface="Lucida Sans Unicode"/>
            </a:endParaRPr>
          </a:p>
          <a:p>
            <a:pPr marL="37465" marR="4490720">
              <a:lnSpc>
                <a:spcPct val="102600"/>
              </a:lnSpc>
              <a:spcBef>
                <a:spcPts val="1355"/>
              </a:spcBef>
            </a:pPr>
            <a:r>
              <a:rPr dirty="0" sz="1100" spc="-30">
                <a:latin typeface="Lucida Sans Unicode"/>
                <a:cs typeface="Lucida Sans Unicode"/>
              </a:rPr>
              <a:t>newlabs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70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dirty="0" sz="1100" spc="170">
                <a:latin typeface="Lucida Sans Unicode"/>
                <a:cs typeface="Lucida Sans Unicode"/>
              </a:rPr>
              <a:t>() </a:t>
            </a:r>
            <a:r>
              <a:rPr dirty="0" sz="1100">
                <a:latin typeface="Lucida Sans Unicode"/>
                <a:cs typeface="Lucida Sans Unicode"/>
              </a:rPr>
              <a:t>labelDictionary</a:t>
            </a:r>
            <a:r>
              <a:rPr dirty="0" sz="1100" spc="75">
                <a:latin typeface="Lucida Sans Unicode"/>
                <a:cs typeface="Lucida Sans Unicode"/>
              </a:rPr>
              <a:t> 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80">
                <a:solidFill>
                  <a:srgbClr val="666666"/>
                </a:solidFill>
                <a:latin typeface="Lucida Sans Unicode"/>
                <a:cs typeface="Lucida Sans Unicode"/>
              </a:rPr>
              <a:t>  </a:t>
            </a:r>
            <a:r>
              <a:rPr dirty="0" sz="1100" spc="155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2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15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label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labs:</a:t>
            </a:r>
            <a:endParaRPr sz="1100">
              <a:latin typeface="Lucida Sans Unicode"/>
              <a:cs typeface="Lucida Sans Unicode"/>
            </a:endParaRPr>
          </a:p>
          <a:p>
            <a:pPr marL="328295" marR="2962910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this_newlab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labelDictionary[label] </a:t>
            </a:r>
            <a:r>
              <a:rPr dirty="0" sz="1100" spc="-10">
                <a:latin typeface="Lucida Sans Unicode"/>
                <a:cs typeface="Lucida Sans Unicode"/>
              </a:rPr>
              <a:t>newlabs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append(this_newlab)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Lucida Sans Unicode"/>
                <a:cs typeface="Lucida Sans Unicode"/>
              </a:rPr>
              <a:t>newlabs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np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asarray(newlabs)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14400" y="4562875"/>
            <a:ext cx="5944235" cy="421640"/>
            <a:chOff x="914400" y="4562875"/>
            <a:chExt cx="5944235" cy="421640"/>
          </a:xfrm>
        </p:grpSpPr>
        <p:sp>
          <p:nvSpPr>
            <p:cNvPr id="6" name="object 6" descr=""/>
            <p:cNvSpPr/>
            <p:nvPr/>
          </p:nvSpPr>
          <p:spPr>
            <a:xfrm>
              <a:off x="914400" y="4562875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3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27052" y="4575528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3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27329" y="4558397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[171]: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27052" y="4575528"/>
            <a:ext cx="591883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out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confusion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matrix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(confusion_matrix(y_true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yhat1))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882650" y="5101302"/>
          <a:ext cx="1449070" cy="52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875"/>
                <a:gridCol w="468630"/>
              </a:tblGrid>
              <a:tr h="177800"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654050" algn="l"/>
                        </a:tabLst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[[1793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52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935]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1450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[1126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350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107]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  <a:tabLst>
                          <a:tab pos="581660" algn="l"/>
                        </a:tabLst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[1138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67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288]]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427329" y="5732042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[172]: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27052" y="5749168"/>
            <a:ext cx="5918835" cy="12820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Compute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accuracy,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precision,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60" i="1">
                <a:solidFill>
                  <a:srgbClr val="3D7A7A"/>
                </a:solidFill>
                <a:latin typeface="Palatino Linotype"/>
                <a:cs typeface="Palatino Linotype"/>
              </a:rPr>
              <a:t>recall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L2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75">
                <a:solidFill>
                  <a:srgbClr val="BA2121"/>
                </a:solidFill>
                <a:latin typeface="Lucida Sans Unicode"/>
                <a:cs typeface="Lucida Sans Unicode"/>
              </a:rPr>
              <a:t>NMF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accuracy:"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,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accuracy_score(y_true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yhat1))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L2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75">
                <a:solidFill>
                  <a:srgbClr val="BA2121"/>
                </a:solidFill>
                <a:latin typeface="Lucida Sans Unicode"/>
                <a:cs typeface="Lucida Sans Unicode"/>
              </a:rPr>
              <a:t>NMF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precision:"</a:t>
            </a:r>
            <a:r>
              <a:rPr dirty="0" sz="1100" spc="70">
                <a:latin typeface="Lucida Sans Unicode"/>
                <a:cs typeface="Lucida Sans Unicode"/>
              </a:rPr>
              <a:t>,</a:t>
            </a:r>
            <a:r>
              <a:rPr dirty="0" sz="1100" spc="7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precision_score(y_true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yhat1,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L2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75">
                <a:solidFill>
                  <a:srgbClr val="BA2121"/>
                </a:solidFill>
                <a:latin typeface="Lucida Sans Unicode"/>
                <a:cs typeface="Lucida Sans Unicode"/>
              </a:rPr>
              <a:t>NMF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25">
                <a:solidFill>
                  <a:srgbClr val="BA2121"/>
                </a:solidFill>
                <a:latin typeface="Lucida Sans Unicode"/>
                <a:cs typeface="Lucida Sans Unicode"/>
              </a:rPr>
              <a:t>recall:"</a:t>
            </a:r>
            <a:r>
              <a:rPr dirty="0" sz="1100" spc="125">
                <a:latin typeface="Lucida Sans Unicode"/>
                <a:cs typeface="Lucida Sans Unicode"/>
              </a:rPr>
              <a:t>,</a:t>
            </a:r>
            <a:r>
              <a:rPr dirty="0" sz="1100" spc="1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recall_score(y_true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yhat1,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01700" y="7150137"/>
            <a:ext cx="5772150" cy="9023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L2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170">
                <a:latin typeface="Lucida Sans Unicode"/>
                <a:cs typeface="Lucida Sans Unicode"/>
              </a:rPr>
              <a:t>NMF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3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accuracy: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0.415129781420765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L2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170">
                <a:latin typeface="Lucida Sans Unicode"/>
                <a:cs typeface="Lucida Sans Unicode"/>
              </a:rPr>
              <a:t>NMF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3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precision: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0.4667463436674939 </a:t>
            </a: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L2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170">
                <a:latin typeface="Lucida Sans Unicode"/>
                <a:cs typeface="Lucida Sans Unicode"/>
              </a:rPr>
              <a:t>NMF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3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10">
                <a:latin typeface="Lucida Sans Unicode"/>
                <a:cs typeface="Lucida Sans Unicode"/>
              </a:rPr>
              <a:t>recall: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0.415129781420765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1100" spc="75" b="1">
                <a:latin typeface="Palatino Linotype"/>
                <a:cs typeface="Palatino Linotype"/>
              </a:rPr>
              <a:t>L2</a:t>
            </a:r>
            <a:r>
              <a:rPr dirty="0" sz="1100" spc="195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Loss:</a:t>
            </a:r>
            <a:r>
              <a:rPr dirty="0" sz="1100" spc="355" b="1">
                <a:latin typeface="Palatino Linotype"/>
                <a:cs typeface="Palatino Linotype"/>
              </a:rPr>
              <a:t> </a:t>
            </a:r>
            <a:r>
              <a:rPr dirty="0" sz="1100" spc="75" b="1">
                <a:latin typeface="Palatino Linotype"/>
                <a:cs typeface="Palatino Linotype"/>
              </a:rPr>
              <a:t>2</a:t>
            </a:r>
            <a:r>
              <a:rPr dirty="0" sz="1100" spc="195" b="1">
                <a:latin typeface="Palatino Linotype"/>
                <a:cs typeface="Palatino Linotype"/>
              </a:rPr>
              <a:t> </a:t>
            </a:r>
            <a:r>
              <a:rPr dirty="0" sz="1100" spc="-10" b="1">
                <a:latin typeface="Palatino Linotype"/>
                <a:cs typeface="Palatino Linotype"/>
              </a:rPr>
              <a:t>categories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914400" y="8052160"/>
            <a:ext cx="5944235" cy="948055"/>
            <a:chOff x="914400" y="8052160"/>
            <a:chExt cx="5944235" cy="948055"/>
          </a:xfrm>
        </p:grpSpPr>
        <p:sp>
          <p:nvSpPr>
            <p:cNvPr id="15" name="object 15" descr=""/>
            <p:cNvSpPr/>
            <p:nvPr/>
          </p:nvSpPr>
          <p:spPr>
            <a:xfrm>
              <a:off x="914400" y="8052160"/>
              <a:ext cx="5944235" cy="948055"/>
            </a:xfrm>
            <a:custGeom>
              <a:avLst/>
              <a:gdLst/>
              <a:ahLst/>
              <a:cxnLst/>
              <a:rect l="l" t="t" r="r" b="b"/>
              <a:pathLst>
                <a:path w="5944234" h="9480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922694"/>
                  </a:lnTo>
                  <a:lnTo>
                    <a:pt x="1988" y="932544"/>
                  </a:lnTo>
                  <a:lnTo>
                    <a:pt x="7411" y="940587"/>
                  </a:lnTo>
                  <a:lnTo>
                    <a:pt x="15455" y="946010"/>
                  </a:lnTo>
                  <a:lnTo>
                    <a:pt x="25305" y="947999"/>
                  </a:lnTo>
                  <a:lnTo>
                    <a:pt x="5918371" y="947999"/>
                  </a:lnTo>
                  <a:lnTo>
                    <a:pt x="5928221" y="946010"/>
                  </a:lnTo>
                  <a:lnTo>
                    <a:pt x="5936265" y="940587"/>
                  </a:lnTo>
                  <a:lnTo>
                    <a:pt x="5941688" y="932544"/>
                  </a:lnTo>
                  <a:lnTo>
                    <a:pt x="5943676" y="922694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27052" y="8064813"/>
              <a:ext cx="5918835" cy="935355"/>
            </a:xfrm>
            <a:custGeom>
              <a:avLst/>
              <a:gdLst/>
              <a:ahLst/>
              <a:cxnLst/>
              <a:rect l="l" t="t" r="r" b="b"/>
              <a:pathLst>
                <a:path w="5918834" h="9353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922693"/>
                  </a:lnTo>
                  <a:lnTo>
                    <a:pt x="0" y="929682"/>
                  </a:lnTo>
                  <a:lnTo>
                    <a:pt x="5664" y="935346"/>
                  </a:lnTo>
                  <a:lnTo>
                    <a:pt x="5912706" y="935346"/>
                  </a:lnTo>
                  <a:lnTo>
                    <a:pt x="5918371" y="929682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00062" y="8047696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solidFill>
                  <a:srgbClr val="2F3E9F"/>
                </a:solidFill>
                <a:latin typeface="Lucida Sans Unicode"/>
                <a:cs typeface="Lucida Sans Unicode"/>
              </a:rPr>
              <a:t>[88]: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8" name="object 18" descr=""/>
          <p:cNvSpPr txBox="1"/>
          <p:nvPr/>
        </p:nvSpPr>
        <p:spPr>
          <a:xfrm>
            <a:off x="927052" y="8064813"/>
            <a:ext cx="5918835" cy="935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Create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270" i="1">
                <a:solidFill>
                  <a:srgbClr val="3D7A7A"/>
                </a:solidFill>
                <a:latin typeface="Palatino Linotype"/>
                <a:cs typeface="Palatino Linotype"/>
              </a:rPr>
              <a:t>NMF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model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on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5" i="1">
                <a:solidFill>
                  <a:srgbClr val="3D7A7A"/>
                </a:solidFill>
                <a:latin typeface="Palatino Linotype"/>
                <a:cs typeface="Palatino Linotype"/>
              </a:rPr>
              <a:t>originals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5" i="1">
                <a:solidFill>
                  <a:srgbClr val="3D7A7A"/>
                </a:solidFill>
                <a:latin typeface="Palatino Linotype"/>
                <a:cs typeface="Palatino Linotype"/>
              </a:rPr>
              <a:t>data.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204" i="1">
                <a:solidFill>
                  <a:srgbClr val="3D7A7A"/>
                </a:solidFill>
                <a:latin typeface="Palatino Linotype"/>
                <a:cs typeface="Palatino Linotype"/>
              </a:rPr>
              <a:t>I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will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compare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few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D7A7A"/>
                </a:solidFill>
                <a:latin typeface="Palatino Linotype"/>
                <a:cs typeface="Palatino Linotype"/>
              </a:rPr>
              <a:t>hyperparameter</a:t>
            </a:r>
            <a:r>
              <a:rPr dirty="0" sz="1100" spc="7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 spc="13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130" i="1">
                <a:solidFill>
                  <a:srgbClr val="3D7A7A"/>
                </a:solidFill>
                <a:latin typeface="Palatino Linotype"/>
                <a:cs typeface="Palatino Linotype"/>
              </a:rPr>
              <a:t>choices.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 spc="-75">
                <a:latin typeface="Lucida Sans Unicode"/>
                <a:cs typeface="Lucida Sans Unicode"/>
              </a:rPr>
              <a:t>nmf_model_2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85">
                <a:latin typeface="Lucida Sans Unicode"/>
                <a:cs typeface="Lucida Sans Unicode"/>
              </a:rPr>
              <a:t>NMF(n_components</a:t>
            </a:r>
            <a:r>
              <a:rPr dirty="0" sz="1100" spc="29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beta_loss</a:t>
            </a:r>
            <a:r>
              <a:rPr dirty="0" sz="1100" spc="29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"frobenius"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290">
                <a:latin typeface="Lucida Sans Unicode"/>
                <a:cs typeface="Lucida Sans Unicode"/>
              </a:rPr>
              <a:t> </a:t>
            </a:r>
            <a:r>
              <a:rPr dirty="0" sz="1100" spc="135">
                <a:latin typeface="Lucida Sans Unicode"/>
                <a:cs typeface="Lucida Sans Unicode"/>
              </a:rPr>
              <a:t>init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'nndsvd'</a:t>
            </a:r>
            <a:r>
              <a:rPr dirty="0" sz="1100" spc="50">
                <a:latin typeface="Lucida Sans Unicode"/>
                <a:cs typeface="Lucida Sans Unicode"/>
              </a:rPr>
              <a:t>,</a:t>
            </a:r>
            <a:r>
              <a:rPr dirty="0" sz="1100" spc="5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solver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80">
                <a:solidFill>
                  <a:srgbClr val="BA2121"/>
                </a:solidFill>
                <a:latin typeface="Lucida Sans Unicode"/>
                <a:cs typeface="Lucida Sans Unicode"/>
              </a:rPr>
              <a:t>"cd"</a:t>
            </a:r>
            <a:r>
              <a:rPr dirty="0" sz="1100" spc="80">
                <a:latin typeface="Lucida Sans Unicode"/>
                <a:cs typeface="Lucida Sans Unicode"/>
              </a:rPr>
              <a:t>,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max_iter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1000</a:t>
            </a:r>
            <a:r>
              <a:rPr dirty="0" sz="1100" spc="-1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Lucida Sans Unicode"/>
                <a:cs typeface="Lucida Sans Unicode"/>
              </a:rPr>
              <a:t>startTime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914389"/>
            <a:ext cx="5944235" cy="603250"/>
            <a:chOff x="914400" y="914389"/>
            <a:chExt cx="5944235" cy="603250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914389"/>
              <a:ext cx="5944235" cy="603250"/>
            </a:xfrm>
            <a:custGeom>
              <a:avLst/>
              <a:gdLst/>
              <a:ahLst/>
              <a:cxnLst/>
              <a:rect l="l" t="t" r="r" b="b"/>
              <a:pathLst>
                <a:path w="5944234" h="60325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577536"/>
                  </a:lnTo>
                  <a:lnTo>
                    <a:pt x="1988" y="587386"/>
                  </a:lnTo>
                  <a:lnTo>
                    <a:pt x="7411" y="595430"/>
                  </a:lnTo>
                  <a:lnTo>
                    <a:pt x="15455" y="600853"/>
                  </a:lnTo>
                  <a:lnTo>
                    <a:pt x="25305" y="602841"/>
                  </a:lnTo>
                  <a:lnTo>
                    <a:pt x="5918371" y="602841"/>
                  </a:lnTo>
                  <a:lnTo>
                    <a:pt x="5928221" y="600853"/>
                  </a:lnTo>
                  <a:lnTo>
                    <a:pt x="5936265" y="595430"/>
                  </a:lnTo>
                  <a:lnTo>
                    <a:pt x="5941688" y="587386"/>
                  </a:lnTo>
                  <a:lnTo>
                    <a:pt x="5943676" y="577536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27052" y="914389"/>
              <a:ext cx="5918835" cy="590550"/>
            </a:xfrm>
            <a:custGeom>
              <a:avLst/>
              <a:gdLst/>
              <a:ahLst/>
              <a:cxnLst/>
              <a:rect l="l" t="t" r="r" b="b"/>
              <a:pathLst>
                <a:path w="5918834" h="59055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577536"/>
                  </a:lnTo>
                  <a:lnTo>
                    <a:pt x="0" y="584524"/>
                  </a:lnTo>
                  <a:lnTo>
                    <a:pt x="5664" y="590189"/>
                  </a:lnTo>
                  <a:lnTo>
                    <a:pt x="5912706" y="590189"/>
                  </a:lnTo>
                  <a:lnTo>
                    <a:pt x="5918371" y="584524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927052" y="914389"/>
            <a:ext cx="5918835" cy="590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465" marR="3181350">
              <a:lnSpc>
                <a:spcPct val="102600"/>
              </a:lnSpc>
              <a:spcBef>
                <a:spcPts val="95"/>
              </a:spcBef>
            </a:pPr>
            <a:r>
              <a:rPr dirty="0" sz="1100" spc="-100">
                <a:latin typeface="Lucida Sans Unicode"/>
                <a:cs typeface="Lucida Sans Unicode"/>
              </a:rPr>
              <a:t>W_2</a:t>
            </a:r>
            <a:r>
              <a:rPr dirty="0" sz="1100" spc="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nmf_model_2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fit_transform(data) </a:t>
            </a:r>
            <a:r>
              <a:rPr dirty="0" sz="1100" spc="-70">
                <a:latin typeface="Lucida Sans Unicode"/>
                <a:cs typeface="Lucida Sans Unicode"/>
              </a:rPr>
              <a:t>endTime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(endTime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dirty="0" sz="1100" spc="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startTime)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1700" y="1624100"/>
            <a:ext cx="5699125" cy="96646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Lucida Sans Unicode"/>
                <a:cs typeface="Lucida Sans Unicode"/>
              </a:rPr>
              <a:t>C:\Users\first\anaconda3\lib\site-packages\sklearn\decomposition\_nmf.py:1090: </a:t>
            </a:r>
            <a:r>
              <a:rPr dirty="0" sz="1100" spc="-40">
                <a:latin typeface="Lucida Sans Unicode"/>
                <a:cs typeface="Lucida Sans Unicode"/>
              </a:rPr>
              <a:t>ConvergenceWarning: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170">
                <a:latin typeface="Lucida Sans Unicode"/>
                <a:cs typeface="Lucida Sans Unicode"/>
              </a:rPr>
              <a:t>Maximum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100">
                <a:latin typeface="Lucida Sans Unicode"/>
                <a:cs typeface="Lucida Sans Unicode"/>
              </a:rPr>
              <a:t>number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of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iterations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1000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reached.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Increase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204">
                <a:latin typeface="Lucida Sans Unicode"/>
                <a:cs typeface="Lucida Sans Unicode"/>
              </a:rPr>
              <a:t>it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to </a:t>
            </a:r>
            <a:r>
              <a:rPr dirty="0" sz="1100" spc="-30">
                <a:latin typeface="Lucida Sans Unicode"/>
                <a:cs typeface="Lucida Sans Unicode"/>
              </a:rPr>
              <a:t>improve</a:t>
            </a:r>
            <a:r>
              <a:rPr dirty="0" sz="1100" spc="8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convergence.</a:t>
            </a:r>
            <a:endParaRPr sz="1100">
              <a:latin typeface="Lucida Sans Unicode"/>
              <a:cs typeface="Lucida Sans Unicode"/>
            </a:endParaRPr>
          </a:p>
          <a:p>
            <a:pPr marL="15811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warnings.warn("Maximum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100">
                <a:latin typeface="Lucida Sans Unicode"/>
                <a:cs typeface="Lucida Sans Unicode"/>
              </a:rPr>
              <a:t>number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of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iterations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%d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reached.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Increase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204">
                <a:latin typeface="Lucida Sans Unicode"/>
                <a:cs typeface="Lucida Sans Unicode"/>
              </a:rPr>
              <a:t>it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45">
                <a:latin typeface="Lucida Sans Unicode"/>
                <a:cs typeface="Lucida Sans Unicode"/>
              </a:rPr>
              <a:t>to"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spc="-60">
                <a:latin typeface="Lucida Sans Unicode"/>
                <a:cs typeface="Lucida Sans Unicode"/>
              </a:rPr>
              <a:t>48.51993489265442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7329" y="2695510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[173]: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27052" y="2712615"/>
            <a:ext cx="5918835" cy="228917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Convert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predictions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into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form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that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4" i="1">
                <a:solidFill>
                  <a:srgbClr val="3D7A7A"/>
                </a:solidFill>
                <a:latin typeface="Palatino Linotype"/>
                <a:cs typeface="Palatino Linotype"/>
              </a:rPr>
              <a:t>sklearn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will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accept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yhat2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finalizePredictions(W_2)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55">
                <a:latin typeface="Lucida Sans Unicode"/>
                <a:cs typeface="Lucida Sans Unicode"/>
              </a:rPr>
              <a:t>categoryNames</a:t>
            </a:r>
            <a:r>
              <a:rPr dirty="0" sz="1100" spc="3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reconstructLabels(yhat2,</a:t>
            </a:r>
            <a:r>
              <a:rPr dirty="0" sz="1100" spc="36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labs2)</a:t>
            </a:r>
            <a:endParaRPr sz="1100">
              <a:latin typeface="Lucida Sans Unicode"/>
              <a:cs typeface="Lucida Sans Unicode"/>
            </a:endParaRPr>
          </a:p>
          <a:p>
            <a:pPr marL="37465" marR="4490720">
              <a:lnSpc>
                <a:spcPct val="102600"/>
              </a:lnSpc>
              <a:spcBef>
                <a:spcPts val="1355"/>
              </a:spcBef>
            </a:pPr>
            <a:r>
              <a:rPr dirty="0" sz="1100" spc="-30">
                <a:latin typeface="Lucida Sans Unicode"/>
                <a:cs typeface="Lucida Sans Unicode"/>
              </a:rPr>
              <a:t>newlabs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70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dirty="0" sz="1100" spc="170">
                <a:latin typeface="Lucida Sans Unicode"/>
                <a:cs typeface="Lucida Sans Unicode"/>
              </a:rPr>
              <a:t>() </a:t>
            </a:r>
            <a:r>
              <a:rPr dirty="0" sz="1100">
                <a:latin typeface="Lucida Sans Unicode"/>
                <a:cs typeface="Lucida Sans Unicode"/>
              </a:rPr>
              <a:t>labelDictionary</a:t>
            </a:r>
            <a:r>
              <a:rPr dirty="0" sz="1100" spc="75">
                <a:latin typeface="Lucida Sans Unicode"/>
                <a:cs typeface="Lucida Sans Unicode"/>
              </a:rPr>
              <a:t> 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80">
                <a:solidFill>
                  <a:srgbClr val="666666"/>
                </a:solidFill>
                <a:latin typeface="Lucida Sans Unicode"/>
                <a:cs typeface="Lucida Sans Unicode"/>
              </a:rPr>
              <a:t>  </a:t>
            </a:r>
            <a:r>
              <a:rPr dirty="0" sz="1100" spc="155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15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label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labs2:</a:t>
            </a:r>
            <a:endParaRPr sz="1100">
              <a:latin typeface="Lucida Sans Unicode"/>
              <a:cs typeface="Lucida Sans Unicode"/>
            </a:endParaRPr>
          </a:p>
          <a:p>
            <a:pPr marL="328295" marR="2962910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this_newlab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labelDictionary[label] </a:t>
            </a:r>
            <a:r>
              <a:rPr dirty="0" sz="1100" spc="-10">
                <a:latin typeface="Lucida Sans Unicode"/>
                <a:cs typeface="Lucida Sans Unicode"/>
              </a:rPr>
              <a:t>newlabs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append(this_newlab)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Lucida Sans Unicode"/>
                <a:cs typeface="Lucida Sans Unicode"/>
              </a:rPr>
              <a:t>newlabs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np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asarray(newlabs)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914400" y="5112570"/>
            <a:ext cx="5944235" cy="421640"/>
            <a:chOff x="914400" y="5112570"/>
            <a:chExt cx="5944235" cy="421640"/>
          </a:xfrm>
        </p:grpSpPr>
        <p:sp>
          <p:nvSpPr>
            <p:cNvPr id="10" name="object 10" descr=""/>
            <p:cNvSpPr/>
            <p:nvPr/>
          </p:nvSpPr>
          <p:spPr>
            <a:xfrm>
              <a:off x="914400" y="5112570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3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27052" y="5125222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3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27329" y="5108091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[174]: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27052" y="5125222"/>
            <a:ext cx="591883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out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confusion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matrix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(confusion_matrix(y_true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yhat2))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01700" y="5640513"/>
            <a:ext cx="9715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94360" algn="l"/>
              </a:tabLst>
            </a:pPr>
            <a:r>
              <a:rPr dirty="0" sz="1100" spc="-10">
                <a:latin typeface="Lucida Sans Unicode"/>
                <a:cs typeface="Lucida Sans Unicode"/>
              </a:rPr>
              <a:t>[[4131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0">
                <a:latin typeface="Lucida Sans Unicode"/>
                <a:cs typeface="Lucida Sans Unicode"/>
              </a:rPr>
              <a:t>142]</a:t>
            </a:r>
            <a:endParaRPr sz="1100">
              <a:latin typeface="Lucida Sans Unicode"/>
              <a:cs typeface="Lucida Sans Unicode"/>
            </a:endParaRPr>
          </a:p>
          <a:p>
            <a:pPr marL="85090">
              <a:lnSpc>
                <a:spcPct val="100000"/>
              </a:lnSpc>
              <a:spcBef>
                <a:spcPts val="35"/>
              </a:spcBef>
              <a:tabLst>
                <a:tab pos="666750" algn="l"/>
              </a:tabLst>
            </a:pPr>
            <a:r>
              <a:rPr dirty="0" sz="1100" spc="-10">
                <a:latin typeface="Lucida Sans Unicode"/>
                <a:cs typeface="Lucida Sans Unicode"/>
              </a:rPr>
              <a:t>[1515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0">
                <a:latin typeface="Lucida Sans Unicode"/>
                <a:cs typeface="Lucida Sans Unicode"/>
              </a:rPr>
              <a:t>68]]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27329" y="6109663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[175]: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27052" y="6126777"/>
            <a:ext cx="5918835" cy="12820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Compute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accuracy,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precision,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60" i="1">
                <a:solidFill>
                  <a:srgbClr val="3D7A7A"/>
                </a:solidFill>
                <a:latin typeface="Palatino Linotype"/>
                <a:cs typeface="Palatino Linotype"/>
              </a:rPr>
              <a:t>recall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L2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75">
                <a:solidFill>
                  <a:srgbClr val="BA2121"/>
                </a:solidFill>
                <a:latin typeface="Lucida Sans Unicode"/>
                <a:cs typeface="Lucida Sans Unicode"/>
              </a:rPr>
              <a:t>NMF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accuracy:"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,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accuracy_score(y_true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yhat2))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L2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75">
                <a:solidFill>
                  <a:srgbClr val="BA2121"/>
                </a:solidFill>
                <a:latin typeface="Lucida Sans Unicode"/>
                <a:cs typeface="Lucida Sans Unicode"/>
              </a:rPr>
              <a:t>NMF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precision:"</a:t>
            </a:r>
            <a:r>
              <a:rPr dirty="0" sz="1100" spc="70">
                <a:latin typeface="Lucida Sans Unicode"/>
                <a:cs typeface="Lucida Sans Unicode"/>
              </a:rPr>
              <a:t>,</a:t>
            </a:r>
            <a:r>
              <a:rPr dirty="0" sz="1100" spc="7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precision_score(y_true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yhat2,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L2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75">
                <a:solidFill>
                  <a:srgbClr val="BA2121"/>
                </a:solidFill>
                <a:latin typeface="Lucida Sans Unicode"/>
                <a:cs typeface="Lucida Sans Unicode"/>
              </a:rPr>
              <a:t>NMF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25">
                <a:solidFill>
                  <a:srgbClr val="BA2121"/>
                </a:solidFill>
                <a:latin typeface="Lucida Sans Unicode"/>
                <a:cs typeface="Lucida Sans Unicode"/>
              </a:rPr>
              <a:t>recall:"</a:t>
            </a:r>
            <a:r>
              <a:rPr dirty="0" sz="1100" spc="125">
                <a:latin typeface="Lucida Sans Unicode"/>
                <a:cs typeface="Lucida Sans Unicode"/>
              </a:rPr>
              <a:t>,</a:t>
            </a:r>
            <a:r>
              <a:rPr dirty="0" sz="1100" spc="1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recall_score(y_true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yhat2,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01700" y="7527758"/>
            <a:ext cx="5772150" cy="9023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L2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170">
                <a:latin typeface="Lucida Sans Unicode"/>
                <a:cs typeface="Lucida Sans Unicode"/>
              </a:rPr>
              <a:t>NMF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accuracy: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0.7170423497267759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L2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170">
                <a:latin typeface="Lucida Sans Unicode"/>
                <a:cs typeface="Lucida Sans Unicode"/>
              </a:rPr>
              <a:t>NMF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precision: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0.6214155927334378 </a:t>
            </a: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L2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170">
                <a:latin typeface="Lucida Sans Unicode"/>
                <a:cs typeface="Lucida Sans Unicode"/>
              </a:rPr>
              <a:t>NMF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10">
                <a:latin typeface="Lucida Sans Unicode"/>
                <a:cs typeface="Lucida Sans Unicode"/>
              </a:rPr>
              <a:t>recall: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0.7170423497267759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1100" spc="105" b="1">
                <a:latin typeface="Palatino Linotype"/>
                <a:cs typeface="Palatino Linotype"/>
              </a:rPr>
              <a:t>KL</a:t>
            </a:r>
            <a:r>
              <a:rPr dirty="0" sz="1100" spc="190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Loss:</a:t>
            </a:r>
            <a:r>
              <a:rPr dirty="0" sz="1100" spc="355" b="1">
                <a:latin typeface="Palatino Linotype"/>
                <a:cs typeface="Palatino Linotype"/>
              </a:rPr>
              <a:t> </a:t>
            </a:r>
            <a:r>
              <a:rPr dirty="0" sz="1100" spc="75" b="1">
                <a:latin typeface="Palatino Linotype"/>
                <a:cs typeface="Palatino Linotype"/>
              </a:rPr>
              <a:t>3</a:t>
            </a:r>
            <a:r>
              <a:rPr dirty="0" sz="1100" spc="195" b="1">
                <a:latin typeface="Palatino Linotype"/>
                <a:cs typeface="Palatino Linotype"/>
              </a:rPr>
              <a:t> </a:t>
            </a:r>
            <a:r>
              <a:rPr dirty="0" sz="1100" spc="-10" b="1">
                <a:latin typeface="Palatino Linotype"/>
                <a:cs typeface="Palatino Linotype"/>
              </a:rPr>
              <a:t>categories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914400" y="8429790"/>
            <a:ext cx="5944235" cy="407034"/>
            <a:chOff x="914400" y="8429790"/>
            <a:chExt cx="5944235" cy="407034"/>
          </a:xfrm>
        </p:grpSpPr>
        <p:sp>
          <p:nvSpPr>
            <p:cNvPr id="19" name="object 19" descr=""/>
            <p:cNvSpPr/>
            <p:nvPr/>
          </p:nvSpPr>
          <p:spPr>
            <a:xfrm>
              <a:off x="914400" y="8429790"/>
              <a:ext cx="5944235" cy="407034"/>
            </a:xfrm>
            <a:custGeom>
              <a:avLst/>
              <a:gdLst/>
              <a:ahLst/>
              <a:cxnLst/>
              <a:rect l="l" t="t" r="r" b="b"/>
              <a:pathLst>
                <a:path w="5944234" h="40703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81157"/>
                  </a:lnTo>
                  <a:lnTo>
                    <a:pt x="1988" y="391008"/>
                  </a:lnTo>
                  <a:lnTo>
                    <a:pt x="7411" y="399051"/>
                  </a:lnTo>
                  <a:lnTo>
                    <a:pt x="15455" y="404474"/>
                  </a:lnTo>
                  <a:lnTo>
                    <a:pt x="25305" y="406463"/>
                  </a:lnTo>
                  <a:lnTo>
                    <a:pt x="5918371" y="406463"/>
                  </a:lnTo>
                  <a:lnTo>
                    <a:pt x="5928221" y="404474"/>
                  </a:lnTo>
                  <a:lnTo>
                    <a:pt x="5936265" y="399051"/>
                  </a:lnTo>
                  <a:lnTo>
                    <a:pt x="5941688" y="391008"/>
                  </a:lnTo>
                  <a:lnTo>
                    <a:pt x="5943676" y="381157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27052" y="8442442"/>
              <a:ext cx="5918835" cy="394335"/>
            </a:xfrm>
            <a:custGeom>
              <a:avLst/>
              <a:gdLst/>
              <a:ahLst/>
              <a:cxnLst/>
              <a:rect l="l" t="t" r="r" b="b"/>
              <a:pathLst>
                <a:path w="5918834" h="39433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1157"/>
                  </a:lnTo>
                  <a:lnTo>
                    <a:pt x="0" y="388146"/>
                  </a:lnTo>
                  <a:lnTo>
                    <a:pt x="5664" y="393810"/>
                  </a:lnTo>
                  <a:lnTo>
                    <a:pt x="5912706" y="393810"/>
                  </a:lnTo>
                  <a:lnTo>
                    <a:pt x="5918371" y="388146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00062" y="8425305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solidFill>
                  <a:srgbClr val="2F3E9F"/>
                </a:solidFill>
                <a:latin typeface="Lucida Sans Unicode"/>
                <a:cs typeface="Lucida Sans Unicode"/>
              </a:rPr>
              <a:t>[73]: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927052" y="8442442"/>
            <a:ext cx="591883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Create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270" i="1">
                <a:solidFill>
                  <a:srgbClr val="3D7A7A"/>
                </a:solidFill>
                <a:latin typeface="Palatino Linotype"/>
                <a:cs typeface="Palatino Linotype"/>
              </a:rPr>
              <a:t>NMF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model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on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5" i="1">
                <a:solidFill>
                  <a:srgbClr val="3D7A7A"/>
                </a:solidFill>
                <a:latin typeface="Palatino Linotype"/>
                <a:cs typeface="Palatino Linotype"/>
              </a:rPr>
              <a:t>originals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5" i="1">
                <a:solidFill>
                  <a:srgbClr val="3D7A7A"/>
                </a:solidFill>
                <a:latin typeface="Palatino Linotype"/>
                <a:cs typeface="Palatino Linotype"/>
              </a:rPr>
              <a:t>data.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204" i="1">
                <a:solidFill>
                  <a:srgbClr val="3D7A7A"/>
                </a:solidFill>
                <a:latin typeface="Palatino Linotype"/>
                <a:cs typeface="Palatino Linotype"/>
              </a:rPr>
              <a:t>I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will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compare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few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D7A7A"/>
                </a:solidFill>
                <a:latin typeface="Palatino Linotype"/>
                <a:cs typeface="Palatino Linotype"/>
              </a:rPr>
              <a:t>hyperparameter</a:t>
            </a:r>
            <a:r>
              <a:rPr dirty="0" sz="1100" spc="7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 spc="13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130" i="1">
                <a:solidFill>
                  <a:srgbClr val="3D7A7A"/>
                </a:solidFill>
                <a:latin typeface="Palatino Linotype"/>
                <a:cs typeface="Palatino Linotype"/>
              </a:rPr>
              <a:t>choices.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914384"/>
            <a:ext cx="5944235" cy="1132205"/>
            <a:chOff x="914400" y="914384"/>
            <a:chExt cx="5944235" cy="1132205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914384"/>
              <a:ext cx="5944235" cy="1132205"/>
            </a:xfrm>
            <a:custGeom>
              <a:avLst/>
              <a:gdLst/>
              <a:ahLst/>
              <a:cxnLst/>
              <a:rect l="l" t="t" r="r" b="b"/>
              <a:pathLst>
                <a:path w="5944234" h="113220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1106420"/>
                  </a:lnTo>
                  <a:lnTo>
                    <a:pt x="1988" y="1116270"/>
                  </a:lnTo>
                  <a:lnTo>
                    <a:pt x="7411" y="1124313"/>
                  </a:lnTo>
                  <a:lnTo>
                    <a:pt x="15455" y="1129736"/>
                  </a:lnTo>
                  <a:lnTo>
                    <a:pt x="25305" y="1131725"/>
                  </a:lnTo>
                  <a:lnTo>
                    <a:pt x="5918371" y="1131725"/>
                  </a:lnTo>
                  <a:lnTo>
                    <a:pt x="5928221" y="1129736"/>
                  </a:lnTo>
                  <a:lnTo>
                    <a:pt x="5936265" y="1124313"/>
                  </a:lnTo>
                  <a:lnTo>
                    <a:pt x="5941688" y="1116270"/>
                  </a:lnTo>
                  <a:lnTo>
                    <a:pt x="5943676" y="1106420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27052" y="914384"/>
              <a:ext cx="5918835" cy="1119505"/>
            </a:xfrm>
            <a:custGeom>
              <a:avLst/>
              <a:gdLst/>
              <a:ahLst/>
              <a:cxnLst/>
              <a:rect l="l" t="t" r="r" b="b"/>
              <a:pathLst>
                <a:path w="5918834" h="1119505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1106420"/>
                  </a:lnTo>
                  <a:lnTo>
                    <a:pt x="0" y="1113408"/>
                  </a:lnTo>
                  <a:lnTo>
                    <a:pt x="5664" y="1119072"/>
                  </a:lnTo>
                  <a:lnTo>
                    <a:pt x="5912706" y="1119072"/>
                  </a:lnTo>
                  <a:lnTo>
                    <a:pt x="5918371" y="1113408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927052" y="914384"/>
            <a:ext cx="5918835" cy="11195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dirty="0" sz="1100" spc="-75">
                <a:latin typeface="Lucida Sans Unicode"/>
                <a:cs typeface="Lucida Sans Unicode"/>
              </a:rPr>
              <a:t>nmf_model_3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9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85">
                <a:latin typeface="Lucida Sans Unicode"/>
                <a:cs typeface="Lucida Sans Unicode"/>
              </a:rPr>
              <a:t>NMF(n_components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beta_loss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0">
                <a:solidFill>
                  <a:srgbClr val="BA2121"/>
                </a:solidFill>
                <a:latin typeface="Lucida Sans Unicode"/>
                <a:cs typeface="Lucida Sans Unicode"/>
              </a:rPr>
              <a:t>"kullback-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leibler"</a:t>
            </a:r>
            <a:r>
              <a:rPr dirty="0" sz="1100" spc="70">
                <a:latin typeface="Lucida Sans Unicode"/>
                <a:cs typeface="Lucida Sans Unicode"/>
              </a:rPr>
              <a:t>,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135">
                <a:latin typeface="Lucida Sans Unicode"/>
                <a:cs typeface="Lucida Sans Unicode"/>
              </a:rPr>
              <a:t>init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'nndsvdar'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3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solver</a:t>
            </a:r>
            <a:r>
              <a:rPr dirty="0" sz="1100" spc="33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"mu"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33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max_iter</a:t>
            </a:r>
            <a:r>
              <a:rPr dirty="0" sz="1100" spc="33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666666"/>
                </a:solidFill>
                <a:latin typeface="Lucida Sans Unicode"/>
                <a:cs typeface="Lucida Sans Unicode"/>
              </a:rPr>
              <a:t>100</a:t>
            </a:r>
            <a:r>
              <a:rPr dirty="0" sz="1100" spc="-2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Lucida Sans Unicode"/>
                <a:cs typeface="Lucida Sans Unicode"/>
              </a:rPr>
              <a:t>startTime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 marR="3181350">
              <a:lnSpc>
                <a:spcPct val="102600"/>
              </a:lnSpc>
            </a:pPr>
            <a:r>
              <a:rPr dirty="0" sz="1100" spc="-100">
                <a:latin typeface="Lucida Sans Unicode"/>
                <a:cs typeface="Lucida Sans Unicode"/>
              </a:rPr>
              <a:t>W_3</a:t>
            </a:r>
            <a:r>
              <a:rPr dirty="0" sz="1100" spc="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nmf_model_3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fit_transform(data) </a:t>
            </a:r>
            <a:r>
              <a:rPr dirty="0" sz="1100" spc="-70">
                <a:latin typeface="Lucida Sans Unicode"/>
                <a:cs typeface="Lucida Sans Unicode"/>
              </a:rPr>
              <a:t>endTime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(endTime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dirty="0" sz="1100" spc="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startTime)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1700" y="2152978"/>
            <a:ext cx="5699125" cy="96646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Lucida Sans Unicode"/>
                <a:cs typeface="Lucida Sans Unicode"/>
              </a:rPr>
              <a:t>C:\Users\first\anaconda3\lib\site-packages\sklearn\decomposition\_nmf.py:1090: </a:t>
            </a:r>
            <a:r>
              <a:rPr dirty="0" sz="1100" spc="-40">
                <a:latin typeface="Lucida Sans Unicode"/>
                <a:cs typeface="Lucida Sans Unicode"/>
              </a:rPr>
              <a:t>ConvergenceWarning: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170">
                <a:latin typeface="Lucida Sans Unicode"/>
                <a:cs typeface="Lucida Sans Unicode"/>
              </a:rPr>
              <a:t>Maximum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100">
                <a:latin typeface="Lucida Sans Unicode"/>
                <a:cs typeface="Lucida Sans Unicode"/>
              </a:rPr>
              <a:t>number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of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iterations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75">
                <a:latin typeface="Lucida Sans Unicode"/>
                <a:cs typeface="Lucida Sans Unicode"/>
              </a:rPr>
              <a:t>100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reached.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Increase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204">
                <a:latin typeface="Lucida Sans Unicode"/>
                <a:cs typeface="Lucida Sans Unicode"/>
              </a:rPr>
              <a:t>it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to </a:t>
            </a:r>
            <a:r>
              <a:rPr dirty="0" sz="1100" spc="-30">
                <a:latin typeface="Lucida Sans Unicode"/>
                <a:cs typeface="Lucida Sans Unicode"/>
              </a:rPr>
              <a:t>improve</a:t>
            </a:r>
            <a:r>
              <a:rPr dirty="0" sz="1100" spc="8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convergence.</a:t>
            </a:r>
            <a:endParaRPr sz="1100">
              <a:latin typeface="Lucida Sans Unicode"/>
              <a:cs typeface="Lucida Sans Unicode"/>
            </a:endParaRPr>
          </a:p>
          <a:p>
            <a:pPr marL="15811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warnings.warn("Maximum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100">
                <a:latin typeface="Lucida Sans Unicode"/>
                <a:cs typeface="Lucida Sans Unicode"/>
              </a:rPr>
              <a:t>number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of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iterations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%d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reached.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Increase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204">
                <a:latin typeface="Lucida Sans Unicode"/>
                <a:cs typeface="Lucida Sans Unicode"/>
              </a:rPr>
              <a:t>it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45">
                <a:latin typeface="Lucida Sans Unicode"/>
                <a:cs typeface="Lucida Sans Unicode"/>
              </a:rPr>
              <a:t>to"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spc="-60">
                <a:latin typeface="Lucida Sans Unicode"/>
                <a:cs typeface="Lucida Sans Unicode"/>
              </a:rPr>
              <a:t>97.34066414833069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7329" y="3224388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[176]: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27052" y="3241489"/>
            <a:ext cx="5918835" cy="246126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Convert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predictions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into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form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that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4" i="1">
                <a:solidFill>
                  <a:srgbClr val="3D7A7A"/>
                </a:solidFill>
                <a:latin typeface="Palatino Linotype"/>
                <a:cs typeface="Palatino Linotype"/>
              </a:rPr>
              <a:t>sklearn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will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accept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yhat3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finalizePredictions(W_3)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55">
                <a:latin typeface="Lucida Sans Unicode"/>
                <a:cs typeface="Lucida Sans Unicode"/>
              </a:rPr>
              <a:t>categoryNames</a:t>
            </a:r>
            <a:r>
              <a:rPr dirty="0" sz="1100" spc="3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reconstructLabels(yhat3,</a:t>
            </a:r>
            <a:r>
              <a:rPr dirty="0" sz="1100" spc="365"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labs)</a:t>
            </a:r>
            <a:endParaRPr sz="1100">
              <a:latin typeface="Lucida Sans Unicode"/>
              <a:cs typeface="Lucida Sans Unicode"/>
            </a:endParaRPr>
          </a:p>
          <a:p>
            <a:pPr marL="37465" marR="4490720">
              <a:lnSpc>
                <a:spcPct val="102600"/>
              </a:lnSpc>
              <a:spcBef>
                <a:spcPts val="1355"/>
              </a:spcBef>
            </a:pPr>
            <a:r>
              <a:rPr dirty="0" sz="1100" spc="-30">
                <a:latin typeface="Lucida Sans Unicode"/>
                <a:cs typeface="Lucida Sans Unicode"/>
              </a:rPr>
              <a:t>newlabs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70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dirty="0" sz="1100" spc="170">
                <a:latin typeface="Lucida Sans Unicode"/>
                <a:cs typeface="Lucida Sans Unicode"/>
              </a:rPr>
              <a:t>() </a:t>
            </a:r>
            <a:r>
              <a:rPr dirty="0" sz="1100">
                <a:latin typeface="Lucida Sans Unicode"/>
                <a:cs typeface="Lucida Sans Unicode"/>
              </a:rPr>
              <a:t>labelDictionary</a:t>
            </a:r>
            <a:r>
              <a:rPr dirty="0" sz="1100" spc="75">
                <a:latin typeface="Lucida Sans Unicode"/>
                <a:cs typeface="Lucida Sans Unicode"/>
              </a:rPr>
              <a:t> 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80">
                <a:solidFill>
                  <a:srgbClr val="666666"/>
                </a:solidFill>
                <a:latin typeface="Lucida Sans Unicode"/>
                <a:cs typeface="Lucida Sans Unicode"/>
              </a:rPr>
              <a:t>  </a:t>
            </a:r>
            <a:r>
              <a:rPr dirty="0" sz="1100" spc="155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2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15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label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labs:</a:t>
            </a:r>
            <a:endParaRPr sz="1100">
              <a:latin typeface="Lucida Sans Unicode"/>
              <a:cs typeface="Lucida Sans Unicode"/>
            </a:endParaRPr>
          </a:p>
          <a:p>
            <a:pPr marL="328295" marR="2962910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this_newlab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labelDictionary[label] </a:t>
            </a:r>
            <a:r>
              <a:rPr dirty="0" sz="1100" spc="-10">
                <a:latin typeface="Lucida Sans Unicode"/>
                <a:cs typeface="Lucida Sans Unicode"/>
              </a:rPr>
              <a:t>newlabs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append(this_newlab)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Lucida Sans Unicode"/>
                <a:cs typeface="Lucida Sans Unicode"/>
              </a:rPr>
              <a:t>newlabs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np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asarray(newlabs)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914400" y="5813521"/>
            <a:ext cx="5944235" cy="421640"/>
            <a:chOff x="914400" y="5813521"/>
            <a:chExt cx="5944235" cy="421640"/>
          </a:xfrm>
        </p:grpSpPr>
        <p:sp>
          <p:nvSpPr>
            <p:cNvPr id="10" name="object 10" descr=""/>
            <p:cNvSpPr/>
            <p:nvPr/>
          </p:nvSpPr>
          <p:spPr>
            <a:xfrm>
              <a:off x="914400" y="5813521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3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27052" y="5826173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3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27329" y="5809042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[177]: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927052" y="5826173"/>
            <a:ext cx="591883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out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confusion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matrix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(confusion_matrix(y_true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yhat3))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882650" y="6351947"/>
          <a:ext cx="1449070" cy="52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215"/>
                <a:gridCol w="795654"/>
              </a:tblGrid>
              <a:tr h="177800">
                <a:tc>
                  <a:txBody>
                    <a:bodyPr/>
                    <a:lstStyle/>
                    <a:p>
                      <a:pPr algn="r" marR="1009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[[2645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399415" algn="l"/>
                        </a:tabLst>
                      </a:pP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133]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1450"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[1560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  <a:tabLst>
                          <a:tab pos="544830" algn="l"/>
                        </a:tabLst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15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8]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algn="r" marR="10096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[1457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280"/>
                        </a:lnSpc>
                        <a:tabLst>
                          <a:tab pos="472440" algn="l"/>
                        </a:tabLst>
                      </a:pP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34]]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" name="object 15" descr=""/>
          <p:cNvSpPr txBox="1"/>
          <p:nvPr/>
        </p:nvSpPr>
        <p:spPr>
          <a:xfrm>
            <a:off x="427329" y="6982687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[178]: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27052" y="6999813"/>
            <a:ext cx="5918835" cy="12820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Compute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accuracy,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precision,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60" i="1">
                <a:solidFill>
                  <a:srgbClr val="3D7A7A"/>
                </a:solidFill>
                <a:latin typeface="Palatino Linotype"/>
                <a:cs typeface="Palatino Linotype"/>
              </a:rPr>
              <a:t>recall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KL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75">
                <a:solidFill>
                  <a:srgbClr val="BA2121"/>
                </a:solidFill>
                <a:latin typeface="Lucida Sans Unicode"/>
                <a:cs typeface="Lucida Sans Unicode"/>
              </a:rPr>
              <a:t>NMF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accuracy:"</a:t>
            </a:r>
            <a:r>
              <a:rPr dirty="0" sz="1100" spc="2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,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accuracy_score(y_true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yhat3))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KL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75">
                <a:solidFill>
                  <a:srgbClr val="BA2121"/>
                </a:solidFill>
                <a:latin typeface="Lucida Sans Unicode"/>
                <a:cs typeface="Lucida Sans Unicode"/>
              </a:rPr>
              <a:t>NMF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precision:"</a:t>
            </a:r>
            <a:r>
              <a:rPr dirty="0" sz="1100" spc="70">
                <a:latin typeface="Lucida Sans Unicode"/>
                <a:cs typeface="Lucida Sans Unicode"/>
              </a:rPr>
              <a:t>,</a:t>
            </a:r>
            <a:r>
              <a:rPr dirty="0" sz="1100" spc="7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precision_score(y_true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yhat3,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KL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75">
                <a:solidFill>
                  <a:srgbClr val="BA2121"/>
                </a:solidFill>
                <a:latin typeface="Lucida Sans Unicode"/>
                <a:cs typeface="Lucida Sans Unicode"/>
              </a:rPr>
              <a:t>NMF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25">
                <a:solidFill>
                  <a:srgbClr val="BA2121"/>
                </a:solidFill>
                <a:latin typeface="Lucida Sans Unicode"/>
                <a:cs typeface="Lucida Sans Unicode"/>
              </a:rPr>
              <a:t>recall:"</a:t>
            </a:r>
            <a:r>
              <a:rPr dirty="0" sz="1100" spc="125">
                <a:latin typeface="Lucida Sans Unicode"/>
                <a:cs typeface="Lucida Sans Unicode"/>
              </a:rPr>
              <a:t>,</a:t>
            </a:r>
            <a:r>
              <a:rPr dirty="0" sz="1100" spc="1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recall_score(y_true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yhat3,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01700" y="8400781"/>
            <a:ext cx="5844540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KL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170">
                <a:latin typeface="Lucida Sans Unicode"/>
                <a:cs typeface="Lucida Sans Unicode"/>
              </a:rPr>
              <a:t>NMF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3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accuracy: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0.4600409836065574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KL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170">
                <a:latin typeface="Lucida Sans Unicode"/>
                <a:cs typeface="Lucida Sans Unicode"/>
              </a:rPr>
              <a:t>NMF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3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precision: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114">
                <a:latin typeface="Lucida Sans Unicode"/>
                <a:cs typeface="Lucida Sans Unicode"/>
              </a:rPr>
              <a:t>0.48471325021487593 </a:t>
            </a: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KL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170">
                <a:latin typeface="Lucida Sans Unicode"/>
                <a:cs typeface="Lucida Sans Unicode"/>
              </a:rPr>
              <a:t>NMF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3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10">
                <a:latin typeface="Lucida Sans Unicode"/>
                <a:cs typeface="Lucida Sans Unicode"/>
              </a:rPr>
              <a:t>recall: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0.4600409836065574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902333"/>
            <a:ext cx="15811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5" b="1">
                <a:latin typeface="Palatino Linotype"/>
                <a:cs typeface="Palatino Linotype"/>
              </a:rPr>
              <a:t>KL</a:t>
            </a:r>
            <a:r>
              <a:rPr dirty="0" sz="1100" spc="190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Loss:</a:t>
            </a:r>
            <a:r>
              <a:rPr dirty="0" sz="1100" spc="355" b="1">
                <a:latin typeface="Palatino Linotype"/>
                <a:cs typeface="Palatino Linotype"/>
              </a:rPr>
              <a:t> </a:t>
            </a:r>
            <a:r>
              <a:rPr dirty="0" sz="1100" spc="75" b="1">
                <a:latin typeface="Palatino Linotype"/>
                <a:cs typeface="Palatino Linotype"/>
              </a:rPr>
              <a:t>2</a:t>
            </a:r>
            <a:r>
              <a:rPr dirty="0" sz="1100" spc="195" b="1">
                <a:latin typeface="Palatino Linotype"/>
                <a:cs typeface="Palatino Linotype"/>
              </a:rPr>
              <a:t> </a:t>
            </a:r>
            <a:r>
              <a:rPr dirty="0" sz="1100" spc="-10" b="1">
                <a:latin typeface="Palatino Linotype"/>
                <a:cs typeface="Palatino Linotype"/>
              </a:rPr>
              <a:t>Categories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00062" y="1089594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solidFill>
                  <a:srgbClr val="2F3E9F"/>
                </a:solidFill>
                <a:latin typeface="Lucida Sans Unicode"/>
                <a:cs typeface="Lucida Sans Unicode"/>
              </a:rPr>
              <a:t>[92]: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7052" y="1106717"/>
            <a:ext cx="5918835" cy="145415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Create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270" i="1">
                <a:solidFill>
                  <a:srgbClr val="3D7A7A"/>
                </a:solidFill>
                <a:latin typeface="Palatino Linotype"/>
                <a:cs typeface="Palatino Linotype"/>
              </a:rPr>
              <a:t>NMF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model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on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5" i="1">
                <a:solidFill>
                  <a:srgbClr val="3D7A7A"/>
                </a:solidFill>
                <a:latin typeface="Palatino Linotype"/>
                <a:cs typeface="Palatino Linotype"/>
              </a:rPr>
              <a:t>originals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5" i="1">
                <a:solidFill>
                  <a:srgbClr val="3D7A7A"/>
                </a:solidFill>
                <a:latin typeface="Palatino Linotype"/>
                <a:cs typeface="Palatino Linotype"/>
              </a:rPr>
              <a:t>data.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204" i="1">
                <a:solidFill>
                  <a:srgbClr val="3D7A7A"/>
                </a:solidFill>
                <a:latin typeface="Palatino Linotype"/>
                <a:cs typeface="Palatino Linotype"/>
              </a:rPr>
              <a:t>I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will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compare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few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D7A7A"/>
                </a:solidFill>
                <a:latin typeface="Palatino Linotype"/>
                <a:cs typeface="Palatino Linotype"/>
              </a:rPr>
              <a:t>hyperparameter</a:t>
            </a:r>
            <a:r>
              <a:rPr dirty="0" sz="1100" spc="7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 spc="13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130" i="1">
                <a:solidFill>
                  <a:srgbClr val="3D7A7A"/>
                </a:solidFill>
                <a:latin typeface="Palatino Linotype"/>
                <a:cs typeface="Palatino Linotype"/>
              </a:rPr>
              <a:t>choices.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 spc="-75">
                <a:latin typeface="Lucida Sans Unicode"/>
                <a:cs typeface="Lucida Sans Unicode"/>
              </a:rPr>
              <a:t>nmf_model_4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9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85">
                <a:latin typeface="Lucida Sans Unicode"/>
                <a:cs typeface="Lucida Sans Unicode"/>
              </a:rPr>
              <a:t>NMF(n_components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beta_loss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0">
                <a:solidFill>
                  <a:srgbClr val="BA2121"/>
                </a:solidFill>
                <a:latin typeface="Lucida Sans Unicode"/>
                <a:cs typeface="Lucida Sans Unicode"/>
              </a:rPr>
              <a:t>"kullback-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leibler"</a:t>
            </a:r>
            <a:r>
              <a:rPr dirty="0" sz="1100" spc="70">
                <a:latin typeface="Lucida Sans Unicode"/>
                <a:cs typeface="Lucida Sans Unicode"/>
              </a:rPr>
              <a:t>,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135">
                <a:latin typeface="Lucida Sans Unicode"/>
                <a:cs typeface="Lucida Sans Unicode"/>
              </a:rPr>
              <a:t>init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'nndsvdar'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3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solver</a:t>
            </a:r>
            <a:r>
              <a:rPr dirty="0" sz="1100" spc="33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"mu"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33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max_iter</a:t>
            </a:r>
            <a:r>
              <a:rPr dirty="0" sz="1100" spc="33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666666"/>
                </a:solidFill>
                <a:latin typeface="Lucida Sans Unicode"/>
                <a:cs typeface="Lucida Sans Unicode"/>
              </a:rPr>
              <a:t>100</a:t>
            </a:r>
            <a:r>
              <a:rPr dirty="0" sz="1100" spc="-2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Lucida Sans Unicode"/>
                <a:cs typeface="Lucida Sans Unicode"/>
              </a:rPr>
              <a:t>startTime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 marR="3181350">
              <a:lnSpc>
                <a:spcPct val="102600"/>
              </a:lnSpc>
              <a:spcBef>
                <a:spcPts val="5"/>
              </a:spcBef>
            </a:pPr>
            <a:r>
              <a:rPr dirty="0" sz="1100" spc="-100">
                <a:latin typeface="Lucida Sans Unicode"/>
                <a:cs typeface="Lucida Sans Unicode"/>
              </a:rPr>
              <a:t>W_4</a:t>
            </a:r>
            <a:r>
              <a:rPr dirty="0" sz="1100" spc="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nmf_model_4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fit_transform(data) </a:t>
            </a:r>
            <a:r>
              <a:rPr dirty="0" sz="1100" spc="-70">
                <a:latin typeface="Lucida Sans Unicode"/>
                <a:cs typeface="Lucida Sans Unicode"/>
              </a:rPr>
              <a:t>endTime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(endTime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dirty="0" sz="1100" spc="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startTime)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1700" y="2679762"/>
            <a:ext cx="5699125" cy="96646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Lucida Sans Unicode"/>
                <a:cs typeface="Lucida Sans Unicode"/>
              </a:rPr>
              <a:t>C:\Users\first\anaconda3\lib\site-packages\sklearn\decomposition\_nmf.py:1090: </a:t>
            </a:r>
            <a:r>
              <a:rPr dirty="0" sz="1100" spc="-40">
                <a:latin typeface="Lucida Sans Unicode"/>
                <a:cs typeface="Lucida Sans Unicode"/>
              </a:rPr>
              <a:t>ConvergenceWarning: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170">
                <a:latin typeface="Lucida Sans Unicode"/>
                <a:cs typeface="Lucida Sans Unicode"/>
              </a:rPr>
              <a:t>Maximum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100">
                <a:latin typeface="Lucida Sans Unicode"/>
                <a:cs typeface="Lucida Sans Unicode"/>
              </a:rPr>
              <a:t>number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of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iterations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75">
                <a:latin typeface="Lucida Sans Unicode"/>
                <a:cs typeface="Lucida Sans Unicode"/>
              </a:rPr>
              <a:t>100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reached.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Increase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204">
                <a:latin typeface="Lucida Sans Unicode"/>
                <a:cs typeface="Lucida Sans Unicode"/>
              </a:rPr>
              <a:t>it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to </a:t>
            </a:r>
            <a:r>
              <a:rPr dirty="0" sz="1100" spc="-30">
                <a:latin typeface="Lucida Sans Unicode"/>
                <a:cs typeface="Lucida Sans Unicode"/>
              </a:rPr>
              <a:t>improve</a:t>
            </a:r>
            <a:r>
              <a:rPr dirty="0" sz="1100" spc="8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convergence.</a:t>
            </a:r>
            <a:endParaRPr sz="1100">
              <a:latin typeface="Lucida Sans Unicode"/>
              <a:cs typeface="Lucida Sans Unicode"/>
            </a:endParaRPr>
          </a:p>
          <a:p>
            <a:pPr marL="15811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warnings.warn("Maximum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100">
                <a:latin typeface="Lucida Sans Unicode"/>
                <a:cs typeface="Lucida Sans Unicode"/>
              </a:rPr>
              <a:t>number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of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iterations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%d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reached.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Increase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204">
                <a:latin typeface="Lucida Sans Unicode"/>
                <a:cs typeface="Lucida Sans Unicode"/>
              </a:rPr>
              <a:t>it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45">
                <a:latin typeface="Lucida Sans Unicode"/>
                <a:cs typeface="Lucida Sans Unicode"/>
              </a:rPr>
              <a:t>to"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spc="-60">
                <a:latin typeface="Lucida Sans Unicode"/>
                <a:cs typeface="Lucida Sans Unicode"/>
              </a:rPr>
              <a:t>98.88731551170349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7329" y="3751172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[179]: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27052" y="3768290"/>
            <a:ext cx="5918835" cy="228917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Convert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predictions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into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form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that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4" i="1">
                <a:solidFill>
                  <a:srgbClr val="3D7A7A"/>
                </a:solidFill>
                <a:latin typeface="Palatino Linotype"/>
                <a:cs typeface="Palatino Linotype"/>
              </a:rPr>
              <a:t>sklearn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will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accept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yhat4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finalizePredictions(W_4)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55">
                <a:latin typeface="Lucida Sans Unicode"/>
                <a:cs typeface="Lucida Sans Unicode"/>
              </a:rPr>
              <a:t>categoryNames</a:t>
            </a:r>
            <a:r>
              <a:rPr dirty="0" sz="1100" spc="3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reconstructLabels(yhat4,</a:t>
            </a:r>
            <a:r>
              <a:rPr dirty="0" sz="1100" spc="36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labs2)</a:t>
            </a:r>
            <a:endParaRPr sz="1100">
              <a:latin typeface="Lucida Sans Unicode"/>
              <a:cs typeface="Lucida Sans Unicode"/>
            </a:endParaRPr>
          </a:p>
          <a:p>
            <a:pPr marL="37465" marR="4490720">
              <a:lnSpc>
                <a:spcPct val="102600"/>
              </a:lnSpc>
              <a:spcBef>
                <a:spcPts val="1355"/>
              </a:spcBef>
            </a:pPr>
            <a:r>
              <a:rPr dirty="0" sz="1100" spc="-30">
                <a:latin typeface="Lucida Sans Unicode"/>
                <a:cs typeface="Lucida Sans Unicode"/>
              </a:rPr>
              <a:t>newlabs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70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dirty="0" sz="1100" spc="170">
                <a:latin typeface="Lucida Sans Unicode"/>
                <a:cs typeface="Lucida Sans Unicode"/>
              </a:rPr>
              <a:t>() </a:t>
            </a:r>
            <a:r>
              <a:rPr dirty="0" sz="1100">
                <a:latin typeface="Lucida Sans Unicode"/>
                <a:cs typeface="Lucida Sans Unicode"/>
              </a:rPr>
              <a:t>labelDictionary</a:t>
            </a:r>
            <a:r>
              <a:rPr dirty="0" sz="1100" spc="75">
                <a:latin typeface="Lucida Sans Unicode"/>
                <a:cs typeface="Lucida Sans Unicode"/>
              </a:rPr>
              <a:t> 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80">
                <a:solidFill>
                  <a:srgbClr val="666666"/>
                </a:solidFill>
                <a:latin typeface="Lucida Sans Unicode"/>
                <a:cs typeface="Lucida Sans Unicode"/>
              </a:rPr>
              <a:t>  </a:t>
            </a:r>
            <a:r>
              <a:rPr dirty="0" sz="1100" spc="155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15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label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labs2:</a:t>
            </a:r>
            <a:endParaRPr sz="1100">
              <a:latin typeface="Lucida Sans Unicode"/>
              <a:cs typeface="Lucida Sans Unicode"/>
            </a:endParaRPr>
          </a:p>
          <a:p>
            <a:pPr marL="328295" marR="2962910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this_newlab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labelDictionary[label] </a:t>
            </a:r>
            <a:r>
              <a:rPr dirty="0" sz="1100" spc="-10">
                <a:latin typeface="Lucida Sans Unicode"/>
                <a:cs typeface="Lucida Sans Unicode"/>
              </a:rPr>
              <a:t>newlabs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append(this_newlab)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Lucida Sans Unicode"/>
                <a:cs typeface="Lucida Sans Unicode"/>
              </a:rPr>
              <a:t>newlabs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np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asarray(newlabs)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14400" y="6168232"/>
            <a:ext cx="5944235" cy="421640"/>
            <a:chOff x="914400" y="6168232"/>
            <a:chExt cx="5944235" cy="421640"/>
          </a:xfrm>
        </p:grpSpPr>
        <p:sp>
          <p:nvSpPr>
            <p:cNvPr id="9" name="object 9" descr=""/>
            <p:cNvSpPr/>
            <p:nvPr/>
          </p:nvSpPr>
          <p:spPr>
            <a:xfrm>
              <a:off x="914400" y="6168232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4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27052" y="6180884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4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27329" y="6163753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[180]: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927052" y="6180884"/>
            <a:ext cx="591883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out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confusion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matrix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(confusion_matrix(y_true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yhat4))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01700" y="6696175"/>
            <a:ext cx="9715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6750" algn="l"/>
              </a:tabLst>
            </a:pPr>
            <a:r>
              <a:rPr dirty="0" sz="1100" spc="-10">
                <a:latin typeface="Lucida Sans Unicode"/>
                <a:cs typeface="Lucida Sans Unicode"/>
              </a:rPr>
              <a:t>[[4210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63]</a:t>
            </a:r>
            <a:endParaRPr sz="1100">
              <a:latin typeface="Lucida Sans Unicode"/>
              <a:cs typeface="Lucida Sans Unicode"/>
            </a:endParaRPr>
          </a:p>
          <a:p>
            <a:pPr marL="85090">
              <a:lnSpc>
                <a:spcPct val="100000"/>
              </a:lnSpc>
              <a:spcBef>
                <a:spcPts val="35"/>
              </a:spcBef>
              <a:tabLst>
                <a:tab pos="666750" algn="l"/>
              </a:tabLst>
            </a:pPr>
            <a:r>
              <a:rPr dirty="0" sz="1100" spc="-10">
                <a:latin typeface="Lucida Sans Unicode"/>
                <a:cs typeface="Lucida Sans Unicode"/>
              </a:rPr>
              <a:t>[1564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0">
                <a:latin typeface="Lucida Sans Unicode"/>
                <a:cs typeface="Lucida Sans Unicode"/>
              </a:rPr>
              <a:t>19]]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27329" y="7165326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[181]: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27052" y="7182453"/>
            <a:ext cx="5918835" cy="12820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Compute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accuracy,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precision,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60" i="1">
                <a:solidFill>
                  <a:srgbClr val="3D7A7A"/>
                </a:solidFill>
                <a:latin typeface="Palatino Linotype"/>
                <a:cs typeface="Palatino Linotype"/>
              </a:rPr>
              <a:t>recall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KL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75">
                <a:solidFill>
                  <a:srgbClr val="BA2121"/>
                </a:solidFill>
                <a:latin typeface="Lucida Sans Unicode"/>
                <a:cs typeface="Lucida Sans Unicode"/>
              </a:rPr>
              <a:t>NMF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accuracy:"</a:t>
            </a:r>
            <a:r>
              <a:rPr dirty="0" sz="1100" spc="2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,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accuracy_score(y_true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yhat4))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KL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75">
                <a:solidFill>
                  <a:srgbClr val="BA2121"/>
                </a:solidFill>
                <a:latin typeface="Lucida Sans Unicode"/>
                <a:cs typeface="Lucida Sans Unicode"/>
              </a:rPr>
              <a:t>NMF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precision:"</a:t>
            </a:r>
            <a:r>
              <a:rPr dirty="0" sz="1100" spc="70">
                <a:latin typeface="Lucida Sans Unicode"/>
                <a:cs typeface="Lucida Sans Unicode"/>
              </a:rPr>
              <a:t>,</a:t>
            </a:r>
            <a:r>
              <a:rPr dirty="0" sz="1100" spc="7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precision_score(y_true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yhat4,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KL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75">
                <a:solidFill>
                  <a:srgbClr val="BA2121"/>
                </a:solidFill>
                <a:latin typeface="Lucida Sans Unicode"/>
                <a:cs typeface="Lucida Sans Unicode"/>
              </a:rPr>
              <a:t>NMF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1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25">
                <a:solidFill>
                  <a:srgbClr val="BA2121"/>
                </a:solidFill>
                <a:latin typeface="Lucida Sans Unicode"/>
                <a:cs typeface="Lucida Sans Unicode"/>
              </a:rPr>
              <a:t>recall:"</a:t>
            </a:r>
            <a:r>
              <a:rPr dirty="0" sz="1100" spc="125">
                <a:latin typeface="Lucida Sans Unicode"/>
                <a:cs typeface="Lucida Sans Unicode"/>
              </a:rPr>
              <a:t>,</a:t>
            </a:r>
            <a:r>
              <a:rPr dirty="0" sz="1100" spc="1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recall_score(y_true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yhat4,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01700" y="8583421"/>
            <a:ext cx="5772150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KL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170">
                <a:latin typeface="Lucida Sans Unicode"/>
                <a:cs typeface="Lucida Sans Unicode"/>
              </a:rPr>
              <a:t>NMF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accuracy: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0.7221653005464481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KL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170">
                <a:latin typeface="Lucida Sans Unicode"/>
                <a:cs typeface="Lucida Sans Unicode"/>
              </a:rPr>
              <a:t>NMF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precision: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0.5946666110429168 </a:t>
            </a: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KL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170">
                <a:latin typeface="Lucida Sans Unicode"/>
                <a:cs typeface="Lucida Sans Unicode"/>
              </a:rPr>
              <a:t>NMF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10">
                <a:latin typeface="Lucida Sans Unicode"/>
                <a:cs typeface="Lucida Sans Unicode"/>
              </a:rPr>
              <a:t>recall: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0.7221653005464481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902333"/>
            <a:ext cx="5969635" cy="11690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58775" marR="5080" indent="-19304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Palatino Linotype"/>
                <a:cs typeface="Palatino Linotype"/>
              </a:rPr>
              <a:t>4)</a:t>
            </a:r>
            <a:r>
              <a:rPr dirty="0" sz="1100" spc="20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Compare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against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supervised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model.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Because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wich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do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this,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will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careful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during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data </a:t>
            </a:r>
            <a:r>
              <a:rPr dirty="0" sz="1100" spc="-10">
                <a:latin typeface="Palatino Linotype"/>
                <a:cs typeface="Palatino Linotype"/>
              </a:rPr>
              <a:t>importation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so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can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easily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transition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Random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Forest.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tabLst>
                <a:tab pos="382905" algn="l"/>
              </a:tabLst>
            </a:pPr>
            <a:r>
              <a:rPr dirty="0" sz="1200" spc="45" b="1">
                <a:latin typeface="Palatino Linotype"/>
                <a:cs typeface="Palatino Linotype"/>
              </a:rPr>
              <a:t>1.2</a:t>
            </a:r>
            <a:r>
              <a:rPr dirty="0" sz="1200" b="1">
                <a:latin typeface="Palatino Linotype"/>
                <a:cs typeface="Palatino Linotype"/>
              </a:rPr>
              <a:t>	</a:t>
            </a:r>
            <a:r>
              <a:rPr dirty="0" sz="1200" spc="100" b="1">
                <a:latin typeface="Palatino Linotype"/>
                <a:cs typeface="Palatino Linotype"/>
              </a:rPr>
              <a:t>(1)</a:t>
            </a:r>
            <a:r>
              <a:rPr dirty="0" sz="1200" spc="220" b="1">
                <a:latin typeface="Palatino Linotype"/>
                <a:cs typeface="Palatino Linotype"/>
              </a:rPr>
              <a:t> </a:t>
            </a:r>
            <a:r>
              <a:rPr dirty="0" sz="1200" spc="55" b="1">
                <a:latin typeface="Palatino Linotype"/>
                <a:cs typeface="Palatino Linotype"/>
              </a:rPr>
              <a:t>Import</a:t>
            </a:r>
            <a:r>
              <a:rPr dirty="0" sz="1200" spc="220" b="1">
                <a:latin typeface="Palatino Linotype"/>
                <a:cs typeface="Palatino Linotype"/>
              </a:rPr>
              <a:t> </a:t>
            </a:r>
            <a:r>
              <a:rPr dirty="0" sz="1200" b="1">
                <a:latin typeface="Palatino Linotype"/>
                <a:cs typeface="Palatino Linotype"/>
              </a:rPr>
              <a:t>and</a:t>
            </a:r>
            <a:r>
              <a:rPr dirty="0" sz="1200" spc="220" b="1">
                <a:latin typeface="Palatino Linotype"/>
                <a:cs typeface="Palatino Linotype"/>
              </a:rPr>
              <a:t> </a:t>
            </a:r>
            <a:r>
              <a:rPr dirty="0" sz="1200" b="1">
                <a:latin typeface="Palatino Linotype"/>
                <a:cs typeface="Palatino Linotype"/>
              </a:rPr>
              <a:t>Clean</a:t>
            </a:r>
            <a:r>
              <a:rPr dirty="0" sz="1200" spc="220" b="1">
                <a:latin typeface="Palatino Linotype"/>
                <a:cs typeface="Palatino Linotype"/>
              </a:rPr>
              <a:t> </a:t>
            </a:r>
            <a:r>
              <a:rPr dirty="0" sz="1200" b="1">
                <a:latin typeface="Palatino Linotype"/>
                <a:cs typeface="Palatino Linotype"/>
              </a:rPr>
              <a:t>the</a:t>
            </a:r>
            <a:r>
              <a:rPr dirty="0" sz="1200" spc="220" b="1">
                <a:latin typeface="Palatino Linotype"/>
                <a:cs typeface="Palatino Linotype"/>
              </a:rPr>
              <a:t> </a:t>
            </a:r>
            <a:r>
              <a:rPr dirty="0" sz="1200" spc="45" b="1">
                <a:latin typeface="Palatino Linotype"/>
                <a:cs typeface="Palatino Linotype"/>
              </a:rPr>
              <a:t>Data</a:t>
            </a:r>
            <a:endParaRPr sz="1200">
              <a:latin typeface="Palatino Linotype"/>
              <a:cs typeface="Palatino Linotype"/>
            </a:endParaRPr>
          </a:p>
          <a:p>
            <a:pPr marL="12700" marR="5080">
              <a:lnSpc>
                <a:spcPct val="102600"/>
              </a:lnSpc>
              <a:spcBef>
                <a:spcPts val="685"/>
              </a:spcBef>
            </a:pPr>
            <a:r>
              <a:rPr dirty="0" sz="1100">
                <a:latin typeface="Palatino Linotype"/>
                <a:cs typeface="Palatino Linotype"/>
              </a:rPr>
              <a:t>First</a:t>
            </a:r>
            <a:r>
              <a:rPr dirty="0" sz="1100" spc="-10">
                <a:latin typeface="Palatino Linotype"/>
                <a:cs typeface="Palatino Linotype"/>
              </a:rPr>
              <a:t> thing’s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first, I’ll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set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my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working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directory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contain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pnuemonia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images.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Please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adapt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this </a:t>
            </a:r>
            <a:r>
              <a:rPr dirty="0" sz="1100" spc="-10">
                <a:latin typeface="Palatino Linotype"/>
                <a:cs typeface="Palatino Linotype"/>
              </a:rPr>
              <a:t>line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work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your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build.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4400" y="2157656"/>
            <a:ext cx="5944235" cy="593725"/>
            <a:chOff x="914400" y="2157656"/>
            <a:chExt cx="5944235" cy="593725"/>
          </a:xfrm>
        </p:grpSpPr>
        <p:sp>
          <p:nvSpPr>
            <p:cNvPr id="4" name="object 4" descr=""/>
            <p:cNvSpPr/>
            <p:nvPr/>
          </p:nvSpPr>
          <p:spPr>
            <a:xfrm>
              <a:off x="914400" y="2157656"/>
              <a:ext cx="5944235" cy="593725"/>
            </a:xfrm>
            <a:custGeom>
              <a:avLst/>
              <a:gdLst/>
              <a:ahLst/>
              <a:cxnLst/>
              <a:rect l="l" t="t" r="r" b="b"/>
              <a:pathLst>
                <a:path w="5944234" h="59372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567845"/>
                  </a:lnTo>
                  <a:lnTo>
                    <a:pt x="1988" y="577695"/>
                  </a:lnTo>
                  <a:lnTo>
                    <a:pt x="7411" y="585739"/>
                  </a:lnTo>
                  <a:lnTo>
                    <a:pt x="15455" y="591162"/>
                  </a:lnTo>
                  <a:lnTo>
                    <a:pt x="25305" y="593150"/>
                  </a:lnTo>
                  <a:lnTo>
                    <a:pt x="5918371" y="593150"/>
                  </a:lnTo>
                  <a:lnTo>
                    <a:pt x="5928221" y="591162"/>
                  </a:lnTo>
                  <a:lnTo>
                    <a:pt x="5936265" y="585739"/>
                  </a:lnTo>
                  <a:lnTo>
                    <a:pt x="5941688" y="577695"/>
                  </a:lnTo>
                  <a:lnTo>
                    <a:pt x="5943676" y="567845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27052" y="2170308"/>
              <a:ext cx="5918835" cy="568325"/>
            </a:xfrm>
            <a:custGeom>
              <a:avLst/>
              <a:gdLst/>
              <a:ahLst/>
              <a:cxnLst/>
              <a:rect l="l" t="t" r="r" b="b"/>
              <a:pathLst>
                <a:path w="5918834" h="568325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555192"/>
                  </a:lnTo>
                  <a:lnTo>
                    <a:pt x="0" y="562181"/>
                  </a:lnTo>
                  <a:lnTo>
                    <a:pt x="5664" y="567845"/>
                  </a:lnTo>
                  <a:lnTo>
                    <a:pt x="5912706" y="567845"/>
                  </a:lnTo>
                  <a:lnTo>
                    <a:pt x="5918371" y="562181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27329" y="2153181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[169]: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27052" y="2170308"/>
            <a:ext cx="5918835" cy="568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35">
                <a:solidFill>
                  <a:srgbClr val="666666"/>
                </a:solidFill>
                <a:latin typeface="Lucida Sans Unicode"/>
                <a:cs typeface="Lucida Sans Unicode"/>
              </a:rPr>
              <a:t>%</a:t>
            </a:r>
            <a:r>
              <a:rPr dirty="0" sz="1100" spc="-35">
                <a:latin typeface="Lucida Sans Unicode"/>
                <a:cs typeface="Lucida Sans Unicode"/>
              </a:rPr>
              <a:t>cd</a:t>
            </a:r>
            <a:r>
              <a:rPr dirty="0" sz="1100" spc="45"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"C:/Users/first/Desktop/DTSA_5510_HW/Final_Project/data/chest_xray"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90"/>
              </a:spcBef>
            </a:pPr>
            <a:r>
              <a:rPr dirty="0" sz="1100" spc="110">
                <a:latin typeface="Lucida Sans Unicode"/>
                <a:cs typeface="Lucida Sans Unicode"/>
              </a:rPr>
              <a:t>os</a:t>
            </a:r>
            <a:r>
              <a:rPr dirty="0" sz="1100" spc="1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110">
                <a:latin typeface="Lucida Sans Unicode"/>
                <a:cs typeface="Lucida Sans Unicode"/>
              </a:rPr>
              <a:t>listdir()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7329" y="2857676"/>
            <a:ext cx="6443980" cy="49885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7045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ucida Sans Unicode"/>
                <a:cs typeface="Lucida Sans Unicode"/>
              </a:rPr>
              <a:t>C:\Users\first\Desktop\DTSA_5510_HW\Final_Project\data\chest_xray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100" spc="20">
                <a:solidFill>
                  <a:srgbClr val="D74314"/>
                </a:solidFill>
                <a:latin typeface="Lucida Sans Unicode"/>
                <a:cs typeface="Lucida Sans Unicode"/>
              </a:rPr>
              <a:t>[169]:</a:t>
            </a:r>
            <a:r>
              <a:rPr dirty="0" sz="1100" spc="75">
                <a:solidFill>
                  <a:srgbClr val="D74314"/>
                </a:solidFill>
                <a:latin typeface="Lucida Sans Unicode"/>
                <a:cs typeface="Lucida Sans Unicode"/>
              </a:rPr>
              <a:t>  </a:t>
            </a:r>
            <a:r>
              <a:rPr dirty="0" sz="1100" spc="20">
                <a:latin typeface="Lucida Sans Unicode"/>
                <a:cs typeface="Lucida Sans Unicode"/>
              </a:rPr>
              <a:t>['reducedData.csv',</a:t>
            </a:r>
            <a:r>
              <a:rPr dirty="0" sz="1100" spc="409">
                <a:latin typeface="Lucida Sans Unicode"/>
                <a:cs typeface="Lucida Sans Unicode"/>
              </a:rPr>
              <a:t> </a:t>
            </a:r>
            <a:r>
              <a:rPr dirty="0" sz="1100" spc="160">
                <a:latin typeface="Lucida Sans Unicode"/>
                <a:cs typeface="Lucida Sans Unicode"/>
              </a:rPr>
              <a:t>'test',</a:t>
            </a:r>
            <a:r>
              <a:rPr dirty="0" sz="1100" spc="409">
                <a:latin typeface="Lucida Sans Unicode"/>
                <a:cs typeface="Lucida Sans Unicode"/>
              </a:rPr>
              <a:t> </a:t>
            </a:r>
            <a:r>
              <a:rPr dirty="0" sz="1100" spc="140">
                <a:latin typeface="Lucida Sans Unicode"/>
                <a:cs typeface="Lucida Sans Unicode"/>
              </a:rPr>
              <a:t>'train']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100">
              <a:latin typeface="Lucida Sans Unicode"/>
              <a:cs typeface="Lucida Sans Unicode"/>
            </a:endParaRPr>
          </a:p>
          <a:p>
            <a:pPr algn="just" marL="487045" marR="5080">
              <a:lnSpc>
                <a:spcPct val="102600"/>
              </a:lnSpc>
            </a:pPr>
            <a:r>
              <a:rPr dirty="0" sz="1100" b="1">
                <a:latin typeface="Palatino Linotype"/>
                <a:cs typeface="Palatino Linotype"/>
              </a:rPr>
              <a:t>Initial</a:t>
            </a:r>
            <a:r>
              <a:rPr dirty="0" sz="1100" spc="90" b="1">
                <a:latin typeface="Palatino Linotype"/>
                <a:cs typeface="Palatino Linotype"/>
              </a:rPr>
              <a:t> </a:t>
            </a:r>
            <a:r>
              <a:rPr dirty="0" sz="1100" spc="70" b="1">
                <a:latin typeface="Palatino Linotype"/>
                <a:cs typeface="Palatino Linotype"/>
              </a:rPr>
              <a:t>Data</a:t>
            </a:r>
            <a:r>
              <a:rPr dirty="0" sz="1100" spc="95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Inspections:</a:t>
            </a:r>
            <a:r>
              <a:rPr dirty="0" sz="1100" spc="305" b="1">
                <a:latin typeface="Palatino Linotype"/>
                <a:cs typeface="Palatino Linotype"/>
              </a:rPr>
              <a:t> 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chest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X-ray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“train”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contains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1.18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50">
                <a:latin typeface="Palatino Linotype"/>
                <a:cs typeface="Palatino Linotype"/>
              </a:rPr>
              <a:t>GB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consisting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5233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“normal”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chest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X-rays,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1345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X-rays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with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viral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pnuemonia,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2538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X-rays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with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bacterial pnuemonia.</a:t>
            </a:r>
            <a:r>
              <a:rPr dirty="0" sz="1100" spc="2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“test”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contains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105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MB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there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235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“normal”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chest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X-rays,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626 </a:t>
            </a:r>
            <a:r>
              <a:rPr dirty="0" sz="1100">
                <a:latin typeface="Palatino Linotype"/>
                <a:cs typeface="Palatino Linotype"/>
              </a:rPr>
              <a:t>with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viral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pnuemonia,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242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with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bacterial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pnuemonia.</a:t>
            </a:r>
            <a:r>
              <a:rPr dirty="0" sz="1100" spc="2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cell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directly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below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read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a </a:t>
            </a:r>
            <a:r>
              <a:rPr dirty="0" sz="1100">
                <a:latin typeface="Palatino Linotype"/>
                <a:cs typeface="Palatino Linotype"/>
              </a:rPr>
              <a:t>single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image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have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python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display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(if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properly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located).</a:t>
            </a:r>
            <a:r>
              <a:rPr dirty="0" sz="1100" spc="3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shown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by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the </a:t>
            </a:r>
            <a:r>
              <a:rPr dirty="0" sz="1100">
                <a:latin typeface="Palatino Linotype"/>
                <a:cs typeface="Palatino Linotype"/>
              </a:rPr>
              <a:t>output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cell,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each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image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read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(2476,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2572)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numpy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array.</a:t>
            </a:r>
            <a:r>
              <a:rPr dirty="0" sz="1100" spc="2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There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whole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lot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of </a:t>
            </a:r>
            <a:r>
              <a:rPr dirty="0" sz="1100">
                <a:latin typeface="Palatino Linotype"/>
                <a:cs typeface="Palatino Linotype"/>
              </a:rPr>
              <a:t>data,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so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loading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will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take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long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time.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If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you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don’t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want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wait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long,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include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option </a:t>
            </a:r>
            <a:r>
              <a:rPr dirty="0" sz="1100" spc="-30">
                <a:latin typeface="Palatino Linotype"/>
                <a:cs typeface="Palatino Linotype"/>
              </a:rPr>
              <a:t>“pixDesired”</a:t>
            </a:r>
            <a:r>
              <a:rPr dirty="0" sz="1100" spc="-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-2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loading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function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-20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allow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65">
                <a:latin typeface="Palatino Linotype"/>
                <a:cs typeface="Palatino Linotype"/>
              </a:rPr>
              <a:t>lower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accuracy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-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exchange </a:t>
            </a:r>
            <a:r>
              <a:rPr dirty="0" sz="1100" spc="-10">
                <a:latin typeface="Palatino Linotype"/>
                <a:cs typeface="Palatino Linotype"/>
              </a:rPr>
              <a:t>for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faster</a:t>
            </a:r>
            <a:r>
              <a:rPr dirty="0" sz="1100" spc="-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loads </a:t>
            </a:r>
            <a:r>
              <a:rPr dirty="0" sz="1100" spc="-20">
                <a:latin typeface="Palatino Linotype"/>
                <a:cs typeface="Palatino Linotype"/>
              </a:rPr>
              <a:t>and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trains.</a:t>
            </a:r>
            <a:endParaRPr sz="1100">
              <a:latin typeface="Palatino Linotype"/>
              <a:cs typeface="Palatino Linotype"/>
            </a:endParaRPr>
          </a:p>
          <a:p>
            <a:pPr algn="just" marL="487045" marR="5080">
              <a:lnSpc>
                <a:spcPct val="102600"/>
              </a:lnSpc>
              <a:spcBef>
                <a:spcPts val="680"/>
              </a:spcBef>
            </a:pPr>
            <a:r>
              <a:rPr dirty="0" sz="1100" spc="55" b="1">
                <a:latin typeface="Palatino Linotype"/>
                <a:cs typeface="Palatino Linotype"/>
              </a:rPr>
              <a:t>Important</a:t>
            </a:r>
            <a:r>
              <a:rPr dirty="0" sz="1100" spc="80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cleaning</a:t>
            </a:r>
            <a:r>
              <a:rPr dirty="0" sz="1100" spc="80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note:</a:t>
            </a:r>
            <a:r>
              <a:rPr dirty="0" sz="1100" spc="155" b="1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all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images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same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dimension.</a:t>
            </a:r>
            <a:r>
              <a:rPr dirty="0" sz="1100" spc="1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such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please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use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the </a:t>
            </a:r>
            <a:r>
              <a:rPr dirty="0" sz="1100" spc="-20">
                <a:latin typeface="Palatino Linotype"/>
                <a:cs typeface="Palatino Linotype"/>
              </a:rPr>
              <a:t>pixDesired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option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standardize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images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square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user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defined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shape.</a:t>
            </a:r>
            <a:r>
              <a:rPr dirty="0" sz="1100" spc="254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Ensure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this square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-10">
                <a:latin typeface="Palatino Linotype"/>
                <a:cs typeface="Palatino Linotype"/>
              </a:rPr>
              <a:t> larger </a:t>
            </a:r>
            <a:r>
              <a:rPr dirty="0" sz="1100">
                <a:latin typeface="Palatino Linotype"/>
                <a:cs typeface="Palatino Linotype"/>
              </a:rPr>
              <a:t>than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minimum</a:t>
            </a:r>
            <a:r>
              <a:rPr dirty="0" sz="1100" spc="-10">
                <a:latin typeface="Palatino Linotype"/>
                <a:cs typeface="Palatino Linotype"/>
              </a:rPr>
              <a:t> pixel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count.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auto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selection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1000</a:t>
            </a:r>
            <a:r>
              <a:rPr dirty="0" sz="1100" spc="-10">
                <a:latin typeface="Palatino Linotype"/>
                <a:cs typeface="Palatino Linotype"/>
              </a:rPr>
              <a:t> pixels </a:t>
            </a:r>
            <a:r>
              <a:rPr dirty="0" sz="1100">
                <a:latin typeface="Palatino Linotype"/>
                <a:cs typeface="Palatino Linotype"/>
              </a:rPr>
              <a:t>per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side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does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this </a:t>
            </a:r>
            <a:r>
              <a:rPr dirty="0" sz="1100">
                <a:latin typeface="Palatino Linotype"/>
                <a:cs typeface="Palatino Linotype"/>
              </a:rPr>
              <a:t>if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>
                <a:latin typeface="Palatino Linotype"/>
                <a:cs typeface="Palatino Linotype"/>
              </a:rPr>
              <a:t> don’t </a:t>
            </a:r>
            <a:r>
              <a:rPr dirty="0" sz="1100" spc="-20">
                <a:latin typeface="Palatino Linotype"/>
                <a:cs typeface="Palatino Linotype"/>
              </a:rPr>
              <a:t>want</a:t>
            </a:r>
            <a:r>
              <a:rPr dirty="0" sz="1100">
                <a:latin typeface="Palatino Linotype"/>
                <a:cs typeface="Palatino Linotype"/>
              </a:rPr>
              <a:t> to </a:t>
            </a:r>
            <a:r>
              <a:rPr dirty="0" sz="1100" spc="-10">
                <a:latin typeface="Palatino Linotype"/>
                <a:cs typeface="Palatino Linotype"/>
              </a:rPr>
              <a:t>do</a:t>
            </a:r>
            <a:r>
              <a:rPr dirty="0" sz="1100">
                <a:latin typeface="Palatino Linotype"/>
                <a:cs typeface="Palatino Linotype"/>
              </a:rPr>
              <a:t> any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cleaning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yourself.</a:t>
            </a:r>
            <a:endParaRPr sz="1100">
              <a:latin typeface="Palatino Linotype"/>
              <a:cs typeface="Palatino Linotype"/>
            </a:endParaRPr>
          </a:p>
          <a:p>
            <a:pPr algn="just" marL="487045" marR="5080">
              <a:lnSpc>
                <a:spcPct val="102600"/>
              </a:lnSpc>
              <a:spcBef>
                <a:spcPts val="680"/>
              </a:spcBef>
            </a:pP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will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now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build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function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load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test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train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data.</a:t>
            </a:r>
            <a:r>
              <a:rPr dirty="0" sz="1100" spc="1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will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then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convert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these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numpy </a:t>
            </a:r>
            <a:r>
              <a:rPr dirty="0" sz="1100">
                <a:latin typeface="Palatino Linotype"/>
                <a:cs typeface="Palatino Linotype"/>
              </a:rPr>
              <a:t>arrays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perform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join.</a:t>
            </a:r>
            <a:r>
              <a:rPr dirty="0" sz="1100" spc="3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image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processing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library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will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use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cv2.</a:t>
            </a:r>
            <a:r>
              <a:rPr dirty="0" sz="1100" spc="3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will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keep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track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of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indecies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training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test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data,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well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labels.</a:t>
            </a:r>
            <a:r>
              <a:rPr dirty="0" sz="1100" spc="1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first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“section”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loaded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will </a:t>
            </a:r>
            <a:r>
              <a:rPr dirty="0" sz="1100">
                <a:latin typeface="Palatino Linotype"/>
                <a:cs typeface="Palatino Linotype"/>
              </a:rPr>
              <a:t>be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Normal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Train,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then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Viral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Train,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then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Bacterial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Train,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then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Normal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Test,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then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Viral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Test,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and </a:t>
            </a:r>
            <a:r>
              <a:rPr dirty="0" sz="1100" spc="-10">
                <a:latin typeface="Palatino Linotype"/>
                <a:cs typeface="Palatino Linotype"/>
              </a:rPr>
              <a:t>finally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Bacterial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Test.</a:t>
            </a:r>
            <a:r>
              <a:rPr dirty="0" sz="1100" spc="2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supervised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learning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approach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at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end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will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use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indecies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to </a:t>
            </a:r>
            <a:r>
              <a:rPr dirty="0" sz="1100" spc="-20">
                <a:latin typeface="Palatino Linotype"/>
                <a:cs typeface="Palatino Linotype"/>
              </a:rPr>
              <a:t>assign</a:t>
            </a:r>
            <a:r>
              <a:rPr dirty="0" sz="1100" spc="-10">
                <a:latin typeface="Palatino Linotype"/>
                <a:cs typeface="Palatino Linotype"/>
              </a:rPr>
              <a:t> labels.</a:t>
            </a:r>
            <a:endParaRPr sz="1100">
              <a:latin typeface="Palatino Linotype"/>
              <a:cs typeface="Palatino Linotype"/>
            </a:endParaRPr>
          </a:p>
          <a:p>
            <a:pPr algn="just" marL="487045" marR="5080">
              <a:lnSpc>
                <a:spcPct val="102600"/>
              </a:lnSpc>
              <a:spcBef>
                <a:spcPts val="675"/>
              </a:spcBef>
            </a:pPr>
            <a:r>
              <a:rPr dirty="0" sz="1100" spc="55" b="1">
                <a:latin typeface="Palatino Linotype"/>
                <a:cs typeface="Palatino Linotype"/>
              </a:rPr>
              <a:t>Important</a:t>
            </a:r>
            <a:r>
              <a:rPr dirty="0" sz="1100" spc="140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cleaning</a:t>
            </a:r>
            <a:r>
              <a:rPr dirty="0" sz="1100" spc="145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note:</a:t>
            </a:r>
            <a:r>
              <a:rPr dirty="0" sz="1100" spc="240" b="1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bacterial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viral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infections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initially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same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folder,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so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will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make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new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folder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called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“BACTERIAL”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“VIRAL”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contain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those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infections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for </a:t>
            </a:r>
            <a:r>
              <a:rPr dirty="0" sz="1100">
                <a:latin typeface="Palatino Linotype"/>
                <a:cs typeface="Palatino Linotype"/>
              </a:rPr>
              <a:t>labelling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diversification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purposes.</a:t>
            </a:r>
            <a:r>
              <a:rPr dirty="0" sz="1100" spc="3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do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both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training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testing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data.</a:t>
            </a:r>
            <a:r>
              <a:rPr dirty="0" sz="1100" spc="3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While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it </a:t>
            </a:r>
            <a:r>
              <a:rPr dirty="0" sz="1100" spc="-65">
                <a:latin typeface="Palatino Linotype"/>
                <a:cs typeface="Palatino Linotype"/>
              </a:rPr>
              <a:t>would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probably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suffice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randomly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sample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from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“PNUEMONIA”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folder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existed,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would </a:t>
            </a:r>
            <a:r>
              <a:rPr dirty="0" sz="1100">
                <a:latin typeface="Palatino Linotype"/>
                <a:cs typeface="Palatino Linotype"/>
              </a:rPr>
              <a:t>be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difficult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reconstruct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labels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(we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would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need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use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file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name,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that’s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pretty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dicey).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914400" y="7938785"/>
            <a:ext cx="5944235" cy="1107440"/>
            <a:chOff x="914400" y="7938785"/>
            <a:chExt cx="5944235" cy="1107440"/>
          </a:xfrm>
        </p:grpSpPr>
        <p:sp>
          <p:nvSpPr>
            <p:cNvPr id="10" name="object 10" descr=""/>
            <p:cNvSpPr/>
            <p:nvPr/>
          </p:nvSpPr>
          <p:spPr>
            <a:xfrm>
              <a:off x="914400" y="7938785"/>
              <a:ext cx="5944235" cy="1107440"/>
            </a:xfrm>
            <a:custGeom>
              <a:avLst/>
              <a:gdLst/>
              <a:ahLst/>
              <a:cxnLst/>
              <a:rect l="l" t="t" r="r" b="b"/>
              <a:pathLst>
                <a:path w="5944234" h="110744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1082118"/>
                  </a:lnTo>
                  <a:lnTo>
                    <a:pt x="1988" y="1091968"/>
                  </a:lnTo>
                  <a:lnTo>
                    <a:pt x="7411" y="1100012"/>
                  </a:lnTo>
                  <a:lnTo>
                    <a:pt x="15455" y="1105435"/>
                  </a:lnTo>
                  <a:lnTo>
                    <a:pt x="25305" y="1107423"/>
                  </a:lnTo>
                  <a:lnTo>
                    <a:pt x="5918371" y="1107423"/>
                  </a:lnTo>
                  <a:lnTo>
                    <a:pt x="5928221" y="1105435"/>
                  </a:lnTo>
                  <a:lnTo>
                    <a:pt x="5936265" y="1100012"/>
                  </a:lnTo>
                  <a:lnTo>
                    <a:pt x="5941688" y="1091968"/>
                  </a:lnTo>
                  <a:lnTo>
                    <a:pt x="5943676" y="108211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27052" y="7951438"/>
              <a:ext cx="5918835" cy="1095375"/>
            </a:xfrm>
            <a:custGeom>
              <a:avLst/>
              <a:gdLst/>
              <a:ahLst/>
              <a:cxnLst/>
              <a:rect l="l" t="t" r="r" b="b"/>
              <a:pathLst>
                <a:path w="5918834" h="1095375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1082118"/>
                  </a:lnTo>
                  <a:lnTo>
                    <a:pt x="0" y="1089106"/>
                  </a:lnTo>
                  <a:lnTo>
                    <a:pt x="5664" y="1094771"/>
                  </a:lnTo>
                  <a:lnTo>
                    <a:pt x="5912706" y="1094771"/>
                  </a:lnTo>
                  <a:lnTo>
                    <a:pt x="5918371" y="1089106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72795" y="7934323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5">
                <a:solidFill>
                  <a:srgbClr val="2F3E9F"/>
                </a:solidFill>
                <a:latin typeface="Lucida Sans Unicode"/>
                <a:cs typeface="Lucida Sans Unicode"/>
              </a:rPr>
              <a:t>[3]: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927052" y="7951438"/>
            <a:ext cx="5918835" cy="1095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5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Example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XRay.</a:t>
            </a:r>
            <a:r>
              <a:rPr dirty="0" sz="1100" spc="35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Citation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D7A7A"/>
                </a:solidFill>
                <a:latin typeface="Palatino Linotype"/>
                <a:cs typeface="Palatino Linotype"/>
                <a:hlinkClick r:id="rId2"/>
              </a:rPr>
              <a:t>https://www.geeksforgeeks.org/</a:t>
            </a:r>
            <a:endParaRPr sz="1100">
              <a:latin typeface="Palatino Linotype"/>
              <a:cs typeface="Palatino Linotyp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 spc="65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65" i="1">
                <a:solidFill>
                  <a:srgbClr val="3D7A7A"/>
                </a:solidFill>
                <a:latin typeface="Palatino Linotype"/>
                <a:cs typeface="Palatino Linotype"/>
              </a:rPr>
              <a:t>python-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opencv-cv2-</a:t>
            </a:r>
            <a:r>
              <a:rPr dirty="0" sz="1100" spc="70" i="1">
                <a:solidFill>
                  <a:srgbClr val="3D7A7A"/>
                </a:solidFill>
                <a:latin typeface="Palatino Linotype"/>
                <a:cs typeface="Palatino Linotype"/>
              </a:rPr>
              <a:t>imshow-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method/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D7A7A"/>
                </a:solidFill>
                <a:latin typeface="Palatino Linotype"/>
                <a:cs typeface="Palatino Linotype"/>
              </a:rPr>
              <a:t>Set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235" i="1">
                <a:solidFill>
                  <a:srgbClr val="3D7A7A"/>
                </a:solidFill>
                <a:latin typeface="Palatino Linotype"/>
                <a:cs typeface="Palatino Linotype"/>
              </a:rPr>
              <a:t>file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path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startTime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Lucida Sans Unicode"/>
                <a:cs typeface="Lucida Sans Unicode"/>
              </a:rPr>
              <a:t>repopath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90">
                <a:solidFill>
                  <a:srgbClr val="BA2121"/>
                </a:solidFill>
                <a:latin typeface="Lucida Sans Unicode"/>
                <a:cs typeface="Lucida Sans Unicode"/>
              </a:rPr>
              <a:t>"./train/"</a:t>
            </a:r>
            <a:r>
              <a:rPr dirty="0" sz="1100" spc="2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"NORMAL/"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65">
                <a:latin typeface="Lucida Sans Unicode"/>
                <a:cs typeface="Lucida Sans Unicode"/>
              </a:rPr>
              <a:t>filepath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repopath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os</a:t>
            </a:r>
            <a:r>
              <a:rPr dirty="0" sz="1100" spc="5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55">
                <a:latin typeface="Lucida Sans Unicode"/>
                <a:cs typeface="Lucida Sans Unicode"/>
              </a:rPr>
              <a:t>listdir(repopath)[</a:t>
            </a:r>
            <a:r>
              <a:rPr dirty="0" sz="1100" spc="5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55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863600" y="902333"/>
            <a:ext cx="6045835" cy="36861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50800" marR="43180">
              <a:lnSpc>
                <a:spcPct val="102600"/>
              </a:lnSpc>
              <a:spcBef>
                <a:spcPts val="55"/>
              </a:spcBef>
            </a:pPr>
            <a:r>
              <a:rPr dirty="0" sz="1100" spc="55" b="1">
                <a:latin typeface="Palatino Linotype"/>
                <a:cs typeface="Palatino Linotype"/>
              </a:rPr>
              <a:t>Commentary:</a:t>
            </a:r>
            <a:r>
              <a:rPr dirty="0" sz="1100" spc="170" b="1">
                <a:latin typeface="Palatino Linotype"/>
                <a:cs typeface="Palatino Linotype"/>
              </a:rPr>
              <a:t>  </a:t>
            </a:r>
            <a:r>
              <a:rPr dirty="0" sz="1100" spc="-70">
                <a:latin typeface="Palatino Linotype"/>
                <a:cs typeface="Palatino Linotype"/>
              </a:rPr>
              <a:t>Wow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those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models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sucked.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Hopefully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isn’t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indication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things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come.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had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limit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number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iterations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KL-</a:t>
            </a:r>
            <a:r>
              <a:rPr dirty="0" sz="1100">
                <a:latin typeface="Palatino Linotype"/>
                <a:cs typeface="Palatino Linotype"/>
              </a:rPr>
              <a:t>solver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improve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execution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time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so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we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aren’t </a:t>
            </a:r>
            <a:r>
              <a:rPr dirty="0" sz="1100" spc="-20">
                <a:latin typeface="Palatino Linotype"/>
                <a:cs typeface="Palatino Linotype"/>
              </a:rPr>
              <a:t>waiting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forever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convergance,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but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60">
                <a:latin typeface="Palatino Linotype"/>
                <a:cs typeface="Palatino Linotype"/>
              </a:rPr>
              <a:t>downside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models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suffer.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unsupervised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algorithm </a:t>
            </a:r>
            <a:r>
              <a:rPr dirty="0" sz="1100">
                <a:latin typeface="Palatino Linotype"/>
                <a:cs typeface="Palatino Linotype"/>
              </a:rPr>
              <a:t>doesn’t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know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three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categories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have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different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prevalence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data,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so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would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expect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accuracy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Cambria"/>
                <a:cs typeface="Cambria"/>
              </a:rPr>
              <a:t>33%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baseline.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At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least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models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picked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up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some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disease!The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KL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model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better accuracy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recall,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but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L2-</a:t>
            </a:r>
            <a:r>
              <a:rPr dirty="0" sz="1100">
                <a:latin typeface="Palatino Linotype"/>
                <a:cs typeface="Palatino Linotype"/>
              </a:rPr>
              <a:t>Loss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outperformed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KL-</a:t>
            </a:r>
            <a:r>
              <a:rPr dirty="0" sz="1100">
                <a:latin typeface="Palatino Linotype"/>
                <a:cs typeface="Palatino Linotype"/>
              </a:rPr>
              <a:t>Loss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surprisingly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precision.</a:t>
            </a:r>
            <a:endParaRPr sz="1100">
              <a:latin typeface="Palatino Linotype"/>
              <a:cs typeface="Palatino Linotype"/>
            </a:endParaRPr>
          </a:p>
          <a:p>
            <a:pPr algn="just" marL="50800" marR="43180">
              <a:lnSpc>
                <a:spcPct val="102600"/>
              </a:lnSpc>
              <a:spcBef>
                <a:spcPts val="680"/>
              </a:spcBef>
            </a:pPr>
            <a:r>
              <a:rPr dirty="0" sz="1100" spc="-10">
                <a:latin typeface="Palatino Linotype"/>
                <a:cs typeface="Palatino Linotype"/>
              </a:rPr>
              <a:t>One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consideration</a:t>
            </a:r>
            <a:r>
              <a:rPr dirty="0" sz="1100">
                <a:latin typeface="Palatino Linotype"/>
                <a:cs typeface="Palatino Linotype"/>
              </a:rPr>
              <a:t> is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 the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NMF is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detecting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stronger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groupings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than </a:t>
            </a:r>
            <a:r>
              <a:rPr dirty="0" sz="1100" spc="-45">
                <a:latin typeface="Palatino Linotype"/>
                <a:cs typeface="Palatino Linotype"/>
              </a:rPr>
              <a:t>Normal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190">
                <a:latin typeface="Palatino Linotype"/>
                <a:cs typeface="Palatino Linotype"/>
              </a:rPr>
              <a:t>/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Virus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190">
                <a:latin typeface="Palatino Linotype"/>
                <a:cs typeface="Palatino Linotype"/>
              </a:rPr>
              <a:t>/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Bacteria.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may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detecting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relative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lung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sizes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(child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190">
                <a:latin typeface="Palatino Linotype"/>
                <a:cs typeface="Palatino Linotype"/>
              </a:rPr>
              <a:t>/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teen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190">
                <a:latin typeface="Palatino Linotype"/>
                <a:cs typeface="Palatino Linotype"/>
              </a:rPr>
              <a:t>/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adult),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bone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configurations,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etc.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Regardless,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NMF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models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i="1">
                <a:latin typeface="Palatino Linotype"/>
                <a:cs typeface="Palatino Linotype"/>
              </a:rPr>
              <a:t>marginally</a:t>
            </a:r>
            <a:r>
              <a:rPr dirty="0" sz="1100" spc="95" i="1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useful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at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detecting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pneumonia.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Palatino Linotype"/>
              <a:cs typeface="Palatino Linotype"/>
            </a:endParaRPr>
          </a:p>
          <a:p>
            <a:pPr algn="just" marL="50800">
              <a:lnSpc>
                <a:spcPct val="100000"/>
              </a:lnSpc>
            </a:pPr>
            <a:r>
              <a:rPr dirty="0" sz="1200" spc="70" b="1">
                <a:latin typeface="Palatino Linotype"/>
                <a:cs typeface="Palatino Linotype"/>
              </a:rPr>
              <a:t>3.2</a:t>
            </a:r>
            <a:r>
              <a:rPr dirty="0" sz="1200" spc="340" b="1">
                <a:latin typeface="Palatino Linotype"/>
                <a:cs typeface="Palatino Linotype"/>
              </a:rPr>
              <a:t>  </a:t>
            </a:r>
            <a:r>
              <a:rPr dirty="0" sz="1200" b="1">
                <a:latin typeface="Palatino Linotype"/>
                <a:cs typeface="Palatino Linotype"/>
              </a:rPr>
              <a:t>K-</a:t>
            </a:r>
            <a:r>
              <a:rPr dirty="0" sz="1200" spc="-10" b="1">
                <a:latin typeface="Palatino Linotype"/>
                <a:cs typeface="Palatino Linotype"/>
              </a:rPr>
              <a:t>Means:</a:t>
            </a:r>
            <a:endParaRPr sz="1200">
              <a:latin typeface="Palatino Linotype"/>
              <a:cs typeface="Palatino Linotype"/>
            </a:endParaRPr>
          </a:p>
          <a:p>
            <a:pPr algn="just" marL="50800" marR="43180">
              <a:lnSpc>
                <a:spcPct val="102600"/>
              </a:lnSpc>
              <a:spcBef>
                <a:spcPts val="690"/>
              </a:spcBef>
            </a:pPr>
            <a:r>
              <a:rPr dirty="0" sz="1100">
                <a:latin typeface="Palatino Linotype"/>
                <a:cs typeface="Palatino Linotype"/>
              </a:rPr>
              <a:t>K-means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great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algorithm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1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easily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human-</a:t>
            </a:r>
            <a:r>
              <a:rPr dirty="0" sz="1100">
                <a:latin typeface="Palatino Linotype"/>
                <a:cs typeface="Palatino Linotype"/>
              </a:rPr>
              <a:t>comprehensible.</a:t>
            </a:r>
            <a:r>
              <a:rPr dirty="0" sz="1100" spc="4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idea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place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some </a:t>
            </a:r>
            <a:r>
              <a:rPr dirty="0" sz="1100" spc="-35">
                <a:latin typeface="Palatino Linotype"/>
                <a:cs typeface="Palatino Linotype"/>
              </a:rPr>
              <a:t>number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clusters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feature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space,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and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iterate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their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position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until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they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close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many </a:t>
            </a:r>
            <a:r>
              <a:rPr dirty="0" sz="1100" spc="-10">
                <a:latin typeface="Palatino Linotype"/>
                <a:cs typeface="Palatino Linotype"/>
              </a:rPr>
              <a:t>points</a:t>
            </a:r>
            <a:r>
              <a:rPr dirty="0" sz="1100" spc="-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 possible.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We </a:t>
            </a:r>
            <a:r>
              <a:rPr dirty="0" sz="1100" spc="-25">
                <a:latin typeface="Palatino Linotype"/>
                <a:cs typeface="Palatino Linotype"/>
              </a:rPr>
              <a:t>will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specify</a:t>
            </a:r>
            <a:r>
              <a:rPr dirty="0" sz="1100">
                <a:latin typeface="Palatino Linotype"/>
                <a:cs typeface="Palatino Linotype"/>
              </a:rPr>
              <a:t> there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 be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3 </a:t>
            </a:r>
            <a:r>
              <a:rPr dirty="0" sz="1100" spc="-20">
                <a:latin typeface="Palatino Linotype"/>
                <a:cs typeface="Palatino Linotype"/>
              </a:rPr>
              <a:t>centroids,</a:t>
            </a:r>
            <a:r>
              <a:rPr dirty="0" sz="1100">
                <a:latin typeface="Palatino Linotype"/>
                <a:cs typeface="Palatino Linotype"/>
              </a:rPr>
              <a:t> for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 </a:t>
            </a:r>
            <a:r>
              <a:rPr dirty="0" sz="1100" spc="-10">
                <a:latin typeface="Palatino Linotype"/>
                <a:cs typeface="Palatino Linotype"/>
              </a:rPr>
              <a:t>same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reason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65">
                <a:latin typeface="Palatino Linotype"/>
                <a:cs typeface="Palatino Linotype"/>
              </a:rPr>
              <a:t>we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factored</a:t>
            </a:r>
            <a:r>
              <a:rPr dirty="0" sz="1100">
                <a:latin typeface="Palatino Linotype"/>
                <a:cs typeface="Palatino Linotype"/>
              </a:rPr>
              <a:t> the </a:t>
            </a:r>
            <a:r>
              <a:rPr dirty="0" sz="1100" spc="-20">
                <a:latin typeface="Palatino Linotype"/>
                <a:cs typeface="Palatino Linotype"/>
              </a:rPr>
              <a:t>full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into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Cambria"/>
                <a:cs typeface="Cambria"/>
              </a:rPr>
              <a:t>(𝑛</a:t>
            </a:r>
            <a:r>
              <a:rPr dirty="0" baseline="-18518" sz="1125">
                <a:latin typeface="Palatino Linotype"/>
                <a:cs typeface="Palatino Linotype"/>
              </a:rPr>
              <a:t>images</a:t>
            </a:r>
            <a:r>
              <a:rPr dirty="0" sz="1100">
                <a:latin typeface="Cambria"/>
                <a:cs typeface="Cambria"/>
              </a:rPr>
              <a:t>,</a:t>
            </a:r>
            <a:r>
              <a:rPr dirty="0" sz="1100" spc="-6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3)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229">
                <a:latin typeface="Cambria"/>
                <a:cs typeface="Cambria"/>
              </a:rPr>
              <a:t>×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(3,</a:t>
            </a:r>
            <a:r>
              <a:rPr dirty="0" sz="1100" spc="-5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𝑛</a:t>
            </a:r>
            <a:r>
              <a:rPr dirty="0" baseline="-18518" sz="1125">
                <a:latin typeface="Palatino Linotype"/>
                <a:cs typeface="Palatino Linotype"/>
              </a:rPr>
              <a:t>pixels</a:t>
            </a:r>
            <a:r>
              <a:rPr dirty="0" sz="1100">
                <a:latin typeface="Cambria"/>
                <a:cs typeface="Cambria"/>
              </a:rPr>
              <a:t>)</a:t>
            </a:r>
            <a:r>
              <a:rPr dirty="0" sz="1100">
                <a:latin typeface="Palatino Linotype"/>
                <a:cs typeface="Palatino Linotype"/>
              </a:rPr>
              <a:t>;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we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want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algorithm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realize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there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normal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xrays, </a:t>
            </a:r>
            <a:r>
              <a:rPr dirty="0" sz="1100">
                <a:latin typeface="Palatino Linotype"/>
                <a:cs typeface="Palatino Linotype"/>
              </a:rPr>
              <a:t>bacterial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infected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xrays,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viral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infected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xrays.</a:t>
            </a:r>
            <a:r>
              <a:rPr dirty="0" sz="1100" spc="1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will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likely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run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into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same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problem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in </a:t>
            </a:r>
            <a:r>
              <a:rPr dirty="0" sz="1100">
                <a:latin typeface="Palatino Linotype"/>
                <a:cs typeface="Palatino Linotype"/>
              </a:rPr>
              <a:t>NMF,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where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end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up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identifying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trends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other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than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pneumonia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status.</a:t>
            </a:r>
            <a:r>
              <a:rPr dirty="0" sz="1100" spc="2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will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try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using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two different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algorithms</a:t>
            </a:r>
            <a:r>
              <a:rPr dirty="0" sz="1100">
                <a:latin typeface="Palatino Linotype"/>
                <a:cs typeface="Palatino Linotype"/>
              </a:rPr>
              <a:t> in sklearn: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“lloyd”</a:t>
            </a:r>
            <a:r>
              <a:rPr dirty="0" sz="1100">
                <a:latin typeface="Palatino Linotype"/>
                <a:cs typeface="Palatino Linotype"/>
              </a:rPr>
              <a:t> and </a:t>
            </a:r>
            <a:r>
              <a:rPr dirty="0" sz="1100" spc="-20">
                <a:latin typeface="Palatino Linotype"/>
                <a:cs typeface="Palatino Linotype"/>
              </a:rPr>
              <a:t>“elkan”</a:t>
            </a:r>
            <a:r>
              <a:rPr dirty="0" sz="1100">
                <a:latin typeface="Palatino Linotype"/>
                <a:cs typeface="Palatino Linotype"/>
              </a:rPr>
              <a:t> and </a:t>
            </a:r>
            <a:r>
              <a:rPr dirty="0" sz="1100" spc="-25">
                <a:latin typeface="Palatino Linotype"/>
                <a:cs typeface="Palatino Linotype"/>
              </a:rPr>
              <a:t>compare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results.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00">
              <a:latin typeface="Palatino Linotype"/>
              <a:cs typeface="Palatino Linotype"/>
            </a:endParaRPr>
          </a:p>
          <a:p>
            <a:pPr algn="just" marL="50800">
              <a:lnSpc>
                <a:spcPct val="100000"/>
              </a:lnSpc>
            </a:pPr>
            <a:r>
              <a:rPr dirty="0" sz="1100" b="1">
                <a:latin typeface="Palatino Linotype"/>
                <a:cs typeface="Palatino Linotype"/>
              </a:rPr>
              <a:t>Lloyd:</a:t>
            </a:r>
            <a:r>
              <a:rPr dirty="0" sz="1100" spc="385" b="1">
                <a:latin typeface="Palatino Linotype"/>
                <a:cs typeface="Palatino Linotype"/>
              </a:rPr>
              <a:t> </a:t>
            </a:r>
            <a:r>
              <a:rPr dirty="0" sz="1100" spc="75" b="1">
                <a:latin typeface="Palatino Linotype"/>
                <a:cs typeface="Palatino Linotype"/>
              </a:rPr>
              <a:t>3</a:t>
            </a:r>
            <a:r>
              <a:rPr dirty="0" sz="1100" spc="220" b="1">
                <a:latin typeface="Palatino Linotype"/>
                <a:cs typeface="Palatino Linotype"/>
              </a:rPr>
              <a:t> </a:t>
            </a:r>
            <a:r>
              <a:rPr dirty="0" sz="1100" spc="-10" b="1">
                <a:latin typeface="Palatino Linotype"/>
                <a:cs typeface="Palatino Linotype"/>
              </a:rPr>
              <a:t>Categories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27329" y="4583670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[114]: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7052" y="4600787"/>
            <a:ext cx="5918835" cy="12693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D7A7A"/>
                </a:solidFill>
                <a:latin typeface="Palatino Linotype"/>
                <a:cs typeface="Palatino Linotype"/>
              </a:rPr>
              <a:t>Initialize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D7A7A"/>
                </a:solidFill>
                <a:latin typeface="Palatino Linotype"/>
                <a:cs typeface="Palatino Linotype"/>
              </a:rPr>
              <a:t>Lloyd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K-Means,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build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0" i="1">
                <a:solidFill>
                  <a:srgbClr val="3D7A7A"/>
                </a:solidFill>
                <a:latin typeface="Palatino Linotype"/>
                <a:cs typeface="Palatino Linotype"/>
              </a:rPr>
              <a:t>predictions.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55">
                <a:latin typeface="Lucida Sans Unicode"/>
                <a:cs typeface="Lucida Sans Unicode"/>
              </a:rPr>
              <a:t>lloyd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KMeans(n_clusters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random_state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42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max_iter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100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algorithm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 spc="135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135">
                <a:solidFill>
                  <a:srgbClr val="BA2121"/>
                </a:solidFill>
                <a:latin typeface="Lucida Sans Unicode"/>
                <a:cs typeface="Lucida Sans Unicode"/>
              </a:rPr>
              <a:t>"full"</a:t>
            </a:r>
            <a:r>
              <a:rPr dirty="0" sz="1100" spc="13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Lucida Sans Unicode"/>
                <a:cs typeface="Lucida Sans Unicode"/>
              </a:rPr>
              <a:t>startTime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 marR="2599055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lloydModel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lloyd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fit_transform(reducedData)</a:t>
            </a:r>
            <a:r>
              <a:rPr dirty="0" sz="1100" spc="500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Lucida Sans Unicode"/>
                <a:cs typeface="Lucida Sans Unicode"/>
              </a:rPr>
              <a:t>endTime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(endTime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dirty="0" sz="1100" spc="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startTime)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1700" y="5989115"/>
            <a:ext cx="1334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4">
                <a:latin typeface="Lucida Sans Unicode"/>
                <a:cs typeface="Lucida Sans Unicode"/>
              </a:rPr>
              <a:t>1.8917148113250732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7329" y="6286181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[184]: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27052" y="6303294"/>
            <a:ext cx="5918835" cy="246126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Convert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predictions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into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form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that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4" i="1">
                <a:solidFill>
                  <a:srgbClr val="3D7A7A"/>
                </a:solidFill>
                <a:latin typeface="Palatino Linotype"/>
                <a:cs typeface="Palatino Linotype"/>
              </a:rPr>
              <a:t>sklearn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will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accept</a:t>
            </a:r>
            <a:endParaRPr sz="1100">
              <a:latin typeface="Palatino Linotype"/>
              <a:cs typeface="Palatino Linotype"/>
            </a:endParaRPr>
          </a:p>
          <a:p>
            <a:pPr marL="37465" marR="2526665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yhat5</a:t>
            </a:r>
            <a:r>
              <a:rPr dirty="0" sz="1100" spc="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finalizePredictions(lloydModel)</a:t>
            </a:r>
            <a:r>
              <a:rPr dirty="0" sz="1100" spc="500">
                <a:latin typeface="Lucida Sans Unicode"/>
                <a:cs typeface="Lucida Sans Unicode"/>
              </a:rPr>
              <a:t>  </a:t>
            </a:r>
            <a:r>
              <a:rPr dirty="0" sz="1100" spc="-55">
                <a:latin typeface="Lucida Sans Unicode"/>
                <a:cs typeface="Lucida Sans Unicode"/>
              </a:rPr>
              <a:t>categoryNames</a:t>
            </a:r>
            <a:r>
              <a:rPr dirty="0" sz="1100" spc="3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reconstructLabels(yhat5,</a:t>
            </a:r>
            <a:r>
              <a:rPr dirty="0" sz="1100" spc="365"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labs)</a:t>
            </a:r>
            <a:endParaRPr sz="1100">
              <a:latin typeface="Lucida Sans Unicode"/>
              <a:cs typeface="Lucida Sans Unicode"/>
            </a:endParaRPr>
          </a:p>
          <a:p>
            <a:pPr marL="37465" marR="4490720">
              <a:lnSpc>
                <a:spcPct val="102600"/>
              </a:lnSpc>
              <a:spcBef>
                <a:spcPts val="1355"/>
              </a:spcBef>
            </a:pPr>
            <a:r>
              <a:rPr dirty="0" sz="1100" spc="-30">
                <a:latin typeface="Lucida Sans Unicode"/>
                <a:cs typeface="Lucida Sans Unicode"/>
              </a:rPr>
              <a:t>newlabs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70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dirty="0" sz="1100" spc="170">
                <a:latin typeface="Lucida Sans Unicode"/>
                <a:cs typeface="Lucida Sans Unicode"/>
              </a:rPr>
              <a:t>() </a:t>
            </a:r>
            <a:r>
              <a:rPr dirty="0" sz="1100">
                <a:latin typeface="Lucida Sans Unicode"/>
                <a:cs typeface="Lucida Sans Unicode"/>
              </a:rPr>
              <a:t>labelDictionary</a:t>
            </a:r>
            <a:r>
              <a:rPr dirty="0" sz="1100" spc="75">
                <a:latin typeface="Lucida Sans Unicode"/>
                <a:cs typeface="Lucida Sans Unicode"/>
              </a:rPr>
              <a:t> 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80">
                <a:solidFill>
                  <a:srgbClr val="666666"/>
                </a:solidFill>
                <a:latin typeface="Lucida Sans Unicode"/>
                <a:cs typeface="Lucida Sans Unicode"/>
              </a:rPr>
              <a:t>  </a:t>
            </a:r>
            <a:r>
              <a:rPr dirty="0" sz="1100" spc="155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2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15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label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labs:</a:t>
            </a:r>
            <a:endParaRPr sz="1100">
              <a:latin typeface="Lucida Sans Unicode"/>
              <a:cs typeface="Lucida Sans Unicode"/>
            </a:endParaRPr>
          </a:p>
          <a:p>
            <a:pPr marL="328295" marR="2962910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this_newlab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labelDictionary[label] </a:t>
            </a:r>
            <a:r>
              <a:rPr dirty="0" sz="1100" spc="-10">
                <a:latin typeface="Lucida Sans Unicode"/>
                <a:cs typeface="Lucida Sans Unicode"/>
              </a:rPr>
              <a:t>newlabs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append(this_newlab)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Lucida Sans Unicode"/>
                <a:cs typeface="Lucida Sans Unicode"/>
              </a:rPr>
              <a:t>newlabs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np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asarray(newlabs)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914394"/>
            <a:ext cx="5944235" cy="421640"/>
            <a:chOff x="914400" y="914394"/>
            <a:chExt cx="5944235" cy="421640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914394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4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27052" y="927047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4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427329" y="909915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[185]: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927052" y="927047"/>
            <a:ext cx="591883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out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confusion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matrix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(confusion_matrix(y_true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yhat5))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882650" y="1452821"/>
          <a:ext cx="1449070" cy="52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069"/>
                <a:gridCol w="431800"/>
              </a:tblGrid>
              <a:tr h="177800">
                <a:tc>
                  <a:txBody>
                    <a:bodyPr/>
                    <a:lstStyle/>
                    <a:p>
                      <a:pPr algn="r" marR="1009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[[1488</a:t>
                      </a:r>
                      <a:r>
                        <a:rPr dirty="0" sz="1100" spc="11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1260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32]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1450"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[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671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906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255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6]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algn="r" marR="100965">
                        <a:lnSpc>
                          <a:spcPts val="1280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[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626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850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80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17]]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427329" y="2083560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[186]: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27052" y="2100674"/>
            <a:ext cx="5918835" cy="12820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Compute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accuracy,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precision,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60" i="1">
                <a:solidFill>
                  <a:srgbClr val="3D7A7A"/>
                </a:solidFill>
                <a:latin typeface="Palatino Linotype"/>
                <a:cs typeface="Palatino Linotype"/>
              </a:rPr>
              <a:t>recall</a:t>
            </a:r>
            <a:endParaRPr sz="1100">
              <a:latin typeface="Palatino Linotype"/>
              <a:cs typeface="Palatino Linotype"/>
            </a:endParaRPr>
          </a:p>
          <a:p>
            <a:pPr algn="ctr" marR="154305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Lloyd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90">
                <a:solidFill>
                  <a:srgbClr val="BA2121"/>
                </a:solidFill>
                <a:latin typeface="Lucida Sans Unicode"/>
                <a:cs typeface="Lucida Sans Unicode"/>
              </a:rPr>
              <a:t>KMeans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accuracy:"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95">
                <a:latin typeface="Lucida Sans Unicode"/>
                <a:cs typeface="Lucida Sans Unicode"/>
              </a:rPr>
              <a:t>,</a:t>
            </a:r>
            <a:r>
              <a:rPr dirty="0" sz="1100" spc="19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algn="ctr" marR="198755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accuracy_score(y_true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yhat5))</a:t>
            </a:r>
            <a:endParaRPr sz="1100">
              <a:latin typeface="Lucida Sans Unicode"/>
              <a:cs typeface="Lucida Sans Unicode"/>
            </a:endParaRPr>
          </a:p>
          <a:p>
            <a:pPr algn="ctr" marR="30670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Lloyd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90">
                <a:solidFill>
                  <a:srgbClr val="BA2121"/>
                </a:solidFill>
                <a:latin typeface="Lucida Sans Unicode"/>
                <a:cs typeface="Lucida Sans Unicode"/>
              </a:rPr>
              <a:t>KMeans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precision:"</a:t>
            </a:r>
            <a:r>
              <a:rPr dirty="0" sz="1100" spc="70">
                <a:latin typeface="Lucida Sans Unicode"/>
                <a:cs typeface="Lucida Sans Unicode"/>
              </a:rPr>
              <a:t>,</a:t>
            </a:r>
            <a:r>
              <a:rPr dirty="0" sz="1100" spc="7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algn="ctr" marR="31496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precision_score(y_true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yhat5,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algn="ctr" marR="52451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Lloyd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90">
                <a:solidFill>
                  <a:srgbClr val="BA2121"/>
                </a:solidFill>
                <a:latin typeface="Lucida Sans Unicode"/>
                <a:cs typeface="Lucida Sans Unicode"/>
              </a:rPr>
              <a:t>KMeans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25">
                <a:solidFill>
                  <a:srgbClr val="BA2121"/>
                </a:solidFill>
                <a:latin typeface="Lucida Sans Unicode"/>
                <a:cs typeface="Lucida Sans Unicode"/>
              </a:rPr>
              <a:t>recall:"</a:t>
            </a:r>
            <a:r>
              <a:rPr dirty="0" sz="1100" spc="125">
                <a:latin typeface="Lucida Sans Unicode"/>
                <a:cs typeface="Lucida Sans Unicode"/>
              </a:rPr>
              <a:t>,</a:t>
            </a:r>
            <a:r>
              <a:rPr dirty="0" sz="1100" spc="1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algn="ctr" marR="53340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recall_score(y_true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yhat5,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01700" y="3501655"/>
            <a:ext cx="4972050" cy="12465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Lloyd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KMeans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3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accuracy: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14">
                <a:latin typeface="Lucida Sans Unicode"/>
                <a:cs typeface="Lucida Sans Unicode"/>
              </a:rPr>
              <a:t>0.41171448087431695 </a:t>
            </a: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Lloyd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KMeans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3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precision: </a:t>
            </a:r>
            <a:r>
              <a:rPr dirty="0" sz="1100" spc="-65">
                <a:latin typeface="Lucida Sans Unicode"/>
                <a:cs typeface="Lucida Sans Unicode"/>
              </a:rPr>
              <a:t>0.41364943884947114</a:t>
            </a:r>
            <a:endParaRPr sz="1100">
              <a:latin typeface="Lucida Sans Unicode"/>
              <a:cs typeface="Lucida Sans Unicode"/>
            </a:endParaRPr>
          </a:p>
          <a:p>
            <a:pPr marL="12700" marR="368300">
              <a:lnSpc>
                <a:spcPct val="102600"/>
              </a:lnSpc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Lloyd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KMeans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3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90">
                <a:latin typeface="Lucida Sans Unicode"/>
                <a:cs typeface="Lucida Sans Unicode"/>
              </a:rPr>
              <a:t>recall: </a:t>
            </a:r>
            <a:r>
              <a:rPr dirty="0" sz="1100" spc="-65">
                <a:latin typeface="Lucida Sans Unicode"/>
                <a:cs typeface="Lucida Sans Unicode"/>
              </a:rPr>
              <a:t>0.41171448087431695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1100" b="1">
                <a:latin typeface="Palatino Linotype"/>
                <a:cs typeface="Palatino Linotype"/>
              </a:rPr>
              <a:t>Lloyd:</a:t>
            </a:r>
            <a:r>
              <a:rPr dirty="0" sz="1100" spc="385" b="1">
                <a:latin typeface="Palatino Linotype"/>
                <a:cs typeface="Palatino Linotype"/>
              </a:rPr>
              <a:t> </a:t>
            </a:r>
            <a:r>
              <a:rPr dirty="0" sz="1100" spc="75" b="1">
                <a:latin typeface="Palatino Linotype"/>
                <a:cs typeface="Palatino Linotype"/>
              </a:rPr>
              <a:t>2</a:t>
            </a:r>
            <a:r>
              <a:rPr dirty="0" sz="1100" spc="220" b="1">
                <a:latin typeface="Palatino Linotype"/>
                <a:cs typeface="Palatino Linotype"/>
              </a:rPr>
              <a:t> </a:t>
            </a:r>
            <a:r>
              <a:rPr dirty="0" sz="1100" spc="-10" b="1">
                <a:latin typeface="Palatino Linotype"/>
                <a:cs typeface="Palatino Linotype"/>
              </a:rPr>
              <a:t>Categories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27329" y="4743360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[100]: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27052" y="4760477"/>
            <a:ext cx="5918835" cy="12693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D7A7A"/>
                </a:solidFill>
                <a:latin typeface="Palatino Linotype"/>
                <a:cs typeface="Palatino Linotype"/>
              </a:rPr>
              <a:t>Initialize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D7A7A"/>
                </a:solidFill>
                <a:latin typeface="Palatino Linotype"/>
                <a:cs typeface="Palatino Linotype"/>
              </a:rPr>
              <a:t>Lloyd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K-Means,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build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0" i="1">
                <a:solidFill>
                  <a:srgbClr val="3D7A7A"/>
                </a:solidFill>
                <a:latin typeface="Palatino Linotype"/>
                <a:cs typeface="Palatino Linotype"/>
              </a:rPr>
              <a:t>predictions.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lloyd2</a:t>
            </a:r>
            <a:r>
              <a:rPr dirty="0" sz="1100" spc="4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KMeans(n_clusters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random_state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42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max_iter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100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algorithm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 spc="135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135">
                <a:solidFill>
                  <a:srgbClr val="BA2121"/>
                </a:solidFill>
                <a:latin typeface="Lucida Sans Unicode"/>
                <a:cs typeface="Lucida Sans Unicode"/>
              </a:rPr>
              <a:t>"full"</a:t>
            </a:r>
            <a:r>
              <a:rPr dirty="0" sz="1100" spc="13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Lucida Sans Unicode"/>
                <a:cs typeface="Lucida Sans Unicode"/>
              </a:rPr>
              <a:t>startTime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 marR="2453640">
              <a:lnSpc>
                <a:spcPct val="102600"/>
              </a:lnSpc>
            </a:pPr>
            <a:r>
              <a:rPr dirty="0" sz="1100" spc="-10">
                <a:latin typeface="Lucida Sans Unicode"/>
                <a:cs typeface="Lucida Sans Unicode"/>
              </a:rPr>
              <a:t>lloydModel2</a:t>
            </a:r>
            <a:r>
              <a:rPr dirty="0" sz="1100" spc="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lloyd2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fit_transform(reducedData)</a:t>
            </a:r>
            <a:r>
              <a:rPr dirty="0" sz="1100" spc="500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Lucida Sans Unicode"/>
                <a:cs typeface="Lucida Sans Unicode"/>
              </a:rPr>
              <a:t>endTime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(endTime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dirty="0" sz="1100" spc="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startTime)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01700" y="6148805"/>
            <a:ext cx="1262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Lucida Sans Unicode"/>
                <a:cs typeface="Lucida Sans Unicode"/>
              </a:rPr>
              <a:t>1.223311424255371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27329" y="6445884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[187]: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27052" y="6462988"/>
            <a:ext cx="5918835" cy="228917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Convert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predictions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into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form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that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4" i="1">
                <a:solidFill>
                  <a:srgbClr val="3D7A7A"/>
                </a:solidFill>
                <a:latin typeface="Palatino Linotype"/>
                <a:cs typeface="Palatino Linotype"/>
              </a:rPr>
              <a:t>sklearn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will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accept</a:t>
            </a:r>
            <a:endParaRPr sz="1100">
              <a:latin typeface="Palatino Linotype"/>
              <a:cs typeface="Palatino Linotype"/>
            </a:endParaRPr>
          </a:p>
          <a:p>
            <a:pPr marL="37465" marR="2453640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yhat6</a:t>
            </a:r>
            <a:r>
              <a:rPr dirty="0" sz="1100" spc="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finalizePredictions(lloydModel2)</a:t>
            </a:r>
            <a:r>
              <a:rPr dirty="0" sz="1100" spc="500">
                <a:latin typeface="Lucida Sans Unicode"/>
                <a:cs typeface="Lucida Sans Unicode"/>
              </a:rPr>
              <a:t>  </a:t>
            </a:r>
            <a:r>
              <a:rPr dirty="0" sz="1100" spc="-55">
                <a:latin typeface="Lucida Sans Unicode"/>
                <a:cs typeface="Lucida Sans Unicode"/>
              </a:rPr>
              <a:t>categoryNames</a:t>
            </a:r>
            <a:r>
              <a:rPr dirty="0" sz="1100" spc="3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reconstructLabels(yhat6,</a:t>
            </a:r>
            <a:r>
              <a:rPr dirty="0" sz="1100" spc="36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labs2)</a:t>
            </a:r>
            <a:endParaRPr sz="1100">
              <a:latin typeface="Lucida Sans Unicode"/>
              <a:cs typeface="Lucida Sans Unicode"/>
            </a:endParaRPr>
          </a:p>
          <a:p>
            <a:pPr marL="37465" marR="4490720">
              <a:lnSpc>
                <a:spcPct val="102600"/>
              </a:lnSpc>
              <a:spcBef>
                <a:spcPts val="1355"/>
              </a:spcBef>
            </a:pPr>
            <a:r>
              <a:rPr dirty="0" sz="1100" spc="-30">
                <a:latin typeface="Lucida Sans Unicode"/>
                <a:cs typeface="Lucida Sans Unicode"/>
              </a:rPr>
              <a:t>newlabs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70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dirty="0" sz="1100" spc="170">
                <a:latin typeface="Lucida Sans Unicode"/>
                <a:cs typeface="Lucida Sans Unicode"/>
              </a:rPr>
              <a:t>() </a:t>
            </a:r>
            <a:r>
              <a:rPr dirty="0" sz="1100">
                <a:latin typeface="Lucida Sans Unicode"/>
                <a:cs typeface="Lucida Sans Unicode"/>
              </a:rPr>
              <a:t>labelDictionary</a:t>
            </a:r>
            <a:r>
              <a:rPr dirty="0" sz="1100" spc="75">
                <a:latin typeface="Lucida Sans Unicode"/>
                <a:cs typeface="Lucida Sans Unicode"/>
              </a:rPr>
              <a:t> 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80">
                <a:solidFill>
                  <a:srgbClr val="666666"/>
                </a:solidFill>
                <a:latin typeface="Lucida Sans Unicode"/>
                <a:cs typeface="Lucida Sans Unicode"/>
              </a:rPr>
              <a:t>  </a:t>
            </a:r>
            <a:r>
              <a:rPr dirty="0" sz="1100" spc="155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15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label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labs2:</a:t>
            </a:r>
            <a:endParaRPr sz="1100">
              <a:latin typeface="Lucida Sans Unicode"/>
              <a:cs typeface="Lucida Sans Unicode"/>
            </a:endParaRPr>
          </a:p>
          <a:p>
            <a:pPr marL="328295" marR="2962910">
              <a:lnSpc>
                <a:spcPct val="102699"/>
              </a:lnSpc>
            </a:pPr>
            <a:r>
              <a:rPr dirty="0" sz="1100">
                <a:latin typeface="Lucida Sans Unicode"/>
                <a:cs typeface="Lucida Sans Unicode"/>
              </a:rPr>
              <a:t>this_newlab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labelDictionary[label] </a:t>
            </a:r>
            <a:r>
              <a:rPr dirty="0" sz="1100" spc="-10">
                <a:latin typeface="Lucida Sans Unicode"/>
                <a:cs typeface="Lucida Sans Unicode"/>
              </a:rPr>
              <a:t>newlabs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append(this_newlab)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Lucida Sans Unicode"/>
                <a:cs typeface="Lucida Sans Unicode"/>
              </a:rPr>
              <a:t>newlabs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np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asarray(newlabs)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914394"/>
            <a:ext cx="5944235" cy="421640"/>
            <a:chOff x="914400" y="914394"/>
            <a:chExt cx="5944235" cy="421640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914394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4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27052" y="927047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4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427329" y="909915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[188]: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927052" y="927047"/>
            <a:ext cx="591883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out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confusion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matrix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(confusion_matrix(y_true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yhat6))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01700" y="1442337"/>
            <a:ext cx="9715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94360" algn="l"/>
              </a:tabLst>
            </a:pPr>
            <a:r>
              <a:rPr dirty="0" sz="1100" spc="204">
                <a:latin typeface="Lucida Sans Unicode"/>
                <a:cs typeface="Lucida Sans Unicode"/>
              </a:rPr>
              <a:t>[[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825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0">
                <a:latin typeface="Lucida Sans Unicode"/>
                <a:cs typeface="Lucida Sans Unicode"/>
              </a:rPr>
              <a:t>758]</a:t>
            </a:r>
            <a:endParaRPr sz="1100">
              <a:latin typeface="Lucida Sans Unicode"/>
              <a:cs typeface="Lucida Sans Unicode"/>
            </a:endParaRPr>
          </a:p>
          <a:p>
            <a:pPr marL="85090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Lucida Sans Unicode"/>
                <a:cs typeface="Lucida Sans Unicode"/>
              </a:rPr>
              <a:t>[2006</a:t>
            </a:r>
            <a:r>
              <a:rPr dirty="0" sz="1100" spc="5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2267]]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7329" y="1911488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[189]: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27052" y="1928602"/>
            <a:ext cx="5918835" cy="12820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Compute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accuracy,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precision,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60" i="1">
                <a:solidFill>
                  <a:srgbClr val="3D7A7A"/>
                </a:solidFill>
                <a:latin typeface="Palatino Linotype"/>
                <a:cs typeface="Palatino Linotype"/>
              </a:rPr>
              <a:t>recall</a:t>
            </a:r>
            <a:endParaRPr sz="1100">
              <a:latin typeface="Palatino Linotype"/>
              <a:cs typeface="Palatino Linotype"/>
            </a:endParaRPr>
          </a:p>
          <a:p>
            <a:pPr algn="ctr" marR="154305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Lloyd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90">
                <a:solidFill>
                  <a:srgbClr val="BA2121"/>
                </a:solidFill>
                <a:latin typeface="Lucida Sans Unicode"/>
                <a:cs typeface="Lucida Sans Unicode"/>
              </a:rPr>
              <a:t>KMeans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accuracy:"</a:t>
            </a:r>
            <a:r>
              <a:rPr dirty="0" sz="1100" spc="2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95">
                <a:latin typeface="Lucida Sans Unicode"/>
                <a:cs typeface="Lucida Sans Unicode"/>
              </a:rPr>
              <a:t>,</a:t>
            </a:r>
            <a:r>
              <a:rPr dirty="0" sz="1100" spc="19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algn="ctr" marR="198755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accuracy_score(y_true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yhat6))</a:t>
            </a:r>
            <a:endParaRPr sz="1100">
              <a:latin typeface="Lucida Sans Unicode"/>
              <a:cs typeface="Lucida Sans Unicode"/>
            </a:endParaRPr>
          </a:p>
          <a:p>
            <a:pPr algn="ctr" marR="30670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Lloyd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90">
                <a:solidFill>
                  <a:srgbClr val="BA2121"/>
                </a:solidFill>
                <a:latin typeface="Lucida Sans Unicode"/>
                <a:cs typeface="Lucida Sans Unicode"/>
              </a:rPr>
              <a:t>KMeans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precision:"</a:t>
            </a:r>
            <a:r>
              <a:rPr dirty="0" sz="1100" spc="70">
                <a:latin typeface="Lucida Sans Unicode"/>
                <a:cs typeface="Lucida Sans Unicode"/>
              </a:rPr>
              <a:t>,</a:t>
            </a:r>
            <a:r>
              <a:rPr dirty="0" sz="1100" spc="7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algn="ctr" marR="31496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precision_score(y_true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yhat6,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algn="ctr" marR="52451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Lloyd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90">
                <a:solidFill>
                  <a:srgbClr val="BA2121"/>
                </a:solidFill>
                <a:latin typeface="Lucida Sans Unicode"/>
                <a:cs typeface="Lucida Sans Unicode"/>
              </a:rPr>
              <a:t>KMeans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25">
                <a:solidFill>
                  <a:srgbClr val="BA2121"/>
                </a:solidFill>
                <a:latin typeface="Lucida Sans Unicode"/>
                <a:cs typeface="Lucida Sans Unicode"/>
              </a:rPr>
              <a:t>recall:"</a:t>
            </a:r>
            <a:r>
              <a:rPr dirty="0" sz="1100" spc="125">
                <a:latin typeface="Lucida Sans Unicode"/>
                <a:cs typeface="Lucida Sans Unicode"/>
              </a:rPr>
              <a:t>,</a:t>
            </a:r>
            <a:r>
              <a:rPr dirty="0" sz="1100" spc="1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algn="ctr" marR="53340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recall_score(y_true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yhat6,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01700" y="3329583"/>
            <a:ext cx="4899025" cy="12465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Lloyd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KMeans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accuracy: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14">
                <a:latin typeface="Lucida Sans Unicode"/>
                <a:cs typeface="Lucida Sans Unicode"/>
              </a:rPr>
              <a:t>0.5280054644808743 </a:t>
            </a: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Lloyd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KMeans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precision: </a:t>
            </a:r>
            <a:r>
              <a:rPr dirty="0" sz="1100" spc="-65">
                <a:latin typeface="Lucida Sans Unicode"/>
                <a:cs typeface="Lucida Sans Unicode"/>
              </a:rPr>
              <a:t>0.6256130931833802</a:t>
            </a:r>
            <a:endParaRPr sz="1100">
              <a:latin typeface="Lucida Sans Unicode"/>
              <a:cs typeface="Lucida Sans Unicode"/>
            </a:endParaRPr>
          </a:p>
          <a:p>
            <a:pPr marL="12700" marR="295910">
              <a:lnSpc>
                <a:spcPct val="102600"/>
              </a:lnSpc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Lloyd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KMeans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90">
                <a:latin typeface="Lucida Sans Unicode"/>
                <a:cs typeface="Lucida Sans Unicode"/>
              </a:rPr>
              <a:t>recall: </a:t>
            </a:r>
            <a:r>
              <a:rPr dirty="0" sz="1100" spc="-65">
                <a:latin typeface="Lucida Sans Unicode"/>
                <a:cs typeface="Lucida Sans Unicode"/>
              </a:rPr>
              <a:t>0.5280054644808743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1100" b="1">
                <a:latin typeface="Palatino Linotype"/>
                <a:cs typeface="Palatino Linotype"/>
              </a:rPr>
              <a:t>Elkan:</a:t>
            </a:r>
            <a:r>
              <a:rPr dirty="0" sz="1100" spc="445" b="1">
                <a:latin typeface="Palatino Linotype"/>
                <a:cs typeface="Palatino Linotype"/>
              </a:rPr>
              <a:t> </a:t>
            </a:r>
            <a:r>
              <a:rPr dirty="0" sz="1100" spc="75" b="1">
                <a:latin typeface="Palatino Linotype"/>
                <a:cs typeface="Palatino Linotype"/>
              </a:rPr>
              <a:t>3</a:t>
            </a:r>
            <a:r>
              <a:rPr dirty="0" sz="1100" spc="265" b="1">
                <a:latin typeface="Palatino Linotype"/>
                <a:cs typeface="Palatino Linotype"/>
              </a:rPr>
              <a:t> </a:t>
            </a:r>
            <a:r>
              <a:rPr dirty="0" sz="1100" spc="-10" b="1">
                <a:latin typeface="Palatino Linotype"/>
                <a:cs typeface="Palatino Linotype"/>
              </a:rPr>
              <a:t>Categories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27329" y="4571287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[118]: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27052" y="4588404"/>
            <a:ext cx="5918835" cy="12693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D7A7A"/>
                </a:solidFill>
                <a:latin typeface="Palatino Linotype"/>
                <a:cs typeface="Palatino Linotype"/>
              </a:rPr>
              <a:t>Initialize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Elkan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K-Means,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build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0" i="1">
                <a:solidFill>
                  <a:srgbClr val="3D7A7A"/>
                </a:solidFill>
                <a:latin typeface="Palatino Linotype"/>
                <a:cs typeface="Palatino Linotype"/>
              </a:rPr>
              <a:t>predictions.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elkan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KMeans(n_clusters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random_state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42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max_iter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666666"/>
                </a:solidFill>
                <a:latin typeface="Lucida Sans Unicode"/>
                <a:cs typeface="Lucida Sans Unicode"/>
              </a:rPr>
              <a:t>1000</a:t>
            </a:r>
            <a:r>
              <a:rPr dirty="0" sz="1100" spc="-30">
                <a:latin typeface="Lucida Sans Unicode"/>
                <a:cs typeface="Lucida Sans Unicode"/>
              </a:rPr>
              <a:t>,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algorithm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 spc="55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55">
                <a:solidFill>
                  <a:srgbClr val="BA2121"/>
                </a:solidFill>
                <a:latin typeface="Lucida Sans Unicode"/>
                <a:cs typeface="Lucida Sans Unicode"/>
              </a:rPr>
              <a:t>"elkan"</a:t>
            </a:r>
            <a:r>
              <a:rPr dirty="0" sz="1100" spc="5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Lucida Sans Unicode"/>
                <a:cs typeface="Lucida Sans Unicode"/>
              </a:rPr>
              <a:t>startTime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 marR="2599055">
              <a:lnSpc>
                <a:spcPct val="102600"/>
              </a:lnSpc>
            </a:pPr>
            <a:r>
              <a:rPr dirty="0" sz="1100" spc="-30">
                <a:latin typeface="Lucida Sans Unicode"/>
                <a:cs typeface="Lucida Sans Unicode"/>
              </a:rPr>
              <a:t>elkanModel</a:t>
            </a:r>
            <a:r>
              <a:rPr dirty="0" sz="1100" spc="10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elkan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fit_transform(reducedData) </a:t>
            </a:r>
            <a:r>
              <a:rPr dirty="0" sz="1100" spc="-70">
                <a:latin typeface="Lucida Sans Unicode"/>
                <a:cs typeface="Lucida Sans Unicode"/>
              </a:rPr>
              <a:t>endTime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(endTime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dirty="0" sz="1100" spc="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startTime)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01700" y="5976733"/>
            <a:ext cx="1334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4">
                <a:latin typeface="Lucida Sans Unicode"/>
                <a:cs typeface="Lucida Sans Unicode"/>
              </a:rPr>
              <a:t>1.3580563068389893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27329" y="6273798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[190]: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27052" y="6290911"/>
            <a:ext cx="5918835" cy="246126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Convert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predictions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into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form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that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4" i="1">
                <a:solidFill>
                  <a:srgbClr val="3D7A7A"/>
                </a:solidFill>
                <a:latin typeface="Palatino Linotype"/>
                <a:cs typeface="Palatino Linotype"/>
              </a:rPr>
              <a:t>sklearn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will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accept</a:t>
            </a:r>
            <a:endParaRPr sz="1100">
              <a:latin typeface="Palatino Linotype"/>
              <a:cs typeface="Palatino Linotype"/>
            </a:endParaRPr>
          </a:p>
          <a:p>
            <a:pPr marL="37465" marR="2526665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yhat7</a:t>
            </a:r>
            <a:r>
              <a:rPr dirty="0" sz="1100" spc="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finalizePredictions(elkanModel)</a:t>
            </a:r>
            <a:r>
              <a:rPr dirty="0" sz="1100" spc="50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categoryNames</a:t>
            </a:r>
            <a:r>
              <a:rPr dirty="0" sz="1100" spc="3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reconstructLabels(yhat7,</a:t>
            </a:r>
            <a:r>
              <a:rPr dirty="0" sz="1100" spc="365"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labs)</a:t>
            </a:r>
            <a:endParaRPr sz="1100">
              <a:latin typeface="Lucida Sans Unicode"/>
              <a:cs typeface="Lucida Sans Unicode"/>
            </a:endParaRPr>
          </a:p>
          <a:p>
            <a:pPr marL="37465" marR="4490720">
              <a:lnSpc>
                <a:spcPct val="102600"/>
              </a:lnSpc>
              <a:spcBef>
                <a:spcPts val="1355"/>
              </a:spcBef>
            </a:pPr>
            <a:r>
              <a:rPr dirty="0" sz="1100" spc="-30">
                <a:latin typeface="Lucida Sans Unicode"/>
                <a:cs typeface="Lucida Sans Unicode"/>
              </a:rPr>
              <a:t>newlabs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70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dirty="0" sz="1100" spc="170">
                <a:latin typeface="Lucida Sans Unicode"/>
                <a:cs typeface="Lucida Sans Unicode"/>
              </a:rPr>
              <a:t>() </a:t>
            </a:r>
            <a:r>
              <a:rPr dirty="0" sz="1100">
                <a:latin typeface="Lucida Sans Unicode"/>
                <a:cs typeface="Lucida Sans Unicode"/>
              </a:rPr>
              <a:t>labelDictionary</a:t>
            </a:r>
            <a:r>
              <a:rPr dirty="0" sz="1100" spc="75">
                <a:latin typeface="Lucida Sans Unicode"/>
                <a:cs typeface="Lucida Sans Unicode"/>
              </a:rPr>
              <a:t> 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80">
                <a:solidFill>
                  <a:srgbClr val="666666"/>
                </a:solidFill>
                <a:latin typeface="Lucida Sans Unicode"/>
                <a:cs typeface="Lucida Sans Unicode"/>
              </a:rPr>
              <a:t>  </a:t>
            </a:r>
            <a:r>
              <a:rPr dirty="0" sz="1100" spc="155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2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15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label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labs:</a:t>
            </a:r>
            <a:endParaRPr sz="1100">
              <a:latin typeface="Lucida Sans Unicode"/>
              <a:cs typeface="Lucida Sans Unicode"/>
            </a:endParaRPr>
          </a:p>
          <a:p>
            <a:pPr marL="328295" marR="2962910">
              <a:lnSpc>
                <a:spcPct val="102699"/>
              </a:lnSpc>
            </a:pPr>
            <a:r>
              <a:rPr dirty="0" sz="1100">
                <a:latin typeface="Lucida Sans Unicode"/>
                <a:cs typeface="Lucida Sans Unicode"/>
              </a:rPr>
              <a:t>this_newlab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labelDictionary[label] </a:t>
            </a:r>
            <a:r>
              <a:rPr dirty="0" sz="1100" spc="-10">
                <a:latin typeface="Lucida Sans Unicode"/>
                <a:cs typeface="Lucida Sans Unicode"/>
              </a:rPr>
              <a:t>newlabs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append(this_newlab)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Lucida Sans Unicode"/>
                <a:cs typeface="Lucida Sans Unicode"/>
              </a:rPr>
              <a:t>newlabs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np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asarray(newlabs)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914394"/>
            <a:ext cx="5944235" cy="421640"/>
            <a:chOff x="914400" y="914394"/>
            <a:chExt cx="5944235" cy="421640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914394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4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27052" y="927047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4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427329" y="909915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[191]: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927052" y="927047"/>
            <a:ext cx="591883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out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confusion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matrix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(confusion_matrix(y_true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yhat7))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882650" y="1452821"/>
          <a:ext cx="1449070" cy="52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069"/>
                <a:gridCol w="431800"/>
              </a:tblGrid>
              <a:tr h="177800">
                <a:tc>
                  <a:txBody>
                    <a:bodyPr/>
                    <a:lstStyle/>
                    <a:p>
                      <a:pPr algn="r" marR="1009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[[1488</a:t>
                      </a:r>
                      <a:r>
                        <a:rPr dirty="0" sz="1100" spc="11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1260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32]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1450"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[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671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906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255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6]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algn="r" marR="100965">
                        <a:lnSpc>
                          <a:spcPts val="1280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[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626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850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80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17]]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427329" y="2083560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[192]: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27052" y="2100674"/>
            <a:ext cx="5918835" cy="12820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Compute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accuracy,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precision,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60" i="1">
                <a:solidFill>
                  <a:srgbClr val="3D7A7A"/>
                </a:solidFill>
                <a:latin typeface="Palatino Linotype"/>
                <a:cs typeface="Palatino Linotype"/>
              </a:rPr>
              <a:t>recall</a:t>
            </a:r>
            <a:endParaRPr sz="1100">
              <a:latin typeface="Palatino Linotype"/>
              <a:cs typeface="Palatino Linotype"/>
            </a:endParaRPr>
          </a:p>
          <a:p>
            <a:pPr algn="ctr" marR="154305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Elkan</a:t>
            </a:r>
            <a:r>
              <a:rPr dirty="0" sz="1100" spc="27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90">
                <a:solidFill>
                  <a:srgbClr val="BA2121"/>
                </a:solidFill>
                <a:latin typeface="Lucida Sans Unicode"/>
                <a:cs typeface="Lucida Sans Unicode"/>
              </a:rPr>
              <a:t>KMeans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accuracy:"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95">
                <a:latin typeface="Lucida Sans Unicode"/>
                <a:cs typeface="Lucida Sans Unicode"/>
              </a:rPr>
              <a:t>,</a:t>
            </a:r>
            <a:r>
              <a:rPr dirty="0" sz="1100" spc="19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algn="ctr" marR="198755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accuracy_score(y_true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yhat7))</a:t>
            </a:r>
            <a:endParaRPr sz="1100">
              <a:latin typeface="Lucida Sans Unicode"/>
              <a:cs typeface="Lucida Sans Unicode"/>
            </a:endParaRPr>
          </a:p>
          <a:p>
            <a:pPr algn="ctr" marR="30670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Elkan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90">
                <a:solidFill>
                  <a:srgbClr val="BA2121"/>
                </a:solidFill>
                <a:latin typeface="Lucida Sans Unicode"/>
                <a:cs typeface="Lucida Sans Unicode"/>
              </a:rPr>
              <a:t>KMeans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precision:"</a:t>
            </a:r>
            <a:r>
              <a:rPr dirty="0" sz="1100" spc="70">
                <a:latin typeface="Lucida Sans Unicode"/>
                <a:cs typeface="Lucida Sans Unicode"/>
              </a:rPr>
              <a:t>,</a:t>
            </a:r>
            <a:r>
              <a:rPr dirty="0" sz="1100" spc="7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algn="ctr" marR="31496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precision_score(y_true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yhat7,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algn="ctr" marR="52451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Elkan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90">
                <a:solidFill>
                  <a:srgbClr val="BA2121"/>
                </a:solidFill>
                <a:latin typeface="Lucida Sans Unicode"/>
                <a:cs typeface="Lucida Sans Unicode"/>
              </a:rPr>
              <a:t>KMeans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25">
                <a:solidFill>
                  <a:srgbClr val="BA2121"/>
                </a:solidFill>
                <a:latin typeface="Lucida Sans Unicode"/>
                <a:cs typeface="Lucida Sans Unicode"/>
              </a:rPr>
              <a:t>recall:"</a:t>
            </a:r>
            <a:r>
              <a:rPr dirty="0" sz="1100" spc="125">
                <a:latin typeface="Lucida Sans Unicode"/>
                <a:cs typeface="Lucida Sans Unicode"/>
              </a:rPr>
              <a:t>,</a:t>
            </a:r>
            <a:r>
              <a:rPr dirty="0" sz="1100" spc="1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algn="ctr" marR="53340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recall_score(y_true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yhat7,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01700" y="3501655"/>
            <a:ext cx="4972050" cy="12465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Elkan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KMeans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3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accuracy: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14">
                <a:latin typeface="Lucida Sans Unicode"/>
                <a:cs typeface="Lucida Sans Unicode"/>
              </a:rPr>
              <a:t>0.41171448087431695 </a:t>
            </a: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Elkan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KMeans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3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precision: </a:t>
            </a:r>
            <a:r>
              <a:rPr dirty="0" sz="1100" spc="-65">
                <a:latin typeface="Lucida Sans Unicode"/>
                <a:cs typeface="Lucida Sans Unicode"/>
              </a:rPr>
              <a:t>0.41364943884947114</a:t>
            </a:r>
            <a:endParaRPr sz="1100">
              <a:latin typeface="Lucida Sans Unicode"/>
              <a:cs typeface="Lucida Sans Unicode"/>
            </a:endParaRPr>
          </a:p>
          <a:p>
            <a:pPr marL="12700" marR="368300">
              <a:lnSpc>
                <a:spcPct val="102600"/>
              </a:lnSpc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Elkan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KMeans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3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90">
                <a:latin typeface="Lucida Sans Unicode"/>
                <a:cs typeface="Lucida Sans Unicode"/>
              </a:rPr>
              <a:t>recall: </a:t>
            </a:r>
            <a:r>
              <a:rPr dirty="0" sz="1100" spc="-65">
                <a:latin typeface="Lucida Sans Unicode"/>
                <a:cs typeface="Lucida Sans Unicode"/>
              </a:rPr>
              <a:t>0.41171448087431695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1100" b="1">
                <a:latin typeface="Palatino Linotype"/>
                <a:cs typeface="Palatino Linotype"/>
              </a:rPr>
              <a:t>Elkan:</a:t>
            </a:r>
            <a:r>
              <a:rPr dirty="0" sz="1100" spc="445" b="1">
                <a:latin typeface="Palatino Linotype"/>
                <a:cs typeface="Palatino Linotype"/>
              </a:rPr>
              <a:t> </a:t>
            </a:r>
            <a:r>
              <a:rPr dirty="0" sz="1100" spc="75" b="1">
                <a:latin typeface="Palatino Linotype"/>
                <a:cs typeface="Palatino Linotype"/>
              </a:rPr>
              <a:t>2</a:t>
            </a:r>
            <a:r>
              <a:rPr dirty="0" sz="1100" spc="265" b="1">
                <a:latin typeface="Palatino Linotype"/>
                <a:cs typeface="Palatino Linotype"/>
              </a:rPr>
              <a:t> </a:t>
            </a:r>
            <a:r>
              <a:rPr dirty="0" sz="1100" spc="-10" b="1">
                <a:latin typeface="Palatino Linotype"/>
                <a:cs typeface="Palatino Linotype"/>
              </a:rPr>
              <a:t>Categories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27329" y="4743360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[110]: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27052" y="4760477"/>
            <a:ext cx="5918835" cy="12693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D7A7A"/>
                </a:solidFill>
                <a:latin typeface="Palatino Linotype"/>
                <a:cs typeface="Palatino Linotype"/>
              </a:rPr>
              <a:t>Initialize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Elkan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K-Means,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build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0" i="1">
                <a:solidFill>
                  <a:srgbClr val="3D7A7A"/>
                </a:solidFill>
                <a:latin typeface="Palatino Linotype"/>
                <a:cs typeface="Palatino Linotype"/>
              </a:rPr>
              <a:t>predictions.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elkan2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KMeans(n_clusters</a:t>
            </a:r>
            <a:r>
              <a:rPr dirty="0" sz="1100" spc="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random_state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42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max_iter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666666"/>
                </a:solidFill>
                <a:latin typeface="Lucida Sans Unicode"/>
                <a:cs typeface="Lucida Sans Unicode"/>
              </a:rPr>
              <a:t>1000</a:t>
            </a:r>
            <a:r>
              <a:rPr dirty="0" sz="1100" spc="-30">
                <a:latin typeface="Lucida Sans Unicode"/>
                <a:cs typeface="Lucida Sans Unicode"/>
              </a:rPr>
              <a:t>,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algorithm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 spc="55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55">
                <a:solidFill>
                  <a:srgbClr val="BA2121"/>
                </a:solidFill>
                <a:latin typeface="Lucida Sans Unicode"/>
                <a:cs typeface="Lucida Sans Unicode"/>
              </a:rPr>
              <a:t>"elkan"</a:t>
            </a:r>
            <a:r>
              <a:rPr dirty="0" sz="1100" spc="5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Lucida Sans Unicode"/>
                <a:cs typeface="Lucida Sans Unicode"/>
              </a:rPr>
              <a:t>startTime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 marR="2453640">
              <a:lnSpc>
                <a:spcPct val="102600"/>
              </a:lnSpc>
            </a:pPr>
            <a:r>
              <a:rPr dirty="0" sz="1100" spc="-40">
                <a:latin typeface="Lucida Sans Unicode"/>
                <a:cs typeface="Lucida Sans Unicode"/>
              </a:rPr>
              <a:t>elkanModel2</a:t>
            </a:r>
            <a:r>
              <a:rPr dirty="0" sz="1100" spc="1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elkan2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fit_transform(reducedData) </a:t>
            </a:r>
            <a:r>
              <a:rPr dirty="0" sz="1100" spc="-70">
                <a:latin typeface="Lucida Sans Unicode"/>
                <a:cs typeface="Lucida Sans Unicode"/>
              </a:rPr>
              <a:t>endTime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(endTime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dirty="0" sz="1100" spc="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startTime)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01700" y="6148805"/>
            <a:ext cx="1334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4">
                <a:latin typeface="Lucida Sans Unicode"/>
                <a:cs typeface="Lucida Sans Unicode"/>
              </a:rPr>
              <a:t>0.8896005153656006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27329" y="6445884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[193]: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27052" y="6462988"/>
            <a:ext cx="5918835" cy="228917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Convert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predictions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into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form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that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4" i="1">
                <a:solidFill>
                  <a:srgbClr val="3D7A7A"/>
                </a:solidFill>
                <a:latin typeface="Palatino Linotype"/>
                <a:cs typeface="Palatino Linotype"/>
              </a:rPr>
              <a:t>sklearn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will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accept</a:t>
            </a:r>
            <a:endParaRPr sz="1100">
              <a:latin typeface="Palatino Linotype"/>
              <a:cs typeface="Palatino Linotype"/>
            </a:endParaRPr>
          </a:p>
          <a:p>
            <a:pPr marL="37465" marR="2453640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yhat8</a:t>
            </a:r>
            <a:r>
              <a:rPr dirty="0" sz="1100" spc="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finalizePredictions(elkanModel2)</a:t>
            </a:r>
            <a:r>
              <a:rPr dirty="0" sz="1100" spc="50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categoryNames</a:t>
            </a:r>
            <a:r>
              <a:rPr dirty="0" sz="1100" spc="3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reconstructLabels(yhat8,</a:t>
            </a:r>
            <a:r>
              <a:rPr dirty="0" sz="1100" spc="36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labs2)</a:t>
            </a:r>
            <a:endParaRPr sz="1100">
              <a:latin typeface="Lucida Sans Unicode"/>
              <a:cs typeface="Lucida Sans Unicode"/>
            </a:endParaRPr>
          </a:p>
          <a:p>
            <a:pPr marL="37465" marR="4490720">
              <a:lnSpc>
                <a:spcPct val="102600"/>
              </a:lnSpc>
              <a:spcBef>
                <a:spcPts val="1355"/>
              </a:spcBef>
            </a:pPr>
            <a:r>
              <a:rPr dirty="0" sz="1100" spc="-30">
                <a:latin typeface="Lucida Sans Unicode"/>
                <a:cs typeface="Lucida Sans Unicode"/>
              </a:rPr>
              <a:t>newlabs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70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dirty="0" sz="1100" spc="170">
                <a:latin typeface="Lucida Sans Unicode"/>
                <a:cs typeface="Lucida Sans Unicode"/>
              </a:rPr>
              <a:t>() </a:t>
            </a:r>
            <a:r>
              <a:rPr dirty="0" sz="1100">
                <a:latin typeface="Lucida Sans Unicode"/>
                <a:cs typeface="Lucida Sans Unicode"/>
              </a:rPr>
              <a:t>labelDictionary</a:t>
            </a:r>
            <a:r>
              <a:rPr dirty="0" sz="1100" spc="75">
                <a:latin typeface="Lucida Sans Unicode"/>
                <a:cs typeface="Lucida Sans Unicode"/>
              </a:rPr>
              <a:t> 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80">
                <a:solidFill>
                  <a:srgbClr val="666666"/>
                </a:solidFill>
                <a:latin typeface="Lucida Sans Unicode"/>
                <a:cs typeface="Lucida Sans Unicode"/>
              </a:rPr>
              <a:t>  </a:t>
            </a:r>
            <a:r>
              <a:rPr dirty="0" sz="1100" spc="155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15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label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labs2:</a:t>
            </a:r>
            <a:endParaRPr sz="1100">
              <a:latin typeface="Lucida Sans Unicode"/>
              <a:cs typeface="Lucida Sans Unicode"/>
            </a:endParaRPr>
          </a:p>
          <a:p>
            <a:pPr marL="328295" marR="2962910">
              <a:lnSpc>
                <a:spcPct val="102699"/>
              </a:lnSpc>
            </a:pPr>
            <a:r>
              <a:rPr dirty="0" sz="1100">
                <a:latin typeface="Lucida Sans Unicode"/>
                <a:cs typeface="Lucida Sans Unicode"/>
              </a:rPr>
              <a:t>this_newlab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labelDictionary[label] </a:t>
            </a:r>
            <a:r>
              <a:rPr dirty="0" sz="1100" spc="-10">
                <a:latin typeface="Lucida Sans Unicode"/>
                <a:cs typeface="Lucida Sans Unicode"/>
              </a:rPr>
              <a:t>newlabs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append(this_newlab)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Lucida Sans Unicode"/>
                <a:cs typeface="Lucida Sans Unicode"/>
              </a:rPr>
              <a:t>newlabs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np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asarray(newlabs)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914394"/>
            <a:ext cx="5944235" cy="421640"/>
            <a:chOff x="914400" y="914394"/>
            <a:chExt cx="5944235" cy="421640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914394"/>
              <a:ext cx="5944235" cy="421640"/>
            </a:xfrm>
            <a:custGeom>
              <a:avLst/>
              <a:gdLst/>
              <a:ahLst/>
              <a:cxnLst/>
              <a:rect l="l" t="t" r="r" b="b"/>
              <a:pathLst>
                <a:path w="5944234" h="42164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395768"/>
                  </a:lnTo>
                  <a:lnTo>
                    <a:pt x="1988" y="405618"/>
                  </a:lnTo>
                  <a:lnTo>
                    <a:pt x="7411" y="413662"/>
                  </a:lnTo>
                  <a:lnTo>
                    <a:pt x="15455" y="419085"/>
                  </a:lnTo>
                  <a:lnTo>
                    <a:pt x="25305" y="421073"/>
                  </a:lnTo>
                  <a:lnTo>
                    <a:pt x="5918371" y="421073"/>
                  </a:lnTo>
                  <a:lnTo>
                    <a:pt x="5928221" y="419085"/>
                  </a:lnTo>
                  <a:lnTo>
                    <a:pt x="5936265" y="413662"/>
                  </a:lnTo>
                  <a:lnTo>
                    <a:pt x="5941688" y="405618"/>
                  </a:lnTo>
                  <a:lnTo>
                    <a:pt x="5943676" y="39576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27052" y="927047"/>
              <a:ext cx="5918835" cy="396240"/>
            </a:xfrm>
            <a:custGeom>
              <a:avLst/>
              <a:gdLst/>
              <a:ahLst/>
              <a:cxnLst/>
              <a:rect l="l" t="t" r="r" b="b"/>
              <a:pathLst>
                <a:path w="5918834" h="39624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83115"/>
                  </a:lnTo>
                  <a:lnTo>
                    <a:pt x="0" y="390103"/>
                  </a:lnTo>
                  <a:lnTo>
                    <a:pt x="5664" y="395768"/>
                  </a:lnTo>
                  <a:lnTo>
                    <a:pt x="5912706" y="395768"/>
                  </a:lnTo>
                  <a:lnTo>
                    <a:pt x="5918371" y="39010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427329" y="909915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[194]: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27052" y="927047"/>
            <a:ext cx="591883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out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confusion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matrix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(confusion_matrix(y_true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yhat8))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01700" y="1442337"/>
            <a:ext cx="9715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94360" algn="l"/>
              </a:tabLst>
            </a:pPr>
            <a:r>
              <a:rPr dirty="0" sz="1100" spc="204">
                <a:latin typeface="Lucida Sans Unicode"/>
                <a:cs typeface="Lucida Sans Unicode"/>
              </a:rPr>
              <a:t>[[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825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0">
                <a:latin typeface="Lucida Sans Unicode"/>
                <a:cs typeface="Lucida Sans Unicode"/>
              </a:rPr>
              <a:t>758]</a:t>
            </a:r>
            <a:endParaRPr sz="1100">
              <a:latin typeface="Lucida Sans Unicode"/>
              <a:cs typeface="Lucida Sans Unicode"/>
            </a:endParaRPr>
          </a:p>
          <a:p>
            <a:pPr marL="85090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Lucida Sans Unicode"/>
                <a:cs typeface="Lucida Sans Unicode"/>
              </a:rPr>
              <a:t>[2006</a:t>
            </a:r>
            <a:r>
              <a:rPr dirty="0" sz="1100" spc="5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2267]]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7329" y="1911488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[195]: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27052" y="1928602"/>
            <a:ext cx="5918835" cy="12820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Compute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accuracy,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precision,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60" i="1">
                <a:solidFill>
                  <a:srgbClr val="3D7A7A"/>
                </a:solidFill>
                <a:latin typeface="Palatino Linotype"/>
                <a:cs typeface="Palatino Linotype"/>
              </a:rPr>
              <a:t>recall</a:t>
            </a:r>
            <a:endParaRPr sz="1100">
              <a:latin typeface="Palatino Linotype"/>
              <a:cs typeface="Palatino Linotype"/>
            </a:endParaRPr>
          </a:p>
          <a:p>
            <a:pPr algn="ctr" marR="154305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Elkan</a:t>
            </a:r>
            <a:r>
              <a:rPr dirty="0" sz="1100" spc="27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90">
                <a:solidFill>
                  <a:srgbClr val="BA2121"/>
                </a:solidFill>
                <a:latin typeface="Lucida Sans Unicode"/>
                <a:cs typeface="Lucida Sans Unicode"/>
              </a:rPr>
              <a:t>KMeans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accuracy:"</a:t>
            </a:r>
            <a:r>
              <a:rPr dirty="0" sz="1100" spc="2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95">
                <a:latin typeface="Lucida Sans Unicode"/>
                <a:cs typeface="Lucida Sans Unicode"/>
              </a:rPr>
              <a:t>,</a:t>
            </a:r>
            <a:r>
              <a:rPr dirty="0" sz="1100" spc="19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algn="ctr" marR="198755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accuracy_score(y_true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yhat8))</a:t>
            </a:r>
            <a:endParaRPr sz="1100">
              <a:latin typeface="Lucida Sans Unicode"/>
              <a:cs typeface="Lucida Sans Unicode"/>
            </a:endParaRPr>
          </a:p>
          <a:p>
            <a:pPr algn="ctr" marR="30670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Elkan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90">
                <a:solidFill>
                  <a:srgbClr val="BA2121"/>
                </a:solidFill>
                <a:latin typeface="Lucida Sans Unicode"/>
                <a:cs typeface="Lucida Sans Unicode"/>
              </a:rPr>
              <a:t>KMeans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precision:"</a:t>
            </a:r>
            <a:r>
              <a:rPr dirty="0" sz="1100" spc="70">
                <a:latin typeface="Lucida Sans Unicode"/>
                <a:cs typeface="Lucida Sans Unicode"/>
              </a:rPr>
              <a:t>,</a:t>
            </a:r>
            <a:r>
              <a:rPr dirty="0" sz="1100" spc="7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algn="ctr" marR="31496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precision_score(y_true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yhat8,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algn="ctr" marR="52451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Elkan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90">
                <a:solidFill>
                  <a:srgbClr val="BA2121"/>
                </a:solidFill>
                <a:latin typeface="Lucida Sans Unicode"/>
                <a:cs typeface="Lucida Sans Unicode"/>
              </a:rPr>
              <a:t>KMeans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25">
                <a:solidFill>
                  <a:srgbClr val="BA2121"/>
                </a:solidFill>
                <a:latin typeface="Lucida Sans Unicode"/>
                <a:cs typeface="Lucida Sans Unicode"/>
              </a:rPr>
              <a:t>recall:"</a:t>
            </a:r>
            <a:r>
              <a:rPr dirty="0" sz="1100" spc="125">
                <a:latin typeface="Lucida Sans Unicode"/>
                <a:cs typeface="Lucida Sans Unicode"/>
              </a:rPr>
              <a:t>,</a:t>
            </a:r>
            <a:r>
              <a:rPr dirty="0" sz="1100" spc="1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algn="ctr" marR="53340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recall_score(y_true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yhat8,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01700" y="3329583"/>
            <a:ext cx="5969635" cy="50292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075055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Elkan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KMeans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accuracy: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14">
                <a:latin typeface="Lucida Sans Unicode"/>
                <a:cs typeface="Lucida Sans Unicode"/>
              </a:rPr>
              <a:t>0.5280054644808743 </a:t>
            </a: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Elkan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KMeans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precision: </a:t>
            </a:r>
            <a:r>
              <a:rPr dirty="0" sz="1100" spc="-65">
                <a:latin typeface="Lucida Sans Unicode"/>
                <a:cs typeface="Lucida Sans Unicode"/>
              </a:rPr>
              <a:t>0.6256130931833802</a:t>
            </a:r>
            <a:endParaRPr sz="1100">
              <a:latin typeface="Lucida Sans Unicode"/>
              <a:cs typeface="Lucida Sans Unicode"/>
            </a:endParaRPr>
          </a:p>
          <a:p>
            <a:pPr marL="12700" marR="1365885">
              <a:lnSpc>
                <a:spcPct val="102600"/>
              </a:lnSpc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Elkan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KMeans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90">
                <a:latin typeface="Lucida Sans Unicode"/>
                <a:cs typeface="Lucida Sans Unicode"/>
              </a:rPr>
              <a:t>recall: </a:t>
            </a:r>
            <a:r>
              <a:rPr dirty="0" sz="1100" spc="-65">
                <a:latin typeface="Lucida Sans Unicode"/>
                <a:cs typeface="Lucida Sans Unicode"/>
              </a:rPr>
              <a:t>0.5280054644808743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  <a:tabLst>
                <a:tab pos="478155" algn="l"/>
              </a:tabLst>
            </a:pPr>
            <a:r>
              <a:rPr dirty="0" sz="1100" spc="60" b="1">
                <a:latin typeface="Palatino Linotype"/>
                <a:cs typeface="Palatino Linotype"/>
              </a:rPr>
              <a:t>3.2.1</a:t>
            </a:r>
            <a:r>
              <a:rPr dirty="0" sz="1100" b="1">
                <a:latin typeface="Palatino Linotype"/>
                <a:cs typeface="Palatino Linotype"/>
              </a:rPr>
              <a:t>	</a:t>
            </a:r>
            <a:r>
              <a:rPr dirty="0" sz="1100" spc="45" b="1">
                <a:latin typeface="Palatino Linotype"/>
                <a:cs typeface="Palatino Linotype"/>
              </a:rPr>
              <a:t>Commentary:</a:t>
            </a:r>
            <a:endParaRPr sz="1100">
              <a:latin typeface="Palatino Linotype"/>
              <a:cs typeface="Palatino Linotype"/>
            </a:endParaRPr>
          </a:p>
          <a:p>
            <a:pPr algn="just" marL="12700" marR="5080">
              <a:lnSpc>
                <a:spcPct val="102600"/>
              </a:lnSpc>
              <a:spcBef>
                <a:spcPts val="705"/>
              </a:spcBef>
            </a:pPr>
            <a:r>
              <a:rPr dirty="0" sz="1100">
                <a:latin typeface="Palatino Linotype"/>
                <a:cs typeface="Palatino Linotype"/>
              </a:rPr>
              <a:t>My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suspiscion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we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categorizing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something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other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disease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increasing.</a:t>
            </a:r>
            <a:r>
              <a:rPr dirty="0" sz="1100" spc="1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confusion </a:t>
            </a:r>
            <a:r>
              <a:rPr dirty="0" sz="1100" spc="-10">
                <a:latin typeface="Palatino Linotype"/>
                <a:cs typeface="Palatino Linotype"/>
              </a:rPr>
              <a:t>matricies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between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elkan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lloyd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algorithms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essentially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identical,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which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means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there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1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real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categories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KMeans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has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discovered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1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present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chest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X-Rays.</a:t>
            </a:r>
            <a:r>
              <a:rPr dirty="0" sz="1100" spc="4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My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best guesses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patient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size,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shape,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bone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structure,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race,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etc.</a:t>
            </a:r>
            <a:r>
              <a:rPr dirty="0" sz="1100" spc="2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We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would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need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use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these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labels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on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bunch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different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labelled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training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figure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out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what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clusters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represent.</a:t>
            </a:r>
            <a:r>
              <a:rPr dirty="0" sz="1100" spc="3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suppose </a:t>
            </a:r>
            <a:r>
              <a:rPr dirty="0" sz="1100">
                <a:latin typeface="Palatino Linotype"/>
                <a:cs typeface="Palatino Linotype"/>
              </a:rPr>
              <a:t>that’s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why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we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consider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point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Unsupervised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Learning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find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hidden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trends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data </a:t>
            </a:r>
            <a:r>
              <a:rPr dirty="0" sz="1100">
                <a:latin typeface="Palatino Linotype"/>
                <a:cs typeface="Palatino Linotype"/>
              </a:rPr>
              <a:t>analyst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didn’t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expect!</a:t>
            </a:r>
            <a:r>
              <a:rPr dirty="0" sz="1100" spc="409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said,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models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do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have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some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predictive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power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over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pneumonia, </a:t>
            </a:r>
            <a:r>
              <a:rPr dirty="0" sz="1100">
                <a:latin typeface="Palatino Linotype"/>
                <a:cs typeface="Palatino Linotype"/>
              </a:rPr>
              <a:t>so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whatever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clusters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being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discovered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least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correlated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with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pneumonia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(or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likeliness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to </a:t>
            </a:r>
            <a:r>
              <a:rPr dirty="0" sz="1100" spc="-45">
                <a:latin typeface="Palatino Linotype"/>
                <a:cs typeface="Palatino Linotype"/>
              </a:rPr>
              <a:t>develop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pnuemonia).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dirty="0" sz="1400" spc="55" b="1">
                <a:latin typeface="Palatino Linotype"/>
                <a:cs typeface="Palatino Linotype"/>
              </a:rPr>
              <a:t>4</a:t>
            </a:r>
            <a:r>
              <a:rPr dirty="0" sz="1400" b="1">
                <a:latin typeface="Palatino Linotype"/>
                <a:cs typeface="Palatino Linotype"/>
              </a:rPr>
              <a:t>	</a:t>
            </a:r>
            <a:r>
              <a:rPr dirty="0" sz="1400" spc="145" b="1">
                <a:latin typeface="Palatino Linotype"/>
                <a:cs typeface="Palatino Linotype"/>
              </a:rPr>
              <a:t>(4)</a:t>
            </a:r>
            <a:r>
              <a:rPr dirty="0" sz="1400" spc="270" b="1">
                <a:latin typeface="Palatino Linotype"/>
                <a:cs typeface="Palatino Linotype"/>
              </a:rPr>
              <a:t> </a:t>
            </a:r>
            <a:r>
              <a:rPr dirty="0" sz="1400" spc="75" b="1">
                <a:latin typeface="Palatino Linotype"/>
                <a:cs typeface="Palatino Linotype"/>
              </a:rPr>
              <a:t>Compare</a:t>
            </a:r>
            <a:r>
              <a:rPr dirty="0" sz="1400" spc="275" b="1">
                <a:latin typeface="Palatino Linotype"/>
                <a:cs typeface="Palatino Linotype"/>
              </a:rPr>
              <a:t> </a:t>
            </a:r>
            <a:r>
              <a:rPr dirty="0" sz="1400" spc="55" b="1">
                <a:latin typeface="Palatino Linotype"/>
                <a:cs typeface="Palatino Linotype"/>
              </a:rPr>
              <a:t>against</a:t>
            </a:r>
            <a:r>
              <a:rPr dirty="0" sz="1400" spc="275" b="1">
                <a:latin typeface="Palatino Linotype"/>
                <a:cs typeface="Palatino Linotype"/>
              </a:rPr>
              <a:t> </a:t>
            </a:r>
            <a:r>
              <a:rPr dirty="0" sz="1400" spc="80" b="1">
                <a:latin typeface="Palatino Linotype"/>
                <a:cs typeface="Palatino Linotype"/>
              </a:rPr>
              <a:t>a</a:t>
            </a:r>
            <a:r>
              <a:rPr dirty="0" sz="1400" spc="275" b="1">
                <a:latin typeface="Palatino Linotype"/>
                <a:cs typeface="Palatino Linotype"/>
              </a:rPr>
              <a:t> </a:t>
            </a:r>
            <a:r>
              <a:rPr dirty="0" sz="1400" b="1">
                <a:latin typeface="Palatino Linotype"/>
                <a:cs typeface="Palatino Linotype"/>
              </a:rPr>
              <a:t>supervised</a:t>
            </a:r>
            <a:r>
              <a:rPr dirty="0" sz="1400" spc="275" b="1">
                <a:latin typeface="Palatino Linotype"/>
                <a:cs typeface="Palatino Linotype"/>
              </a:rPr>
              <a:t> </a:t>
            </a:r>
            <a:r>
              <a:rPr dirty="0" sz="1400" spc="40" b="1">
                <a:latin typeface="Palatino Linotype"/>
                <a:cs typeface="Palatino Linotype"/>
              </a:rPr>
              <a:t>model:</a:t>
            </a:r>
            <a:endParaRPr sz="1400">
              <a:latin typeface="Palatino Linotype"/>
              <a:cs typeface="Palatino Linotype"/>
            </a:endParaRPr>
          </a:p>
          <a:p>
            <a:pPr algn="just" marL="12700" marR="5080">
              <a:lnSpc>
                <a:spcPct val="102600"/>
              </a:lnSpc>
              <a:spcBef>
                <a:spcPts val="1019"/>
              </a:spcBef>
            </a:pPr>
            <a:r>
              <a:rPr dirty="0" sz="1100">
                <a:latin typeface="Palatino Linotype"/>
                <a:cs typeface="Palatino Linotype"/>
              </a:rPr>
              <a:t>I’ll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use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training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(rows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0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through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5231)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try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predict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labels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test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(the </a:t>
            </a:r>
            <a:r>
              <a:rPr dirty="0" sz="1100">
                <a:latin typeface="Palatino Linotype"/>
                <a:cs typeface="Palatino Linotype"/>
              </a:rPr>
              <a:t>rest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rows).</a:t>
            </a:r>
            <a:r>
              <a:rPr dirty="0" sz="1100" spc="2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fair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use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PCA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transformed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reduced-</a:t>
            </a:r>
            <a:r>
              <a:rPr dirty="0" sz="1100">
                <a:latin typeface="Palatino Linotype"/>
                <a:cs typeface="Palatino Linotype"/>
              </a:rPr>
              <a:t>data,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because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PCA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did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not know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labels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during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transformation.</a:t>
            </a:r>
            <a:r>
              <a:rPr dirty="0" sz="1100" spc="229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such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reducedData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does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have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any </a:t>
            </a:r>
            <a:r>
              <a:rPr dirty="0" sz="1100" spc="-10">
                <a:latin typeface="Palatino Linotype"/>
                <a:cs typeface="Palatino Linotype"/>
              </a:rPr>
              <a:t>additional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predictive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power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over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initial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data,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just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runs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faster.</a:t>
            </a:r>
            <a:r>
              <a:rPr dirty="0" sz="1100" spc="254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fact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will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average </a:t>
            </a:r>
            <a:r>
              <a:rPr dirty="0" sz="1100" spc="-25">
                <a:latin typeface="Palatino Linotype"/>
                <a:cs typeface="Palatino Linotype"/>
              </a:rPr>
              <a:t>worse,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because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we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only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account </a:t>
            </a:r>
            <a:r>
              <a:rPr dirty="0" sz="1100" spc="-20">
                <a:latin typeface="Palatino Linotype"/>
                <a:cs typeface="Palatino Linotype"/>
              </a:rPr>
              <a:t>choose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account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 0.98 of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 </a:t>
            </a:r>
            <a:r>
              <a:rPr dirty="0" sz="1100" spc="-20">
                <a:latin typeface="Palatino Linotype"/>
                <a:cs typeface="Palatino Linotype"/>
              </a:rPr>
              <a:t>variance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across all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images.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will </a:t>
            </a:r>
            <a:r>
              <a:rPr dirty="0" sz="1100">
                <a:latin typeface="Palatino Linotype"/>
                <a:cs typeface="Palatino Linotype"/>
              </a:rPr>
              <a:t>use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Random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Forest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speed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accuracy.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Please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adjust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n_jobs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allow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execution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your </a:t>
            </a:r>
            <a:r>
              <a:rPr dirty="0" sz="1100" spc="-10">
                <a:latin typeface="Palatino Linotype"/>
                <a:cs typeface="Palatino Linotype"/>
              </a:rPr>
              <a:t>machine.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100">
              <a:latin typeface="Palatino Linotype"/>
              <a:cs typeface="Palatino Linotype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75" b="1">
                <a:latin typeface="Palatino Linotype"/>
                <a:cs typeface="Palatino Linotype"/>
              </a:rPr>
              <a:t>3</a:t>
            </a:r>
            <a:r>
              <a:rPr dirty="0" sz="1100" spc="140" b="1">
                <a:latin typeface="Palatino Linotype"/>
                <a:cs typeface="Palatino Linotype"/>
              </a:rPr>
              <a:t> </a:t>
            </a:r>
            <a:r>
              <a:rPr dirty="0" sz="1100" spc="-10" b="1">
                <a:latin typeface="Palatino Linotype"/>
                <a:cs typeface="Palatino Linotype"/>
              </a:rPr>
              <a:t>Categories: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914400" y="8358749"/>
            <a:ext cx="5944235" cy="751205"/>
            <a:chOff x="914400" y="8358749"/>
            <a:chExt cx="5944235" cy="751205"/>
          </a:xfrm>
        </p:grpSpPr>
        <p:sp>
          <p:nvSpPr>
            <p:cNvPr id="12" name="object 12" descr=""/>
            <p:cNvSpPr/>
            <p:nvPr/>
          </p:nvSpPr>
          <p:spPr>
            <a:xfrm>
              <a:off x="914400" y="8358749"/>
              <a:ext cx="5944235" cy="751205"/>
            </a:xfrm>
            <a:custGeom>
              <a:avLst/>
              <a:gdLst/>
              <a:ahLst/>
              <a:cxnLst/>
              <a:rect l="l" t="t" r="r" b="b"/>
              <a:pathLst>
                <a:path w="5944234" h="75120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725311"/>
                  </a:lnTo>
                  <a:lnTo>
                    <a:pt x="1988" y="735162"/>
                  </a:lnTo>
                  <a:lnTo>
                    <a:pt x="7411" y="743205"/>
                  </a:lnTo>
                  <a:lnTo>
                    <a:pt x="15455" y="748628"/>
                  </a:lnTo>
                  <a:lnTo>
                    <a:pt x="25305" y="750617"/>
                  </a:lnTo>
                  <a:lnTo>
                    <a:pt x="5918371" y="750617"/>
                  </a:lnTo>
                  <a:lnTo>
                    <a:pt x="5928221" y="748628"/>
                  </a:lnTo>
                  <a:lnTo>
                    <a:pt x="5936265" y="743205"/>
                  </a:lnTo>
                  <a:lnTo>
                    <a:pt x="5941688" y="735162"/>
                  </a:lnTo>
                  <a:lnTo>
                    <a:pt x="5943676" y="72531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27052" y="8371402"/>
              <a:ext cx="5918835" cy="738505"/>
            </a:xfrm>
            <a:custGeom>
              <a:avLst/>
              <a:gdLst/>
              <a:ahLst/>
              <a:cxnLst/>
              <a:rect l="l" t="t" r="r" b="b"/>
              <a:pathLst>
                <a:path w="5918834" h="73850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725311"/>
                  </a:lnTo>
                  <a:lnTo>
                    <a:pt x="0" y="732300"/>
                  </a:lnTo>
                  <a:lnTo>
                    <a:pt x="5664" y="737964"/>
                  </a:lnTo>
                  <a:lnTo>
                    <a:pt x="5912706" y="737964"/>
                  </a:lnTo>
                  <a:lnTo>
                    <a:pt x="5918371" y="732300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27329" y="8354274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[222]: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5" name="object 15" descr=""/>
          <p:cNvSpPr txBox="1"/>
          <p:nvPr/>
        </p:nvSpPr>
        <p:spPr>
          <a:xfrm>
            <a:off x="927052" y="8371402"/>
            <a:ext cx="5918835" cy="738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>
                <a:latin typeface="Lucida Sans Unicode"/>
                <a:cs typeface="Lucida Sans Unicode"/>
              </a:rPr>
              <a:t>n_train</a:t>
            </a:r>
            <a:r>
              <a:rPr dirty="0" sz="1100" spc="35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666666"/>
                </a:solidFill>
                <a:latin typeface="Lucida Sans Unicode"/>
                <a:cs typeface="Lucida Sans Unicode"/>
              </a:rPr>
              <a:t>5232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startTime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50">
                <a:latin typeface="Lucida Sans Unicode"/>
                <a:cs typeface="Lucida Sans Unicode"/>
              </a:rPr>
              <a:t>forest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RandomForestClassifier(n_estimators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10000</a:t>
            </a:r>
            <a:r>
              <a:rPr dirty="0" sz="1100" spc="-50">
                <a:latin typeface="Lucida Sans Unicode"/>
                <a:cs typeface="Lucida Sans Unicode"/>
              </a:rPr>
              <a:t>,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random_state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42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n_jobs</a:t>
            </a:r>
            <a:r>
              <a:rPr dirty="0" sz="1100" spc="-1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 spc="-1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14</a:t>
            </a:r>
            <a:r>
              <a:rPr dirty="0" sz="1100">
                <a:latin typeface="Lucida Sans Unicode"/>
                <a:cs typeface="Lucida Sans Unicode"/>
              </a:rPr>
              <a:t>)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fit(reducedData[: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5232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350">
                <a:latin typeface="Lucida Sans Unicode"/>
                <a:cs typeface="Lucida Sans Unicode"/>
              </a:rPr>
              <a:t> </a:t>
            </a:r>
            <a:r>
              <a:rPr dirty="0" sz="1100" spc="215">
                <a:latin typeface="Lucida Sans Unicode"/>
                <a:cs typeface="Lucida Sans Unicode"/>
              </a:rPr>
              <a:t>:],</a:t>
            </a:r>
            <a:r>
              <a:rPr dirty="0" sz="1100" spc="35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labs[: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5232</a:t>
            </a:r>
            <a:r>
              <a:rPr dirty="0" sz="1100" spc="-10">
                <a:latin typeface="Lucida Sans Unicode"/>
                <a:cs typeface="Lucida Sans Unicode"/>
              </a:rPr>
              <a:t>])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914389"/>
            <a:ext cx="5944235" cy="603250"/>
            <a:chOff x="914400" y="914389"/>
            <a:chExt cx="5944235" cy="603250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914389"/>
              <a:ext cx="5944235" cy="603250"/>
            </a:xfrm>
            <a:custGeom>
              <a:avLst/>
              <a:gdLst/>
              <a:ahLst/>
              <a:cxnLst/>
              <a:rect l="l" t="t" r="r" b="b"/>
              <a:pathLst>
                <a:path w="5944234" h="60325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577536"/>
                  </a:lnTo>
                  <a:lnTo>
                    <a:pt x="1988" y="587386"/>
                  </a:lnTo>
                  <a:lnTo>
                    <a:pt x="7411" y="595430"/>
                  </a:lnTo>
                  <a:lnTo>
                    <a:pt x="15455" y="600853"/>
                  </a:lnTo>
                  <a:lnTo>
                    <a:pt x="25305" y="602841"/>
                  </a:lnTo>
                  <a:lnTo>
                    <a:pt x="5918371" y="602841"/>
                  </a:lnTo>
                  <a:lnTo>
                    <a:pt x="5928221" y="600853"/>
                  </a:lnTo>
                  <a:lnTo>
                    <a:pt x="5936265" y="595430"/>
                  </a:lnTo>
                  <a:lnTo>
                    <a:pt x="5941688" y="587386"/>
                  </a:lnTo>
                  <a:lnTo>
                    <a:pt x="5943676" y="577536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27052" y="914389"/>
              <a:ext cx="5918835" cy="590550"/>
            </a:xfrm>
            <a:custGeom>
              <a:avLst/>
              <a:gdLst/>
              <a:ahLst/>
              <a:cxnLst/>
              <a:rect l="l" t="t" r="r" b="b"/>
              <a:pathLst>
                <a:path w="5918834" h="59055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577536"/>
                  </a:lnTo>
                  <a:lnTo>
                    <a:pt x="0" y="584524"/>
                  </a:lnTo>
                  <a:lnTo>
                    <a:pt x="5664" y="590189"/>
                  </a:lnTo>
                  <a:lnTo>
                    <a:pt x="5912706" y="590189"/>
                  </a:lnTo>
                  <a:lnTo>
                    <a:pt x="5918371" y="584524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927052" y="914389"/>
            <a:ext cx="5918835" cy="590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465" marR="3981450">
              <a:lnSpc>
                <a:spcPct val="102600"/>
              </a:lnSpc>
              <a:spcBef>
                <a:spcPts val="95"/>
              </a:spcBef>
            </a:pPr>
            <a:r>
              <a:rPr dirty="0" sz="1100" spc="-70">
                <a:latin typeface="Lucida Sans Unicode"/>
                <a:cs typeface="Lucida Sans Unicode"/>
              </a:rPr>
              <a:t>endTime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 </a:t>
            </a: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(endTime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dirty="0" sz="1100" spc="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startTime)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yhat9</a:t>
            </a:r>
            <a:r>
              <a:rPr dirty="0" sz="1100" spc="2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forest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predict(reducedData[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5232</a:t>
            </a:r>
            <a:r>
              <a:rPr dirty="0" sz="1100">
                <a:latin typeface="Lucida Sans Unicode"/>
                <a:cs typeface="Lucida Sans Unicode"/>
              </a:rPr>
              <a:t>:</a:t>
            </a:r>
            <a:r>
              <a:rPr dirty="0" sz="1100" spc="300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,</a:t>
            </a:r>
            <a:r>
              <a:rPr dirty="0" sz="1100" spc="300">
                <a:latin typeface="Lucida Sans Unicode"/>
                <a:cs typeface="Lucida Sans Unicode"/>
              </a:rPr>
              <a:t> </a:t>
            </a:r>
            <a:r>
              <a:rPr dirty="0" sz="1100" spc="185">
                <a:latin typeface="Lucida Sans Unicode"/>
                <a:cs typeface="Lucida Sans Unicode"/>
              </a:rPr>
              <a:t>:])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1700" y="1624100"/>
            <a:ext cx="1334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4">
                <a:latin typeface="Lucida Sans Unicode"/>
                <a:cs typeface="Lucida Sans Unicode"/>
              </a:rPr>
              <a:t>296.18887090682983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914400" y="1925662"/>
            <a:ext cx="5944235" cy="249554"/>
            <a:chOff x="914400" y="1925662"/>
            <a:chExt cx="5944235" cy="249554"/>
          </a:xfrm>
        </p:grpSpPr>
        <p:sp>
          <p:nvSpPr>
            <p:cNvPr id="8" name="object 8" descr=""/>
            <p:cNvSpPr/>
            <p:nvPr/>
          </p:nvSpPr>
          <p:spPr>
            <a:xfrm>
              <a:off x="914400" y="1925662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27052" y="1938314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5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27329" y="1921178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[223]: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27052" y="1938314"/>
            <a:ext cx="591883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(confusion_matrix(y_true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labs[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5232</a:t>
            </a:r>
            <a:r>
              <a:rPr dirty="0" sz="1100">
                <a:latin typeface="Lucida Sans Unicode"/>
                <a:cs typeface="Lucida Sans Unicode"/>
              </a:rPr>
              <a:t>: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210">
                <a:latin typeface="Lucida Sans Unicode"/>
                <a:cs typeface="Lucida Sans Unicode"/>
              </a:rPr>
              <a:t>],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yhat9))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882650" y="2291998"/>
          <a:ext cx="1231265" cy="52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/>
                <a:gridCol w="363855"/>
                <a:gridCol w="359410"/>
              </a:tblGrid>
              <a:tr h="177800">
                <a:tc>
                  <a:txBody>
                    <a:bodyPr/>
                    <a:lstStyle/>
                    <a:p>
                      <a:pPr algn="ct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[[234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0]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1450">
                <a:tc>
                  <a:txBody>
                    <a:bodyPr/>
                    <a:lstStyle/>
                    <a:p>
                      <a:pPr algn="ctr" marL="6794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[119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115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255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0]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algn="ctr" marL="67945">
                        <a:lnSpc>
                          <a:spcPts val="1280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[130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80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835">
                        <a:lnSpc>
                          <a:spcPts val="1280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6]]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 descr=""/>
          <p:cNvSpPr txBox="1"/>
          <p:nvPr/>
        </p:nvSpPr>
        <p:spPr>
          <a:xfrm>
            <a:off x="427329" y="2922738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[224]: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27052" y="2939865"/>
            <a:ext cx="5918835" cy="12820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Compute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accuracy,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precision,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60" i="1">
                <a:solidFill>
                  <a:srgbClr val="3D7A7A"/>
                </a:solidFill>
                <a:latin typeface="Palatino Linotype"/>
                <a:cs typeface="Palatino Linotype"/>
              </a:rPr>
              <a:t>recall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35">
                <a:solidFill>
                  <a:srgbClr val="BA2121"/>
                </a:solidFill>
                <a:latin typeface="Lucida Sans Unicode"/>
                <a:cs typeface="Lucida Sans Unicode"/>
              </a:rPr>
              <a:t>Random</a:t>
            </a:r>
            <a:r>
              <a:rPr dirty="0" sz="1100" spc="3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Forest</a:t>
            </a:r>
            <a:r>
              <a:rPr dirty="0" sz="1100" spc="2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3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3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3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accuracy:"</a:t>
            </a:r>
            <a:r>
              <a:rPr dirty="0" sz="1100" spc="2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95">
                <a:latin typeface="Lucida Sans Unicode"/>
                <a:cs typeface="Lucida Sans Unicode"/>
              </a:rPr>
              <a:t>,</a:t>
            </a:r>
            <a:r>
              <a:rPr dirty="0" sz="1100" spc="19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accuracy_score(y_true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4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labs[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5232</a:t>
            </a:r>
            <a:r>
              <a:rPr dirty="0" sz="1100">
                <a:latin typeface="Lucida Sans Unicode"/>
                <a:cs typeface="Lucida Sans Unicode"/>
              </a:rPr>
              <a:t>: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 spc="210">
                <a:latin typeface="Lucida Sans Unicode"/>
                <a:cs typeface="Lucida Sans Unicode"/>
              </a:rPr>
              <a:t>],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4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yhat9))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35">
                <a:solidFill>
                  <a:srgbClr val="BA2121"/>
                </a:solidFill>
                <a:latin typeface="Lucida Sans Unicode"/>
                <a:cs typeface="Lucida Sans Unicode"/>
              </a:rPr>
              <a:t>Random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Forest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precision:"</a:t>
            </a:r>
            <a:r>
              <a:rPr dirty="0" sz="1100" spc="70">
                <a:latin typeface="Lucida Sans Unicode"/>
                <a:cs typeface="Lucida Sans Unicode"/>
              </a:rPr>
              <a:t>,</a:t>
            </a:r>
            <a:r>
              <a:rPr dirty="0" sz="1100" spc="7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precision_score(y_true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labs[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5232</a:t>
            </a:r>
            <a:r>
              <a:rPr dirty="0" sz="1100">
                <a:latin typeface="Lucida Sans Unicode"/>
                <a:cs typeface="Lucida Sans Unicode"/>
              </a:rPr>
              <a:t>: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 spc="210">
                <a:latin typeface="Lucida Sans Unicode"/>
                <a:cs typeface="Lucida Sans Unicode"/>
              </a:rPr>
              <a:t>],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yhat9,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2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35">
                <a:solidFill>
                  <a:srgbClr val="BA2121"/>
                </a:solidFill>
                <a:latin typeface="Lucida Sans Unicode"/>
                <a:cs typeface="Lucida Sans Unicode"/>
              </a:rPr>
              <a:t>Random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Forest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25">
                <a:solidFill>
                  <a:srgbClr val="BA2121"/>
                </a:solidFill>
                <a:latin typeface="Lucida Sans Unicode"/>
                <a:cs typeface="Lucida Sans Unicode"/>
              </a:rPr>
              <a:t>recall:"</a:t>
            </a:r>
            <a:r>
              <a:rPr dirty="0" sz="1100" spc="125">
                <a:latin typeface="Lucida Sans Unicode"/>
                <a:cs typeface="Lucida Sans Unicode"/>
              </a:rPr>
              <a:t>,</a:t>
            </a:r>
            <a:r>
              <a:rPr dirty="0" sz="1100" spc="1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recall_score(y_true</a:t>
            </a:r>
            <a:r>
              <a:rPr dirty="0" sz="1100" spc="3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labs[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5232</a:t>
            </a:r>
            <a:r>
              <a:rPr dirty="0" sz="1100">
                <a:latin typeface="Lucida Sans Unicode"/>
                <a:cs typeface="Lucida Sans Unicode"/>
              </a:rPr>
              <a:t>: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 spc="210">
                <a:latin typeface="Lucida Sans Unicode"/>
                <a:cs typeface="Lucida Sans Unicode"/>
              </a:rPr>
              <a:t>],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yhat9,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01700" y="4340846"/>
            <a:ext cx="4972050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135">
                <a:latin typeface="Lucida Sans Unicode"/>
                <a:cs typeface="Lucida Sans Unicode"/>
              </a:rPr>
              <a:t>Random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Forest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3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accuracy: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114">
                <a:latin typeface="Lucida Sans Unicode"/>
                <a:cs typeface="Lucida Sans Unicode"/>
              </a:rPr>
              <a:t>0.5689102564102564 </a:t>
            </a: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135">
                <a:latin typeface="Lucida Sans Unicode"/>
                <a:cs typeface="Lucida Sans Unicode"/>
              </a:rPr>
              <a:t>Random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Forest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3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precision: </a:t>
            </a:r>
            <a:r>
              <a:rPr dirty="0" sz="1100" spc="-65">
                <a:latin typeface="Lucida Sans Unicode"/>
                <a:cs typeface="Lucida Sans Unicode"/>
              </a:rPr>
              <a:t>0.7445121303816956</a:t>
            </a:r>
            <a:endParaRPr sz="1100">
              <a:latin typeface="Lucida Sans Unicode"/>
              <a:cs typeface="Lucida Sans Unicode"/>
            </a:endParaRPr>
          </a:p>
          <a:p>
            <a:pPr marL="12700" marR="295910">
              <a:lnSpc>
                <a:spcPct val="102600"/>
              </a:lnSpc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135">
                <a:latin typeface="Lucida Sans Unicode"/>
                <a:cs typeface="Lucida Sans Unicode"/>
              </a:rPr>
              <a:t>Random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Forest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3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90">
                <a:latin typeface="Lucida Sans Unicode"/>
                <a:cs typeface="Lucida Sans Unicode"/>
              </a:rPr>
              <a:t>recall: </a:t>
            </a:r>
            <a:r>
              <a:rPr dirty="0" sz="1100" spc="-65">
                <a:latin typeface="Lucida Sans Unicode"/>
                <a:cs typeface="Lucida Sans Unicode"/>
              </a:rPr>
              <a:t>0.5689102564102564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27329" y="5326213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[228]: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27052" y="5343331"/>
            <a:ext cx="5918835" cy="12693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####</a:t>
            </a:r>
            <a:r>
              <a:rPr dirty="0" sz="1100" spc="4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dirty="0" sz="1100" spc="4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Categories: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startTime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50">
                <a:latin typeface="Lucida Sans Unicode"/>
                <a:cs typeface="Lucida Sans Unicode"/>
              </a:rPr>
              <a:t>forest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RandomForestClassifier(n_estimators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10000</a:t>
            </a:r>
            <a:r>
              <a:rPr dirty="0" sz="1100" spc="-50">
                <a:latin typeface="Lucida Sans Unicode"/>
                <a:cs typeface="Lucida Sans Unicode"/>
              </a:rPr>
              <a:t>,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random_state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42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n_jobs</a:t>
            </a:r>
            <a:r>
              <a:rPr dirty="0" sz="1100" spc="-1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 spc="-1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14</a:t>
            </a:r>
            <a:r>
              <a:rPr dirty="0" sz="1100">
                <a:latin typeface="Lucida Sans Unicode"/>
                <a:cs typeface="Lucida Sans Unicode"/>
              </a:rPr>
              <a:t>)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fit(reducedData[: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5232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350">
                <a:latin typeface="Lucida Sans Unicode"/>
                <a:cs typeface="Lucida Sans Unicode"/>
              </a:rPr>
              <a:t> </a:t>
            </a:r>
            <a:r>
              <a:rPr dirty="0" sz="1100" spc="215">
                <a:latin typeface="Lucida Sans Unicode"/>
                <a:cs typeface="Lucida Sans Unicode"/>
              </a:rPr>
              <a:t>:],</a:t>
            </a:r>
            <a:r>
              <a:rPr dirty="0" sz="1100" spc="35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labs2[: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5232</a:t>
            </a:r>
            <a:r>
              <a:rPr dirty="0" sz="1100" spc="-10">
                <a:latin typeface="Lucida Sans Unicode"/>
                <a:cs typeface="Lucida Sans Unicode"/>
              </a:rPr>
              <a:t>])</a:t>
            </a:r>
            <a:endParaRPr sz="1100">
              <a:latin typeface="Lucida Sans Unicode"/>
              <a:cs typeface="Lucida Sans Unicode"/>
            </a:endParaRPr>
          </a:p>
          <a:p>
            <a:pPr marL="37465" marR="3981450">
              <a:lnSpc>
                <a:spcPct val="102600"/>
              </a:lnSpc>
              <a:spcBef>
                <a:spcPts val="100"/>
              </a:spcBef>
            </a:pPr>
            <a:r>
              <a:rPr dirty="0" sz="1100" spc="-70">
                <a:latin typeface="Lucida Sans Unicode"/>
                <a:cs typeface="Lucida Sans Unicode"/>
              </a:rPr>
              <a:t>endTime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 </a:t>
            </a: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(endTime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dirty="0" sz="1100" spc="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startTime)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yhat10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9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forest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predict(reducedData[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5232</a:t>
            </a:r>
            <a:r>
              <a:rPr dirty="0" sz="1100">
                <a:latin typeface="Lucida Sans Unicode"/>
                <a:cs typeface="Lucida Sans Unicode"/>
              </a:rPr>
              <a:t>: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,</a:t>
            </a:r>
            <a:r>
              <a:rPr dirty="0" sz="1100" spc="290">
                <a:latin typeface="Lucida Sans Unicode"/>
                <a:cs typeface="Lucida Sans Unicode"/>
              </a:rPr>
              <a:t> </a:t>
            </a:r>
            <a:r>
              <a:rPr dirty="0" sz="1100" spc="185">
                <a:latin typeface="Lucida Sans Unicode"/>
                <a:cs typeface="Lucida Sans Unicode"/>
              </a:rPr>
              <a:t>:])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01700" y="6731658"/>
            <a:ext cx="1334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4">
                <a:latin typeface="Lucida Sans Unicode"/>
                <a:cs typeface="Lucida Sans Unicode"/>
              </a:rPr>
              <a:t>266.91250491142273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914400" y="7033221"/>
            <a:ext cx="5944235" cy="249554"/>
            <a:chOff x="914400" y="7033221"/>
            <a:chExt cx="5944235" cy="249554"/>
          </a:xfrm>
        </p:grpSpPr>
        <p:sp>
          <p:nvSpPr>
            <p:cNvPr id="20" name="object 20" descr=""/>
            <p:cNvSpPr/>
            <p:nvPr/>
          </p:nvSpPr>
          <p:spPr>
            <a:xfrm>
              <a:off x="914400" y="7033221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27052" y="7045873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27329" y="7028737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[229]: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27052" y="7045873"/>
            <a:ext cx="591883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(confusion_matrix(y_true</a:t>
            </a:r>
            <a:r>
              <a:rPr dirty="0" sz="1100" spc="30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labs2[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5232</a:t>
            </a:r>
            <a:r>
              <a:rPr dirty="0" sz="1100">
                <a:latin typeface="Lucida Sans Unicode"/>
                <a:cs typeface="Lucida Sans Unicode"/>
              </a:rPr>
              <a:t>:</a:t>
            </a:r>
            <a:r>
              <a:rPr dirty="0" sz="1100" spc="300">
                <a:latin typeface="Lucida Sans Unicode"/>
                <a:cs typeface="Lucida Sans Unicode"/>
              </a:rPr>
              <a:t> </a:t>
            </a:r>
            <a:r>
              <a:rPr dirty="0" sz="1100" spc="210">
                <a:latin typeface="Lucida Sans Unicode"/>
                <a:cs typeface="Lucida Sans Unicode"/>
              </a:rPr>
              <a:t>],</a:t>
            </a:r>
            <a:r>
              <a:rPr dirty="0" sz="1100" spc="30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0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yhat10))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01700" y="7389074"/>
            <a:ext cx="82550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94360" algn="l"/>
              </a:tabLst>
            </a:pPr>
            <a:r>
              <a:rPr dirty="0" sz="1100" spc="-10">
                <a:latin typeface="Lucida Sans Unicode"/>
                <a:cs typeface="Lucida Sans Unicode"/>
              </a:rPr>
              <a:t>[[384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6]</a:t>
            </a:r>
            <a:endParaRPr sz="1100">
              <a:latin typeface="Lucida Sans Unicode"/>
              <a:cs typeface="Lucida Sans Unicode"/>
            </a:endParaRPr>
          </a:p>
          <a:p>
            <a:pPr marL="85090">
              <a:lnSpc>
                <a:spcPct val="100000"/>
              </a:lnSpc>
              <a:spcBef>
                <a:spcPts val="35"/>
              </a:spcBef>
              <a:tabLst>
                <a:tab pos="521334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[197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0">
                <a:latin typeface="Lucida Sans Unicode"/>
                <a:cs typeface="Lucida Sans Unicode"/>
              </a:rPr>
              <a:t>37]]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914400" y="7862700"/>
            <a:ext cx="5944235" cy="1107440"/>
            <a:chOff x="914400" y="7862700"/>
            <a:chExt cx="5944235" cy="1107440"/>
          </a:xfrm>
        </p:grpSpPr>
        <p:sp>
          <p:nvSpPr>
            <p:cNvPr id="26" name="object 26" descr=""/>
            <p:cNvSpPr/>
            <p:nvPr/>
          </p:nvSpPr>
          <p:spPr>
            <a:xfrm>
              <a:off x="914400" y="7862700"/>
              <a:ext cx="5944235" cy="1107440"/>
            </a:xfrm>
            <a:custGeom>
              <a:avLst/>
              <a:gdLst/>
              <a:ahLst/>
              <a:cxnLst/>
              <a:rect l="l" t="t" r="r" b="b"/>
              <a:pathLst>
                <a:path w="5944234" h="110744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1082118"/>
                  </a:lnTo>
                  <a:lnTo>
                    <a:pt x="1988" y="1091968"/>
                  </a:lnTo>
                  <a:lnTo>
                    <a:pt x="7411" y="1100012"/>
                  </a:lnTo>
                  <a:lnTo>
                    <a:pt x="15455" y="1105435"/>
                  </a:lnTo>
                  <a:lnTo>
                    <a:pt x="25305" y="1107423"/>
                  </a:lnTo>
                  <a:lnTo>
                    <a:pt x="5918371" y="1107423"/>
                  </a:lnTo>
                  <a:lnTo>
                    <a:pt x="5928221" y="1105435"/>
                  </a:lnTo>
                  <a:lnTo>
                    <a:pt x="5936265" y="1100012"/>
                  </a:lnTo>
                  <a:lnTo>
                    <a:pt x="5941688" y="1091968"/>
                  </a:lnTo>
                  <a:lnTo>
                    <a:pt x="5943676" y="1082118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27052" y="7875353"/>
              <a:ext cx="5918835" cy="1095375"/>
            </a:xfrm>
            <a:custGeom>
              <a:avLst/>
              <a:gdLst/>
              <a:ahLst/>
              <a:cxnLst/>
              <a:rect l="l" t="t" r="r" b="b"/>
              <a:pathLst>
                <a:path w="5918834" h="1095375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1082118"/>
                  </a:lnTo>
                  <a:lnTo>
                    <a:pt x="0" y="1089106"/>
                  </a:lnTo>
                  <a:lnTo>
                    <a:pt x="5664" y="1094771"/>
                  </a:lnTo>
                  <a:lnTo>
                    <a:pt x="5912706" y="1094771"/>
                  </a:lnTo>
                  <a:lnTo>
                    <a:pt x="5918371" y="1089106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27329" y="7858225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[231]: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9" name="object 29" descr=""/>
          <p:cNvSpPr txBox="1"/>
          <p:nvPr/>
        </p:nvSpPr>
        <p:spPr>
          <a:xfrm>
            <a:off x="927052" y="7875353"/>
            <a:ext cx="5918835" cy="1095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Compute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accuracy,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precision,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60" i="1">
                <a:solidFill>
                  <a:srgbClr val="3D7A7A"/>
                </a:solidFill>
                <a:latin typeface="Palatino Linotype"/>
                <a:cs typeface="Palatino Linotype"/>
              </a:rPr>
              <a:t>recall</a:t>
            </a:r>
            <a:endParaRPr sz="1100">
              <a:latin typeface="Palatino Linotype"/>
              <a:cs typeface="Palatino Linotype"/>
            </a:endParaRPr>
          </a:p>
          <a:p>
            <a:pPr algn="ctr" marR="147129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35">
                <a:solidFill>
                  <a:srgbClr val="BA2121"/>
                </a:solidFill>
                <a:latin typeface="Lucida Sans Unicode"/>
                <a:cs typeface="Lucida Sans Unicode"/>
              </a:rPr>
              <a:t>Random</a:t>
            </a:r>
            <a:r>
              <a:rPr dirty="0" sz="1100" spc="3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Forest</a:t>
            </a:r>
            <a:r>
              <a:rPr dirty="0" sz="1100" spc="2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3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3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3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accuracy:"</a:t>
            </a:r>
            <a:r>
              <a:rPr dirty="0" sz="1100" spc="2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95">
                <a:latin typeface="Lucida Sans Unicode"/>
                <a:cs typeface="Lucida Sans Unicode"/>
              </a:rPr>
              <a:t>,</a:t>
            </a:r>
            <a:r>
              <a:rPr dirty="0" sz="1100" spc="19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algn="ctr" marR="1478915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accuracy_score(y_true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labs2[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5232</a:t>
            </a:r>
            <a:r>
              <a:rPr dirty="0" sz="1100">
                <a:latin typeface="Lucida Sans Unicode"/>
                <a:cs typeface="Lucida Sans Unicode"/>
              </a:rPr>
              <a:t>: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210">
                <a:latin typeface="Lucida Sans Unicode"/>
                <a:cs typeface="Lucida Sans Unicode"/>
              </a:rPr>
              <a:t>],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yhat10))</a:t>
            </a:r>
            <a:endParaRPr sz="1100">
              <a:latin typeface="Lucida Sans Unicode"/>
              <a:cs typeface="Lucida Sans Unicode"/>
            </a:endParaRPr>
          </a:p>
          <a:p>
            <a:pPr algn="ctr" marR="233679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35">
                <a:solidFill>
                  <a:srgbClr val="BA2121"/>
                </a:solidFill>
                <a:latin typeface="Lucida Sans Unicode"/>
                <a:cs typeface="Lucida Sans Unicode"/>
              </a:rPr>
              <a:t>Random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Forest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precision:"</a:t>
            </a:r>
            <a:r>
              <a:rPr dirty="0" sz="1100" spc="70">
                <a:latin typeface="Lucida Sans Unicode"/>
                <a:cs typeface="Lucida Sans Unicode"/>
              </a:rPr>
              <a:t>,</a:t>
            </a:r>
            <a:r>
              <a:rPr dirty="0" sz="1100" spc="7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precision_score(y_true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4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labs2[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5232</a:t>
            </a:r>
            <a:r>
              <a:rPr dirty="0" sz="1100">
                <a:latin typeface="Lucida Sans Unicode"/>
                <a:cs typeface="Lucida Sans Unicode"/>
              </a:rPr>
              <a:t>: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 spc="210">
                <a:latin typeface="Lucida Sans Unicode"/>
                <a:cs typeface="Lucida Sans Unicode"/>
              </a:rPr>
              <a:t>],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4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yhat10,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 spc="-1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914393"/>
            <a:ext cx="5944235" cy="431165"/>
            <a:chOff x="914400" y="914393"/>
            <a:chExt cx="5944235" cy="431165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914393"/>
              <a:ext cx="5944235" cy="431165"/>
            </a:xfrm>
            <a:custGeom>
              <a:avLst/>
              <a:gdLst/>
              <a:ahLst/>
              <a:cxnLst/>
              <a:rect l="l" t="t" r="r" b="b"/>
              <a:pathLst>
                <a:path w="5944234" h="43116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405459"/>
                  </a:lnTo>
                  <a:lnTo>
                    <a:pt x="1988" y="415309"/>
                  </a:lnTo>
                  <a:lnTo>
                    <a:pt x="7411" y="423353"/>
                  </a:lnTo>
                  <a:lnTo>
                    <a:pt x="15455" y="428776"/>
                  </a:lnTo>
                  <a:lnTo>
                    <a:pt x="25305" y="430764"/>
                  </a:lnTo>
                  <a:lnTo>
                    <a:pt x="5918371" y="430764"/>
                  </a:lnTo>
                  <a:lnTo>
                    <a:pt x="5928221" y="428776"/>
                  </a:lnTo>
                  <a:lnTo>
                    <a:pt x="5936265" y="423353"/>
                  </a:lnTo>
                  <a:lnTo>
                    <a:pt x="5941688" y="415309"/>
                  </a:lnTo>
                  <a:lnTo>
                    <a:pt x="5943676" y="405459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27052" y="914393"/>
              <a:ext cx="5918835" cy="418465"/>
            </a:xfrm>
            <a:custGeom>
              <a:avLst/>
              <a:gdLst/>
              <a:ahLst/>
              <a:cxnLst/>
              <a:rect l="l" t="t" r="r" b="b"/>
              <a:pathLst>
                <a:path w="5918834" h="418465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405459"/>
                  </a:lnTo>
                  <a:lnTo>
                    <a:pt x="0" y="412447"/>
                  </a:lnTo>
                  <a:lnTo>
                    <a:pt x="5664" y="418112"/>
                  </a:lnTo>
                  <a:lnTo>
                    <a:pt x="5912706" y="418112"/>
                  </a:lnTo>
                  <a:lnTo>
                    <a:pt x="5918371" y="41244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927052" y="914393"/>
            <a:ext cx="5918835" cy="4184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35">
                <a:solidFill>
                  <a:srgbClr val="BA2121"/>
                </a:solidFill>
                <a:latin typeface="Lucida Sans Unicode"/>
                <a:cs typeface="Lucida Sans Unicode"/>
              </a:rPr>
              <a:t>Random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Forest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25">
                <a:solidFill>
                  <a:srgbClr val="BA2121"/>
                </a:solidFill>
                <a:latin typeface="Lucida Sans Unicode"/>
                <a:cs typeface="Lucida Sans Unicode"/>
              </a:rPr>
              <a:t>recall:"</a:t>
            </a:r>
            <a:r>
              <a:rPr dirty="0" sz="1100" spc="125">
                <a:latin typeface="Lucida Sans Unicode"/>
                <a:cs typeface="Lucida Sans Unicode"/>
              </a:rPr>
              <a:t>,</a:t>
            </a:r>
            <a:r>
              <a:rPr dirty="0" sz="1100" spc="1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recall_score(y_true</a:t>
            </a:r>
            <a:r>
              <a:rPr dirty="0" sz="1100" spc="2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labs2[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5232</a:t>
            </a:r>
            <a:r>
              <a:rPr dirty="0" sz="1100">
                <a:latin typeface="Lucida Sans Unicode"/>
                <a:cs typeface="Lucida Sans Unicode"/>
              </a:rPr>
              <a:t>: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 spc="210">
                <a:latin typeface="Lucida Sans Unicode"/>
                <a:cs typeface="Lucida Sans Unicode"/>
              </a:rPr>
              <a:t>],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yhat10,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89000" y="1452027"/>
            <a:ext cx="5995035" cy="25730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5400" marR="1015365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135">
                <a:latin typeface="Lucida Sans Unicode"/>
                <a:cs typeface="Lucida Sans Unicode"/>
              </a:rPr>
              <a:t>Random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Forest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accuracy: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114">
                <a:latin typeface="Lucida Sans Unicode"/>
                <a:cs typeface="Lucida Sans Unicode"/>
              </a:rPr>
              <a:t>0.6746794871794872 </a:t>
            </a: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135">
                <a:latin typeface="Lucida Sans Unicode"/>
                <a:cs typeface="Lucida Sans Unicode"/>
              </a:rPr>
              <a:t>Random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Forest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precision: </a:t>
            </a:r>
            <a:r>
              <a:rPr dirty="0" sz="1100" spc="-65">
                <a:latin typeface="Lucida Sans Unicode"/>
                <a:cs typeface="Lucida Sans Unicode"/>
              </a:rPr>
              <a:t>0.7357553136132571</a:t>
            </a:r>
            <a:endParaRPr sz="1100">
              <a:latin typeface="Lucida Sans Unicode"/>
              <a:cs typeface="Lucida Sans Unicode"/>
            </a:endParaRPr>
          </a:p>
          <a:p>
            <a:pPr marL="25400" marR="1306195">
              <a:lnSpc>
                <a:spcPct val="102699"/>
              </a:lnSpc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135">
                <a:latin typeface="Lucida Sans Unicode"/>
                <a:cs typeface="Lucida Sans Unicode"/>
              </a:rPr>
              <a:t>Random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Forest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90">
                <a:latin typeface="Lucida Sans Unicode"/>
                <a:cs typeface="Lucida Sans Unicode"/>
              </a:rPr>
              <a:t>recall: </a:t>
            </a:r>
            <a:r>
              <a:rPr dirty="0" sz="1100" spc="-65">
                <a:latin typeface="Lucida Sans Unicode"/>
                <a:cs typeface="Lucida Sans Unicode"/>
              </a:rPr>
              <a:t>0.6746794871794872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1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  <a:tabLst>
                <a:tab pos="309880" algn="l"/>
              </a:tabLst>
            </a:pPr>
            <a:r>
              <a:rPr dirty="0" sz="1400" spc="55" b="1">
                <a:latin typeface="Palatino Linotype"/>
                <a:cs typeface="Palatino Linotype"/>
              </a:rPr>
              <a:t>5</a:t>
            </a:r>
            <a:r>
              <a:rPr dirty="0" sz="1400" b="1">
                <a:latin typeface="Palatino Linotype"/>
                <a:cs typeface="Palatino Linotype"/>
              </a:rPr>
              <a:t>	</a:t>
            </a:r>
            <a:r>
              <a:rPr dirty="0" sz="1400" spc="95" b="1">
                <a:latin typeface="Palatino Linotype"/>
                <a:cs typeface="Palatino Linotype"/>
              </a:rPr>
              <a:t>5:</a:t>
            </a:r>
            <a:r>
              <a:rPr dirty="0" sz="1400" spc="105" b="1">
                <a:latin typeface="Palatino Linotype"/>
                <a:cs typeface="Palatino Linotype"/>
              </a:rPr>
              <a:t>  </a:t>
            </a:r>
            <a:r>
              <a:rPr dirty="0" sz="1400" b="1">
                <a:latin typeface="Palatino Linotype"/>
                <a:cs typeface="Palatino Linotype"/>
              </a:rPr>
              <a:t>Conclusion,</a:t>
            </a:r>
            <a:r>
              <a:rPr dirty="0" sz="1400" spc="330" b="1">
                <a:latin typeface="Palatino Linotype"/>
                <a:cs typeface="Palatino Linotype"/>
              </a:rPr>
              <a:t> </a:t>
            </a:r>
            <a:r>
              <a:rPr dirty="0" sz="1400" b="1">
                <a:latin typeface="Palatino Linotype"/>
                <a:cs typeface="Palatino Linotype"/>
              </a:rPr>
              <a:t>Discussion,</a:t>
            </a:r>
            <a:r>
              <a:rPr dirty="0" sz="1400" spc="335" b="1">
                <a:latin typeface="Palatino Linotype"/>
                <a:cs typeface="Palatino Linotype"/>
              </a:rPr>
              <a:t> </a:t>
            </a:r>
            <a:r>
              <a:rPr dirty="0" sz="1400" spc="55" b="1">
                <a:latin typeface="Palatino Linotype"/>
                <a:cs typeface="Palatino Linotype"/>
              </a:rPr>
              <a:t>and</a:t>
            </a:r>
            <a:r>
              <a:rPr dirty="0" sz="1400" spc="330" b="1">
                <a:latin typeface="Palatino Linotype"/>
                <a:cs typeface="Palatino Linotype"/>
              </a:rPr>
              <a:t> </a:t>
            </a:r>
            <a:r>
              <a:rPr dirty="0" sz="1400" spc="60" b="1">
                <a:latin typeface="Palatino Linotype"/>
                <a:cs typeface="Palatino Linotype"/>
              </a:rPr>
              <a:t>Results</a:t>
            </a:r>
            <a:r>
              <a:rPr dirty="0" sz="1400" spc="330" b="1">
                <a:latin typeface="Palatino Linotype"/>
                <a:cs typeface="Palatino Linotype"/>
              </a:rPr>
              <a:t> </a:t>
            </a:r>
            <a:r>
              <a:rPr dirty="0" sz="1400" spc="70" b="1">
                <a:latin typeface="Palatino Linotype"/>
                <a:cs typeface="Palatino Linotype"/>
              </a:rPr>
              <a:t>Summary</a:t>
            </a:r>
            <a:r>
              <a:rPr dirty="0" sz="1400" spc="335" b="1">
                <a:latin typeface="Palatino Linotype"/>
                <a:cs typeface="Palatino Linotype"/>
              </a:rPr>
              <a:t> </a:t>
            </a:r>
            <a:r>
              <a:rPr dirty="0" sz="1400" spc="-10" b="1">
                <a:latin typeface="Palatino Linotype"/>
                <a:cs typeface="Palatino Linotype"/>
              </a:rPr>
              <a:t>Table</a:t>
            </a:r>
            <a:endParaRPr sz="1400">
              <a:latin typeface="Palatino Linotype"/>
              <a:cs typeface="Palatino Linotype"/>
            </a:endParaRPr>
          </a:p>
          <a:p>
            <a:pPr algn="just" marL="25400" marR="17780">
              <a:lnSpc>
                <a:spcPct val="102600"/>
              </a:lnSpc>
              <a:spcBef>
                <a:spcPts val="1019"/>
              </a:spcBef>
            </a:pPr>
            <a:r>
              <a:rPr dirty="0" sz="1100">
                <a:latin typeface="Palatino Linotype"/>
                <a:cs typeface="Palatino Linotype"/>
              </a:rPr>
              <a:t>By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85">
                <a:latin typeface="Palatino Linotype"/>
                <a:cs typeface="Palatino Linotype"/>
              </a:rPr>
              <a:t>now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seems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unsupervised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models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60">
                <a:latin typeface="Palatino Linotype"/>
                <a:cs typeface="Palatino Linotype"/>
              </a:rPr>
              <a:t>were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seeing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something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considered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more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prominent </a:t>
            </a:r>
            <a:r>
              <a:rPr dirty="0" sz="1100">
                <a:latin typeface="Palatino Linotype"/>
                <a:cs typeface="Palatino Linotype"/>
              </a:rPr>
              <a:t>than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infected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vs.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non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infected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lungs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chest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X-Rays.</a:t>
            </a:r>
            <a:r>
              <a:rPr dirty="0" sz="1100" spc="2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determine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whether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clusters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are </a:t>
            </a:r>
            <a:r>
              <a:rPr dirty="0" sz="1100" spc="-20">
                <a:latin typeface="Palatino Linotype"/>
                <a:cs typeface="Palatino Linotype"/>
              </a:rPr>
              <a:t>similar, </a:t>
            </a:r>
            <a:r>
              <a:rPr dirty="0" sz="1100">
                <a:latin typeface="Palatino Linotype"/>
                <a:cs typeface="Palatino Linotype"/>
              </a:rPr>
              <a:t>let’s</a:t>
            </a:r>
            <a:r>
              <a:rPr dirty="0" sz="1100" spc="-2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compare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them!</a:t>
            </a:r>
            <a:r>
              <a:rPr dirty="0" sz="1100" spc="1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I’ll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make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cosine-similarity</a:t>
            </a:r>
            <a:r>
              <a:rPr dirty="0" sz="1100" spc="-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matrix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using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sklearn,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then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map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domain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values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Cambria"/>
                <a:cs typeface="Cambria"/>
              </a:rPr>
              <a:t>[0,</a:t>
            </a:r>
            <a:r>
              <a:rPr dirty="0" sz="1100" spc="-65">
                <a:latin typeface="Cambria"/>
                <a:cs typeface="Cambria"/>
              </a:rPr>
              <a:t> </a:t>
            </a:r>
            <a:r>
              <a:rPr dirty="0" sz="1100" spc="-25">
                <a:latin typeface="Cambria"/>
                <a:cs typeface="Cambria"/>
              </a:rPr>
              <a:t>1]</a:t>
            </a:r>
            <a:r>
              <a:rPr dirty="0" sz="1100" spc="55">
                <a:latin typeface="Cambria"/>
                <a:cs typeface="Cambria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using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following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formula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presented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class: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1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100" spc="-110">
                <a:latin typeface="Palatino Linotype"/>
                <a:cs typeface="Palatino Linotype"/>
              </a:rPr>
              <a:t>sim</a:t>
            </a:r>
            <a:r>
              <a:rPr dirty="0" sz="1100" spc="-110">
                <a:latin typeface="Cambria"/>
                <a:cs typeface="Cambria"/>
              </a:rPr>
              <a:t>(𝑦</a:t>
            </a:r>
            <a:r>
              <a:rPr dirty="0" baseline="-18518" sz="1125" spc="-165">
                <a:latin typeface="Cambria"/>
                <a:cs typeface="Cambria"/>
              </a:rPr>
              <a:t>1</a:t>
            </a:r>
            <a:r>
              <a:rPr dirty="0" sz="1100" spc="-110">
                <a:latin typeface="Cambria"/>
                <a:cs typeface="Cambria"/>
              </a:rPr>
              <a:t>⃗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75">
                <a:latin typeface="Cambria"/>
                <a:cs typeface="Cambria"/>
              </a:rPr>
              <a:t>,</a:t>
            </a:r>
            <a:r>
              <a:rPr dirty="0" sz="1100" spc="-60">
                <a:latin typeface="Cambria"/>
                <a:cs typeface="Cambria"/>
              </a:rPr>
              <a:t> </a:t>
            </a:r>
            <a:r>
              <a:rPr dirty="0" sz="1100" spc="-220">
                <a:latin typeface="Cambria"/>
                <a:cs typeface="Cambria"/>
              </a:rPr>
              <a:t>𝑦</a:t>
            </a:r>
            <a:r>
              <a:rPr dirty="0" baseline="-18518" sz="1125" spc="-330">
                <a:latin typeface="Cambria"/>
                <a:cs typeface="Cambria"/>
              </a:rPr>
              <a:t>2</a:t>
            </a:r>
            <a:r>
              <a:rPr dirty="0" sz="1100" spc="-220">
                <a:latin typeface="Cambria"/>
                <a:cs typeface="Cambria"/>
              </a:rPr>
              <a:t>⃗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)</a:t>
            </a:r>
            <a:r>
              <a:rPr dirty="0" sz="1100" spc="60">
                <a:latin typeface="Cambria"/>
                <a:cs typeface="Cambria"/>
              </a:rPr>
              <a:t> </a:t>
            </a:r>
            <a:r>
              <a:rPr dirty="0" sz="1100" spc="229">
                <a:latin typeface="Cambria"/>
                <a:cs typeface="Cambria"/>
              </a:rPr>
              <a:t>=</a:t>
            </a:r>
            <a:r>
              <a:rPr dirty="0" sz="1100" spc="6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0.5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229">
                <a:latin typeface="Cambria"/>
                <a:cs typeface="Cambria"/>
              </a:rPr>
              <a:t>+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0.5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∗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75">
                <a:latin typeface="Palatino Linotype"/>
                <a:cs typeface="Palatino Linotype"/>
              </a:rPr>
              <a:t>Pearson</a:t>
            </a:r>
            <a:r>
              <a:rPr dirty="0" sz="1100" spc="-75">
                <a:latin typeface="Cambria"/>
                <a:cs typeface="Cambria"/>
              </a:rPr>
              <a:t>(𝑦</a:t>
            </a:r>
            <a:r>
              <a:rPr dirty="0" baseline="-18518" sz="1125" spc="-112">
                <a:latin typeface="Cambria"/>
                <a:cs typeface="Cambria"/>
              </a:rPr>
              <a:t>1</a:t>
            </a:r>
            <a:r>
              <a:rPr dirty="0" sz="1100" spc="-75">
                <a:latin typeface="Cambria"/>
                <a:cs typeface="Cambria"/>
              </a:rPr>
              <a:t>⃗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75">
                <a:latin typeface="Cambria"/>
                <a:cs typeface="Cambria"/>
              </a:rPr>
              <a:t>,</a:t>
            </a:r>
            <a:r>
              <a:rPr dirty="0" sz="1100" spc="-65">
                <a:latin typeface="Cambria"/>
                <a:cs typeface="Cambria"/>
              </a:rPr>
              <a:t> </a:t>
            </a:r>
            <a:r>
              <a:rPr dirty="0" sz="1100" spc="-220">
                <a:latin typeface="Cambria"/>
                <a:cs typeface="Cambria"/>
              </a:rPr>
              <a:t>𝑦</a:t>
            </a:r>
            <a:r>
              <a:rPr dirty="0" baseline="-18518" sz="1125" spc="-330">
                <a:latin typeface="Cambria"/>
                <a:cs typeface="Cambria"/>
              </a:rPr>
              <a:t>2</a:t>
            </a:r>
            <a:r>
              <a:rPr dirty="0" sz="1100" spc="-220">
                <a:latin typeface="Cambria"/>
                <a:cs typeface="Cambria"/>
              </a:rPr>
              <a:t>⃗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7329" y="4194948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[259]: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27052" y="4212059"/>
            <a:ext cx="5918835" cy="195770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Correlation</a:t>
            </a:r>
            <a:r>
              <a:rPr dirty="0" sz="1100" spc="3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D7A7A"/>
                </a:solidFill>
                <a:latin typeface="Palatino Linotype"/>
                <a:cs typeface="Palatino Linotype"/>
              </a:rPr>
              <a:t>matrix</a:t>
            </a:r>
            <a:r>
              <a:rPr dirty="0" sz="1100" spc="35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dirty="0" sz="1100" spc="3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compare</a:t>
            </a:r>
            <a:r>
              <a:rPr dirty="0" sz="1100" spc="35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similarity</a:t>
            </a:r>
            <a:r>
              <a:rPr dirty="0" sz="1100" spc="3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over</a:t>
            </a:r>
            <a:r>
              <a:rPr dirty="0" sz="1100" spc="35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predictions</a:t>
            </a:r>
            <a:r>
              <a:rPr dirty="0" sz="1100" spc="3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65" i="1">
                <a:solidFill>
                  <a:srgbClr val="3D7A7A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5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r>
              <a:rPr dirty="0" sz="1100" spc="3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category</a:t>
            </a:r>
            <a:r>
              <a:rPr dirty="0" sz="1100" spc="10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 spc="55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models</a:t>
            </a:r>
            <a:endParaRPr sz="1100">
              <a:latin typeface="Palatino Linotype"/>
              <a:cs typeface="Palatino Linotype"/>
            </a:endParaRPr>
          </a:p>
          <a:p>
            <a:pPr marL="328295" marR="3181350" indent="-291465">
              <a:lnSpc>
                <a:spcPct val="102600"/>
              </a:lnSpc>
              <a:spcBef>
                <a:spcPts val="100"/>
              </a:spcBef>
            </a:pPr>
            <a:r>
              <a:rPr dirty="0" sz="1100">
                <a:latin typeface="Lucida Sans Unicode"/>
                <a:cs typeface="Lucida Sans Unicode"/>
              </a:rPr>
              <a:t>yhatAll3Categories</a:t>
            </a:r>
            <a:r>
              <a:rPr dirty="0" sz="1100" spc="3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np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vstack(( </a:t>
            </a:r>
            <a:r>
              <a:rPr dirty="0" sz="1100">
                <a:latin typeface="Lucida Sans Unicode"/>
                <a:cs typeface="Lucida Sans Unicode"/>
              </a:rPr>
              <a:t>yhat1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reshape(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33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yhat1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]), </a:t>
            </a:r>
            <a:r>
              <a:rPr dirty="0" sz="1100">
                <a:latin typeface="Lucida Sans Unicode"/>
                <a:cs typeface="Lucida Sans Unicode"/>
              </a:rPr>
              <a:t>yhat3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reshape(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33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yhat3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]), </a:t>
            </a:r>
            <a:r>
              <a:rPr dirty="0" sz="1100">
                <a:latin typeface="Lucida Sans Unicode"/>
                <a:cs typeface="Lucida Sans Unicode"/>
              </a:rPr>
              <a:t>yhat5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reshape(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33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yhat5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]), </a:t>
            </a:r>
            <a:r>
              <a:rPr dirty="0" sz="1100">
                <a:latin typeface="Lucida Sans Unicode"/>
                <a:cs typeface="Lucida Sans Unicode"/>
              </a:rPr>
              <a:t>yhat7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reshape(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33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yhat7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]))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15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 marR="2090420">
              <a:lnSpc>
                <a:spcPct val="102600"/>
              </a:lnSpc>
              <a:spcBef>
                <a:spcPts val="1355"/>
              </a:spcBef>
            </a:pPr>
            <a:r>
              <a:rPr dirty="0" sz="1100">
                <a:latin typeface="Lucida Sans Unicode"/>
                <a:cs typeface="Lucida Sans Unicode"/>
              </a:rPr>
              <a:t>cosineMatrix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cosine_similarity(yhatAll3Categories)</a:t>
            </a:r>
            <a:r>
              <a:rPr dirty="0" sz="1100" spc="500">
                <a:latin typeface="Lucida Sans Unicode"/>
                <a:cs typeface="Lucida Sans Unicode"/>
              </a:rPr>
              <a:t>  </a:t>
            </a:r>
            <a:r>
              <a:rPr dirty="0" sz="1100" spc="75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 spc="75">
                <a:latin typeface="Lucida Sans Unicode"/>
                <a:cs typeface="Lucida Sans Unicode"/>
              </a:rPr>
              <a:t>(</a:t>
            </a:r>
            <a:r>
              <a:rPr dirty="0" sz="1100" spc="75">
                <a:solidFill>
                  <a:srgbClr val="666666"/>
                </a:solidFill>
                <a:latin typeface="Lucida Sans Unicode"/>
                <a:cs typeface="Lucida Sans Unicode"/>
              </a:rPr>
              <a:t>.5</a:t>
            </a:r>
            <a:r>
              <a:rPr dirty="0" sz="1100" spc="26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2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.5</a:t>
            </a:r>
            <a:r>
              <a:rPr dirty="0" sz="1100" spc="26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*</a:t>
            </a:r>
            <a:r>
              <a:rPr dirty="0" sz="1100" spc="2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cosineMatrix)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01700" y="6288695"/>
            <a:ext cx="33718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58215" algn="l"/>
              </a:tabLst>
            </a:pPr>
            <a:r>
              <a:rPr dirty="0" sz="1100" spc="105">
                <a:latin typeface="Lucida Sans Unicode"/>
                <a:cs typeface="Lucida Sans Unicode"/>
              </a:rPr>
              <a:t>[[1.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80">
                <a:latin typeface="Lucida Sans Unicode"/>
                <a:cs typeface="Lucida Sans Unicode"/>
              </a:rPr>
              <a:t>0.67596578</a:t>
            </a:r>
            <a:r>
              <a:rPr dirty="0" sz="1100" spc="90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0.79319435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65">
                <a:latin typeface="Lucida Sans Unicode"/>
                <a:cs typeface="Lucida Sans Unicode"/>
              </a:rPr>
              <a:t>0.79319435]</a:t>
            </a:r>
            <a:endParaRPr sz="1100">
              <a:latin typeface="Lucida Sans Unicode"/>
              <a:cs typeface="Lucida Sans Unicode"/>
            </a:endParaRPr>
          </a:p>
          <a:p>
            <a:pPr marL="85090">
              <a:lnSpc>
                <a:spcPct val="100000"/>
              </a:lnSpc>
              <a:spcBef>
                <a:spcPts val="35"/>
              </a:spcBef>
              <a:tabLst>
                <a:tab pos="1758314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[0.67596578</a:t>
            </a:r>
            <a:r>
              <a:rPr dirty="0" sz="1100" spc="11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1.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80">
                <a:latin typeface="Lucida Sans Unicode"/>
                <a:cs typeface="Lucida Sans Unicode"/>
              </a:rPr>
              <a:t>0.58784885</a:t>
            </a:r>
            <a:r>
              <a:rPr dirty="0" sz="1100" spc="90">
                <a:latin typeface="Lucida Sans Unicode"/>
                <a:cs typeface="Lucida Sans Unicode"/>
              </a:rPr>
              <a:t> </a:t>
            </a:r>
            <a:r>
              <a:rPr dirty="0" sz="1100" spc="-65">
                <a:latin typeface="Lucida Sans Unicode"/>
                <a:cs typeface="Lucida Sans Unicode"/>
              </a:rPr>
              <a:t>0.58784885]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74432" y="6632840"/>
            <a:ext cx="18440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[0.79319435</a:t>
            </a:r>
            <a:r>
              <a:rPr dirty="0" sz="1100" spc="100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0.58784885</a:t>
            </a:r>
            <a:r>
              <a:rPr dirty="0" sz="1100" spc="10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1.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74432" y="6804912"/>
            <a:ext cx="18440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[0.79319435</a:t>
            </a:r>
            <a:r>
              <a:rPr dirty="0" sz="1100" spc="100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0.58784885</a:t>
            </a:r>
            <a:r>
              <a:rPr dirty="0" sz="1100" spc="10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1.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47478" y="6632840"/>
            <a:ext cx="1714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Lucida Sans Unicode"/>
                <a:cs typeface="Lucida Sans Unicode"/>
              </a:rPr>
              <a:t>1.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5">
                <a:latin typeface="Lucida Sans Unicode"/>
                <a:cs typeface="Lucida Sans Unicode"/>
              </a:rPr>
              <a:t>1.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174832" y="6632840"/>
            <a:ext cx="1714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5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180">
                <a:latin typeface="Lucida Sans Unicode"/>
                <a:cs typeface="Lucida Sans Unicode"/>
              </a:rPr>
              <a:t>]]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01700" y="7063027"/>
            <a:ext cx="5969000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Palatino Linotype"/>
                <a:cs typeface="Palatino Linotype"/>
              </a:rPr>
              <a:t>We </a:t>
            </a:r>
            <a:r>
              <a:rPr dirty="0" sz="1100" spc="-55">
                <a:latin typeface="Palatino Linotype"/>
                <a:cs typeface="Palatino Linotype"/>
              </a:rPr>
              <a:t>would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expect a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similarity</a:t>
            </a:r>
            <a:r>
              <a:rPr dirty="0" sz="1100">
                <a:latin typeface="Palatino Linotype"/>
                <a:cs typeface="Palatino Linotype"/>
              </a:rPr>
              <a:t> metric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Cambria"/>
                <a:cs typeface="Cambria"/>
              </a:rPr>
              <a:t>0.333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if there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was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 </a:t>
            </a:r>
            <a:r>
              <a:rPr dirty="0" sz="1100" spc="-10">
                <a:latin typeface="Palatino Linotype"/>
                <a:cs typeface="Palatino Linotype"/>
              </a:rPr>
              <a:t>correlation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between</a:t>
            </a:r>
            <a:r>
              <a:rPr dirty="0" sz="1100">
                <a:latin typeface="Palatino Linotype"/>
                <a:cs typeface="Palatino Linotype"/>
              </a:rPr>
              <a:t> any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two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clusters </a:t>
            </a:r>
            <a:r>
              <a:rPr dirty="0" sz="1100">
                <a:latin typeface="Palatino Linotype"/>
                <a:cs typeface="Palatino Linotype"/>
              </a:rPr>
              <a:t>because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there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three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categories.</a:t>
            </a:r>
            <a:r>
              <a:rPr dirty="0" sz="1100" spc="3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correlations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much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higher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than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that;</a:t>
            </a:r>
            <a:r>
              <a:rPr dirty="0" sz="1100" spc="114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all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models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had something</a:t>
            </a:r>
            <a:r>
              <a:rPr dirty="0" sz="1100">
                <a:latin typeface="Palatino Linotype"/>
                <a:cs typeface="Palatino Linotype"/>
              </a:rPr>
              <a:t> in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common.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such </a:t>
            </a:r>
            <a:r>
              <a:rPr dirty="0" sz="1100" spc="-45">
                <a:latin typeface="Palatino Linotype"/>
                <a:cs typeface="Palatino Linotype"/>
              </a:rPr>
              <a:t>we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might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think to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bag the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models</a:t>
            </a:r>
            <a:r>
              <a:rPr dirty="0" sz="1100">
                <a:latin typeface="Palatino Linotype"/>
                <a:cs typeface="Palatino Linotype"/>
              </a:rPr>
              <a:t> and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use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 </a:t>
            </a:r>
            <a:r>
              <a:rPr dirty="0" sz="1100" spc="-25">
                <a:latin typeface="Palatino Linotype"/>
                <a:cs typeface="Palatino Linotype"/>
              </a:rPr>
              <a:t>consensus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opinion. Because</a:t>
            </a:r>
            <a:r>
              <a:rPr dirty="0" sz="1100" spc="-4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models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5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7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had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perfect</a:t>
            </a:r>
            <a:r>
              <a:rPr dirty="0" sz="1100" spc="-10">
                <a:latin typeface="Palatino Linotype"/>
                <a:cs typeface="Palatino Linotype"/>
              </a:rPr>
              <a:t> correlation </a:t>
            </a:r>
            <a:r>
              <a:rPr dirty="0" sz="1100">
                <a:latin typeface="Palatino Linotype"/>
                <a:cs typeface="Palatino Linotype"/>
              </a:rPr>
              <a:t>(the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K-</a:t>
            </a:r>
            <a:r>
              <a:rPr dirty="0" sz="1100">
                <a:latin typeface="Palatino Linotype"/>
                <a:cs typeface="Palatino Linotype"/>
              </a:rPr>
              <a:t>Means</a:t>
            </a:r>
            <a:r>
              <a:rPr dirty="0" sz="1100" spc="-10">
                <a:latin typeface="Palatino Linotype"/>
                <a:cs typeface="Palatino Linotype"/>
              </a:rPr>
              <a:t> models),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90">
                <a:latin typeface="Palatino Linotype"/>
                <a:cs typeface="Palatino Linotype"/>
              </a:rPr>
              <a:t>we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need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exlude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one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for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bagging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work.</a:t>
            </a:r>
            <a:r>
              <a:rPr dirty="0" sz="1100" spc="1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Let’s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try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see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how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affects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accuracy: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914400" y="8029785"/>
            <a:ext cx="5944235" cy="1095375"/>
            <a:chOff x="914400" y="8029785"/>
            <a:chExt cx="5944235" cy="1095375"/>
          </a:xfrm>
        </p:grpSpPr>
        <p:sp>
          <p:nvSpPr>
            <p:cNvPr id="16" name="object 16" descr=""/>
            <p:cNvSpPr/>
            <p:nvPr/>
          </p:nvSpPr>
          <p:spPr>
            <a:xfrm>
              <a:off x="914400" y="8029785"/>
              <a:ext cx="5944235" cy="1095375"/>
            </a:xfrm>
            <a:custGeom>
              <a:avLst/>
              <a:gdLst/>
              <a:ahLst/>
              <a:cxnLst/>
              <a:rect l="l" t="t" r="r" b="b"/>
              <a:pathLst>
                <a:path w="5944234" h="109537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1069465"/>
                  </a:lnTo>
                  <a:lnTo>
                    <a:pt x="1988" y="1079316"/>
                  </a:lnTo>
                  <a:lnTo>
                    <a:pt x="7411" y="1087359"/>
                  </a:lnTo>
                  <a:lnTo>
                    <a:pt x="15455" y="1092782"/>
                  </a:lnTo>
                  <a:lnTo>
                    <a:pt x="25305" y="1094771"/>
                  </a:lnTo>
                  <a:lnTo>
                    <a:pt x="5918371" y="1094771"/>
                  </a:lnTo>
                  <a:lnTo>
                    <a:pt x="5928221" y="1092782"/>
                  </a:lnTo>
                  <a:lnTo>
                    <a:pt x="5936265" y="1087359"/>
                  </a:lnTo>
                  <a:lnTo>
                    <a:pt x="5941688" y="1079316"/>
                  </a:lnTo>
                  <a:lnTo>
                    <a:pt x="5943676" y="1069465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27052" y="8042437"/>
              <a:ext cx="5918835" cy="1082675"/>
            </a:xfrm>
            <a:custGeom>
              <a:avLst/>
              <a:gdLst/>
              <a:ahLst/>
              <a:cxnLst/>
              <a:rect l="l" t="t" r="r" b="b"/>
              <a:pathLst>
                <a:path w="5918834" h="1082675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1069465"/>
                  </a:lnTo>
                  <a:lnTo>
                    <a:pt x="0" y="1076454"/>
                  </a:lnTo>
                  <a:lnTo>
                    <a:pt x="5664" y="1082118"/>
                  </a:lnTo>
                  <a:lnTo>
                    <a:pt x="5912706" y="1082118"/>
                  </a:lnTo>
                  <a:lnTo>
                    <a:pt x="5918371" y="1076454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27329" y="8025319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F3E9F"/>
                </a:solidFill>
                <a:latin typeface="Lucida Sans Unicode"/>
                <a:cs typeface="Lucida Sans Unicode"/>
              </a:rPr>
              <a:t>[280]: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9" name="object 19" descr=""/>
          <p:cNvSpPr txBox="1"/>
          <p:nvPr/>
        </p:nvSpPr>
        <p:spPr>
          <a:xfrm>
            <a:off x="927052" y="8042437"/>
            <a:ext cx="5918835" cy="1082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i="1">
                <a:solidFill>
                  <a:srgbClr val="3D7A7A"/>
                </a:solidFill>
                <a:latin typeface="Palatino Linotype"/>
                <a:cs typeface="Palatino Linotype"/>
              </a:rPr>
              <a:t>Take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out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50" i="1">
                <a:solidFill>
                  <a:srgbClr val="3D7A7A"/>
                </a:solidFill>
                <a:latin typeface="Palatino Linotype"/>
                <a:cs typeface="Palatino Linotype"/>
              </a:rPr>
              <a:t>perfectly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5" i="1">
                <a:solidFill>
                  <a:srgbClr val="3D7A7A"/>
                </a:solidFill>
                <a:latin typeface="Palatino Linotype"/>
                <a:cs typeface="Palatino Linotype"/>
              </a:rPr>
              <a:t>correlated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prediction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yhat7</a:t>
            </a:r>
            <a:endParaRPr sz="1100">
              <a:latin typeface="Palatino Linotype"/>
              <a:cs typeface="Palatino Linotype"/>
            </a:endParaRPr>
          </a:p>
          <a:p>
            <a:pPr marL="328295" marR="3181350" indent="-291465">
              <a:lnSpc>
                <a:spcPct val="102600"/>
              </a:lnSpc>
            </a:pPr>
            <a:r>
              <a:rPr dirty="0" sz="1100" spc="-20">
                <a:latin typeface="Lucida Sans Unicode"/>
                <a:cs typeface="Lucida Sans Unicode"/>
              </a:rPr>
              <a:t>yhatMost3Categories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np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vstack(( </a:t>
            </a:r>
            <a:r>
              <a:rPr dirty="0" sz="1100">
                <a:latin typeface="Lucida Sans Unicode"/>
                <a:cs typeface="Lucida Sans Unicode"/>
              </a:rPr>
              <a:t>yhat1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reshape(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33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yhat1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]), </a:t>
            </a:r>
            <a:r>
              <a:rPr dirty="0" sz="1100">
                <a:latin typeface="Lucida Sans Unicode"/>
                <a:cs typeface="Lucida Sans Unicode"/>
              </a:rPr>
              <a:t>yhat3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reshape(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33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yhat3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]), </a:t>
            </a:r>
            <a:r>
              <a:rPr dirty="0" sz="1100">
                <a:latin typeface="Lucida Sans Unicode"/>
                <a:cs typeface="Lucida Sans Unicode"/>
              </a:rPr>
              <a:t>yhat5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reshape(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33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yhat5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18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27052" y="914294"/>
            <a:ext cx="5918835" cy="8185150"/>
          </a:xfrm>
          <a:custGeom>
            <a:avLst/>
            <a:gdLst/>
            <a:ahLst/>
            <a:cxnLst/>
            <a:rect l="l" t="t" r="r" b="b"/>
            <a:pathLst>
              <a:path w="5918834" h="8185150">
                <a:moveTo>
                  <a:pt x="5912706" y="0"/>
                </a:moveTo>
                <a:lnTo>
                  <a:pt x="5664" y="0"/>
                </a:lnTo>
                <a:lnTo>
                  <a:pt x="0" y="5664"/>
                </a:lnTo>
                <a:lnTo>
                  <a:pt x="0" y="8172272"/>
                </a:lnTo>
                <a:lnTo>
                  <a:pt x="0" y="8179260"/>
                </a:lnTo>
                <a:lnTo>
                  <a:pt x="5664" y="8184924"/>
                </a:lnTo>
                <a:lnTo>
                  <a:pt x="5912706" y="8184924"/>
                </a:lnTo>
                <a:lnTo>
                  <a:pt x="5918371" y="8179260"/>
                </a:lnTo>
                <a:lnTo>
                  <a:pt x="5918371" y="5664"/>
                </a:lnTo>
                <a:lnTo>
                  <a:pt x="591270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2309" y="1091690"/>
            <a:ext cx="5626100" cy="796035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def</a:t>
            </a:r>
            <a:r>
              <a:rPr dirty="0" sz="1100" spc="215" b="1">
                <a:solidFill>
                  <a:srgbClr val="007F00"/>
                </a:solidFill>
                <a:latin typeface="Palatino Linotype"/>
                <a:cs typeface="Palatino Linotype"/>
              </a:rPr>
              <a:t>  </a:t>
            </a:r>
            <a:r>
              <a:rPr dirty="0" sz="1100" spc="-10">
                <a:solidFill>
                  <a:srgbClr val="0000FF"/>
                </a:solidFill>
                <a:latin typeface="Lucida Sans Unicode"/>
                <a:cs typeface="Lucida Sans Unicode"/>
              </a:rPr>
              <a:t>majorityRule3</a:t>
            </a:r>
            <a:r>
              <a:rPr dirty="0" sz="1100" spc="-10">
                <a:latin typeface="Lucida Sans Unicode"/>
                <a:cs typeface="Lucida Sans Unicode"/>
              </a:rPr>
              <a:t>(predictionMatrix):</a:t>
            </a:r>
            <a:endParaRPr sz="1100">
              <a:latin typeface="Lucida Sans Unicode"/>
              <a:cs typeface="Lucida Sans Unicode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dirty="0" sz="1100" spc="-25" i="1">
                <a:solidFill>
                  <a:srgbClr val="BA2121"/>
                </a:solidFill>
                <a:latin typeface="Palatino Linotype"/>
                <a:cs typeface="Palatino Linotype"/>
              </a:rPr>
              <a:t>"""</a:t>
            </a:r>
            <a:endParaRPr sz="1100">
              <a:latin typeface="Palatino Linotype"/>
              <a:cs typeface="Palatino Linotype"/>
            </a:endParaRPr>
          </a:p>
          <a:p>
            <a:pPr marL="594360" marR="368300">
              <a:lnSpc>
                <a:spcPct val="102600"/>
              </a:lnSpc>
            </a:pPr>
            <a:r>
              <a:rPr dirty="0" sz="1100" spc="114" i="1">
                <a:solidFill>
                  <a:srgbClr val="BA2121"/>
                </a:solidFill>
                <a:latin typeface="Palatino Linotype"/>
                <a:cs typeface="Palatino Linotype"/>
              </a:rPr>
              <a:t>input:</a:t>
            </a:r>
            <a:r>
              <a:rPr dirty="0" sz="1100" spc="31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BA2121"/>
                </a:solidFill>
                <a:latin typeface="Palatino Linotype"/>
                <a:cs typeface="Palatino Linotype"/>
              </a:rPr>
              <a:t>np.ndarray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BA2121"/>
                </a:solidFill>
                <a:latin typeface="Palatino Linotype"/>
                <a:cs typeface="Palatino Linotype"/>
              </a:rPr>
              <a:t>predictionMatrix</a:t>
            </a:r>
            <a:r>
              <a:rPr dirty="0" sz="1100" spc="31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BA2121"/>
                </a:solidFill>
                <a:latin typeface="Palatino Linotype"/>
                <a:cs typeface="Palatino Linotype"/>
              </a:rPr>
              <a:t>of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BA2121"/>
                </a:solidFill>
                <a:latin typeface="Palatino Linotype"/>
                <a:cs typeface="Palatino Linotype"/>
              </a:rPr>
              <a:t>shape</a:t>
            </a:r>
            <a:r>
              <a:rPr dirty="0" sz="1100" spc="31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85" i="1">
                <a:solidFill>
                  <a:srgbClr val="BA2121"/>
                </a:solidFill>
                <a:latin typeface="Palatino Linotype"/>
                <a:cs typeface="Palatino Linotype"/>
              </a:rPr>
              <a:t>(n_models,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i="1">
                <a:solidFill>
                  <a:srgbClr val="BA2121"/>
                </a:solidFill>
                <a:latin typeface="Palatino Linotype"/>
                <a:cs typeface="Palatino Linotype"/>
              </a:rPr>
              <a:t>n_images)</a:t>
            </a:r>
            <a:r>
              <a:rPr dirty="0" sz="1100" spc="5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BA2121"/>
                </a:solidFill>
                <a:latin typeface="Palatino Linotype"/>
                <a:cs typeface="Palatino Linotype"/>
              </a:rPr>
              <a:t>output:</a:t>
            </a:r>
            <a:r>
              <a:rPr dirty="0" sz="1100" spc="30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BA2121"/>
                </a:solidFill>
                <a:latin typeface="Palatino Linotype"/>
                <a:cs typeface="Palatino Linotype"/>
              </a:rPr>
              <a:t>np.ndarray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BA2121"/>
                </a:solidFill>
                <a:latin typeface="Palatino Linotype"/>
                <a:cs typeface="Palatino Linotype"/>
              </a:rPr>
              <a:t>baggedPred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BA2121"/>
                </a:solidFill>
                <a:latin typeface="Palatino Linotype"/>
                <a:cs typeface="Palatino Linotype"/>
              </a:rPr>
              <a:t>of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BA2121"/>
                </a:solidFill>
                <a:latin typeface="Palatino Linotype"/>
                <a:cs typeface="Palatino Linotype"/>
              </a:rPr>
              <a:t>shape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85" i="1">
                <a:solidFill>
                  <a:srgbClr val="BA2121"/>
                </a:solidFill>
                <a:latin typeface="Palatino Linotype"/>
                <a:cs typeface="Palatino Linotype"/>
              </a:rPr>
              <a:t>(n_images,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55" i="1">
                <a:solidFill>
                  <a:srgbClr val="BA2121"/>
                </a:solidFill>
                <a:latin typeface="Palatino Linotype"/>
                <a:cs typeface="Palatino Linotype"/>
              </a:rPr>
              <a:t>)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dirty="0" sz="1100" spc="-25" i="1">
                <a:solidFill>
                  <a:srgbClr val="BA2121"/>
                </a:solidFill>
                <a:latin typeface="Palatino Linotype"/>
                <a:cs typeface="Palatino Linotype"/>
              </a:rPr>
              <a:t>"""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3D7A7A"/>
                </a:solidFill>
                <a:latin typeface="Palatino Linotype"/>
                <a:cs typeface="Palatino Linotype"/>
              </a:rPr>
              <a:t>algorithm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we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will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use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204" i="1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pick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mode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270" i="1">
                <a:solidFill>
                  <a:srgbClr val="3D7A7A"/>
                </a:solidFill>
                <a:latin typeface="Palatino Linotype"/>
                <a:cs typeface="Palatino Linotype"/>
              </a:rPr>
              <a:t>if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60" i="1">
                <a:solidFill>
                  <a:srgbClr val="3D7A7A"/>
                </a:solidFill>
                <a:latin typeface="Palatino Linotype"/>
                <a:cs typeface="Palatino Linotype"/>
              </a:rPr>
              <a:t>possible,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then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break</a:t>
            </a:r>
            <a:r>
              <a:rPr dirty="0" sz="1100" spc="11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15570">
              <a:lnSpc>
                <a:spcPct val="100000"/>
              </a:lnSpc>
              <a:spcBef>
                <a:spcPts val="35"/>
              </a:spcBef>
              <a:tabLst>
                <a:tab pos="1500505" algn="l"/>
              </a:tabLst>
            </a:pPr>
            <a:r>
              <a:rPr dirty="0" sz="600" spc="17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170" i="1">
                <a:solidFill>
                  <a:srgbClr val="3D7A7A"/>
                </a:solidFill>
                <a:latin typeface="Palatino Linotype"/>
                <a:cs typeface="Palatino Linotype"/>
              </a:rPr>
              <a:t>ties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randomly.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baggedPred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np.zeros(predictionMatrix.shape[1]).</a:t>
            </a:r>
            <a:endParaRPr sz="1100">
              <a:latin typeface="Palatino Linotype"/>
              <a:cs typeface="Palatino Linotype"/>
            </a:endParaRPr>
          </a:p>
          <a:p>
            <a:pPr marL="115570">
              <a:lnSpc>
                <a:spcPct val="100000"/>
              </a:lnSpc>
              <a:spcBef>
                <a:spcPts val="35"/>
              </a:spcBef>
            </a:pPr>
            <a:r>
              <a:rPr dirty="0" sz="600" spc="12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astype(int)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135"/>
              </a:spcBef>
            </a:pPr>
            <a:r>
              <a:rPr dirty="0" sz="1100" spc="75" i="1">
                <a:solidFill>
                  <a:srgbClr val="3D7A7A"/>
                </a:solidFill>
                <a:latin typeface="Palatino Linotype"/>
                <a:cs typeface="Palatino Linotype"/>
              </a:rPr>
              <a:t>#Populate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45" i="1">
                <a:solidFill>
                  <a:srgbClr val="3D7A7A"/>
                </a:solidFill>
                <a:latin typeface="Palatino Linotype"/>
                <a:cs typeface="Palatino Linotype"/>
              </a:rPr>
              <a:t>baggedPred</a:t>
            </a:r>
            <a:endParaRPr sz="1100">
              <a:latin typeface="Palatino Linotype"/>
              <a:cs typeface="Palatino Linotype"/>
            </a:endParaRPr>
          </a:p>
          <a:p>
            <a:pPr marL="594360" marR="2259330" indent="-291465">
              <a:lnSpc>
                <a:spcPct val="102600"/>
              </a:lnSpc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29">
                <a:latin typeface="Lucida Sans Unicode"/>
                <a:cs typeface="Lucida Sans Unicode"/>
              </a:rPr>
              <a:t>j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dirty="0" sz="1100" spc="-10">
                <a:latin typeface="Lucida Sans Unicode"/>
                <a:cs typeface="Lucida Sans Unicode"/>
              </a:rPr>
              <a:t>(predictionMatrix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10">
                <a:latin typeface="Lucida Sans Unicode"/>
                <a:cs typeface="Lucida Sans Unicode"/>
              </a:rPr>
              <a:t>]):</a:t>
            </a:r>
            <a:r>
              <a:rPr dirty="0" sz="1100" spc="50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</a:t>
            </a:r>
            <a:r>
              <a:rPr dirty="0" sz="1100" spc="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55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  <a:p>
            <a:pPr marL="88519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: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88519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: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88519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>
                <a:latin typeface="Lucida Sans Unicode"/>
                <a:cs typeface="Lucida Sans Unicode"/>
              </a:rPr>
              <a:t>:</a:t>
            </a:r>
            <a:r>
              <a:rPr dirty="0" sz="1100" spc="310"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594360">
              <a:lnSpc>
                <a:spcPct val="100000"/>
              </a:lnSpc>
              <a:spcBef>
                <a:spcPts val="35"/>
              </a:spcBef>
            </a:pPr>
            <a:r>
              <a:rPr dirty="0" sz="1100" spc="15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594360">
              <a:lnSpc>
                <a:spcPct val="100000"/>
              </a:lnSpc>
              <a:spcBef>
                <a:spcPts val="35"/>
              </a:spcBef>
            </a:pPr>
            <a:r>
              <a:rPr dirty="0" sz="1100" spc="75" i="1">
                <a:solidFill>
                  <a:srgbClr val="3D7A7A"/>
                </a:solidFill>
                <a:latin typeface="Palatino Linotype"/>
                <a:cs typeface="Palatino Linotype"/>
              </a:rPr>
              <a:t>#Populate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5" i="1">
                <a:solidFill>
                  <a:srgbClr val="3D7A7A"/>
                </a:solidFill>
                <a:latin typeface="Palatino Linotype"/>
                <a:cs typeface="Palatino Linotype"/>
              </a:rPr>
              <a:t>counts</a:t>
            </a:r>
            <a:endParaRPr sz="1100">
              <a:latin typeface="Palatino Linotype"/>
              <a:cs typeface="Palatino Linotype"/>
            </a:endParaRPr>
          </a:p>
          <a:p>
            <a:pPr marL="885190" marR="1823085" indent="-291465">
              <a:lnSpc>
                <a:spcPct val="102600"/>
              </a:lnSpc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54">
                <a:latin typeface="Lucida Sans Unicode"/>
                <a:cs typeface="Lucida Sans Unicode"/>
              </a:rPr>
              <a:t>i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dirty="0" sz="1100" spc="-10">
                <a:latin typeface="Lucida Sans Unicode"/>
                <a:cs typeface="Lucida Sans Unicode"/>
              </a:rPr>
              <a:t>(predictionMatrix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]):</a:t>
            </a:r>
            <a:r>
              <a:rPr dirty="0" sz="1100" spc="50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this_prediction</a:t>
            </a:r>
            <a:r>
              <a:rPr dirty="0" sz="1100" spc="44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4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predictionMatrix[i,</a:t>
            </a:r>
            <a:r>
              <a:rPr dirty="0" sz="1100" spc="450">
                <a:latin typeface="Lucida Sans Unicode"/>
                <a:cs typeface="Lucida Sans Unicode"/>
              </a:rPr>
              <a:t> </a:t>
            </a:r>
            <a:r>
              <a:rPr dirty="0" sz="1100" spc="185">
                <a:latin typeface="Lucida Sans Unicode"/>
                <a:cs typeface="Lucida Sans Unicode"/>
              </a:rPr>
              <a:t>j]</a:t>
            </a:r>
            <a:endParaRPr sz="1100">
              <a:latin typeface="Lucida Sans Unicode"/>
              <a:cs typeface="Lucida Sans Unicode"/>
            </a:endParaRPr>
          </a:p>
          <a:p>
            <a:pPr marL="88519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counts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update({this_prediction</a:t>
            </a:r>
            <a:r>
              <a:rPr dirty="0" sz="1100" spc="140">
                <a:latin typeface="Lucida Sans Unicode"/>
                <a:cs typeface="Lucida Sans Unicode"/>
              </a:rPr>
              <a:t> 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45">
                <a:latin typeface="Lucida Sans Unicode"/>
                <a:cs typeface="Lucida Sans Unicode"/>
              </a:rPr>
              <a:t>  </a:t>
            </a:r>
            <a:r>
              <a:rPr dirty="0" sz="1100">
                <a:latin typeface="Lucida Sans Unicode"/>
                <a:cs typeface="Lucida Sans Unicode"/>
              </a:rPr>
              <a:t>counts[this_prediction]</a:t>
            </a:r>
            <a:r>
              <a:rPr dirty="0" sz="1100" spc="140">
                <a:latin typeface="Lucida Sans Unicode"/>
                <a:cs typeface="Lucida Sans Unicode"/>
              </a:rPr>
              <a:t> 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145">
                <a:solidFill>
                  <a:srgbClr val="666666"/>
                </a:solidFill>
                <a:latin typeface="Lucida Sans Unicode"/>
                <a:cs typeface="Lucida Sans Unicode"/>
              </a:rPr>
              <a:t>  </a:t>
            </a:r>
            <a:r>
              <a:rPr dirty="0" sz="1100" spc="6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65">
                <a:latin typeface="Lucida Sans Unicode"/>
                <a:cs typeface="Lucida Sans Unicode"/>
              </a:rPr>
              <a:t>})</a:t>
            </a:r>
            <a:endParaRPr sz="1100">
              <a:latin typeface="Lucida Sans Unicode"/>
              <a:cs typeface="Lucida Sans Unicode"/>
            </a:endParaRPr>
          </a:p>
          <a:p>
            <a:pPr marL="59436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solidFill>
                  <a:srgbClr val="3D7A7A"/>
                </a:solidFill>
                <a:latin typeface="Palatino Linotype"/>
                <a:cs typeface="Palatino Linotype"/>
              </a:rPr>
              <a:t>#Determine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 i="1">
                <a:solidFill>
                  <a:srgbClr val="3D7A7A"/>
                </a:solidFill>
                <a:latin typeface="Palatino Linotype"/>
                <a:cs typeface="Palatino Linotype"/>
              </a:rPr>
              <a:t>winner</a:t>
            </a:r>
            <a:endParaRPr sz="1100">
              <a:latin typeface="Palatino Linotype"/>
              <a:cs typeface="Palatino Linotype"/>
            </a:endParaRPr>
          </a:p>
          <a:p>
            <a:pPr marL="885190" marR="1313815" indent="-291465">
              <a:lnSpc>
                <a:spcPct val="102600"/>
              </a:lnSpc>
            </a:pPr>
            <a:r>
              <a:rPr dirty="0" sz="1100" spc="175" b="1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dirty="0" sz="1100" spc="31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&gt;</a:t>
            </a:r>
            <a:r>
              <a:rPr dirty="0" sz="1100" spc="2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b="1">
                <a:solidFill>
                  <a:srgbClr val="AA21FF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2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&gt;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counts[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10">
                <a:latin typeface="Lucida Sans Unicode"/>
                <a:cs typeface="Lucida Sans Unicode"/>
              </a:rPr>
              <a:t>]: </a:t>
            </a:r>
            <a:r>
              <a:rPr dirty="0" sz="1100">
                <a:latin typeface="Lucida Sans Unicode"/>
                <a:cs typeface="Lucida Sans Unicode"/>
              </a:rPr>
              <a:t>baggedPred[j]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885190" marR="1168400" indent="-291465">
              <a:lnSpc>
                <a:spcPct val="102600"/>
              </a:lnSpc>
            </a:pPr>
            <a:r>
              <a:rPr dirty="0" sz="1100" spc="140" b="1">
                <a:solidFill>
                  <a:srgbClr val="007F00"/>
                </a:solidFill>
                <a:latin typeface="Palatino Linotype"/>
                <a:cs typeface="Palatino Linotype"/>
              </a:rPr>
              <a:t>elif</a:t>
            </a:r>
            <a:r>
              <a:rPr dirty="0" sz="1100" spc="31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&gt;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 b="1">
                <a:solidFill>
                  <a:srgbClr val="AA21FF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2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&gt;</a:t>
            </a:r>
            <a:r>
              <a:rPr dirty="0" sz="1100" spc="2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counts[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10">
                <a:latin typeface="Lucida Sans Unicode"/>
                <a:cs typeface="Lucida Sans Unicode"/>
              </a:rPr>
              <a:t>]: </a:t>
            </a:r>
            <a:r>
              <a:rPr dirty="0" sz="1100">
                <a:latin typeface="Lucida Sans Unicode"/>
                <a:cs typeface="Lucida Sans Unicode"/>
              </a:rPr>
              <a:t>baggedPred[j]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885190" marR="1168400" indent="-291465">
              <a:lnSpc>
                <a:spcPct val="102600"/>
              </a:lnSpc>
            </a:pPr>
            <a:r>
              <a:rPr dirty="0" sz="1100" spc="140" b="1">
                <a:solidFill>
                  <a:srgbClr val="007F00"/>
                </a:solidFill>
                <a:latin typeface="Palatino Linotype"/>
                <a:cs typeface="Palatino Linotype"/>
              </a:rPr>
              <a:t>elif</a:t>
            </a:r>
            <a:r>
              <a:rPr dirty="0" sz="1100" spc="31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&gt;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 b="1">
                <a:solidFill>
                  <a:srgbClr val="AA21FF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2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&gt;</a:t>
            </a:r>
            <a:r>
              <a:rPr dirty="0" sz="1100" spc="2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counts[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10">
                <a:latin typeface="Lucida Sans Unicode"/>
                <a:cs typeface="Lucida Sans Unicode"/>
              </a:rPr>
              <a:t>]: </a:t>
            </a:r>
            <a:r>
              <a:rPr dirty="0" sz="1100">
                <a:latin typeface="Lucida Sans Unicode"/>
                <a:cs typeface="Lucida Sans Unicode"/>
              </a:rPr>
              <a:t>baggedPred[j]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594360">
              <a:lnSpc>
                <a:spcPct val="100000"/>
              </a:lnSpc>
              <a:spcBef>
                <a:spcPts val="35"/>
              </a:spcBef>
            </a:pPr>
            <a:r>
              <a:rPr dirty="0" sz="1100" spc="110" b="1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dirty="0" sz="1100" spc="110">
                <a:latin typeface="Lucida Sans Unicode"/>
                <a:cs typeface="Lucida Sans Unicode"/>
              </a:rPr>
              <a:t>: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D7A7A"/>
                </a:solidFill>
                <a:latin typeface="Palatino Linotype"/>
                <a:cs typeface="Palatino Linotype"/>
              </a:rPr>
              <a:t>Break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90" i="1">
                <a:solidFill>
                  <a:srgbClr val="3D7A7A"/>
                </a:solidFill>
                <a:latin typeface="Palatino Linotype"/>
                <a:cs typeface="Palatino Linotype"/>
              </a:rPr>
              <a:t>ties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 i="1">
                <a:solidFill>
                  <a:srgbClr val="3D7A7A"/>
                </a:solidFill>
                <a:latin typeface="Palatino Linotype"/>
                <a:cs typeface="Palatino Linotype"/>
              </a:rPr>
              <a:t>randomly</a:t>
            </a:r>
            <a:endParaRPr sz="1100">
              <a:latin typeface="Palatino Linotype"/>
              <a:cs typeface="Palatino Linotype"/>
            </a:endParaRPr>
          </a:p>
          <a:p>
            <a:pPr marL="88519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tieBreaker</a:t>
            </a:r>
            <a:r>
              <a:rPr dirty="0" sz="1100" spc="409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41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random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random()</a:t>
            </a:r>
            <a:endParaRPr sz="1100">
              <a:latin typeface="Lucida Sans Unicode"/>
              <a:cs typeface="Lucida Sans Unicode"/>
            </a:endParaRPr>
          </a:p>
          <a:p>
            <a:pPr marL="885190">
              <a:lnSpc>
                <a:spcPct val="100000"/>
              </a:lnSpc>
              <a:spcBef>
                <a:spcPts val="35"/>
              </a:spcBef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28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D7A7A"/>
                </a:solidFill>
                <a:latin typeface="Palatino Linotype"/>
                <a:cs typeface="Palatino Linotype"/>
              </a:rPr>
              <a:t>There</a:t>
            </a:r>
            <a:r>
              <a:rPr dirty="0" sz="1100" spc="28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are</a:t>
            </a:r>
            <a:r>
              <a:rPr dirty="0" sz="1100" spc="28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0" i="1">
                <a:solidFill>
                  <a:srgbClr val="3D7A7A"/>
                </a:solidFill>
                <a:latin typeface="Palatino Linotype"/>
                <a:cs typeface="Palatino Linotype"/>
              </a:rPr>
              <a:t>three</a:t>
            </a:r>
            <a:r>
              <a:rPr dirty="0" sz="1100" spc="28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5" i="1">
                <a:solidFill>
                  <a:srgbClr val="3D7A7A"/>
                </a:solidFill>
                <a:latin typeface="Palatino Linotype"/>
                <a:cs typeface="Palatino Linotype"/>
              </a:rPr>
              <a:t>rows,</a:t>
            </a:r>
            <a:r>
              <a:rPr dirty="0" sz="1100" spc="28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so</a:t>
            </a:r>
            <a:r>
              <a:rPr dirty="0" sz="1100" spc="28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0" i="1">
                <a:solidFill>
                  <a:srgbClr val="3D7A7A"/>
                </a:solidFill>
                <a:latin typeface="Palatino Linotype"/>
                <a:cs typeface="Palatino Linotype"/>
              </a:rPr>
              <a:t>there</a:t>
            </a:r>
            <a:r>
              <a:rPr dirty="0" sz="1100" spc="28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i="1">
                <a:solidFill>
                  <a:srgbClr val="3D7A7A"/>
                </a:solidFill>
                <a:latin typeface="Palatino Linotype"/>
                <a:cs typeface="Palatino Linotype"/>
              </a:rPr>
              <a:t>can</a:t>
            </a:r>
            <a:r>
              <a:rPr dirty="0" sz="1100" spc="28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D7A7A"/>
                </a:solidFill>
                <a:latin typeface="Palatino Linotype"/>
                <a:cs typeface="Palatino Linotype"/>
              </a:rPr>
              <a:t>be</a:t>
            </a:r>
            <a:r>
              <a:rPr dirty="0" sz="1100" spc="28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28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0" i="1">
                <a:solidFill>
                  <a:srgbClr val="3D7A7A"/>
                </a:solidFill>
                <a:latin typeface="Palatino Linotype"/>
                <a:cs typeface="Palatino Linotype"/>
              </a:rPr>
              <a:t>three</a:t>
            </a:r>
            <a:r>
              <a:rPr dirty="0" sz="1100" spc="28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way</a:t>
            </a:r>
            <a:r>
              <a:rPr dirty="0" sz="1100" spc="28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229" i="1">
                <a:solidFill>
                  <a:srgbClr val="3D7A7A"/>
                </a:solidFill>
                <a:latin typeface="Palatino Linotype"/>
                <a:cs typeface="Palatino Linotype"/>
              </a:rPr>
              <a:t>tie.</a:t>
            </a:r>
            <a:r>
              <a:rPr dirty="0" sz="1100" spc="28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70" i="1">
                <a:solidFill>
                  <a:srgbClr val="3D7A7A"/>
                </a:solidFill>
                <a:latin typeface="Palatino Linotype"/>
                <a:cs typeface="Palatino Linotype"/>
              </a:rPr>
              <a:t>We</a:t>
            </a:r>
            <a:r>
              <a:rPr dirty="0" sz="1100" spc="28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5" i="1">
                <a:solidFill>
                  <a:srgbClr val="3D7A7A"/>
                </a:solidFill>
                <a:latin typeface="Palatino Linotype"/>
                <a:cs typeface="Palatino Linotype"/>
              </a:rPr>
              <a:t>will</a:t>
            </a:r>
            <a:r>
              <a:rPr dirty="0" sz="1100" spc="14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15570">
              <a:lnSpc>
                <a:spcPct val="100000"/>
              </a:lnSpc>
              <a:spcBef>
                <a:spcPts val="35"/>
              </a:spcBef>
            </a:pPr>
            <a:r>
              <a:rPr dirty="0" sz="600" spc="18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180" i="1">
                <a:solidFill>
                  <a:srgbClr val="3D7A7A"/>
                </a:solidFill>
                <a:latin typeface="Palatino Linotype"/>
                <a:cs typeface="Palatino Linotype"/>
              </a:rPr>
              <a:t>flip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coin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pick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5" i="1">
                <a:solidFill>
                  <a:srgbClr val="3D7A7A"/>
                </a:solidFill>
                <a:latin typeface="Palatino Linotype"/>
                <a:cs typeface="Palatino Linotype"/>
              </a:rPr>
              <a:t>winner.</a:t>
            </a:r>
            <a:endParaRPr sz="1100">
              <a:latin typeface="Palatino Linotype"/>
              <a:cs typeface="Palatino Linotype"/>
            </a:endParaRPr>
          </a:p>
          <a:p>
            <a:pPr marL="885190">
              <a:lnSpc>
                <a:spcPct val="100000"/>
              </a:lnSpc>
              <a:spcBef>
                <a:spcPts val="135"/>
              </a:spcBef>
            </a:pPr>
            <a:r>
              <a:rPr dirty="0" sz="1100" spc="175" b="1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dirty="0" sz="1100" spc="31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 b="1">
                <a:solidFill>
                  <a:srgbClr val="AA21FF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2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&gt;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counts[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10"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  <a:p>
            <a:pPr marL="1176020">
              <a:lnSpc>
                <a:spcPct val="100000"/>
              </a:lnSpc>
              <a:spcBef>
                <a:spcPts val="35"/>
              </a:spcBef>
            </a:pPr>
            <a:r>
              <a:rPr dirty="0" sz="1100" spc="95" b="1">
                <a:solidFill>
                  <a:srgbClr val="007F00"/>
                </a:solidFill>
                <a:latin typeface="Palatino Linotype"/>
                <a:cs typeface="Palatino Linotype"/>
              </a:rPr>
              <a:t>assert</a:t>
            </a:r>
            <a:r>
              <a:rPr dirty="0" sz="1100" spc="33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&gt;</a:t>
            </a:r>
            <a:r>
              <a:rPr dirty="0" sz="1100" spc="2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counts[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1466850" marR="2914015" indent="-291465">
              <a:lnSpc>
                <a:spcPct val="102699"/>
              </a:lnSpc>
            </a:pPr>
            <a:r>
              <a:rPr dirty="0" sz="1100" spc="175" b="1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dirty="0" sz="1100" spc="42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tieBreaker</a:t>
            </a:r>
            <a:r>
              <a:rPr dirty="0" sz="1100" spc="3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&lt;</a:t>
            </a:r>
            <a:r>
              <a:rPr dirty="0" sz="1100" spc="3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5">
                <a:solidFill>
                  <a:srgbClr val="666666"/>
                </a:solidFill>
                <a:latin typeface="Lucida Sans Unicode"/>
                <a:cs typeface="Lucida Sans Unicode"/>
              </a:rPr>
              <a:t>.5</a:t>
            </a:r>
            <a:r>
              <a:rPr dirty="0" sz="1100" spc="75">
                <a:latin typeface="Lucida Sans Unicode"/>
                <a:cs typeface="Lucida Sans Unicode"/>
              </a:rPr>
              <a:t>: </a:t>
            </a:r>
            <a:r>
              <a:rPr dirty="0" sz="1100">
                <a:latin typeface="Lucida Sans Unicode"/>
                <a:cs typeface="Lucida Sans Unicode"/>
              </a:rPr>
              <a:t>baggedPred[j]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176020">
              <a:lnSpc>
                <a:spcPct val="100000"/>
              </a:lnSpc>
              <a:spcBef>
                <a:spcPts val="35"/>
              </a:spcBef>
            </a:pPr>
            <a:r>
              <a:rPr dirty="0" sz="1100" spc="100" b="1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dirty="0" sz="1100" spc="100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146685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baggedPred[j]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885190">
              <a:lnSpc>
                <a:spcPct val="100000"/>
              </a:lnSpc>
              <a:spcBef>
                <a:spcPts val="35"/>
              </a:spcBef>
            </a:pPr>
            <a:r>
              <a:rPr dirty="0" sz="1100" spc="140" b="1">
                <a:solidFill>
                  <a:srgbClr val="007F00"/>
                </a:solidFill>
                <a:latin typeface="Palatino Linotype"/>
                <a:cs typeface="Palatino Linotype"/>
              </a:rPr>
              <a:t>elif</a:t>
            </a:r>
            <a:r>
              <a:rPr dirty="0" sz="1100" spc="32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b="1">
                <a:solidFill>
                  <a:srgbClr val="AA21FF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2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&gt;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counts[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10"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  <a:p>
            <a:pPr marL="1176020">
              <a:lnSpc>
                <a:spcPct val="100000"/>
              </a:lnSpc>
              <a:spcBef>
                <a:spcPts val="35"/>
              </a:spcBef>
            </a:pPr>
            <a:r>
              <a:rPr dirty="0" sz="1100" spc="95" b="1">
                <a:solidFill>
                  <a:srgbClr val="007F00"/>
                </a:solidFill>
                <a:latin typeface="Palatino Linotype"/>
                <a:cs typeface="Palatino Linotype"/>
              </a:rPr>
              <a:t>assert</a:t>
            </a:r>
            <a:r>
              <a:rPr dirty="0" sz="1100" spc="33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&gt;</a:t>
            </a:r>
            <a:r>
              <a:rPr dirty="0" sz="1100" spc="2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counts[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1466850" marR="2914015" indent="-291465">
              <a:lnSpc>
                <a:spcPct val="102600"/>
              </a:lnSpc>
            </a:pPr>
            <a:r>
              <a:rPr dirty="0" sz="1100" spc="175" b="1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dirty="0" sz="1100" spc="42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tieBreaker</a:t>
            </a:r>
            <a:r>
              <a:rPr dirty="0" sz="1100" spc="3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&lt;</a:t>
            </a:r>
            <a:r>
              <a:rPr dirty="0" sz="1100" spc="3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5">
                <a:solidFill>
                  <a:srgbClr val="666666"/>
                </a:solidFill>
                <a:latin typeface="Lucida Sans Unicode"/>
                <a:cs typeface="Lucida Sans Unicode"/>
              </a:rPr>
              <a:t>.5</a:t>
            </a:r>
            <a:r>
              <a:rPr dirty="0" sz="1100" spc="75">
                <a:latin typeface="Lucida Sans Unicode"/>
                <a:cs typeface="Lucida Sans Unicode"/>
              </a:rPr>
              <a:t>: </a:t>
            </a:r>
            <a:r>
              <a:rPr dirty="0" sz="1100">
                <a:latin typeface="Lucida Sans Unicode"/>
                <a:cs typeface="Lucida Sans Unicode"/>
              </a:rPr>
              <a:t>baggedPred[j]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176020">
              <a:lnSpc>
                <a:spcPct val="100000"/>
              </a:lnSpc>
              <a:spcBef>
                <a:spcPts val="35"/>
              </a:spcBef>
            </a:pPr>
            <a:r>
              <a:rPr dirty="0" sz="1100" spc="100" b="1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dirty="0" sz="1100" spc="100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146685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baggedPred[j]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885190">
              <a:lnSpc>
                <a:spcPct val="100000"/>
              </a:lnSpc>
              <a:spcBef>
                <a:spcPts val="35"/>
              </a:spcBef>
            </a:pPr>
            <a:r>
              <a:rPr dirty="0" sz="1100" spc="140" b="1">
                <a:solidFill>
                  <a:srgbClr val="007F00"/>
                </a:solidFill>
                <a:latin typeface="Palatino Linotype"/>
                <a:cs typeface="Palatino Linotype"/>
              </a:rPr>
              <a:t>elif</a:t>
            </a:r>
            <a:r>
              <a:rPr dirty="0" sz="1100" spc="32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b="1">
                <a:solidFill>
                  <a:srgbClr val="AA21FF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2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&gt;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counts[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  <a:p>
            <a:pPr marL="1176020">
              <a:lnSpc>
                <a:spcPct val="100000"/>
              </a:lnSpc>
              <a:spcBef>
                <a:spcPts val="35"/>
              </a:spcBef>
            </a:pPr>
            <a:r>
              <a:rPr dirty="0" sz="1100" spc="95" b="1">
                <a:solidFill>
                  <a:srgbClr val="007F00"/>
                </a:solidFill>
                <a:latin typeface="Palatino Linotype"/>
                <a:cs typeface="Palatino Linotype"/>
              </a:rPr>
              <a:t>assert</a:t>
            </a:r>
            <a:r>
              <a:rPr dirty="0" sz="1100" spc="33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&gt;</a:t>
            </a:r>
            <a:r>
              <a:rPr dirty="0" sz="1100" spc="2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counts[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1466850" marR="2914015" indent="-291465">
              <a:lnSpc>
                <a:spcPct val="102600"/>
              </a:lnSpc>
            </a:pPr>
            <a:r>
              <a:rPr dirty="0" sz="1100" spc="175" b="1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dirty="0" sz="1100" spc="42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tieBreaker</a:t>
            </a:r>
            <a:r>
              <a:rPr dirty="0" sz="1100" spc="3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&lt;</a:t>
            </a:r>
            <a:r>
              <a:rPr dirty="0" sz="1100" spc="3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5">
                <a:solidFill>
                  <a:srgbClr val="666666"/>
                </a:solidFill>
                <a:latin typeface="Lucida Sans Unicode"/>
                <a:cs typeface="Lucida Sans Unicode"/>
              </a:rPr>
              <a:t>.5</a:t>
            </a:r>
            <a:r>
              <a:rPr dirty="0" sz="1100" spc="75">
                <a:latin typeface="Lucida Sans Unicode"/>
                <a:cs typeface="Lucida Sans Unicode"/>
              </a:rPr>
              <a:t>: </a:t>
            </a:r>
            <a:r>
              <a:rPr dirty="0" sz="1100">
                <a:latin typeface="Lucida Sans Unicode"/>
                <a:cs typeface="Lucida Sans Unicode"/>
              </a:rPr>
              <a:t>baggedPred[j]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27052" y="914367"/>
            <a:ext cx="5918835" cy="231140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16510" rIns="0" bIns="0" rtlCol="0" vert="horz">
            <a:spAutoFit/>
          </a:bodyPr>
          <a:lstStyle/>
          <a:p>
            <a:pPr marL="1201420">
              <a:lnSpc>
                <a:spcPct val="100000"/>
              </a:lnSpc>
              <a:spcBef>
                <a:spcPts val="130"/>
              </a:spcBef>
            </a:pPr>
            <a:r>
              <a:rPr dirty="0" sz="1100" spc="100" b="1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dirty="0" sz="1100" spc="100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149225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baggedPred[j]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910590">
              <a:lnSpc>
                <a:spcPct val="100000"/>
              </a:lnSpc>
              <a:spcBef>
                <a:spcPts val="35"/>
              </a:spcBef>
            </a:pPr>
            <a:r>
              <a:rPr dirty="0" sz="1100" spc="100" b="1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dirty="0" sz="1100" spc="100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1201420">
              <a:lnSpc>
                <a:spcPct val="100000"/>
              </a:lnSpc>
              <a:spcBef>
                <a:spcPts val="35"/>
              </a:spcBef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254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r>
              <a:rPr dirty="0" sz="1100" spc="2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65" i="1">
                <a:solidFill>
                  <a:srgbClr val="3D7A7A"/>
                </a:solidFill>
                <a:latin typeface="Palatino Linotype"/>
                <a:cs typeface="Palatino Linotype"/>
              </a:rPr>
              <a:t>Way</a:t>
            </a:r>
            <a:r>
              <a:rPr dirty="0" sz="1100" spc="2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D7A7A"/>
                </a:solidFill>
                <a:latin typeface="Palatino Linotype"/>
                <a:cs typeface="Palatino Linotype"/>
              </a:rPr>
              <a:t>Tie</a:t>
            </a:r>
            <a:endParaRPr sz="1100">
              <a:latin typeface="Palatino Linotype"/>
              <a:cs typeface="Palatino Linotype"/>
            </a:endParaRPr>
          </a:p>
          <a:p>
            <a:pPr marL="1201420">
              <a:lnSpc>
                <a:spcPct val="100000"/>
              </a:lnSpc>
              <a:spcBef>
                <a:spcPts val="35"/>
              </a:spcBef>
            </a:pPr>
            <a:r>
              <a:rPr dirty="0" sz="1100" spc="95" b="1">
                <a:solidFill>
                  <a:srgbClr val="007F00"/>
                </a:solidFill>
                <a:latin typeface="Palatino Linotype"/>
                <a:cs typeface="Palatino Linotype"/>
              </a:rPr>
              <a:t>assert</a:t>
            </a:r>
            <a:r>
              <a:rPr dirty="0" sz="1100" spc="31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==</a:t>
            </a:r>
            <a:r>
              <a:rPr dirty="0" sz="1100" spc="2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b="1">
                <a:solidFill>
                  <a:srgbClr val="AA21FF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2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counts[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1492250" marR="3181350" indent="-291465">
              <a:lnSpc>
                <a:spcPct val="102600"/>
              </a:lnSpc>
            </a:pPr>
            <a:r>
              <a:rPr dirty="0" sz="1100" spc="175" b="1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dirty="0" sz="1100" spc="42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tieBreaker</a:t>
            </a:r>
            <a:r>
              <a:rPr dirty="0" sz="1100" spc="3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&lt;</a:t>
            </a:r>
            <a:r>
              <a:rPr dirty="0" sz="1100" spc="3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666666"/>
                </a:solidFill>
                <a:latin typeface="Lucida Sans Unicode"/>
                <a:cs typeface="Lucida Sans Unicode"/>
              </a:rPr>
              <a:t>1/3</a:t>
            </a:r>
            <a:r>
              <a:rPr dirty="0" sz="1100" spc="-20">
                <a:latin typeface="Lucida Sans Unicode"/>
                <a:cs typeface="Lucida Sans Unicode"/>
              </a:rPr>
              <a:t>: </a:t>
            </a:r>
            <a:r>
              <a:rPr dirty="0" sz="1100">
                <a:latin typeface="Lucida Sans Unicode"/>
                <a:cs typeface="Lucida Sans Unicode"/>
              </a:rPr>
              <a:t>baggedPred[j]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492250" marR="3108325" indent="-291465">
              <a:lnSpc>
                <a:spcPct val="102600"/>
              </a:lnSpc>
            </a:pPr>
            <a:r>
              <a:rPr dirty="0" sz="1100" spc="140" b="1">
                <a:solidFill>
                  <a:srgbClr val="007F00"/>
                </a:solidFill>
                <a:latin typeface="Palatino Linotype"/>
                <a:cs typeface="Palatino Linotype"/>
              </a:rPr>
              <a:t>elif</a:t>
            </a:r>
            <a:r>
              <a:rPr dirty="0" sz="1100" spc="42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tieBreaker</a:t>
            </a:r>
            <a:r>
              <a:rPr dirty="0" sz="1100" spc="35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&lt;</a:t>
            </a:r>
            <a:r>
              <a:rPr dirty="0" sz="1100" spc="36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666666"/>
                </a:solidFill>
                <a:latin typeface="Lucida Sans Unicode"/>
                <a:cs typeface="Lucida Sans Unicode"/>
              </a:rPr>
              <a:t>2/3</a:t>
            </a:r>
            <a:r>
              <a:rPr dirty="0" sz="1100" spc="-20">
                <a:latin typeface="Lucida Sans Unicode"/>
                <a:cs typeface="Lucida Sans Unicode"/>
              </a:rPr>
              <a:t>: </a:t>
            </a:r>
            <a:r>
              <a:rPr dirty="0" sz="1100">
                <a:latin typeface="Lucida Sans Unicode"/>
                <a:cs typeface="Lucida Sans Unicode"/>
              </a:rPr>
              <a:t>baggedPred[j]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01420">
              <a:lnSpc>
                <a:spcPct val="100000"/>
              </a:lnSpc>
              <a:spcBef>
                <a:spcPts val="35"/>
              </a:spcBef>
            </a:pPr>
            <a:r>
              <a:rPr dirty="0" sz="1100" spc="100" b="1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dirty="0" sz="1100" spc="100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149225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baggedPred[j]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1390"/>
              </a:spcBef>
            </a:pPr>
            <a:r>
              <a:rPr dirty="0" sz="1100" spc="-10" b="1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dirty="0" sz="1100" spc="-10">
                <a:latin typeface="Lucida Sans Unicode"/>
                <a:cs typeface="Lucida Sans Unicode"/>
              </a:rPr>
              <a:t>(baggedPred)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27052" y="3349269"/>
            <a:ext cx="5918835" cy="4723130"/>
          </a:xfrm>
          <a:custGeom>
            <a:avLst/>
            <a:gdLst/>
            <a:ahLst/>
            <a:cxnLst/>
            <a:rect l="l" t="t" r="r" b="b"/>
            <a:pathLst>
              <a:path w="5918834" h="4723130">
                <a:moveTo>
                  <a:pt x="5912706" y="0"/>
                </a:moveTo>
                <a:lnTo>
                  <a:pt x="5664" y="0"/>
                </a:lnTo>
                <a:lnTo>
                  <a:pt x="0" y="5664"/>
                </a:lnTo>
                <a:lnTo>
                  <a:pt x="0" y="4710346"/>
                </a:lnTo>
                <a:lnTo>
                  <a:pt x="0" y="4717334"/>
                </a:lnTo>
                <a:lnTo>
                  <a:pt x="5664" y="4722998"/>
                </a:lnTo>
                <a:lnTo>
                  <a:pt x="5912706" y="4722998"/>
                </a:lnTo>
                <a:lnTo>
                  <a:pt x="5918371" y="4717334"/>
                </a:lnTo>
                <a:lnTo>
                  <a:pt x="5918371" y="5664"/>
                </a:lnTo>
                <a:lnTo>
                  <a:pt x="591270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27329" y="3332186"/>
            <a:ext cx="6184900" cy="5739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3893185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2F3E9F"/>
                </a:solidFill>
                <a:latin typeface="Lucida Sans Unicode"/>
                <a:cs typeface="Lucida Sans Unicode"/>
              </a:rPr>
              <a:t>[279]:</a:t>
            </a:r>
            <a:r>
              <a:rPr dirty="0" sz="1100" spc="85">
                <a:solidFill>
                  <a:srgbClr val="2F3E9F"/>
                </a:solidFill>
                <a:latin typeface="Lucida Sans Unicode"/>
                <a:cs typeface="Lucida Sans Unicode"/>
              </a:rPr>
              <a:t> 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45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Get</a:t>
            </a:r>
            <a:r>
              <a:rPr dirty="0" sz="1100" spc="44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Bagged</a:t>
            </a:r>
            <a:r>
              <a:rPr dirty="0" sz="1100" spc="44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D7A7A"/>
                </a:solidFill>
                <a:latin typeface="Palatino Linotype"/>
                <a:cs typeface="Palatino Linotype"/>
              </a:rPr>
              <a:t>Predictions</a:t>
            </a:r>
            <a:endParaRPr sz="1100">
              <a:latin typeface="Palatino Linotype"/>
              <a:cs typeface="Palatino Linotype"/>
            </a:endParaRPr>
          </a:p>
          <a:p>
            <a:pPr marL="537210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Lucida Sans Unicode"/>
                <a:cs typeface="Lucida Sans Unicode"/>
              </a:rPr>
              <a:t>yhatBagged3</a:t>
            </a:r>
            <a:r>
              <a:rPr dirty="0" sz="1100" spc="10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majorityRule3(yhatMost3Categories)</a:t>
            </a:r>
            <a:endParaRPr sz="1100">
              <a:latin typeface="Lucida Sans Unicode"/>
              <a:cs typeface="Lucida Sans Unicode"/>
            </a:endParaRPr>
          </a:p>
          <a:p>
            <a:pPr marL="537210" marR="1856739">
              <a:lnSpc>
                <a:spcPct val="102600"/>
              </a:lnSpc>
              <a:spcBef>
                <a:spcPts val="1355"/>
              </a:spcBef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Convert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Labels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form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4" i="1">
                <a:solidFill>
                  <a:srgbClr val="3D7A7A"/>
                </a:solidFill>
                <a:latin typeface="Palatino Linotype"/>
                <a:cs typeface="Palatino Linotype"/>
              </a:rPr>
              <a:t>sklearn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will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70" i="1">
                <a:solidFill>
                  <a:srgbClr val="3D7A7A"/>
                </a:solidFill>
                <a:latin typeface="Palatino Linotype"/>
                <a:cs typeface="Palatino Linotype"/>
              </a:rPr>
              <a:t>like</a:t>
            </a:r>
            <a:r>
              <a:rPr dirty="0" sz="1100" spc="17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categoryNames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reconstructLabels(yhatBagged3,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labs) </a:t>
            </a:r>
            <a:r>
              <a:rPr dirty="0" sz="1100" spc="-30">
                <a:latin typeface="Lucida Sans Unicode"/>
                <a:cs typeface="Lucida Sans Unicode"/>
              </a:rPr>
              <a:t>newlabs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70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dirty="0" sz="1100" spc="170">
                <a:latin typeface="Lucida Sans Unicode"/>
                <a:cs typeface="Lucida Sans Unicode"/>
              </a:rPr>
              <a:t>()</a:t>
            </a:r>
            <a:endParaRPr sz="1100">
              <a:latin typeface="Lucida Sans Unicode"/>
              <a:cs typeface="Lucida Sans Unicode"/>
            </a:endParaRPr>
          </a:p>
          <a:p>
            <a:pPr marL="828040" marR="3602354" indent="-291465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labelDictionary</a:t>
            </a:r>
            <a:r>
              <a:rPr dirty="0" sz="1100" spc="75">
                <a:latin typeface="Lucida Sans Unicode"/>
                <a:cs typeface="Lucida Sans Unicode"/>
              </a:rPr>
              <a:t> 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80">
                <a:solidFill>
                  <a:srgbClr val="666666"/>
                </a:solidFill>
                <a:latin typeface="Lucida Sans Unicode"/>
                <a:cs typeface="Lucida Sans Unicode"/>
              </a:rPr>
              <a:t>  </a:t>
            </a:r>
            <a:r>
              <a:rPr dirty="0" sz="1100" spc="155">
                <a:latin typeface="Lucida Sans Unicode"/>
                <a:cs typeface="Lucida Sans Unicode"/>
              </a:rPr>
              <a:t>{ </a:t>
            </a: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82804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2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82804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categoryNames[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537210">
              <a:lnSpc>
                <a:spcPct val="100000"/>
              </a:lnSpc>
              <a:spcBef>
                <a:spcPts val="35"/>
              </a:spcBef>
            </a:pPr>
            <a:r>
              <a:rPr dirty="0" sz="1100" spc="15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537210">
              <a:lnSpc>
                <a:spcPct val="100000"/>
              </a:lnSpc>
              <a:spcBef>
                <a:spcPts val="35"/>
              </a:spcBef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label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labs:</a:t>
            </a:r>
            <a:endParaRPr sz="1100">
              <a:latin typeface="Lucida Sans Unicode"/>
              <a:cs typeface="Lucida Sans Unicode"/>
            </a:endParaRPr>
          </a:p>
          <a:p>
            <a:pPr marL="828040" marR="2729865">
              <a:lnSpc>
                <a:spcPct val="102699"/>
              </a:lnSpc>
            </a:pPr>
            <a:r>
              <a:rPr dirty="0" sz="1100">
                <a:latin typeface="Lucida Sans Unicode"/>
                <a:cs typeface="Lucida Sans Unicode"/>
              </a:rPr>
              <a:t>this_newlab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labelDictionary[label] </a:t>
            </a:r>
            <a:r>
              <a:rPr dirty="0" sz="1100" spc="-10">
                <a:latin typeface="Lucida Sans Unicode"/>
                <a:cs typeface="Lucida Sans Unicode"/>
              </a:rPr>
              <a:t>newlabs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append(this_newlab)</a:t>
            </a:r>
            <a:endParaRPr sz="1100">
              <a:latin typeface="Lucida Sans Unicode"/>
              <a:cs typeface="Lucida Sans Unicode"/>
            </a:endParaRPr>
          </a:p>
          <a:p>
            <a:pPr marL="537210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Lucida Sans Unicode"/>
                <a:cs typeface="Lucida Sans Unicode"/>
              </a:rPr>
              <a:t>newlabs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np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asarray(newlabs)</a:t>
            </a:r>
            <a:endParaRPr sz="1100">
              <a:latin typeface="Lucida Sans Unicode"/>
              <a:cs typeface="Lucida Sans Unicode"/>
            </a:endParaRPr>
          </a:p>
          <a:p>
            <a:pPr algn="r" marR="3893185">
              <a:lnSpc>
                <a:spcPct val="100000"/>
              </a:lnSpc>
              <a:spcBef>
                <a:spcPts val="1390"/>
              </a:spcBef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confusion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matrix</a:t>
            </a:r>
            <a:endParaRPr sz="1100">
              <a:latin typeface="Palatino Linotype"/>
              <a:cs typeface="Palatino Linotype"/>
            </a:endParaRPr>
          </a:p>
          <a:p>
            <a:pPr marL="53721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(confusion_matrix(y_true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32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yhatBagged3))</a:t>
            </a:r>
            <a:endParaRPr sz="1100">
              <a:latin typeface="Lucida Sans Unicode"/>
              <a:cs typeface="Lucida Sans Unicode"/>
            </a:endParaRPr>
          </a:p>
          <a:p>
            <a:pPr marL="537210">
              <a:lnSpc>
                <a:spcPct val="100000"/>
              </a:lnSpc>
              <a:spcBef>
                <a:spcPts val="1390"/>
              </a:spcBef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Compute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D7A7A"/>
                </a:solidFill>
                <a:latin typeface="Palatino Linotype"/>
                <a:cs typeface="Palatino Linotype"/>
              </a:rPr>
              <a:t>accuracy,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precision,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60" i="1">
                <a:solidFill>
                  <a:srgbClr val="3D7A7A"/>
                </a:solidFill>
                <a:latin typeface="Palatino Linotype"/>
                <a:cs typeface="Palatino Linotype"/>
              </a:rPr>
              <a:t>recall</a:t>
            </a:r>
            <a:endParaRPr sz="1100">
              <a:latin typeface="Palatino Linotype"/>
              <a:cs typeface="Palatino Linotype"/>
            </a:endParaRPr>
          </a:p>
          <a:p>
            <a:pPr algn="ctr" marR="81026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26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5">
                <a:solidFill>
                  <a:srgbClr val="BA2121"/>
                </a:solidFill>
                <a:latin typeface="Lucida Sans Unicode"/>
                <a:cs typeface="Lucida Sans Unicode"/>
              </a:rPr>
              <a:t>Bagged</a:t>
            </a:r>
            <a:r>
              <a:rPr dirty="0" sz="1100" spc="26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45">
                <a:solidFill>
                  <a:srgbClr val="BA2121"/>
                </a:solidFill>
                <a:latin typeface="Lucida Sans Unicode"/>
                <a:cs typeface="Lucida Sans Unicode"/>
              </a:rPr>
              <a:t>Model</a:t>
            </a:r>
            <a:r>
              <a:rPr dirty="0" sz="1100" spc="26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26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26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26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26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accuracy:"</a:t>
            </a:r>
            <a:r>
              <a:rPr dirty="0" sz="1100" spc="26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95">
                <a:latin typeface="Lucida Sans Unicode"/>
                <a:cs typeface="Lucida Sans Unicode"/>
              </a:rPr>
              <a:t>,</a:t>
            </a:r>
            <a:r>
              <a:rPr dirty="0" sz="1100" spc="19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algn="ctr" marR="818515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accuracy_score(y_true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yhatBagged3))</a:t>
            </a:r>
            <a:endParaRPr sz="1100">
              <a:latin typeface="Lucida Sans Unicode"/>
              <a:cs typeface="Lucida Sans Unicode"/>
            </a:endParaRPr>
          </a:p>
          <a:p>
            <a:pPr algn="ctr" marL="41846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1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5">
                <a:solidFill>
                  <a:srgbClr val="BA2121"/>
                </a:solidFill>
                <a:latin typeface="Lucida Sans Unicode"/>
                <a:cs typeface="Lucida Sans Unicode"/>
              </a:rPr>
              <a:t>Bagged</a:t>
            </a:r>
            <a:r>
              <a:rPr dirty="0" sz="1100" spc="1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45">
                <a:solidFill>
                  <a:srgbClr val="BA2121"/>
                </a:solidFill>
                <a:latin typeface="Lucida Sans Unicode"/>
                <a:cs typeface="Lucida Sans Unicode"/>
              </a:rPr>
              <a:t>Model</a:t>
            </a:r>
            <a:r>
              <a:rPr dirty="0" sz="1100" spc="1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1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1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1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1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1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1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precision:"</a:t>
            </a:r>
            <a:r>
              <a:rPr dirty="0" sz="1100" spc="70">
                <a:latin typeface="Lucida Sans Unicode"/>
                <a:cs typeface="Lucida Sans Unicode"/>
              </a:rPr>
              <a:t>,</a:t>
            </a:r>
            <a:r>
              <a:rPr dirty="0" sz="1100" spc="7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640715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precision_score(y_true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yhatBagged3,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640715">
              <a:lnSpc>
                <a:spcPct val="100000"/>
              </a:lnSpc>
              <a:spcBef>
                <a:spcPts val="35"/>
              </a:spcBef>
            </a:pPr>
            <a:r>
              <a:rPr dirty="0" sz="600" spc="-1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53721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"The</a:t>
            </a:r>
            <a:r>
              <a:rPr dirty="0" sz="1100" spc="1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5">
                <a:solidFill>
                  <a:srgbClr val="BA2121"/>
                </a:solidFill>
                <a:latin typeface="Lucida Sans Unicode"/>
                <a:cs typeface="Lucida Sans Unicode"/>
              </a:rPr>
              <a:t>Bagged</a:t>
            </a:r>
            <a:r>
              <a:rPr dirty="0" sz="1100" spc="1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45">
                <a:solidFill>
                  <a:srgbClr val="BA2121"/>
                </a:solidFill>
                <a:latin typeface="Lucida Sans Unicode"/>
                <a:cs typeface="Lucida Sans Unicode"/>
              </a:rPr>
              <a:t>Model</a:t>
            </a:r>
            <a:r>
              <a:rPr dirty="0" sz="1100" spc="1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1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1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categories</a:t>
            </a:r>
            <a:r>
              <a:rPr dirty="0" sz="1100" spc="18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had</a:t>
            </a:r>
            <a:r>
              <a:rPr dirty="0" sz="1100" spc="1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weighted</a:t>
            </a:r>
            <a:r>
              <a:rPr dirty="0" sz="1100" spc="1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average</a:t>
            </a:r>
            <a:r>
              <a:rPr dirty="0" sz="1100" spc="1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25">
                <a:solidFill>
                  <a:srgbClr val="BA2121"/>
                </a:solidFill>
                <a:latin typeface="Lucida Sans Unicode"/>
                <a:cs typeface="Lucida Sans Unicode"/>
              </a:rPr>
              <a:t>recall:"</a:t>
            </a:r>
            <a:r>
              <a:rPr dirty="0" sz="1100" spc="125">
                <a:latin typeface="Lucida Sans Unicode"/>
                <a:cs typeface="Lucida Sans Unicode"/>
              </a:rPr>
              <a:t>,</a:t>
            </a:r>
            <a:r>
              <a:rPr dirty="0" sz="1100" spc="1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640715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>
                <a:latin typeface="Lucida Sans Unicode"/>
                <a:cs typeface="Lucida Sans Unicode"/>
              </a:rPr>
              <a:t>recall_score(y_true</a:t>
            </a:r>
            <a:r>
              <a:rPr dirty="0" sz="1100" spc="2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newlabs,</a:t>
            </a:r>
            <a:r>
              <a:rPr dirty="0" sz="1100" spc="28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y_pred</a:t>
            </a:r>
            <a:r>
              <a:rPr dirty="0" sz="1100" spc="2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yhatBagged3,</a:t>
            </a:r>
            <a:r>
              <a:rPr dirty="0" sz="1100" spc="28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2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"weighted"</a:t>
            </a:r>
            <a:r>
              <a:rPr dirty="0" sz="1100" spc="-1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487045">
              <a:lnSpc>
                <a:spcPct val="100000"/>
              </a:lnSpc>
              <a:spcBef>
                <a:spcPts val="1515"/>
              </a:spcBef>
              <a:tabLst>
                <a:tab pos="1068705" algn="l"/>
                <a:tab pos="1432560" algn="l"/>
              </a:tabLst>
            </a:pPr>
            <a:r>
              <a:rPr dirty="0" sz="1100" spc="-10">
                <a:latin typeface="Lucida Sans Unicode"/>
                <a:cs typeface="Lucida Sans Unicode"/>
              </a:rPr>
              <a:t>[[2215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245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0">
                <a:latin typeface="Lucida Sans Unicode"/>
                <a:cs typeface="Lucida Sans Unicode"/>
              </a:rPr>
              <a:t>320]</a:t>
            </a:r>
            <a:endParaRPr sz="1100">
              <a:latin typeface="Lucida Sans Unicode"/>
              <a:cs typeface="Lucida Sans Unicode"/>
            </a:endParaRPr>
          </a:p>
          <a:p>
            <a:pPr marL="559435">
              <a:lnSpc>
                <a:spcPct val="100000"/>
              </a:lnSpc>
              <a:spcBef>
                <a:spcPts val="35"/>
              </a:spcBef>
              <a:tabLst>
                <a:tab pos="1068705" algn="l"/>
                <a:tab pos="1504950" algn="l"/>
              </a:tabLst>
            </a:pPr>
            <a:r>
              <a:rPr dirty="0" sz="1100" spc="-10">
                <a:latin typeface="Lucida Sans Unicode"/>
                <a:cs typeface="Lucida Sans Unicode"/>
              </a:rPr>
              <a:t>[1202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338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43]</a:t>
            </a:r>
            <a:endParaRPr sz="1100">
              <a:latin typeface="Lucida Sans Unicode"/>
              <a:cs typeface="Lucida Sans Unicode"/>
            </a:endParaRPr>
          </a:p>
          <a:p>
            <a:pPr marL="559435">
              <a:lnSpc>
                <a:spcPct val="100000"/>
              </a:lnSpc>
              <a:spcBef>
                <a:spcPts val="35"/>
              </a:spcBef>
              <a:tabLst>
                <a:tab pos="1068705" algn="l"/>
                <a:tab pos="1432560" algn="l"/>
              </a:tabLst>
            </a:pPr>
            <a:r>
              <a:rPr dirty="0" sz="1100" spc="-10">
                <a:latin typeface="Lucida Sans Unicode"/>
                <a:cs typeface="Lucida Sans Unicode"/>
              </a:rPr>
              <a:t>[1259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118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10">
                <a:latin typeface="Lucida Sans Unicode"/>
                <a:cs typeface="Lucida Sans Unicode"/>
              </a:rPr>
              <a:t>116]]</a:t>
            </a:r>
            <a:endParaRPr sz="1100">
              <a:latin typeface="Lucida Sans Unicode"/>
              <a:cs typeface="Lucida Sans Unicode"/>
            </a:endParaRPr>
          </a:p>
          <a:p>
            <a:pPr marL="487045" marR="816610">
              <a:lnSpc>
                <a:spcPct val="102600"/>
              </a:lnSpc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Bagged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Model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3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accuracy: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0.4557718579234973 </a:t>
            </a: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25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Bagged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Model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3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precision: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901700" y="902333"/>
            <a:ext cx="5969635" cy="2945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Lucida Sans Unicode"/>
                <a:cs typeface="Lucida Sans Unicode"/>
              </a:rPr>
              <a:t>0.41695823951619526</a:t>
            </a:r>
            <a:endParaRPr sz="1100">
              <a:latin typeface="Lucida Sans Unicode"/>
              <a:cs typeface="Lucida Sans Unicode"/>
            </a:endParaRPr>
          </a:p>
          <a:p>
            <a:pPr marL="12700" marR="1365885">
              <a:lnSpc>
                <a:spcPct val="102600"/>
              </a:lnSpc>
            </a:pPr>
            <a:r>
              <a:rPr dirty="0" sz="1100" spc="-40">
                <a:latin typeface="Lucida Sans Unicode"/>
                <a:cs typeface="Lucida Sans Unicode"/>
              </a:rPr>
              <a:t>The</a:t>
            </a:r>
            <a:r>
              <a:rPr dirty="0" sz="1100" spc="125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Bagged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Model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with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3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categories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had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weighted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average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90">
                <a:latin typeface="Lucida Sans Unicode"/>
                <a:cs typeface="Lucida Sans Unicode"/>
              </a:rPr>
              <a:t>recall: </a:t>
            </a:r>
            <a:r>
              <a:rPr dirty="0" sz="1100" spc="-65">
                <a:latin typeface="Lucida Sans Unicode"/>
                <a:cs typeface="Lucida Sans Unicode"/>
              </a:rPr>
              <a:t>0.4557718579234973</a:t>
            </a:r>
            <a:endParaRPr sz="11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02600"/>
              </a:lnSpc>
              <a:spcBef>
                <a:spcPts val="680"/>
              </a:spcBef>
            </a:pP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bagged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model,</a:t>
            </a:r>
            <a:r>
              <a:rPr dirty="0" sz="1100" spc="1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metrics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went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up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little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bit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compared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L2-</a:t>
            </a:r>
            <a:r>
              <a:rPr dirty="0" sz="1100">
                <a:latin typeface="Palatino Linotype"/>
                <a:cs typeface="Palatino Linotype"/>
              </a:rPr>
              <a:t>Loss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NMF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the K-</a:t>
            </a:r>
            <a:r>
              <a:rPr dirty="0" sz="1100">
                <a:latin typeface="Palatino Linotype"/>
                <a:cs typeface="Palatino Linotype"/>
              </a:rPr>
              <a:t>Means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models,</a:t>
            </a:r>
            <a:r>
              <a:rPr dirty="0" sz="1100" spc="1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but</a:t>
            </a:r>
            <a:r>
              <a:rPr dirty="0" sz="1100" spc="114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were</a:t>
            </a:r>
            <a:r>
              <a:rPr dirty="0" sz="1100" spc="114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still</a:t>
            </a:r>
            <a:r>
              <a:rPr dirty="0" sz="1100" spc="114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worse</a:t>
            </a:r>
            <a:r>
              <a:rPr dirty="0" sz="1100" spc="114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than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KL-</a:t>
            </a:r>
            <a:r>
              <a:rPr dirty="0" sz="1100">
                <a:latin typeface="Palatino Linotype"/>
                <a:cs typeface="Palatino Linotype"/>
              </a:rPr>
              <a:t>Loss</a:t>
            </a:r>
            <a:r>
              <a:rPr dirty="0" sz="1100" spc="114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NMF.</a:t>
            </a:r>
            <a:r>
              <a:rPr dirty="0" sz="1100" spc="114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114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seems</a:t>
            </a:r>
            <a:r>
              <a:rPr dirty="0" sz="1100" spc="114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114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14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L2-</a:t>
            </a:r>
            <a:r>
              <a:rPr dirty="0" sz="1100">
                <a:latin typeface="Palatino Linotype"/>
                <a:cs typeface="Palatino Linotype"/>
              </a:rPr>
              <a:t>Loss</a:t>
            </a:r>
            <a:r>
              <a:rPr dirty="0" sz="1100" spc="114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NMF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K-</a:t>
            </a:r>
            <a:r>
              <a:rPr dirty="0" sz="1100">
                <a:latin typeface="Palatino Linotype"/>
                <a:cs typeface="Palatino Linotype"/>
              </a:rPr>
              <a:t>Means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models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saw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some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consistently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different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clusters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pneumonia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status, </a:t>
            </a:r>
            <a:r>
              <a:rPr dirty="0" sz="1100" spc="-25">
                <a:latin typeface="Palatino Linotype"/>
                <a:cs typeface="Palatino Linotype"/>
              </a:rPr>
              <a:t>whereas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KL-</a:t>
            </a:r>
            <a:r>
              <a:rPr dirty="0" sz="1100">
                <a:latin typeface="Palatino Linotype"/>
                <a:cs typeface="Palatino Linotype"/>
              </a:rPr>
              <a:t>Loss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NMF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saw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more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pneumonia.</a:t>
            </a:r>
            <a:r>
              <a:rPr dirty="0" sz="1100" spc="1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such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bagged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model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destructively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interferes with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itself,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losing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little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metrics.</a:t>
            </a:r>
            <a:endParaRPr sz="1100">
              <a:latin typeface="Palatino Linotype"/>
              <a:cs typeface="Palatino Linotype"/>
            </a:endParaRPr>
          </a:p>
          <a:p>
            <a:pPr algn="just" marL="12700" marR="5080">
              <a:lnSpc>
                <a:spcPct val="102600"/>
              </a:lnSpc>
              <a:spcBef>
                <a:spcPts val="675"/>
              </a:spcBef>
            </a:pP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worth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noting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supervised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model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(which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gold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standard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predicting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labels)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had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pretty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poor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performance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too,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even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though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gave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VERY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long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time</a:t>
            </a:r>
            <a:r>
              <a:rPr dirty="0" sz="1100" spc="114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train.</a:t>
            </a:r>
            <a:r>
              <a:rPr dirty="0" sz="1100" spc="3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14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L2-</a:t>
            </a:r>
            <a:r>
              <a:rPr dirty="0" sz="1100" spc="-20">
                <a:latin typeface="Palatino Linotype"/>
                <a:cs typeface="Palatino Linotype"/>
              </a:rPr>
              <a:t>Loss </a:t>
            </a:r>
            <a:r>
              <a:rPr dirty="0" sz="1100">
                <a:latin typeface="Palatino Linotype"/>
                <a:cs typeface="Palatino Linotype"/>
              </a:rPr>
              <a:t>NMF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K2-</a:t>
            </a:r>
            <a:r>
              <a:rPr dirty="0" sz="1100">
                <a:latin typeface="Palatino Linotype"/>
                <a:cs typeface="Palatino Linotype"/>
              </a:rPr>
              <a:t>Loss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NMF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both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beat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Random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Forest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2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Category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classification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accuracy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recall!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said,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they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both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performed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quite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bit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worse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precision.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bad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performance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of </a:t>
            </a:r>
            <a:r>
              <a:rPr dirty="0" sz="1100">
                <a:latin typeface="Palatino Linotype"/>
                <a:cs typeface="Palatino Linotype"/>
              </a:rPr>
              <a:t>all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models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65">
                <a:latin typeface="Palatino Linotype"/>
                <a:cs typeface="Palatino Linotype"/>
              </a:rPr>
              <a:t>shows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couple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truths:</a:t>
            </a:r>
            <a:r>
              <a:rPr dirty="0" sz="1100" spc="1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(1)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There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inherent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difficulty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detecting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pneumonia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X-</a:t>
            </a:r>
            <a:r>
              <a:rPr dirty="0" sz="1100" spc="-10">
                <a:latin typeface="Palatino Linotype"/>
                <a:cs typeface="Palatino Linotype"/>
              </a:rPr>
              <a:t>Rays.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guess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that’s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why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people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need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medical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degrees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do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living!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(2)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5000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images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enough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teach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machine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how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read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chest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X-Ray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pneumonia.</a:t>
            </a:r>
            <a:r>
              <a:rPr dirty="0" sz="1100" spc="1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I’d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like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repeat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project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with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extra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order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magnitude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data.</a:t>
            </a:r>
            <a:endParaRPr sz="1100">
              <a:latin typeface="Palatino Linotype"/>
              <a:cs typeface="Palatino Linotype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447709" y="4100715"/>
          <a:ext cx="2953385" cy="1344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569"/>
                <a:gridCol w="709930"/>
                <a:gridCol w="701039"/>
                <a:gridCol w="460375"/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3</a:t>
                      </a:r>
                      <a:r>
                        <a:rPr dirty="0" sz="1100" spc="7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Categories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Accuracy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Precision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Recall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  <a:spcBef>
                          <a:spcPts val="180"/>
                        </a:spcBef>
                      </a:pPr>
                      <a:r>
                        <a:rPr dirty="0" sz="1100" spc="-25">
                          <a:latin typeface="Palatino Linotype"/>
                          <a:cs typeface="Palatino Linotype"/>
                        </a:rPr>
                        <a:t>L2-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Loss</a:t>
                      </a:r>
                      <a:r>
                        <a:rPr dirty="0" sz="1100" spc="4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 spc="-25">
                          <a:latin typeface="Palatino Linotype"/>
                          <a:cs typeface="Palatino Linotype"/>
                        </a:rPr>
                        <a:t>NMF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286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18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0.4151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286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18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0.4667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286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ts val="1220"/>
                        </a:lnSpc>
                        <a:spcBef>
                          <a:spcPts val="18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0.4151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286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20">
                          <a:latin typeface="Palatino Linotype"/>
                          <a:cs typeface="Palatino Linotype"/>
                        </a:rPr>
                        <a:t>KL-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Loss</a:t>
                      </a:r>
                      <a:r>
                        <a:rPr dirty="0" sz="1100" spc="6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 spc="-25">
                          <a:latin typeface="Palatino Linotype"/>
                          <a:cs typeface="Palatino Linotype"/>
                        </a:rPr>
                        <a:t>NMF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0.4600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0.4847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0.4600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30">
                          <a:latin typeface="Palatino Linotype"/>
                          <a:cs typeface="Palatino Linotype"/>
                        </a:rPr>
                        <a:t>Lloyd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KMeans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0.4136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0.4136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0.4117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Elkan</a:t>
                      </a:r>
                      <a:r>
                        <a:rPr dirty="0" sz="1100" spc="5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KMeans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0.4117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0.4136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0.4117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Bagged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0.4558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0.4170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0.4558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Random</a:t>
                      </a:r>
                      <a:r>
                        <a:rPr dirty="0" sz="1100" spc="-2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Forest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0.5689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0.7445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0.5689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901700" y="5712890"/>
            <a:ext cx="389127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b="1">
                <a:latin typeface="Palatino Linotype"/>
                <a:cs typeface="Palatino Linotype"/>
              </a:rPr>
              <a:t>Here’s</a:t>
            </a:r>
            <a:r>
              <a:rPr dirty="0" sz="1100" spc="260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my</a:t>
            </a:r>
            <a:r>
              <a:rPr dirty="0" sz="1100" spc="265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results</a:t>
            </a:r>
            <a:r>
              <a:rPr dirty="0" sz="1100" spc="260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summary</a:t>
            </a:r>
            <a:r>
              <a:rPr dirty="0" sz="1100" spc="265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for</a:t>
            </a:r>
            <a:r>
              <a:rPr dirty="0" sz="1100" spc="265" b="1">
                <a:latin typeface="Palatino Linotype"/>
                <a:cs typeface="Palatino Linotype"/>
              </a:rPr>
              <a:t> </a:t>
            </a:r>
            <a:r>
              <a:rPr dirty="0" sz="1100" spc="50" b="1">
                <a:latin typeface="Palatino Linotype"/>
                <a:cs typeface="Palatino Linotype"/>
              </a:rPr>
              <a:t>the</a:t>
            </a:r>
            <a:r>
              <a:rPr dirty="0" sz="1100" spc="260" b="1">
                <a:latin typeface="Palatino Linotype"/>
                <a:cs typeface="Palatino Linotype"/>
              </a:rPr>
              <a:t> </a:t>
            </a:r>
            <a:r>
              <a:rPr dirty="0" sz="1100" spc="75" b="1">
                <a:latin typeface="Palatino Linotype"/>
                <a:cs typeface="Palatino Linotype"/>
              </a:rPr>
              <a:t>3</a:t>
            </a:r>
            <a:r>
              <a:rPr dirty="0" sz="1100" spc="265" b="1">
                <a:latin typeface="Palatino Linotype"/>
                <a:cs typeface="Palatino Linotype"/>
              </a:rPr>
              <a:t> </a:t>
            </a:r>
            <a:r>
              <a:rPr dirty="0" sz="1100" spc="55" b="1">
                <a:latin typeface="Palatino Linotype"/>
                <a:cs typeface="Palatino Linotype"/>
              </a:rPr>
              <a:t>Category</a:t>
            </a:r>
            <a:r>
              <a:rPr dirty="0" sz="1100" spc="265" b="1">
                <a:latin typeface="Palatino Linotype"/>
                <a:cs typeface="Palatino Linotype"/>
              </a:rPr>
              <a:t> </a:t>
            </a:r>
            <a:r>
              <a:rPr dirty="0" sz="1100" spc="-10" b="1">
                <a:latin typeface="Palatino Linotype"/>
                <a:cs typeface="Palatino Linotype"/>
              </a:rPr>
              <a:t>Models:</a:t>
            </a:r>
            <a:endParaRPr sz="1100">
              <a:latin typeface="Palatino Linotype"/>
              <a:cs typeface="Palatino Linotype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447709" y="6157379"/>
          <a:ext cx="2953385" cy="1172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0"/>
                <a:gridCol w="701039"/>
                <a:gridCol w="460375"/>
              </a:tblGrid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080135" algn="l"/>
                        </a:tabLst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2</a:t>
                      </a:r>
                      <a:r>
                        <a:rPr dirty="0" sz="1100" spc="7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Categories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Accuracy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Precision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Recall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  <a:spcBef>
                          <a:spcPts val="180"/>
                        </a:spcBef>
                        <a:tabLst>
                          <a:tab pos="1080135" algn="l"/>
                        </a:tabLst>
                      </a:pPr>
                      <a:r>
                        <a:rPr dirty="0" sz="1100" spc="-25">
                          <a:latin typeface="Palatino Linotype"/>
                          <a:cs typeface="Palatino Linotype"/>
                        </a:rPr>
                        <a:t>L2-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Loss</a:t>
                      </a:r>
                      <a:r>
                        <a:rPr dirty="0" sz="1100" spc="4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 spc="-25">
                          <a:latin typeface="Palatino Linotype"/>
                          <a:cs typeface="Palatino Linotype"/>
                        </a:rPr>
                        <a:t>NMF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0.7170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286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18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0.6214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286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ts val="1220"/>
                        </a:lnSpc>
                        <a:spcBef>
                          <a:spcPts val="18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0.7170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286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  <a:spcBef>
                          <a:spcPts val="30"/>
                        </a:spcBef>
                        <a:tabLst>
                          <a:tab pos="1080135" algn="l"/>
                        </a:tabLst>
                      </a:pPr>
                      <a:r>
                        <a:rPr dirty="0" sz="1100" spc="-20">
                          <a:latin typeface="Palatino Linotype"/>
                          <a:cs typeface="Palatino Linotype"/>
                        </a:rPr>
                        <a:t>KL-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Loss</a:t>
                      </a:r>
                      <a:r>
                        <a:rPr dirty="0" sz="1100" spc="6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 spc="-25">
                          <a:latin typeface="Palatino Linotype"/>
                          <a:cs typeface="Palatino Linotype"/>
                        </a:rPr>
                        <a:t>NMF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0.7222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0.5947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0.7222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  <a:spcBef>
                          <a:spcPts val="30"/>
                        </a:spcBef>
                        <a:tabLst>
                          <a:tab pos="1080135" algn="l"/>
                        </a:tabLst>
                      </a:pPr>
                      <a:r>
                        <a:rPr dirty="0" sz="1100" spc="-30">
                          <a:latin typeface="Palatino Linotype"/>
                          <a:cs typeface="Palatino Linotype"/>
                        </a:rPr>
                        <a:t>Lloyd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KMeans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0.5280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0.6256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0.5280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  <a:spcBef>
                          <a:spcPts val="30"/>
                        </a:spcBef>
                        <a:tabLst>
                          <a:tab pos="1080135" algn="l"/>
                        </a:tabLst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Elkan</a:t>
                      </a:r>
                      <a:r>
                        <a:rPr dirty="0" sz="1100" spc="5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KMeans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0.5280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0.6256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0.5280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1080135" algn="l"/>
                        </a:tabLst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Random</a:t>
                      </a:r>
                      <a:r>
                        <a:rPr dirty="0" sz="1100" spc="-2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Forest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0.6746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0.7358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100" spc="-10">
                          <a:latin typeface="Palatino Linotype"/>
                          <a:cs typeface="Palatino Linotype"/>
                        </a:rPr>
                        <a:t>0.6747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81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901700" y="7597481"/>
            <a:ext cx="5969635" cy="14827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b="1">
                <a:latin typeface="Palatino Linotype"/>
                <a:cs typeface="Palatino Linotype"/>
              </a:rPr>
              <a:t>Here’s</a:t>
            </a:r>
            <a:r>
              <a:rPr dirty="0" sz="1100" spc="204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my</a:t>
            </a:r>
            <a:r>
              <a:rPr dirty="0" sz="1100" spc="204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results</a:t>
            </a:r>
            <a:r>
              <a:rPr dirty="0" sz="1100" spc="204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summary</a:t>
            </a:r>
            <a:r>
              <a:rPr dirty="0" sz="1100" spc="210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for</a:t>
            </a:r>
            <a:r>
              <a:rPr dirty="0" sz="1100" spc="210" b="1">
                <a:latin typeface="Palatino Linotype"/>
                <a:cs typeface="Palatino Linotype"/>
              </a:rPr>
              <a:t> </a:t>
            </a:r>
            <a:r>
              <a:rPr dirty="0" sz="1100" spc="50" b="1">
                <a:latin typeface="Palatino Linotype"/>
                <a:cs typeface="Palatino Linotype"/>
              </a:rPr>
              <a:t>the</a:t>
            </a:r>
            <a:r>
              <a:rPr dirty="0" sz="1100" spc="204" b="1">
                <a:latin typeface="Palatino Linotype"/>
                <a:cs typeface="Palatino Linotype"/>
              </a:rPr>
              <a:t> </a:t>
            </a:r>
            <a:r>
              <a:rPr dirty="0" sz="1100" spc="75" b="1">
                <a:latin typeface="Palatino Linotype"/>
                <a:cs typeface="Palatino Linotype"/>
              </a:rPr>
              <a:t>2</a:t>
            </a:r>
            <a:r>
              <a:rPr dirty="0" sz="1100" spc="210" b="1">
                <a:latin typeface="Palatino Linotype"/>
                <a:cs typeface="Palatino Linotype"/>
              </a:rPr>
              <a:t> </a:t>
            </a:r>
            <a:r>
              <a:rPr dirty="0" sz="1100" spc="55" b="1">
                <a:latin typeface="Palatino Linotype"/>
                <a:cs typeface="Palatino Linotype"/>
              </a:rPr>
              <a:t>Category</a:t>
            </a:r>
            <a:r>
              <a:rPr dirty="0" sz="1100" spc="210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Models:</a:t>
            </a:r>
            <a:r>
              <a:rPr dirty="0" sz="1100" spc="335" b="1">
                <a:latin typeface="Palatino Linotype"/>
                <a:cs typeface="Palatino Linotype"/>
              </a:rPr>
              <a:t> 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good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way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try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improve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-3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unsupervised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models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75">
                <a:latin typeface="Palatino Linotype"/>
                <a:cs typeface="Palatino Linotype"/>
              </a:rPr>
              <a:t>would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-10">
                <a:latin typeface="Palatino Linotype"/>
                <a:cs typeface="Palatino Linotype"/>
              </a:rPr>
              <a:t> isolate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lungs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65">
                <a:latin typeface="Palatino Linotype"/>
                <a:cs typeface="Palatino Linotype"/>
              </a:rPr>
              <a:t>away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from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rest</a:t>
            </a:r>
            <a:r>
              <a:rPr dirty="0" sz="1100" spc="-10">
                <a:latin typeface="Palatino Linotype"/>
                <a:cs typeface="Palatino Linotype"/>
              </a:rPr>
              <a:t> of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body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X-</a:t>
            </a:r>
            <a:r>
              <a:rPr dirty="0" sz="1100" spc="-20">
                <a:latin typeface="Palatino Linotype"/>
                <a:cs typeface="Palatino Linotype"/>
              </a:rPr>
              <a:t>Rays </a:t>
            </a:r>
            <a:r>
              <a:rPr dirty="0" sz="1100">
                <a:latin typeface="Palatino Linotype"/>
                <a:cs typeface="Palatino Linotype"/>
              </a:rPr>
              <a:t>before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feeding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into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models.</a:t>
            </a:r>
            <a:r>
              <a:rPr dirty="0" sz="1100" spc="2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I’m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not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sure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how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would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go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about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doing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this;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might </a:t>
            </a:r>
            <a:r>
              <a:rPr dirty="0" sz="1100">
                <a:latin typeface="Palatino Linotype"/>
                <a:cs typeface="Palatino Linotype"/>
              </a:rPr>
              <a:t>need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yet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another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layer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supervised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models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know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lungs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apart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from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rest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body.</a:t>
            </a:r>
            <a:r>
              <a:rPr dirty="0" sz="1100" spc="250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I </a:t>
            </a:r>
            <a:r>
              <a:rPr dirty="0" sz="1100">
                <a:latin typeface="Palatino Linotype"/>
                <a:cs typeface="Palatino Linotype"/>
              </a:rPr>
              <a:t>think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would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good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master’s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thesis-</a:t>
            </a:r>
            <a:r>
              <a:rPr dirty="0" sz="1100" spc="-10">
                <a:latin typeface="Palatino Linotype"/>
                <a:cs typeface="Palatino Linotype"/>
              </a:rPr>
              <a:t>level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project.</a:t>
            </a:r>
            <a:endParaRPr sz="1100">
              <a:latin typeface="Palatino Linotype"/>
              <a:cs typeface="Palatino Linotype"/>
            </a:endParaRPr>
          </a:p>
          <a:p>
            <a:pPr algn="just" marL="12700" marR="5080">
              <a:lnSpc>
                <a:spcPct val="102600"/>
              </a:lnSpc>
              <a:spcBef>
                <a:spcPts val="680"/>
              </a:spcBef>
            </a:pP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project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practiced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importing,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cleaning,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reducing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image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data.</a:t>
            </a:r>
            <a:r>
              <a:rPr dirty="0" sz="1100" spc="3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played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with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8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unsu- </a:t>
            </a:r>
            <a:r>
              <a:rPr dirty="0" sz="1100" spc="-20">
                <a:latin typeface="Palatino Linotype"/>
                <a:cs typeface="Palatino Linotype"/>
              </a:rPr>
              <a:t>pervised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learning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models,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built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custom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functions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reconstruct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labels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try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figure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out </a:t>
            </a:r>
            <a:r>
              <a:rPr dirty="0" sz="1100">
                <a:latin typeface="Palatino Linotype"/>
                <a:cs typeface="Palatino Linotype"/>
              </a:rPr>
              <a:t>what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algorithms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were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seeing.</a:t>
            </a:r>
            <a:r>
              <a:rPr dirty="0" sz="1100" spc="114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algorithms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had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consistent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clusterings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evidenced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by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the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27052" y="914370"/>
            <a:ext cx="5918835" cy="265557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279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0"/>
              </a:spcBef>
            </a:pPr>
            <a:endParaRPr sz="11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#Read</a:t>
            </a:r>
            <a:r>
              <a:rPr dirty="0" sz="1100" spc="3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dirty="0" sz="1100" spc="3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D7A7A"/>
                </a:solidFill>
                <a:latin typeface="Palatino Linotype"/>
                <a:cs typeface="Palatino Linotype"/>
              </a:rPr>
              <a:t>test</a:t>
            </a:r>
            <a:r>
              <a:rPr dirty="0" sz="1100" spc="3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 i="1">
                <a:solidFill>
                  <a:srgbClr val="3D7A7A"/>
                </a:solidFill>
                <a:latin typeface="Palatino Linotype"/>
                <a:cs typeface="Palatino Linotype"/>
              </a:rPr>
              <a:t>image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60">
                <a:latin typeface="Lucida Sans Unicode"/>
                <a:cs typeface="Lucida Sans Unicode"/>
              </a:rPr>
              <a:t>testpic</a:t>
            </a:r>
            <a:r>
              <a:rPr dirty="0" sz="1100" spc="85">
                <a:latin typeface="Lucida Sans Unicode"/>
                <a:cs typeface="Lucida Sans Unicode"/>
              </a:rPr>
              <a:t> 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90">
                <a:solidFill>
                  <a:srgbClr val="666666"/>
                </a:solidFill>
                <a:latin typeface="Lucida Sans Unicode"/>
                <a:cs typeface="Lucida Sans Unicode"/>
              </a:rPr>
              <a:t>  </a:t>
            </a:r>
            <a:r>
              <a:rPr dirty="0" sz="1100">
                <a:latin typeface="Lucida Sans Unicode"/>
                <a:cs typeface="Lucida Sans Unicode"/>
              </a:rPr>
              <a:t>cv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imread(filepath,</a:t>
            </a:r>
            <a:r>
              <a:rPr dirty="0" sz="1100" spc="85">
                <a:latin typeface="Lucida Sans Unicode"/>
                <a:cs typeface="Lucida Sans Unicode"/>
              </a:rPr>
              <a:t> 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#testpic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65" i="1">
                <a:solidFill>
                  <a:srgbClr val="3D7A7A"/>
                </a:solidFill>
                <a:latin typeface="Palatino Linotype"/>
                <a:cs typeface="Palatino Linotype"/>
              </a:rPr>
              <a:t>cv.resize(testpic,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(256,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5" i="1">
                <a:solidFill>
                  <a:srgbClr val="3D7A7A"/>
                </a:solidFill>
                <a:latin typeface="Palatino Linotype"/>
                <a:cs typeface="Palatino Linotype"/>
              </a:rPr>
              <a:t>256))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90"/>
              </a:spcBef>
            </a:pPr>
            <a:r>
              <a:rPr dirty="0" sz="1100" spc="-70">
                <a:latin typeface="Lucida Sans Unicode"/>
                <a:cs typeface="Lucida Sans Unicode"/>
              </a:rPr>
              <a:t>endTime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90"/>
              </a:spcBef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##Show</a:t>
            </a:r>
            <a:r>
              <a:rPr dirty="0" sz="1100" spc="26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D7A7A"/>
                </a:solidFill>
                <a:latin typeface="Palatino Linotype"/>
                <a:cs typeface="Palatino Linotype"/>
              </a:rPr>
              <a:t>test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 i="1">
                <a:solidFill>
                  <a:srgbClr val="3D7A7A"/>
                </a:solidFill>
                <a:latin typeface="Palatino Linotype"/>
                <a:cs typeface="Palatino Linotype"/>
              </a:rPr>
              <a:t>image</a:t>
            </a:r>
            <a:endParaRPr sz="1100">
              <a:latin typeface="Palatino Linotype"/>
              <a:cs typeface="Palatino Linotype"/>
            </a:endParaRPr>
          </a:p>
          <a:p>
            <a:pPr marL="37465" marR="2017395">
              <a:lnSpc>
                <a:spcPct val="102699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#testWindow</a:t>
            </a:r>
            <a:r>
              <a:rPr dirty="0" sz="1100" spc="35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"Example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70" i="1">
                <a:solidFill>
                  <a:srgbClr val="3D7A7A"/>
                </a:solidFill>
                <a:latin typeface="Palatino Linotype"/>
                <a:cs typeface="Palatino Linotype"/>
              </a:rPr>
              <a:t>XRAY.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This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204" i="1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healthy</a:t>
            </a:r>
            <a:r>
              <a:rPr dirty="0" sz="1100" spc="35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D7A7A"/>
                </a:solidFill>
                <a:latin typeface="Palatino Linotype"/>
                <a:cs typeface="Palatino Linotype"/>
              </a:rPr>
              <a:t>lung."</a:t>
            </a:r>
            <a:r>
              <a:rPr dirty="0" sz="1100" spc="7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#cv.imshow(testWindow,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55" i="1">
                <a:solidFill>
                  <a:srgbClr val="3D7A7A"/>
                </a:solidFill>
                <a:latin typeface="Palatino Linotype"/>
                <a:cs typeface="Palatino Linotype"/>
              </a:rPr>
              <a:t>testpic)</a:t>
            </a:r>
            <a:endParaRPr sz="1100">
              <a:latin typeface="Palatino Linotype"/>
              <a:cs typeface="Palatino Linotype"/>
            </a:endParaRPr>
          </a:p>
          <a:p>
            <a:pPr marL="37465" marR="417195">
              <a:lnSpc>
                <a:spcPct val="102600"/>
              </a:lnSpc>
              <a:tabLst>
                <a:tab pos="1201420" algn="l"/>
              </a:tabLst>
            </a:pP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#cv.waitKey(0)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	#Wait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65" i="1">
                <a:solidFill>
                  <a:srgbClr val="3D7A7A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user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press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key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before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closing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 i="1">
                <a:solidFill>
                  <a:srgbClr val="3D7A7A"/>
                </a:solidFill>
                <a:latin typeface="Palatino Linotype"/>
                <a:cs typeface="Palatino Linotype"/>
              </a:rPr>
              <a:t>window</a:t>
            </a:r>
            <a:r>
              <a:rPr dirty="0" sz="1100" spc="-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#cv.destroyAllWindows()</a:t>
            </a:r>
            <a:endParaRPr sz="1100">
              <a:latin typeface="Palatino Linotype"/>
              <a:cs typeface="Palatino Linotype"/>
            </a:endParaRPr>
          </a:p>
          <a:p>
            <a:pPr marL="37465" marR="3981450">
              <a:lnSpc>
                <a:spcPct val="102699"/>
              </a:lnSpc>
              <a:spcBef>
                <a:spcPts val="1355"/>
              </a:spcBef>
            </a:pPr>
            <a:r>
              <a:rPr dirty="0" sz="1100" spc="4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 spc="40">
                <a:latin typeface="Lucida Sans Unicode"/>
                <a:cs typeface="Lucida Sans Unicode"/>
              </a:rPr>
              <a:t>(testpic</a:t>
            </a:r>
            <a:r>
              <a:rPr dirty="0" sz="1100" spc="4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40">
                <a:latin typeface="Lucida Sans Unicode"/>
                <a:cs typeface="Lucida Sans Unicode"/>
              </a:rPr>
              <a:t>shape) </a:t>
            </a: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(endTime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dirty="0" sz="1100" spc="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startTime)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27052" y="4175224"/>
            <a:ext cx="5918835" cy="4906010"/>
          </a:xfrm>
          <a:custGeom>
            <a:avLst/>
            <a:gdLst/>
            <a:ahLst/>
            <a:cxnLst/>
            <a:rect l="l" t="t" r="r" b="b"/>
            <a:pathLst>
              <a:path w="5918834" h="4906009">
                <a:moveTo>
                  <a:pt x="5912706" y="0"/>
                </a:moveTo>
                <a:lnTo>
                  <a:pt x="5664" y="0"/>
                </a:lnTo>
                <a:lnTo>
                  <a:pt x="0" y="5664"/>
                </a:lnTo>
                <a:lnTo>
                  <a:pt x="0" y="4893117"/>
                </a:lnTo>
                <a:lnTo>
                  <a:pt x="0" y="4900106"/>
                </a:lnTo>
                <a:lnTo>
                  <a:pt x="5664" y="4905770"/>
                </a:lnTo>
                <a:lnTo>
                  <a:pt x="5912706" y="4905770"/>
                </a:lnTo>
                <a:lnTo>
                  <a:pt x="5918371" y="4900106"/>
                </a:lnTo>
                <a:lnTo>
                  <a:pt x="5918371" y="5664"/>
                </a:lnTo>
                <a:lnTo>
                  <a:pt x="591270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72795" y="3688993"/>
            <a:ext cx="6151245" cy="53447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40995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Lucida Sans Unicode"/>
                <a:cs typeface="Lucida Sans Unicode"/>
              </a:rPr>
              <a:t>(2476,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2572)</a:t>
            </a:r>
            <a:endParaRPr sz="1100">
              <a:latin typeface="Lucida Sans Unicode"/>
              <a:cs typeface="Lucida Sans Unicode"/>
            </a:endParaRPr>
          </a:p>
          <a:p>
            <a:pPr marL="340995">
              <a:lnSpc>
                <a:spcPct val="100000"/>
              </a:lnSpc>
              <a:spcBef>
                <a:spcPts val="35"/>
              </a:spcBef>
            </a:pPr>
            <a:r>
              <a:rPr dirty="0" sz="1100" spc="-65">
                <a:latin typeface="Lucida Sans Unicode"/>
                <a:cs typeface="Lucida Sans Unicode"/>
              </a:rPr>
              <a:t>0.12372922897338867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100" spc="125">
                <a:solidFill>
                  <a:srgbClr val="2F3E9F"/>
                </a:solidFill>
                <a:latin typeface="Lucida Sans Unicode"/>
                <a:cs typeface="Lucida Sans Unicode"/>
              </a:rPr>
              <a:t>[4]:</a:t>
            </a:r>
            <a:r>
              <a:rPr dirty="0" sz="1100" spc="365">
                <a:solidFill>
                  <a:srgbClr val="2F3E9F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5" i="1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read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235" i="1">
                <a:solidFill>
                  <a:srgbClr val="3D7A7A"/>
                </a:solidFill>
                <a:latin typeface="Palatino Linotype"/>
                <a:cs typeface="Palatino Linotype"/>
              </a:rPr>
              <a:t>file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into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 i="1">
                <a:solidFill>
                  <a:srgbClr val="3D7A7A"/>
                </a:solidFill>
                <a:latin typeface="Palatino Linotype"/>
                <a:cs typeface="Palatino Linotype"/>
              </a:rPr>
              <a:t>numpy.</a:t>
            </a:r>
            <a:endParaRPr sz="1100">
              <a:latin typeface="Palatino Linotype"/>
              <a:cs typeface="Palatino Linotype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def</a:t>
            </a:r>
            <a:r>
              <a:rPr dirty="0" sz="1100" spc="16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Sans Unicode"/>
                <a:cs typeface="Lucida Sans Unicode"/>
              </a:rPr>
              <a:t>readXRay</a:t>
            </a:r>
            <a:r>
              <a:rPr dirty="0" sz="1100">
                <a:latin typeface="Lucida Sans Unicode"/>
                <a:cs typeface="Lucida Sans Unicode"/>
              </a:rPr>
              <a:t>(path,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pixDesired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666666"/>
                </a:solidFill>
                <a:latin typeface="Lucida Sans Unicode"/>
                <a:cs typeface="Lucida Sans Unicode"/>
              </a:rPr>
              <a:t>1000</a:t>
            </a:r>
            <a:r>
              <a:rPr dirty="0" sz="1100" spc="-30">
                <a:latin typeface="Lucida Sans Unicode"/>
                <a:cs typeface="Lucida Sans Unicode"/>
              </a:rPr>
              <a:t>,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n_imgs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"use</a:t>
            </a:r>
            <a:r>
              <a:rPr dirty="0" sz="1100" spc="18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65">
                <a:solidFill>
                  <a:srgbClr val="BA2121"/>
                </a:solidFill>
                <a:latin typeface="Lucida Sans Unicode"/>
                <a:cs typeface="Lucida Sans Unicode"/>
              </a:rPr>
              <a:t>all"</a:t>
            </a:r>
            <a:r>
              <a:rPr dirty="0" sz="1100" spc="165">
                <a:latin typeface="Lucida Sans Unicode"/>
                <a:cs typeface="Lucida Sans Unicode"/>
              </a:rPr>
              <a:t>):</a:t>
            </a:r>
            <a:endParaRPr sz="1100">
              <a:latin typeface="Lucida Sans Unicode"/>
              <a:cs typeface="Lucida Sans Unicode"/>
            </a:endParaRPr>
          </a:p>
          <a:p>
            <a:pPr marL="682625">
              <a:lnSpc>
                <a:spcPct val="100000"/>
              </a:lnSpc>
              <a:spcBef>
                <a:spcPts val="35"/>
              </a:spcBef>
            </a:pPr>
            <a:r>
              <a:rPr dirty="0" sz="1100" spc="-25" i="1">
                <a:solidFill>
                  <a:srgbClr val="BA2121"/>
                </a:solidFill>
                <a:latin typeface="Palatino Linotype"/>
                <a:cs typeface="Palatino Linotype"/>
              </a:rPr>
              <a:t>"""</a:t>
            </a:r>
            <a:endParaRPr sz="1100">
              <a:latin typeface="Palatino Linotype"/>
              <a:cs typeface="Palatino Linotype"/>
            </a:endParaRPr>
          </a:p>
          <a:p>
            <a:pPr marL="974090" marR="5080">
              <a:lnSpc>
                <a:spcPct val="102600"/>
              </a:lnSpc>
            </a:pPr>
            <a:r>
              <a:rPr dirty="0" sz="1100" spc="114" i="1">
                <a:solidFill>
                  <a:srgbClr val="BA2121"/>
                </a:solidFill>
                <a:latin typeface="Palatino Linotype"/>
                <a:cs typeface="Palatino Linotype"/>
              </a:rPr>
              <a:t>input: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BA2121"/>
                </a:solidFill>
                <a:latin typeface="Palatino Linotype"/>
                <a:cs typeface="Palatino Linotype"/>
              </a:rPr>
              <a:t>string</a:t>
            </a:r>
            <a:r>
              <a:rPr dirty="0" sz="1100" spc="32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BA2121"/>
                </a:solidFill>
                <a:latin typeface="Palatino Linotype"/>
                <a:cs typeface="Palatino Linotype"/>
              </a:rPr>
              <a:t>path,</a:t>
            </a:r>
            <a:r>
              <a:rPr dirty="0" sz="1100" spc="32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BA2121"/>
                </a:solidFill>
                <a:latin typeface="Palatino Linotype"/>
                <a:cs typeface="Palatino Linotype"/>
              </a:rPr>
              <a:t>of</a:t>
            </a:r>
            <a:r>
              <a:rPr dirty="0" sz="1100" spc="32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BA2121"/>
                </a:solidFill>
                <a:latin typeface="Palatino Linotype"/>
                <a:cs typeface="Palatino Linotype"/>
              </a:rPr>
              <a:t>form</a:t>
            </a:r>
            <a:r>
              <a:rPr dirty="0" sz="1100" spc="31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55" i="1">
                <a:solidFill>
                  <a:srgbClr val="BA2121"/>
                </a:solidFill>
                <a:latin typeface="Palatino Linotype"/>
                <a:cs typeface="Palatino Linotype"/>
              </a:rPr>
              <a:t>("./data/</a:t>
            </a:r>
            <a:r>
              <a:rPr dirty="0" sz="1100" spc="32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50" i="1">
                <a:solidFill>
                  <a:srgbClr val="BA2121"/>
                </a:solidFill>
                <a:latin typeface="Palatino Linotype"/>
                <a:cs typeface="Palatino Linotype"/>
              </a:rPr>
              <a:t>os.listdir(parent</a:t>
            </a:r>
            <a:r>
              <a:rPr dirty="0" sz="1100" spc="32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BA2121"/>
                </a:solidFill>
                <a:latin typeface="Palatino Linotype"/>
                <a:cs typeface="Palatino Linotype"/>
              </a:rPr>
              <a:t>directory)</a:t>
            </a:r>
            <a:r>
              <a:rPr dirty="0" sz="1100" spc="12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14" i="1">
                <a:solidFill>
                  <a:srgbClr val="BA2121"/>
                </a:solidFill>
                <a:latin typeface="Palatino Linotype"/>
                <a:cs typeface="Palatino Linotype"/>
              </a:rPr>
              <a:t>input:</a:t>
            </a:r>
            <a:r>
              <a:rPr dirty="0" sz="1100" spc="28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BA2121"/>
                </a:solidFill>
                <a:latin typeface="Palatino Linotype"/>
                <a:cs typeface="Palatino Linotype"/>
              </a:rPr>
              <a:t>int</a:t>
            </a:r>
            <a:r>
              <a:rPr dirty="0" sz="1100" spc="28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BA2121"/>
                </a:solidFill>
                <a:latin typeface="Palatino Linotype"/>
                <a:cs typeface="Palatino Linotype"/>
              </a:rPr>
              <a:t>pixDesired,</a:t>
            </a:r>
            <a:r>
              <a:rPr dirty="0" sz="1100" spc="28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BA2121"/>
                </a:solidFill>
                <a:latin typeface="Palatino Linotype"/>
                <a:cs typeface="Palatino Linotype"/>
              </a:rPr>
              <a:t>the</a:t>
            </a:r>
            <a:r>
              <a:rPr dirty="0" sz="1100" spc="28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BA2121"/>
                </a:solidFill>
                <a:latin typeface="Palatino Linotype"/>
                <a:cs typeface="Palatino Linotype"/>
              </a:rPr>
              <a:t>number</a:t>
            </a:r>
            <a:r>
              <a:rPr dirty="0" sz="1100" spc="28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BA2121"/>
                </a:solidFill>
                <a:latin typeface="Palatino Linotype"/>
                <a:cs typeface="Palatino Linotype"/>
              </a:rPr>
              <a:t>of</a:t>
            </a:r>
            <a:r>
              <a:rPr dirty="0" sz="1100" spc="28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BA2121"/>
                </a:solidFill>
                <a:latin typeface="Palatino Linotype"/>
                <a:cs typeface="Palatino Linotype"/>
              </a:rPr>
              <a:t>pixels</a:t>
            </a:r>
            <a:r>
              <a:rPr dirty="0" sz="1100" spc="28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BA2121"/>
                </a:solidFill>
                <a:latin typeface="Palatino Linotype"/>
                <a:cs typeface="Palatino Linotype"/>
              </a:rPr>
              <a:t>pixDesired</a:t>
            </a:r>
            <a:r>
              <a:rPr dirty="0" sz="1100" spc="28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-40" i="1">
                <a:solidFill>
                  <a:srgbClr val="BA2121"/>
                </a:solidFill>
                <a:latin typeface="Palatino Linotype"/>
                <a:cs typeface="Palatino Linotype"/>
              </a:rPr>
              <a:t>X</a:t>
            </a:r>
            <a:r>
              <a:rPr dirty="0" sz="1100" spc="28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BA2121"/>
                </a:solidFill>
                <a:latin typeface="Palatino Linotype"/>
                <a:cs typeface="Palatino Linotype"/>
              </a:rPr>
              <a:t>pixDesired</a:t>
            </a:r>
            <a:r>
              <a:rPr dirty="0" sz="1100" spc="28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BA2121"/>
                </a:solidFill>
                <a:latin typeface="Palatino Linotype"/>
                <a:cs typeface="Palatino Linotype"/>
              </a:rPr>
              <a:t>in</a:t>
            </a:r>
            <a:r>
              <a:rPr dirty="0" sz="1100" spc="12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495300">
              <a:lnSpc>
                <a:spcPct val="100000"/>
              </a:lnSpc>
              <a:spcBef>
                <a:spcPts val="35"/>
              </a:spcBef>
            </a:pPr>
            <a:r>
              <a:rPr dirty="0" sz="600" spc="5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50" i="1">
                <a:solidFill>
                  <a:srgbClr val="BA2121"/>
                </a:solidFill>
                <a:latin typeface="Palatino Linotype"/>
                <a:cs typeface="Palatino Linotype"/>
              </a:rPr>
              <a:t>which</a:t>
            </a:r>
            <a:r>
              <a:rPr dirty="0" sz="1100" spc="33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BA2121"/>
                </a:solidFill>
                <a:latin typeface="Palatino Linotype"/>
                <a:cs typeface="Palatino Linotype"/>
              </a:rPr>
              <a:t>to</a:t>
            </a:r>
            <a:r>
              <a:rPr dirty="0" sz="1100" spc="33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BA2121"/>
                </a:solidFill>
                <a:latin typeface="Palatino Linotype"/>
                <a:cs typeface="Palatino Linotype"/>
              </a:rPr>
              <a:t>read</a:t>
            </a:r>
            <a:r>
              <a:rPr dirty="0" sz="1100" spc="33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BA2121"/>
                </a:solidFill>
                <a:latin typeface="Palatino Linotype"/>
                <a:cs typeface="Palatino Linotype"/>
              </a:rPr>
              <a:t>the</a:t>
            </a:r>
            <a:r>
              <a:rPr dirty="0" sz="1100" spc="33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35" i="1">
                <a:solidFill>
                  <a:srgbClr val="BA2121"/>
                </a:solidFill>
                <a:latin typeface="Palatino Linotype"/>
                <a:cs typeface="Palatino Linotype"/>
              </a:rPr>
              <a:t>data.</a:t>
            </a:r>
            <a:r>
              <a:rPr dirty="0" sz="1100" spc="33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235" i="1">
                <a:solidFill>
                  <a:srgbClr val="BA2121"/>
                </a:solidFill>
                <a:latin typeface="Palatino Linotype"/>
                <a:cs typeface="Palatino Linotype"/>
              </a:rPr>
              <a:t>If</a:t>
            </a:r>
            <a:r>
              <a:rPr dirty="0" sz="1100" spc="33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BA2121"/>
                </a:solidFill>
                <a:latin typeface="Palatino Linotype"/>
                <a:cs typeface="Palatino Linotype"/>
              </a:rPr>
              <a:t>None,</a:t>
            </a:r>
            <a:r>
              <a:rPr dirty="0" sz="1100" spc="33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BA2121"/>
                </a:solidFill>
                <a:latin typeface="Palatino Linotype"/>
                <a:cs typeface="Palatino Linotype"/>
              </a:rPr>
              <a:t>no</a:t>
            </a:r>
            <a:r>
              <a:rPr dirty="0" sz="1100" spc="33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BA2121"/>
                </a:solidFill>
                <a:latin typeface="Palatino Linotype"/>
                <a:cs typeface="Palatino Linotype"/>
              </a:rPr>
              <a:t>transformation</a:t>
            </a:r>
            <a:r>
              <a:rPr dirty="0" sz="1100" spc="33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204" i="1">
                <a:solidFill>
                  <a:srgbClr val="BA2121"/>
                </a:solidFill>
                <a:latin typeface="Palatino Linotype"/>
                <a:cs typeface="Palatino Linotype"/>
              </a:rPr>
              <a:t>is</a:t>
            </a:r>
            <a:r>
              <a:rPr dirty="0" sz="1100" spc="33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85" i="1">
                <a:solidFill>
                  <a:srgbClr val="BA2121"/>
                </a:solidFill>
                <a:latin typeface="Palatino Linotype"/>
                <a:cs typeface="Palatino Linotype"/>
              </a:rPr>
              <a:t>performed.</a:t>
            </a:r>
            <a:endParaRPr sz="1100">
              <a:latin typeface="Palatino Linotype"/>
              <a:cs typeface="Palatino Linotype"/>
            </a:endParaRPr>
          </a:p>
          <a:p>
            <a:pPr marL="974090">
              <a:lnSpc>
                <a:spcPct val="100000"/>
              </a:lnSpc>
              <a:spcBef>
                <a:spcPts val="135"/>
              </a:spcBef>
            </a:pPr>
            <a:r>
              <a:rPr dirty="0" sz="1100" spc="114" i="1">
                <a:solidFill>
                  <a:srgbClr val="BA2121"/>
                </a:solidFill>
                <a:latin typeface="Palatino Linotype"/>
                <a:cs typeface="Palatino Linotype"/>
              </a:rPr>
              <a:t>input:</a:t>
            </a:r>
            <a:r>
              <a:rPr dirty="0" sz="1100" spc="30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BA2121"/>
                </a:solidFill>
                <a:latin typeface="Palatino Linotype"/>
                <a:cs typeface="Palatino Linotype"/>
              </a:rPr>
              <a:t>int</a:t>
            </a:r>
            <a:r>
              <a:rPr dirty="0" sz="1100" spc="30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BA2121"/>
                </a:solidFill>
                <a:latin typeface="Palatino Linotype"/>
                <a:cs typeface="Palatino Linotype"/>
              </a:rPr>
              <a:t>n_imgs,</a:t>
            </a:r>
            <a:r>
              <a:rPr dirty="0" sz="1100" spc="30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BA2121"/>
                </a:solidFill>
                <a:latin typeface="Palatino Linotype"/>
                <a:cs typeface="Palatino Linotype"/>
              </a:rPr>
              <a:t>number</a:t>
            </a:r>
            <a:r>
              <a:rPr dirty="0" sz="1100" spc="30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BA2121"/>
                </a:solidFill>
                <a:latin typeface="Palatino Linotype"/>
                <a:cs typeface="Palatino Linotype"/>
              </a:rPr>
              <a:t>of</a:t>
            </a:r>
            <a:r>
              <a:rPr dirty="0" sz="1100" spc="30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65" i="1">
                <a:solidFill>
                  <a:srgbClr val="BA2121"/>
                </a:solidFill>
                <a:latin typeface="Palatino Linotype"/>
                <a:cs typeface="Palatino Linotype"/>
              </a:rPr>
              <a:t>images</a:t>
            </a:r>
            <a:r>
              <a:rPr dirty="0" sz="1100" spc="30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BA2121"/>
                </a:solidFill>
                <a:latin typeface="Palatino Linotype"/>
                <a:cs typeface="Palatino Linotype"/>
              </a:rPr>
              <a:t>to</a:t>
            </a:r>
            <a:r>
              <a:rPr dirty="0" sz="1100" spc="30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BA2121"/>
                </a:solidFill>
                <a:latin typeface="Palatino Linotype"/>
                <a:cs typeface="Palatino Linotype"/>
              </a:rPr>
              <a:t>be</a:t>
            </a:r>
            <a:r>
              <a:rPr dirty="0" sz="1100" spc="30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BA2121"/>
                </a:solidFill>
                <a:latin typeface="Palatino Linotype"/>
                <a:cs typeface="Palatino Linotype"/>
              </a:rPr>
              <a:t>read</a:t>
            </a:r>
            <a:r>
              <a:rPr dirty="0" sz="1100" spc="30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BA2121"/>
                </a:solidFill>
                <a:latin typeface="Palatino Linotype"/>
                <a:cs typeface="Palatino Linotype"/>
              </a:rPr>
              <a:t>from</a:t>
            </a:r>
            <a:r>
              <a:rPr dirty="0" sz="1100" spc="30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245" i="1">
                <a:solidFill>
                  <a:srgbClr val="BA2121"/>
                </a:solidFill>
                <a:latin typeface="Palatino Linotype"/>
                <a:cs typeface="Palatino Linotype"/>
              </a:rPr>
              <a:t>file.</a:t>
            </a:r>
            <a:r>
              <a:rPr dirty="0" sz="1100" spc="300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BA2121"/>
                </a:solidFill>
                <a:latin typeface="Palatino Linotype"/>
                <a:cs typeface="Palatino Linotype"/>
              </a:rPr>
              <a:t>Preset</a:t>
            </a:r>
            <a:r>
              <a:rPr dirty="0" sz="1100" spc="30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80" i="1">
                <a:solidFill>
                  <a:srgbClr val="BA2121"/>
                </a:solidFill>
                <a:latin typeface="Palatino Linotype"/>
                <a:cs typeface="Palatino Linotype"/>
              </a:rPr>
              <a:t>is</a:t>
            </a:r>
            <a:r>
              <a:rPr dirty="0" sz="1100" spc="18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495300">
              <a:lnSpc>
                <a:spcPct val="100000"/>
              </a:lnSpc>
              <a:spcBef>
                <a:spcPts val="35"/>
              </a:spcBef>
            </a:pPr>
            <a:r>
              <a:rPr dirty="0" sz="600" spc="114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114" i="1">
                <a:solidFill>
                  <a:srgbClr val="BA2121"/>
                </a:solidFill>
                <a:latin typeface="Palatino Linotype"/>
                <a:cs typeface="Palatino Linotype"/>
              </a:rPr>
              <a:t>string</a:t>
            </a:r>
            <a:r>
              <a:rPr dirty="0" sz="1100" spc="32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65" i="1">
                <a:solidFill>
                  <a:srgbClr val="BA2121"/>
                </a:solidFill>
                <a:latin typeface="Palatino Linotype"/>
                <a:cs typeface="Palatino Linotype"/>
              </a:rPr>
              <a:t>"use</a:t>
            </a:r>
            <a:r>
              <a:rPr dirty="0" sz="1100" spc="32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85" i="1">
                <a:solidFill>
                  <a:srgbClr val="BA2121"/>
                </a:solidFill>
                <a:latin typeface="Palatino Linotype"/>
                <a:cs typeface="Palatino Linotype"/>
              </a:rPr>
              <a:t>all",</a:t>
            </a:r>
            <a:r>
              <a:rPr dirty="0" sz="1100" spc="32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BA2121"/>
                </a:solidFill>
                <a:latin typeface="Palatino Linotype"/>
                <a:cs typeface="Palatino Linotype"/>
              </a:rPr>
              <a:t>which</a:t>
            </a:r>
            <a:r>
              <a:rPr dirty="0" sz="1100" spc="32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BA2121"/>
                </a:solidFill>
                <a:latin typeface="Palatino Linotype"/>
                <a:cs typeface="Palatino Linotype"/>
              </a:rPr>
              <a:t>uses</a:t>
            </a:r>
            <a:r>
              <a:rPr dirty="0" sz="1100" spc="32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204" i="1">
                <a:solidFill>
                  <a:srgbClr val="BA2121"/>
                </a:solidFill>
                <a:latin typeface="Palatino Linotype"/>
                <a:cs typeface="Palatino Linotype"/>
              </a:rPr>
              <a:t>all</a:t>
            </a:r>
            <a:r>
              <a:rPr dirty="0" sz="1100" spc="32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BA2121"/>
                </a:solidFill>
                <a:latin typeface="Palatino Linotype"/>
                <a:cs typeface="Palatino Linotype"/>
              </a:rPr>
              <a:t>the</a:t>
            </a:r>
            <a:r>
              <a:rPr dirty="0" sz="1100" spc="32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65" i="1">
                <a:solidFill>
                  <a:srgbClr val="BA2121"/>
                </a:solidFill>
                <a:latin typeface="Palatino Linotype"/>
                <a:cs typeface="Palatino Linotype"/>
              </a:rPr>
              <a:t>images</a:t>
            </a:r>
            <a:r>
              <a:rPr dirty="0" sz="1100" spc="32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BA2121"/>
                </a:solidFill>
                <a:latin typeface="Palatino Linotype"/>
                <a:cs typeface="Palatino Linotype"/>
              </a:rPr>
              <a:t>in</a:t>
            </a:r>
            <a:r>
              <a:rPr dirty="0" sz="1100" spc="32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BA2121"/>
                </a:solidFill>
                <a:latin typeface="Palatino Linotype"/>
                <a:cs typeface="Palatino Linotype"/>
              </a:rPr>
              <a:t>the</a:t>
            </a:r>
            <a:r>
              <a:rPr dirty="0" sz="1100" spc="32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BA2121"/>
                </a:solidFill>
                <a:latin typeface="Palatino Linotype"/>
                <a:cs typeface="Palatino Linotype"/>
              </a:rPr>
              <a:t>provided</a:t>
            </a:r>
            <a:r>
              <a:rPr dirty="0" sz="1100" spc="32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BA2121"/>
                </a:solidFill>
                <a:latin typeface="Palatino Linotype"/>
                <a:cs typeface="Palatino Linotype"/>
              </a:rPr>
              <a:t>path.</a:t>
            </a:r>
            <a:endParaRPr sz="1100">
              <a:latin typeface="Palatino Linotype"/>
              <a:cs typeface="Palatino Linotype"/>
            </a:endParaRPr>
          </a:p>
          <a:p>
            <a:pPr marL="974090">
              <a:lnSpc>
                <a:spcPct val="100000"/>
              </a:lnSpc>
              <a:spcBef>
                <a:spcPts val="135"/>
              </a:spcBef>
            </a:pPr>
            <a:r>
              <a:rPr dirty="0" sz="1100" spc="100" i="1">
                <a:solidFill>
                  <a:srgbClr val="BA2121"/>
                </a:solidFill>
                <a:latin typeface="Palatino Linotype"/>
                <a:cs typeface="Palatino Linotype"/>
              </a:rPr>
              <a:t>output:</a:t>
            </a:r>
            <a:r>
              <a:rPr dirty="0" sz="1100" spc="32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BA2121"/>
                </a:solidFill>
                <a:latin typeface="Palatino Linotype"/>
                <a:cs typeface="Palatino Linotype"/>
              </a:rPr>
              <a:t>np.ndarray</a:t>
            </a:r>
            <a:r>
              <a:rPr dirty="0" sz="1100" spc="325" i="1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BA2121"/>
                </a:solidFill>
                <a:latin typeface="Palatino Linotype"/>
                <a:cs typeface="Palatino Linotype"/>
              </a:rPr>
              <a:t>data</a:t>
            </a:r>
            <a:endParaRPr sz="1100">
              <a:latin typeface="Palatino Linotype"/>
              <a:cs typeface="Palatino Linotype"/>
            </a:endParaRPr>
          </a:p>
          <a:p>
            <a:pPr marL="682625">
              <a:lnSpc>
                <a:spcPct val="100000"/>
              </a:lnSpc>
              <a:spcBef>
                <a:spcPts val="35"/>
              </a:spcBef>
            </a:pPr>
            <a:r>
              <a:rPr dirty="0" sz="1100" spc="-25" i="1">
                <a:solidFill>
                  <a:srgbClr val="BA2121"/>
                </a:solidFill>
                <a:latin typeface="Palatino Linotype"/>
                <a:cs typeface="Palatino Linotype"/>
              </a:rPr>
              <a:t>"""</a:t>
            </a:r>
            <a:endParaRPr sz="1100">
              <a:latin typeface="Palatino Linotype"/>
              <a:cs typeface="Palatino Linotype"/>
            </a:endParaRPr>
          </a:p>
          <a:p>
            <a:pPr marL="682625">
              <a:lnSpc>
                <a:spcPct val="100000"/>
              </a:lnSpc>
              <a:spcBef>
                <a:spcPts val="1390"/>
              </a:spcBef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2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D7A7A"/>
                </a:solidFill>
                <a:latin typeface="Palatino Linotype"/>
                <a:cs typeface="Palatino Linotype"/>
              </a:rPr>
              <a:t>Initialize</a:t>
            </a:r>
            <a:r>
              <a:rPr dirty="0" sz="1100" spc="33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endParaRPr sz="1100">
              <a:latin typeface="Palatino Linotype"/>
              <a:cs typeface="Palatino Linotype"/>
            </a:endParaRPr>
          </a:p>
          <a:p>
            <a:pPr marL="682625" marR="2332355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firstImagePath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4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path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254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5">
                <a:latin typeface="Lucida Sans Unicode"/>
                <a:cs typeface="Lucida Sans Unicode"/>
              </a:rPr>
              <a:t>os</a:t>
            </a:r>
            <a:r>
              <a:rPr dirty="0" sz="1100" spc="7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75">
                <a:latin typeface="Lucida Sans Unicode"/>
                <a:cs typeface="Lucida Sans Unicode"/>
              </a:rPr>
              <a:t>listdir(path)[</a:t>
            </a:r>
            <a:r>
              <a:rPr dirty="0" sz="1100" spc="7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75">
                <a:latin typeface="Lucida Sans Unicode"/>
                <a:cs typeface="Lucida Sans Unicode"/>
              </a:rPr>
              <a:t>] </a:t>
            </a:r>
            <a:r>
              <a:rPr dirty="0" sz="1100" spc="114">
                <a:latin typeface="Lucida Sans Unicode"/>
                <a:cs typeface="Lucida Sans Unicode"/>
              </a:rPr>
              <a:t>firstPic</a:t>
            </a:r>
            <a:r>
              <a:rPr dirty="0" sz="1100" spc="4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4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cv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imread(firstImagePath,</a:t>
            </a:r>
            <a:r>
              <a:rPr dirty="0" sz="1100" spc="430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682625">
              <a:lnSpc>
                <a:spcPct val="100000"/>
              </a:lnSpc>
              <a:spcBef>
                <a:spcPts val="35"/>
              </a:spcBef>
            </a:pPr>
            <a:r>
              <a:rPr dirty="0" sz="1100" spc="175" b="1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dirty="0" sz="1100" spc="24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pixDesired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!=</a:t>
            </a:r>
            <a:r>
              <a:rPr dirty="0" sz="1100" spc="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 b="1">
                <a:solidFill>
                  <a:srgbClr val="007F00"/>
                </a:solidFill>
                <a:latin typeface="Palatino Linotype"/>
                <a:cs typeface="Palatino Linotype"/>
              </a:rPr>
              <a:t>None</a:t>
            </a:r>
            <a:r>
              <a:rPr dirty="0" sz="1100" spc="-10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97409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data</a:t>
            </a:r>
            <a:r>
              <a:rPr dirty="0" sz="1100" spc="33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90">
                <a:latin typeface="Lucida Sans Unicode"/>
                <a:cs typeface="Lucida Sans Unicode"/>
              </a:rPr>
              <a:t>cv</a:t>
            </a:r>
            <a:r>
              <a:rPr dirty="0" sz="1100" spc="9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90">
                <a:latin typeface="Lucida Sans Unicode"/>
                <a:cs typeface="Lucida Sans Unicode"/>
              </a:rPr>
              <a:t>resize(firstPic,</a:t>
            </a:r>
            <a:r>
              <a:rPr dirty="0" sz="1100" spc="3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(pixDesired,</a:t>
            </a:r>
            <a:r>
              <a:rPr dirty="0" sz="1100" spc="33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pixDesired))</a:t>
            </a:r>
            <a:endParaRPr sz="1100">
              <a:latin typeface="Lucida Sans Unicode"/>
              <a:cs typeface="Lucida Sans Unicode"/>
            </a:endParaRPr>
          </a:p>
          <a:p>
            <a:pPr marL="97409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data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data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reshape(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pixDesired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**</a:t>
            </a:r>
            <a:r>
              <a:rPr dirty="0" sz="1100" spc="2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>
                <a:latin typeface="Lucida Sans Unicode"/>
                <a:cs typeface="Lucida Sans Unicode"/>
              </a:rPr>
              <a:t>)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5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235" i="1">
                <a:solidFill>
                  <a:srgbClr val="3D7A7A"/>
                </a:solidFill>
                <a:latin typeface="Palatino Linotype"/>
                <a:cs typeface="Palatino Linotype"/>
              </a:rPr>
              <a:t>If</a:t>
            </a:r>
            <a:r>
              <a:rPr dirty="0" sz="1100" spc="3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D7A7A"/>
                </a:solidFill>
                <a:latin typeface="Palatino Linotype"/>
                <a:cs typeface="Palatino Linotype"/>
              </a:rPr>
              <a:t>performance</a:t>
            </a:r>
            <a:r>
              <a:rPr dirty="0" sz="1100" spc="3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0" i="1">
                <a:solidFill>
                  <a:srgbClr val="3D7A7A"/>
                </a:solidFill>
                <a:latin typeface="Palatino Linotype"/>
                <a:cs typeface="Palatino Linotype"/>
              </a:rPr>
              <a:t>allows,</a:t>
            </a:r>
            <a:r>
              <a:rPr dirty="0" sz="1100" spc="13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495300">
              <a:lnSpc>
                <a:spcPct val="100000"/>
              </a:lnSpc>
              <a:spcBef>
                <a:spcPts val="35"/>
              </a:spcBef>
            </a:pPr>
            <a:r>
              <a:rPr dirty="0" sz="600" spc="12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increase</a:t>
            </a:r>
            <a:r>
              <a:rPr dirty="0" sz="1100" spc="33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50" i="1">
                <a:solidFill>
                  <a:srgbClr val="3D7A7A"/>
                </a:solidFill>
                <a:latin typeface="Palatino Linotype"/>
                <a:cs typeface="Palatino Linotype"/>
              </a:rPr>
              <a:t>resize!</a:t>
            </a:r>
            <a:endParaRPr sz="1100">
              <a:latin typeface="Palatino Linotype"/>
              <a:cs typeface="Palatino Linotype"/>
            </a:endParaRPr>
          </a:p>
          <a:p>
            <a:pPr marL="682625">
              <a:lnSpc>
                <a:spcPct val="100000"/>
              </a:lnSpc>
              <a:spcBef>
                <a:spcPts val="135"/>
              </a:spcBef>
            </a:pPr>
            <a:r>
              <a:rPr dirty="0" sz="1100" spc="100" b="1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dirty="0" sz="1100" spc="100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974090">
              <a:lnSpc>
                <a:spcPct val="100000"/>
              </a:lnSpc>
              <a:spcBef>
                <a:spcPts val="30"/>
              </a:spcBef>
            </a:pPr>
            <a:r>
              <a:rPr dirty="0" sz="1100">
                <a:latin typeface="Lucida Sans Unicode"/>
                <a:cs typeface="Lucida Sans Unicode"/>
              </a:rPr>
              <a:t>data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data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reshape(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firstPic</a:t>
            </a:r>
            <a:r>
              <a:rPr dirty="0" sz="1100" spc="6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65">
                <a:latin typeface="Lucida Sans Unicode"/>
                <a:cs typeface="Lucida Sans Unicode"/>
              </a:rPr>
              <a:t>shape[</a:t>
            </a:r>
            <a:r>
              <a:rPr dirty="0" sz="1100" spc="6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65">
                <a:latin typeface="Lucida Sans Unicode"/>
                <a:cs typeface="Lucida Sans Unicode"/>
              </a:rPr>
              <a:t>]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*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firstPic</a:t>
            </a:r>
            <a:r>
              <a:rPr dirty="0" sz="1100" spc="6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60">
                <a:latin typeface="Lucida Sans Unicode"/>
                <a:cs typeface="Lucida Sans Unicode"/>
              </a:rPr>
              <a:t>shape[</a:t>
            </a:r>
            <a:r>
              <a:rPr dirty="0" sz="1100" spc="6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60">
                <a:latin typeface="Lucida Sans Unicode"/>
                <a:cs typeface="Lucida Sans Unicode"/>
              </a:rPr>
              <a:t>])</a:t>
            </a:r>
            <a:endParaRPr sz="1100">
              <a:latin typeface="Lucida Sans Unicode"/>
              <a:cs typeface="Lucida Sans Unicode"/>
            </a:endParaRPr>
          </a:p>
          <a:p>
            <a:pPr marL="682625">
              <a:lnSpc>
                <a:spcPct val="100000"/>
              </a:lnSpc>
              <a:spcBef>
                <a:spcPts val="1390"/>
              </a:spcBef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3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Populate</a:t>
            </a:r>
            <a:r>
              <a:rPr dirty="0" sz="1100" spc="33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endParaRPr sz="1100">
              <a:latin typeface="Palatino Linotype"/>
              <a:cs typeface="Palatino Linotype"/>
            </a:endParaRPr>
          </a:p>
          <a:p>
            <a:pPr marL="682625">
              <a:lnSpc>
                <a:spcPct val="100000"/>
              </a:lnSpc>
              <a:spcBef>
                <a:spcPts val="1390"/>
              </a:spcBef>
            </a:pPr>
            <a:r>
              <a:rPr dirty="0" sz="1100" spc="175" b="1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dirty="0" sz="1100" spc="229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n_imgs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"use</a:t>
            </a:r>
            <a:r>
              <a:rPr dirty="0" sz="1100" spc="1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55">
                <a:solidFill>
                  <a:srgbClr val="BA2121"/>
                </a:solidFill>
                <a:latin typeface="Lucida Sans Unicode"/>
                <a:cs typeface="Lucida Sans Unicode"/>
              </a:rPr>
              <a:t>all"</a:t>
            </a:r>
            <a:r>
              <a:rPr dirty="0" sz="1100" spc="155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1264920" marR="2841625" indent="-291465">
              <a:lnSpc>
                <a:spcPct val="102600"/>
              </a:lnSpc>
              <a:spcBef>
                <a:spcPts val="5"/>
              </a:spcBef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24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img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24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85">
                <a:latin typeface="Lucida Sans Unicode"/>
                <a:cs typeface="Lucida Sans Unicode"/>
              </a:rPr>
              <a:t>os</a:t>
            </a:r>
            <a:r>
              <a:rPr dirty="0" sz="1100" spc="8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85">
                <a:latin typeface="Lucida Sans Unicode"/>
                <a:cs typeface="Lucida Sans Unicode"/>
              </a:rPr>
              <a:t>listdir(path)[</a:t>
            </a:r>
            <a:r>
              <a:rPr dirty="0" sz="1100" spc="8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85">
                <a:latin typeface="Lucida Sans Unicode"/>
                <a:cs typeface="Lucida Sans Unicode"/>
              </a:rPr>
              <a:t>:]: </a:t>
            </a:r>
            <a:r>
              <a:rPr dirty="0" sz="1100" spc="65">
                <a:latin typeface="Lucida Sans Unicode"/>
                <a:cs typeface="Lucida Sans Unicode"/>
              </a:rPr>
              <a:t>filepath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path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img</a:t>
            </a:r>
            <a:endParaRPr sz="1100">
              <a:latin typeface="Lucida Sans Unicode"/>
              <a:cs typeface="Lucida Sans Unicode"/>
            </a:endParaRPr>
          </a:p>
          <a:p>
            <a:pPr marL="126492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pic</a:t>
            </a:r>
            <a:r>
              <a:rPr dirty="0" sz="1100" spc="110">
                <a:latin typeface="Lucida Sans Unicode"/>
                <a:cs typeface="Lucida Sans Unicode"/>
              </a:rPr>
              <a:t> 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110">
                <a:solidFill>
                  <a:srgbClr val="666666"/>
                </a:solidFill>
                <a:latin typeface="Lucida Sans Unicode"/>
                <a:cs typeface="Lucida Sans Unicode"/>
              </a:rPr>
              <a:t>  </a:t>
            </a:r>
            <a:r>
              <a:rPr dirty="0" sz="1100">
                <a:latin typeface="Lucida Sans Unicode"/>
                <a:cs typeface="Lucida Sans Unicode"/>
              </a:rPr>
              <a:t>cv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imread(filepath,</a:t>
            </a:r>
            <a:r>
              <a:rPr dirty="0" sz="1100" spc="110">
                <a:latin typeface="Lucida Sans Unicode"/>
                <a:cs typeface="Lucida Sans Unicode"/>
              </a:rPr>
              <a:t> 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1264920">
              <a:lnSpc>
                <a:spcPct val="100000"/>
              </a:lnSpc>
              <a:spcBef>
                <a:spcPts val="35"/>
              </a:spcBef>
            </a:pPr>
            <a:r>
              <a:rPr dirty="0" sz="1100" spc="175" b="1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dirty="0" sz="1100" spc="24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pixDesired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!=</a:t>
            </a:r>
            <a:r>
              <a:rPr dirty="0" sz="1100" spc="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 b="1">
                <a:solidFill>
                  <a:srgbClr val="007F00"/>
                </a:solidFill>
                <a:latin typeface="Palatino Linotype"/>
                <a:cs typeface="Palatino Linotype"/>
              </a:rPr>
              <a:t>None</a:t>
            </a:r>
            <a:r>
              <a:rPr dirty="0" sz="1100" spc="-10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901700" y="902333"/>
            <a:ext cx="5969635" cy="29171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Palatino Linotype"/>
                <a:cs typeface="Palatino Linotype"/>
              </a:rPr>
              <a:t>similarity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matrix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earlier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section.</a:t>
            </a:r>
            <a:r>
              <a:rPr dirty="0" sz="1100" spc="2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wonder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what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they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were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seeing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if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pneumonia.</a:t>
            </a:r>
            <a:r>
              <a:rPr dirty="0" sz="1100" spc="2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Sex? </a:t>
            </a:r>
            <a:r>
              <a:rPr dirty="0" sz="1100">
                <a:latin typeface="Palatino Linotype"/>
                <a:cs typeface="Palatino Linotype"/>
              </a:rPr>
              <a:t>Bone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damage?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Age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groups?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There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really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any</a:t>
            </a:r>
            <a:r>
              <a:rPr dirty="0" sz="1100" spc="-25">
                <a:latin typeface="Palatino Linotype"/>
                <a:cs typeface="Palatino Linotype"/>
              </a:rPr>
              <a:t> number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human </a:t>
            </a:r>
            <a:r>
              <a:rPr dirty="0" sz="1100" spc="-30">
                <a:latin typeface="Palatino Linotype"/>
                <a:cs typeface="Palatino Linotype"/>
              </a:rPr>
              <a:t>comprehensible </a:t>
            </a:r>
            <a:r>
              <a:rPr dirty="0" sz="1100" spc="-10">
                <a:latin typeface="Palatino Linotype"/>
                <a:cs typeface="Palatino Linotype"/>
              </a:rPr>
              <a:t>clustering</a:t>
            </a:r>
            <a:r>
              <a:rPr dirty="0" sz="1100" spc="-25">
                <a:latin typeface="Palatino Linotype"/>
                <a:cs typeface="Palatino Linotype"/>
              </a:rPr>
              <a:t> op- </a:t>
            </a:r>
            <a:r>
              <a:rPr dirty="0" sz="1100">
                <a:latin typeface="Palatino Linotype"/>
                <a:cs typeface="Palatino Linotype"/>
              </a:rPr>
              <a:t>tions,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and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even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more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non-human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comprehensible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ones.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There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no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guarentee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unsupervised models</a:t>
            </a:r>
            <a:r>
              <a:rPr dirty="0" sz="1100">
                <a:latin typeface="Palatino Linotype"/>
                <a:cs typeface="Palatino Linotype"/>
              </a:rPr>
              <a:t> are </a:t>
            </a:r>
            <a:r>
              <a:rPr dirty="0" sz="1100" spc="-45">
                <a:latin typeface="Palatino Linotype"/>
                <a:cs typeface="Palatino Linotype"/>
              </a:rPr>
              <a:t>going</a:t>
            </a:r>
            <a:r>
              <a:rPr dirty="0" sz="1100">
                <a:latin typeface="Palatino Linotype"/>
                <a:cs typeface="Palatino Linotype"/>
              </a:rPr>
              <a:t> to </a:t>
            </a:r>
            <a:r>
              <a:rPr dirty="0" sz="1100" spc="-20">
                <a:latin typeface="Palatino Linotype"/>
                <a:cs typeface="Palatino Linotype"/>
              </a:rPr>
              <a:t>do</a:t>
            </a:r>
            <a:r>
              <a:rPr dirty="0" sz="1100">
                <a:latin typeface="Palatino Linotype"/>
                <a:cs typeface="Palatino Linotype"/>
              </a:rPr>
              <a:t> what </a:t>
            </a:r>
            <a:r>
              <a:rPr dirty="0" sz="1100" spc="-40">
                <a:latin typeface="Palatino Linotype"/>
                <a:cs typeface="Palatino Linotype"/>
              </a:rPr>
              <a:t>you</a:t>
            </a:r>
            <a:r>
              <a:rPr dirty="0" sz="1100">
                <a:latin typeface="Palatino Linotype"/>
                <a:cs typeface="Palatino Linotype"/>
              </a:rPr>
              <a:t> expect - I </a:t>
            </a:r>
            <a:r>
              <a:rPr dirty="0" sz="1100" spc="-40">
                <a:latin typeface="Palatino Linotype"/>
                <a:cs typeface="Palatino Linotype"/>
              </a:rPr>
              <a:t>suppose</a:t>
            </a:r>
            <a:r>
              <a:rPr dirty="0" sz="1100">
                <a:latin typeface="Palatino Linotype"/>
                <a:cs typeface="Palatino Linotype"/>
              </a:rPr>
              <a:t> that’s the </a:t>
            </a:r>
            <a:r>
              <a:rPr dirty="0" sz="1100" spc="-25">
                <a:latin typeface="Palatino Linotype"/>
                <a:cs typeface="Palatino Linotype"/>
              </a:rPr>
              <a:t>primary</a:t>
            </a:r>
            <a:r>
              <a:rPr dirty="0" sz="1100">
                <a:latin typeface="Palatino Linotype"/>
                <a:cs typeface="Palatino Linotype"/>
              </a:rPr>
              <a:t> take </a:t>
            </a:r>
            <a:r>
              <a:rPr dirty="0" sz="1100" spc="-60">
                <a:latin typeface="Palatino Linotype"/>
                <a:cs typeface="Palatino Linotype"/>
              </a:rPr>
              <a:t>away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from</a:t>
            </a:r>
            <a:r>
              <a:rPr dirty="0" sz="1100">
                <a:latin typeface="Palatino Linotype"/>
                <a:cs typeface="Palatino Linotype"/>
              </a:rPr>
              <a:t> this </a:t>
            </a:r>
            <a:r>
              <a:rPr dirty="0" sz="1100" spc="-10">
                <a:latin typeface="Palatino Linotype"/>
                <a:cs typeface="Palatino Linotype"/>
              </a:rPr>
              <a:t>project. </a:t>
            </a:r>
            <a:r>
              <a:rPr dirty="0" sz="1100" spc="-35">
                <a:latin typeface="Palatino Linotype"/>
                <a:cs typeface="Palatino Linotype"/>
              </a:rPr>
              <a:t>Unsupervised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models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designed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find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trends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analyst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wouldn’t.</a:t>
            </a:r>
            <a:r>
              <a:rPr dirty="0" sz="1100" spc="1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then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data </a:t>
            </a:r>
            <a:r>
              <a:rPr dirty="0" sz="1100" spc="-10">
                <a:latin typeface="Palatino Linotype"/>
                <a:cs typeface="Palatino Linotype"/>
              </a:rPr>
              <a:t>analyst’s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job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figure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out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what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groupings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post-</a:t>
            </a:r>
            <a:r>
              <a:rPr dirty="0" sz="1100" spc="-10">
                <a:latin typeface="Palatino Linotype"/>
                <a:cs typeface="Palatino Linotype"/>
              </a:rPr>
              <a:t>defacto.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dirty="0" sz="1400" spc="55" b="1">
                <a:latin typeface="Palatino Linotype"/>
                <a:cs typeface="Palatino Linotype"/>
              </a:rPr>
              <a:t>6</a:t>
            </a:r>
            <a:r>
              <a:rPr dirty="0" sz="1400" b="1">
                <a:latin typeface="Palatino Linotype"/>
                <a:cs typeface="Palatino Linotype"/>
              </a:rPr>
              <a:t>	</a:t>
            </a:r>
            <a:r>
              <a:rPr dirty="0" sz="1400" spc="-10" b="1">
                <a:latin typeface="Palatino Linotype"/>
                <a:cs typeface="Palatino Linotype"/>
              </a:rPr>
              <a:t>Bibliography</a:t>
            </a:r>
            <a:endParaRPr sz="1400">
              <a:latin typeface="Palatino Linotype"/>
              <a:cs typeface="Palatino Linotype"/>
            </a:endParaRPr>
          </a:p>
          <a:p>
            <a:pPr marL="358140" indent="-191770">
              <a:lnSpc>
                <a:spcPct val="100000"/>
              </a:lnSpc>
              <a:spcBef>
                <a:spcPts val="1055"/>
              </a:spcBef>
              <a:buClr>
                <a:srgbClr val="000000"/>
              </a:buClr>
              <a:buAutoNum type="arabicParenR"/>
              <a:tabLst>
                <a:tab pos="358140" algn="l"/>
              </a:tabLst>
            </a:pPr>
            <a:r>
              <a:rPr dirty="0" sz="1100">
                <a:solidFill>
                  <a:srgbClr val="0024B1"/>
                </a:solidFill>
                <a:latin typeface="Palatino Linotype"/>
                <a:cs typeface="Palatino Linotype"/>
                <a:hlinkClick r:id="rId2"/>
              </a:rPr>
              <a:t>Data</a:t>
            </a:r>
            <a:r>
              <a:rPr dirty="0" sz="1100" spc="105">
                <a:solidFill>
                  <a:srgbClr val="0024B1"/>
                </a:solidFill>
                <a:latin typeface="Palatino Linotype"/>
                <a:cs typeface="Palatino Linotype"/>
                <a:hlinkClick r:id="rId2"/>
              </a:rPr>
              <a:t> </a:t>
            </a:r>
            <a:r>
              <a:rPr dirty="0" sz="1100" spc="-10">
                <a:solidFill>
                  <a:srgbClr val="0024B1"/>
                </a:solidFill>
                <a:latin typeface="Palatino Linotype"/>
                <a:cs typeface="Palatino Linotype"/>
                <a:hlinkClick r:id="rId2"/>
              </a:rPr>
              <a:t>repository</a:t>
            </a:r>
            <a:endParaRPr sz="1100">
              <a:latin typeface="Palatino Linotype"/>
              <a:cs typeface="Palatino Linotype"/>
            </a:endParaRPr>
          </a:p>
          <a:p>
            <a:pPr marL="358140" indent="-191770">
              <a:lnSpc>
                <a:spcPct val="100000"/>
              </a:lnSpc>
              <a:spcBef>
                <a:spcPts val="715"/>
              </a:spcBef>
              <a:buClr>
                <a:srgbClr val="000000"/>
              </a:buClr>
              <a:buAutoNum type="arabicParenR"/>
              <a:tabLst>
                <a:tab pos="358140" algn="l"/>
              </a:tabLst>
            </a:pPr>
            <a:r>
              <a:rPr dirty="0" sz="1100">
                <a:solidFill>
                  <a:srgbClr val="0024B1"/>
                </a:solidFill>
                <a:latin typeface="Palatino Linotype"/>
                <a:cs typeface="Palatino Linotype"/>
                <a:hlinkClick r:id="rId3"/>
              </a:rPr>
              <a:t>Past</a:t>
            </a:r>
            <a:r>
              <a:rPr dirty="0" sz="1100" spc="55">
                <a:solidFill>
                  <a:srgbClr val="0024B1"/>
                </a:solidFill>
                <a:latin typeface="Palatino Linotype"/>
                <a:cs typeface="Palatino Linotype"/>
                <a:hlinkClick r:id="rId3"/>
              </a:rPr>
              <a:t> </a:t>
            </a:r>
            <a:r>
              <a:rPr dirty="0" sz="1100" spc="-10">
                <a:solidFill>
                  <a:srgbClr val="0024B1"/>
                </a:solidFill>
                <a:latin typeface="Palatino Linotype"/>
                <a:cs typeface="Palatino Linotype"/>
                <a:hlinkClick r:id="rId3"/>
              </a:rPr>
              <a:t>Research</a:t>
            </a:r>
            <a:r>
              <a:rPr dirty="0" sz="1100" spc="55">
                <a:solidFill>
                  <a:srgbClr val="0024B1"/>
                </a:solidFill>
                <a:latin typeface="Palatino Linotype"/>
                <a:cs typeface="Palatino Linotype"/>
                <a:hlinkClick r:id="rId3"/>
              </a:rPr>
              <a:t> </a:t>
            </a:r>
            <a:r>
              <a:rPr dirty="0" sz="1100">
                <a:solidFill>
                  <a:srgbClr val="0024B1"/>
                </a:solidFill>
                <a:latin typeface="Palatino Linotype"/>
                <a:cs typeface="Palatino Linotype"/>
                <a:hlinkClick r:id="rId3"/>
              </a:rPr>
              <a:t>on</a:t>
            </a:r>
            <a:r>
              <a:rPr dirty="0" sz="1100" spc="60">
                <a:solidFill>
                  <a:srgbClr val="0024B1"/>
                </a:solidFill>
                <a:latin typeface="Palatino Linotype"/>
                <a:cs typeface="Palatino Linotype"/>
                <a:hlinkClick r:id="rId3"/>
              </a:rPr>
              <a:t> </a:t>
            </a:r>
            <a:r>
              <a:rPr dirty="0" sz="1100" spc="-10">
                <a:solidFill>
                  <a:srgbClr val="0024B1"/>
                </a:solidFill>
                <a:latin typeface="Palatino Linotype"/>
                <a:cs typeface="Palatino Linotype"/>
                <a:hlinkClick r:id="rId3"/>
              </a:rPr>
              <a:t>Subject</a:t>
            </a:r>
            <a:endParaRPr sz="1100">
              <a:latin typeface="Palatino Linotype"/>
              <a:cs typeface="Palatino Linotype"/>
            </a:endParaRPr>
          </a:p>
          <a:p>
            <a:pPr algn="just" marL="357505" marR="5080" indent="-191770">
              <a:lnSpc>
                <a:spcPct val="102600"/>
              </a:lnSpc>
              <a:spcBef>
                <a:spcPts val="675"/>
              </a:spcBef>
              <a:buAutoNum type="arabicParenR"/>
              <a:tabLst>
                <a:tab pos="358775" algn="l"/>
              </a:tabLst>
            </a:pPr>
            <a:r>
              <a:rPr dirty="0" sz="1100">
                <a:latin typeface="Palatino Linotype"/>
                <a:cs typeface="Palatino Linotype"/>
              </a:rPr>
              <a:t>Requested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Citation:</a:t>
            </a:r>
            <a:r>
              <a:rPr dirty="0" sz="1100" spc="3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Kermany,</a:t>
            </a:r>
            <a:r>
              <a:rPr dirty="0" sz="1100" spc="1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Daniel;</a:t>
            </a:r>
            <a:r>
              <a:rPr dirty="0" sz="1100" spc="1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Zhang,</a:t>
            </a:r>
            <a:r>
              <a:rPr dirty="0" sz="1100" spc="1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Kang;</a:t>
            </a:r>
            <a:r>
              <a:rPr dirty="0" sz="1100" spc="1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Goldbaum,</a:t>
            </a:r>
            <a:r>
              <a:rPr dirty="0" sz="1100" spc="1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Michael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(2018),</a:t>
            </a:r>
            <a:r>
              <a:rPr dirty="0" sz="1100" spc="16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“Large </a:t>
            </a:r>
            <a:r>
              <a:rPr dirty="0" sz="1100" spc="-10">
                <a:latin typeface="Palatino Linotype"/>
                <a:cs typeface="Palatino Linotype"/>
              </a:rPr>
              <a:t>	</a:t>
            </a:r>
            <a:r>
              <a:rPr dirty="0" sz="1100">
                <a:latin typeface="Palatino Linotype"/>
                <a:cs typeface="Palatino Linotype"/>
              </a:rPr>
              <a:t>Dataset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of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Labeled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Optical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Coherence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Tomography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(OCT)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and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Chest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X-Ray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Images”,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Mende- </a:t>
            </a:r>
            <a:r>
              <a:rPr dirty="0" sz="1100" spc="-10">
                <a:latin typeface="Palatino Linotype"/>
                <a:cs typeface="Palatino Linotype"/>
              </a:rPr>
              <a:t>	</a:t>
            </a:r>
            <a:r>
              <a:rPr dirty="0" sz="1100">
                <a:latin typeface="Palatino Linotype"/>
                <a:cs typeface="Palatino Linotype"/>
              </a:rPr>
              <a:t>ley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Data,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V3,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doi:</a:t>
            </a:r>
            <a:r>
              <a:rPr dirty="0" sz="1100" spc="16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10.17632/rscbjbr9sj.3</a:t>
            </a:r>
            <a:endParaRPr sz="1100">
              <a:latin typeface="Palatino Linotype"/>
              <a:cs typeface="Palatino Linotype"/>
            </a:endParaRPr>
          </a:p>
          <a:p>
            <a:pPr marL="358140" indent="-191770">
              <a:lnSpc>
                <a:spcPct val="100000"/>
              </a:lnSpc>
              <a:spcBef>
                <a:spcPts val="715"/>
              </a:spcBef>
              <a:buClr>
                <a:srgbClr val="000000"/>
              </a:buClr>
              <a:buAutoNum type="arabicParenR"/>
              <a:tabLst>
                <a:tab pos="358140" algn="l"/>
              </a:tabLst>
            </a:pPr>
            <a:r>
              <a:rPr dirty="0" sz="1100" spc="-20">
                <a:solidFill>
                  <a:srgbClr val="0024B1"/>
                </a:solidFill>
                <a:latin typeface="Palatino Linotype"/>
                <a:cs typeface="Palatino Linotype"/>
                <a:hlinkClick r:id="rId4"/>
              </a:rPr>
              <a:t>Usage</a:t>
            </a:r>
            <a:r>
              <a:rPr dirty="0" sz="1100">
                <a:solidFill>
                  <a:srgbClr val="0024B1"/>
                </a:solidFill>
                <a:latin typeface="Palatino Linotype"/>
                <a:cs typeface="Palatino Linotype"/>
                <a:hlinkClick r:id="rId4"/>
              </a:rPr>
              <a:t> of </a:t>
            </a:r>
            <a:r>
              <a:rPr dirty="0" sz="1100" spc="-25">
                <a:solidFill>
                  <a:srgbClr val="0024B1"/>
                </a:solidFill>
                <a:latin typeface="Palatino Linotype"/>
                <a:cs typeface="Palatino Linotype"/>
                <a:hlinkClick r:id="rId4"/>
              </a:rPr>
              <a:t>cv2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27052" y="914351"/>
            <a:ext cx="5918835" cy="3700779"/>
          </a:xfrm>
          <a:prstGeom prst="rect">
            <a:avLst/>
          </a:prstGeom>
          <a:solidFill>
            <a:srgbClr val="F7F7F7"/>
          </a:solidFill>
        </p:spPr>
        <p:txBody>
          <a:bodyPr wrap="square" lIns="0" tIns="12065" rIns="0" bIns="0" rtlCol="0" vert="horz">
            <a:spAutoFit/>
          </a:bodyPr>
          <a:lstStyle/>
          <a:p>
            <a:pPr marL="1201420" marR="1362710">
              <a:lnSpc>
                <a:spcPct val="102600"/>
              </a:lnSpc>
              <a:spcBef>
                <a:spcPts val="95"/>
              </a:spcBef>
            </a:pPr>
            <a:r>
              <a:rPr dirty="0" sz="1100">
                <a:latin typeface="Lucida Sans Unicode"/>
                <a:cs typeface="Lucida Sans Unicode"/>
              </a:rPr>
              <a:t>pic</a:t>
            </a:r>
            <a:r>
              <a:rPr dirty="0" sz="1100" spc="37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latin typeface="Lucida Sans Unicode"/>
                <a:cs typeface="Lucida Sans Unicode"/>
              </a:rPr>
              <a:t>cv</a:t>
            </a:r>
            <a:r>
              <a:rPr dirty="0" sz="1100" spc="7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70">
                <a:latin typeface="Lucida Sans Unicode"/>
                <a:cs typeface="Lucida Sans Unicode"/>
              </a:rPr>
              <a:t>resize(pic,</a:t>
            </a:r>
            <a:r>
              <a:rPr dirty="0" sz="1100" spc="38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(pixDesired,</a:t>
            </a:r>
            <a:r>
              <a:rPr dirty="0" sz="1100" spc="37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pixDesired)) </a:t>
            </a:r>
            <a:r>
              <a:rPr dirty="0" sz="1100">
                <a:latin typeface="Lucida Sans Unicode"/>
                <a:cs typeface="Lucida Sans Unicode"/>
              </a:rPr>
              <a:t>pic</a:t>
            </a:r>
            <a:r>
              <a:rPr dirty="0" sz="1100" spc="34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pic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reshape(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3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pixDesired</a:t>
            </a:r>
            <a:r>
              <a:rPr dirty="0" sz="1100" spc="340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**</a:t>
            </a:r>
            <a:r>
              <a:rPr dirty="0" sz="1100" spc="3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910590">
              <a:lnSpc>
                <a:spcPct val="100000"/>
              </a:lnSpc>
              <a:spcBef>
                <a:spcPts val="35"/>
              </a:spcBef>
            </a:pPr>
            <a:r>
              <a:rPr dirty="0" sz="1100" spc="100" b="1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dirty="0" sz="1100" spc="100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120142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pic</a:t>
            </a:r>
            <a:r>
              <a:rPr dirty="0" sz="1100" spc="4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409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pic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reshape(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409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pic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shape[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409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*</a:t>
            </a:r>
            <a:r>
              <a:rPr dirty="0" sz="1100" spc="409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pic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10">
                <a:latin typeface="Lucida Sans Unicode"/>
                <a:cs typeface="Lucida Sans Unicode"/>
              </a:rPr>
              <a:t>])</a:t>
            </a:r>
            <a:endParaRPr sz="1100">
              <a:latin typeface="Lucida Sans Unicode"/>
              <a:cs typeface="Lucida Sans Unicode"/>
            </a:endParaRPr>
          </a:p>
          <a:p>
            <a:pPr marL="910590">
              <a:lnSpc>
                <a:spcPct val="100000"/>
              </a:lnSpc>
              <a:spcBef>
                <a:spcPts val="1390"/>
              </a:spcBef>
            </a:pPr>
            <a:r>
              <a:rPr dirty="0" sz="1100">
                <a:latin typeface="Lucida Sans Unicode"/>
                <a:cs typeface="Lucida Sans Unicode"/>
              </a:rPr>
              <a:t>data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append(data,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90">
                <a:latin typeface="Lucida Sans Unicode"/>
                <a:cs typeface="Lucida Sans Unicode"/>
              </a:rPr>
              <a:t>pic,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1390"/>
              </a:spcBef>
            </a:pPr>
            <a:r>
              <a:rPr dirty="0" sz="1100" spc="100" b="1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dirty="0" sz="1100" spc="100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910590" marR="2526665" indent="-291465">
              <a:lnSpc>
                <a:spcPct val="102699"/>
              </a:lnSpc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24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img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24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os</a:t>
            </a:r>
            <a:r>
              <a:rPr dirty="0" sz="1100" spc="5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50">
                <a:latin typeface="Lucida Sans Unicode"/>
                <a:cs typeface="Lucida Sans Unicode"/>
              </a:rPr>
              <a:t>listdir(path)[</a:t>
            </a:r>
            <a:r>
              <a:rPr dirty="0" sz="1100" spc="5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50">
                <a:latin typeface="Lucida Sans Unicode"/>
                <a:cs typeface="Lucida Sans Unicode"/>
              </a:rPr>
              <a:t>:n_imgs]: </a:t>
            </a:r>
            <a:r>
              <a:rPr dirty="0" sz="1100" spc="65">
                <a:latin typeface="Lucida Sans Unicode"/>
                <a:cs typeface="Lucida Sans Unicode"/>
              </a:rPr>
              <a:t>filepath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path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img</a:t>
            </a:r>
            <a:endParaRPr sz="1100">
              <a:latin typeface="Lucida Sans Unicode"/>
              <a:cs typeface="Lucida Sans Unicode"/>
            </a:endParaRPr>
          </a:p>
          <a:p>
            <a:pPr marL="91059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pic</a:t>
            </a:r>
            <a:r>
              <a:rPr dirty="0" sz="1100" spc="110">
                <a:latin typeface="Lucida Sans Unicode"/>
                <a:cs typeface="Lucida Sans Unicode"/>
              </a:rPr>
              <a:t> 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110">
                <a:solidFill>
                  <a:srgbClr val="666666"/>
                </a:solidFill>
                <a:latin typeface="Lucida Sans Unicode"/>
                <a:cs typeface="Lucida Sans Unicode"/>
              </a:rPr>
              <a:t>  </a:t>
            </a:r>
            <a:r>
              <a:rPr dirty="0" sz="1100">
                <a:latin typeface="Lucida Sans Unicode"/>
                <a:cs typeface="Lucida Sans Unicode"/>
              </a:rPr>
              <a:t>cv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imread(filepath,</a:t>
            </a:r>
            <a:r>
              <a:rPr dirty="0" sz="1100" spc="110">
                <a:latin typeface="Lucida Sans Unicode"/>
                <a:cs typeface="Lucida Sans Unicode"/>
              </a:rPr>
              <a:t> 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910590">
              <a:lnSpc>
                <a:spcPct val="100000"/>
              </a:lnSpc>
              <a:spcBef>
                <a:spcPts val="35"/>
              </a:spcBef>
            </a:pPr>
            <a:r>
              <a:rPr dirty="0" sz="1100" spc="175" b="1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dirty="0" sz="1100" spc="24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pixDesired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!=</a:t>
            </a:r>
            <a:r>
              <a:rPr dirty="0" sz="1100" spc="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 b="1">
                <a:solidFill>
                  <a:srgbClr val="007F00"/>
                </a:solidFill>
                <a:latin typeface="Palatino Linotype"/>
                <a:cs typeface="Palatino Linotype"/>
              </a:rPr>
              <a:t>None</a:t>
            </a:r>
            <a:r>
              <a:rPr dirty="0" sz="1100" spc="-10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120142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pic</a:t>
            </a:r>
            <a:r>
              <a:rPr dirty="0" sz="1100" spc="37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latin typeface="Lucida Sans Unicode"/>
                <a:cs typeface="Lucida Sans Unicode"/>
              </a:rPr>
              <a:t>cv</a:t>
            </a:r>
            <a:r>
              <a:rPr dirty="0" sz="1100" spc="7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70">
                <a:latin typeface="Lucida Sans Unicode"/>
                <a:cs typeface="Lucida Sans Unicode"/>
              </a:rPr>
              <a:t>resize(pic,</a:t>
            </a:r>
            <a:r>
              <a:rPr dirty="0" sz="1100" spc="3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(pixDesired,</a:t>
            </a:r>
            <a:r>
              <a:rPr dirty="0" sz="1100" spc="3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pixDesired))</a:t>
            </a:r>
            <a:r>
              <a:rPr dirty="0" sz="1100" spc="375"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4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235" i="1">
                <a:solidFill>
                  <a:srgbClr val="3D7A7A"/>
                </a:solidFill>
                <a:latin typeface="Palatino Linotype"/>
                <a:cs typeface="Palatino Linotype"/>
              </a:rPr>
              <a:t>If</a:t>
            </a:r>
            <a:r>
              <a:rPr dirty="0" sz="1100" spc="44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D7A7A"/>
                </a:solidFill>
                <a:latin typeface="Palatino Linotype"/>
                <a:cs typeface="Palatino Linotype"/>
              </a:rPr>
              <a:t>performance</a:t>
            </a:r>
            <a:r>
              <a:rPr dirty="0" sz="1100" spc="7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 spc="125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allows,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increase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50" i="1">
                <a:solidFill>
                  <a:srgbClr val="3D7A7A"/>
                </a:solidFill>
                <a:latin typeface="Palatino Linotype"/>
                <a:cs typeface="Palatino Linotype"/>
              </a:rPr>
              <a:t>resize!</a:t>
            </a:r>
            <a:endParaRPr sz="1100">
              <a:latin typeface="Palatino Linotype"/>
              <a:cs typeface="Palatino Linotype"/>
            </a:endParaRPr>
          </a:p>
          <a:p>
            <a:pPr marL="120142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Lucida Sans Unicode"/>
                <a:cs typeface="Lucida Sans Unicode"/>
              </a:rPr>
              <a:t>pic</a:t>
            </a:r>
            <a:r>
              <a:rPr dirty="0" sz="1100" spc="34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pic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reshape(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3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pixDesired</a:t>
            </a:r>
            <a:r>
              <a:rPr dirty="0" sz="1100" spc="340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**</a:t>
            </a:r>
            <a:r>
              <a:rPr dirty="0" sz="1100" spc="3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910590">
              <a:lnSpc>
                <a:spcPct val="100000"/>
              </a:lnSpc>
              <a:spcBef>
                <a:spcPts val="35"/>
              </a:spcBef>
            </a:pPr>
            <a:r>
              <a:rPr dirty="0" sz="1100" spc="100" b="1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dirty="0" sz="1100" spc="100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120142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pic</a:t>
            </a:r>
            <a:r>
              <a:rPr dirty="0" sz="1100" spc="40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409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pic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reshape(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409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pic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shape[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409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*</a:t>
            </a:r>
            <a:r>
              <a:rPr dirty="0" sz="1100" spc="409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pic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10">
                <a:latin typeface="Lucida Sans Unicode"/>
                <a:cs typeface="Lucida Sans Unicode"/>
              </a:rPr>
              <a:t>])</a:t>
            </a:r>
            <a:endParaRPr sz="1100">
              <a:latin typeface="Lucida Sans Unicode"/>
              <a:cs typeface="Lucida Sans Unicode"/>
            </a:endParaRPr>
          </a:p>
          <a:p>
            <a:pPr marL="910590">
              <a:lnSpc>
                <a:spcPct val="100000"/>
              </a:lnSpc>
              <a:spcBef>
                <a:spcPts val="1390"/>
              </a:spcBef>
            </a:pPr>
            <a:r>
              <a:rPr dirty="0" sz="1100">
                <a:latin typeface="Lucida Sans Unicode"/>
                <a:cs typeface="Lucida Sans Unicode"/>
              </a:rPr>
              <a:t>data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append(data,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90">
                <a:latin typeface="Lucida Sans Unicode"/>
                <a:cs typeface="Lucida Sans Unicode"/>
              </a:rPr>
              <a:t>pic,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1390"/>
              </a:spcBef>
            </a:pPr>
            <a:r>
              <a:rPr dirty="0" sz="1100" spc="45" b="1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dirty="0" sz="1100" spc="45">
                <a:latin typeface="Lucida Sans Unicode"/>
                <a:cs typeface="Lucida Sans Unicode"/>
              </a:rPr>
              <a:t>(data)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27052" y="4738519"/>
            <a:ext cx="5918835" cy="4022090"/>
          </a:xfrm>
          <a:custGeom>
            <a:avLst/>
            <a:gdLst/>
            <a:ahLst/>
            <a:cxnLst/>
            <a:rect l="l" t="t" r="r" b="b"/>
            <a:pathLst>
              <a:path w="5918834" h="4022090">
                <a:moveTo>
                  <a:pt x="5912706" y="0"/>
                </a:moveTo>
                <a:lnTo>
                  <a:pt x="5664" y="0"/>
                </a:lnTo>
                <a:lnTo>
                  <a:pt x="0" y="5664"/>
                </a:lnTo>
                <a:lnTo>
                  <a:pt x="0" y="4009385"/>
                </a:lnTo>
                <a:lnTo>
                  <a:pt x="0" y="4016373"/>
                </a:lnTo>
                <a:lnTo>
                  <a:pt x="5664" y="4022038"/>
                </a:lnTo>
                <a:lnTo>
                  <a:pt x="5912706" y="4022038"/>
                </a:lnTo>
                <a:lnTo>
                  <a:pt x="5918371" y="4016373"/>
                </a:lnTo>
                <a:lnTo>
                  <a:pt x="5918371" y="5664"/>
                </a:lnTo>
                <a:lnTo>
                  <a:pt x="591270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72795" y="4721439"/>
            <a:ext cx="6005830" cy="43503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25">
                <a:solidFill>
                  <a:srgbClr val="2F3E9F"/>
                </a:solidFill>
                <a:latin typeface="Lucida Sans Unicode"/>
                <a:cs typeface="Lucida Sans Unicode"/>
              </a:rPr>
              <a:t>[5]:</a:t>
            </a:r>
            <a:r>
              <a:rPr dirty="0" sz="1100" spc="360">
                <a:solidFill>
                  <a:srgbClr val="2F3E9F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D7A7A"/>
                </a:solidFill>
                <a:latin typeface="Palatino Linotype"/>
                <a:cs typeface="Palatino Linotype"/>
              </a:rPr>
              <a:t>Set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up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paths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50" i="1">
                <a:solidFill>
                  <a:srgbClr val="3D7A7A"/>
                </a:solidFill>
                <a:latin typeface="Palatino Linotype"/>
                <a:cs typeface="Palatino Linotype"/>
              </a:rPr>
              <a:t>repositories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read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35" i="1">
                <a:solidFill>
                  <a:srgbClr val="3D7A7A"/>
                </a:solidFill>
                <a:latin typeface="Palatino Linotype"/>
                <a:cs typeface="Palatino Linotype"/>
              </a:rPr>
              <a:t>from</a:t>
            </a:r>
            <a:endParaRPr sz="1100">
              <a:latin typeface="Palatino Linotype"/>
              <a:cs typeface="Palatino Linotype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paths</a:t>
            </a:r>
            <a:r>
              <a:rPr dirty="0" sz="1100" spc="47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4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[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"./train/NORMAL/"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475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"./train/VIRAL/"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475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"./train/BACTERIAL/"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475"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"./test/</a:t>
            </a:r>
            <a:endParaRPr sz="1100">
              <a:latin typeface="Lucida Sans Unicode"/>
              <a:cs typeface="Lucida Sans Unicode"/>
            </a:endParaRPr>
          </a:p>
          <a:p>
            <a:pPr marL="495300">
              <a:lnSpc>
                <a:spcPct val="100000"/>
              </a:lnSpc>
              <a:spcBef>
                <a:spcPts val="35"/>
              </a:spcBef>
            </a:pPr>
            <a:r>
              <a:rPr dirty="0" sz="600" spc="-65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-65">
                <a:solidFill>
                  <a:srgbClr val="BA2121"/>
                </a:solidFill>
                <a:latin typeface="Lucida Sans Unicode"/>
                <a:cs typeface="Lucida Sans Unicode"/>
              </a:rPr>
              <a:t>NORMAL/"</a:t>
            </a:r>
            <a:r>
              <a:rPr dirty="0" sz="1100" spc="-65">
                <a:latin typeface="Lucida Sans Unicode"/>
                <a:cs typeface="Lucida Sans Unicode"/>
              </a:rPr>
              <a:t>,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45">
                <a:solidFill>
                  <a:srgbClr val="BA2121"/>
                </a:solidFill>
                <a:latin typeface="Lucida Sans Unicode"/>
                <a:cs typeface="Lucida Sans Unicode"/>
              </a:rPr>
              <a:t>"./test/VIRAL/"</a:t>
            </a:r>
            <a:r>
              <a:rPr dirty="0" sz="1100" spc="45">
                <a:latin typeface="Lucida Sans Unicode"/>
                <a:cs typeface="Lucida Sans Unicode"/>
              </a:rPr>
              <a:t>,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"./test/BACTERIAL/"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91795">
              <a:lnSpc>
                <a:spcPct val="100000"/>
              </a:lnSpc>
              <a:spcBef>
                <a:spcPts val="1490"/>
              </a:spcBef>
            </a:pPr>
            <a:r>
              <a:rPr dirty="0" sz="1100" spc="165" i="1">
                <a:solidFill>
                  <a:srgbClr val="3D7A7A"/>
                </a:solidFill>
                <a:latin typeface="Palatino Linotype"/>
                <a:cs typeface="Palatino Linotype"/>
              </a:rPr>
              <a:t>#Initialize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endParaRPr sz="1100">
              <a:latin typeface="Palatino Linotype"/>
              <a:cs typeface="Palatino Linotype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dirty="0" sz="1100" spc="50">
                <a:latin typeface="Lucida Sans Unicode"/>
                <a:cs typeface="Lucida Sans Unicode"/>
              </a:rPr>
              <a:t>firststartTime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91795" marR="513715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data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readXRay(path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paths[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],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pixDesired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100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n_imgs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"use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40">
                <a:solidFill>
                  <a:srgbClr val="BA2121"/>
                </a:solidFill>
                <a:latin typeface="Lucida Sans Unicode"/>
                <a:cs typeface="Lucida Sans Unicode"/>
              </a:rPr>
              <a:t>all"</a:t>
            </a:r>
            <a:r>
              <a:rPr dirty="0" sz="1100" spc="140">
                <a:latin typeface="Lucida Sans Unicode"/>
                <a:cs typeface="Lucida Sans Unicode"/>
              </a:rPr>
              <a:t>) </a:t>
            </a:r>
            <a:r>
              <a:rPr dirty="0" sz="1100">
                <a:latin typeface="Lucida Sans Unicode"/>
                <a:cs typeface="Lucida Sans Unicode"/>
              </a:rPr>
              <a:t>firstendTime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6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(firstendTime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dirty="0" sz="1100" spc="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firststartTime)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50" i="1">
                <a:solidFill>
                  <a:srgbClr val="3D7A7A"/>
                </a:solidFill>
                <a:latin typeface="Palatino Linotype"/>
                <a:cs typeface="Palatino Linotype"/>
              </a:rPr>
              <a:t>#How</a:t>
            </a:r>
            <a:r>
              <a:rPr dirty="0" sz="1100" spc="34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long</a:t>
            </a:r>
            <a:r>
              <a:rPr dirty="0" sz="1100" spc="33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D7A7A"/>
                </a:solidFill>
                <a:latin typeface="Palatino Linotype"/>
                <a:cs typeface="Palatino Linotype"/>
              </a:rPr>
              <a:t>did</a:t>
            </a:r>
            <a:r>
              <a:rPr dirty="0" sz="1100" spc="34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55" i="1">
                <a:solidFill>
                  <a:srgbClr val="3D7A7A"/>
                </a:solidFill>
                <a:latin typeface="Palatino Linotype"/>
                <a:cs typeface="Palatino Linotype"/>
              </a:rPr>
              <a:t>this</a:t>
            </a:r>
            <a:r>
              <a:rPr dirty="0" sz="1100" spc="34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repo</a:t>
            </a:r>
            <a:r>
              <a:rPr dirty="0" sz="1100" spc="33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take</a:t>
            </a:r>
            <a:r>
              <a:rPr dirty="0" sz="1100" spc="34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dirty="0" sz="1100" spc="34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D7A7A"/>
                </a:solidFill>
                <a:latin typeface="Palatino Linotype"/>
                <a:cs typeface="Palatino Linotype"/>
              </a:rPr>
              <a:t>convert?</a:t>
            </a:r>
            <a:endParaRPr sz="1100">
              <a:latin typeface="Palatino Linotype"/>
              <a:cs typeface="Palatino Linotype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(data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shape)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 spc="-50" i="1">
                <a:solidFill>
                  <a:srgbClr val="3D7A7A"/>
                </a:solidFill>
                <a:latin typeface="Palatino Linotype"/>
                <a:cs typeface="Palatino Linotype"/>
              </a:rPr>
              <a:t>#How</a:t>
            </a:r>
            <a:r>
              <a:rPr dirty="0" sz="1100" spc="34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 i="1">
                <a:solidFill>
                  <a:srgbClr val="3D7A7A"/>
                </a:solidFill>
                <a:latin typeface="Palatino Linotype"/>
                <a:cs typeface="Palatino Linotype"/>
              </a:rPr>
              <a:t>many</a:t>
            </a:r>
            <a:r>
              <a:rPr dirty="0" sz="1100" spc="34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220" i="1">
                <a:solidFill>
                  <a:srgbClr val="3D7A7A"/>
                </a:solidFill>
                <a:latin typeface="Palatino Linotype"/>
                <a:cs typeface="Palatino Linotype"/>
              </a:rPr>
              <a:t>files</a:t>
            </a:r>
            <a:r>
              <a:rPr dirty="0" sz="1100" spc="34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dirty="0" sz="1100" spc="34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55" i="1">
                <a:solidFill>
                  <a:srgbClr val="3D7A7A"/>
                </a:solidFill>
                <a:latin typeface="Palatino Linotype"/>
                <a:cs typeface="Palatino Linotype"/>
              </a:rPr>
              <a:t>this</a:t>
            </a:r>
            <a:r>
              <a:rPr dirty="0" sz="1100" spc="34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repo?</a:t>
            </a:r>
            <a:endParaRPr sz="1100">
              <a:latin typeface="Palatino Linotype"/>
              <a:cs typeface="Palatino Linotype"/>
            </a:endParaRPr>
          </a:p>
          <a:p>
            <a:pPr marL="391795">
              <a:lnSpc>
                <a:spcPct val="100000"/>
              </a:lnSpc>
              <a:spcBef>
                <a:spcPts val="1390"/>
              </a:spcBef>
            </a:pPr>
            <a:r>
              <a:rPr dirty="0" sz="1100" spc="75" i="1">
                <a:solidFill>
                  <a:srgbClr val="3D7A7A"/>
                </a:solidFill>
                <a:latin typeface="Palatino Linotype"/>
                <a:cs typeface="Palatino Linotype"/>
              </a:rPr>
              <a:t>#Populate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5" i="1">
                <a:solidFill>
                  <a:srgbClr val="3D7A7A"/>
                </a:solidFill>
                <a:latin typeface="Palatino Linotype"/>
                <a:cs typeface="Palatino Linotype"/>
              </a:rPr>
              <a:t>with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other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repositories</a:t>
            </a:r>
            <a:endParaRPr sz="1100">
              <a:latin typeface="Palatino Linotype"/>
              <a:cs typeface="Palatino Linotype"/>
            </a:endParaRPr>
          </a:p>
          <a:p>
            <a:pPr marL="682625" marR="3641725" indent="-291465">
              <a:lnSpc>
                <a:spcPct val="102699"/>
              </a:lnSpc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254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path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26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paths[</a:t>
            </a:r>
            <a:r>
              <a:rPr dirty="0" sz="1100" spc="5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50">
                <a:latin typeface="Lucida Sans Unicode"/>
                <a:cs typeface="Lucida Sans Unicode"/>
              </a:rPr>
              <a:t>:]: </a:t>
            </a:r>
            <a:r>
              <a:rPr dirty="0" sz="1100">
                <a:latin typeface="Lucida Sans Unicode"/>
                <a:cs typeface="Lucida Sans Unicode"/>
              </a:rPr>
              <a:t>startTime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682625" marR="150495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this_data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readXRay(path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path,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pixDesired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100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n_imgs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"use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40">
                <a:solidFill>
                  <a:srgbClr val="BA2121"/>
                </a:solidFill>
                <a:latin typeface="Lucida Sans Unicode"/>
                <a:cs typeface="Lucida Sans Unicode"/>
              </a:rPr>
              <a:t>all"</a:t>
            </a:r>
            <a:r>
              <a:rPr dirty="0" sz="1100" spc="140">
                <a:latin typeface="Lucida Sans Unicode"/>
                <a:cs typeface="Lucida Sans Unicode"/>
              </a:rPr>
              <a:t>) </a:t>
            </a:r>
            <a:r>
              <a:rPr dirty="0" sz="1100" spc="-70">
                <a:latin typeface="Lucida Sans Unicode"/>
                <a:cs typeface="Lucida Sans Unicode"/>
              </a:rPr>
              <a:t>endTime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682625">
              <a:lnSpc>
                <a:spcPct val="100000"/>
              </a:lnSpc>
              <a:spcBef>
                <a:spcPts val="1390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(endTime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dirty="0" sz="1100" spc="21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startTime)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50" i="1">
                <a:solidFill>
                  <a:srgbClr val="3D7A7A"/>
                </a:solidFill>
                <a:latin typeface="Palatino Linotype"/>
                <a:cs typeface="Palatino Linotype"/>
              </a:rPr>
              <a:t>#How</a:t>
            </a:r>
            <a:r>
              <a:rPr dirty="0" sz="1100" spc="28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long</a:t>
            </a:r>
            <a:r>
              <a:rPr dirty="0" sz="1100" spc="28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D7A7A"/>
                </a:solidFill>
                <a:latin typeface="Palatino Linotype"/>
                <a:cs typeface="Palatino Linotype"/>
              </a:rPr>
              <a:t>did</a:t>
            </a:r>
            <a:r>
              <a:rPr dirty="0" sz="1100" spc="28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55" i="1">
                <a:solidFill>
                  <a:srgbClr val="3D7A7A"/>
                </a:solidFill>
                <a:latin typeface="Palatino Linotype"/>
                <a:cs typeface="Palatino Linotype"/>
              </a:rPr>
              <a:t>this</a:t>
            </a:r>
            <a:r>
              <a:rPr dirty="0" sz="1100" spc="28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repo</a:t>
            </a:r>
            <a:r>
              <a:rPr dirty="0" sz="1100" spc="29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take</a:t>
            </a:r>
            <a:r>
              <a:rPr dirty="0" sz="1100" spc="28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dirty="0" sz="1100" spc="28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D7A7A"/>
                </a:solidFill>
                <a:latin typeface="Palatino Linotype"/>
                <a:cs typeface="Palatino Linotype"/>
              </a:rPr>
              <a:t>convert?</a:t>
            </a:r>
            <a:endParaRPr sz="1100">
              <a:latin typeface="Palatino Linotype"/>
              <a:cs typeface="Palatino Linotype"/>
            </a:endParaRPr>
          </a:p>
          <a:p>
            <a:pPr marL="68262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(this_data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shape)</a:t>
            </a:r>
            <a:r>
              <a:rPr dirty="0" sz="1100" spc="315">
                <a:latin typeface="Lucida Sans Unicode"/>
                <a:cs typeface="Lucida Sans Unicode"/>
              </a:rPr>
              <a:t> </a:t>
            </a:r>
            <a:r>
              <a:rPr dirty="0" sz="1100" spc="-50" i="1">
                <a:solidFill>
                  <a:srgbClr val="3D7A7A"/>
                </a:solidFill>
                <a:latin typeface="Palatino Linotype"/>
                <a:cs typeface="Palatino Linotype"/>
              </a:rPr>
              <a:t>#How</a:t>
            </a:r>
            <a:r>
              <a:rPr dirty="0" sz="1100" spc="39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 i="1">
                <a:solidFill>
                  <a:srgbClr val="3D7A7A"/>
                </a:solidFill>
                <a:latin typeface="Palatino Linotype"/>
                <a:cs typeface="Palatino Linotype"/>
              </a:rPr>
              <a:t>many</a:t>
            </a:r>
            <a:r>
              <a:rPr dirty="0" sz="1100" spc="39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220" i="1">
                <a:solidFill>
                  <a:srgbClr val="3D7A7A"/>
                </a:solidFill>
                <a:latin typeface="Palatino Linotype"/>
                <a:cs typeface="Palatino Linotype"/>
              </a:rPr>
              <a:t>files</a:t>
            </a:r>
            <a:r>
              <a:rPr dirty="0" sz="1100" spc="38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dirty="0" sz="1100" spc="39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55" i="1">
                <a:solidFill>
                  <a:srgbClr val="3D7A7A"/>
                </a:solidFill>
                <a:latin typeface="Palatino Linotype"/>
                <a:cs typeface="Palatino Linotype"/>
              </a:rPr>
              <a:t>this</a:t>
            </a:r>
            <a:r>
              <a:rPr dirty="0" sz="1100" spc="39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D7A7A"/>
                </a:solidFill>
                <a:latin typeface="Palatino Linotype"/>
                <a:cs typeface="Palatino Linotype"/>
              </a:rPr>
              <a:t>repo?</a:t>
            </a:r>
            <a:endParaRPr sz="1100">
              <a:latin typeface="Palatino Linotype"/>
              <a:cs typeface="Palatino Linotype"/>
            </a:endParaRPr>
          </a:p>
          <a:p>
            <a:pPr marL="68262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data</a:t>
            </a:r>
            <a:r>
              <a:rPr dirty="0" sz="1100" spc="29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9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append(data,</a:t>
            </a:r>
            <a:r>
              <a:rPr dirty="0" sz="1100" spc="2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this_data,</a:t>
            </a:r>
            <a:r>
              <a:rPr dirty="0" sz="1100" spc="2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29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9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91795" marR="3350895">
              <a:lnSpc>
                <a:spcPct val="102600"/>
              </a:lnSpc>
              <a:spcBef>
                <a:spcPts val="135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(endTime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dirty="0" sz="1100" spc="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firststartTime) </a:t>
            </a:r>
            <a:r>
              <a:rPr dirty="0" sz="1100" spc="-1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 spc="-10">
                <a:latin typeface="Lucida Sans Unicode"/>
                <a:cs typeface="Lucida Sans Unicode"/>
              </a:rPr>
              <a:t>(data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shape)</a:t>
            </a:r>
            <a:endParaRPr sz="1100">
              <a:latin typeface="Lucida Sans Unicode"/>
              <a:cs typeface="Lucida Sans Unicode"/>
            </a:endParaRPr>
          </a:p>
          <a:p>
            <a:pPr marL="340995">
              <a:lnSpc>
                <a:spcPct val="100000"/>
              </a:lnSpc>
              <a:spcBef>
                <a:spcPts val="1515"/>
              </a:spcBef>
            </a:pPr>
            <a:r>
              <a:rPr dirty="0" sz="1100" spc="-65">
                <a:latin typeface="Lucida Sans Unicode"/>
                <a:cs typeface="Lucida Sans Unicode"/>
              </a:rPr>
              <a:t>27.264589309692383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901700" y="902333"/>
            <a:ext cx="1334770" cy="2256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Lucida Sans Unicode"/>
                <a:cs typeface="Lucida Sans Unicode"/>
              </a:rPr>
              <a:t>(1349,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10000)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14">
                <a:latin typeface="Lucida Sans Unicode"/>
                <a:cs typeface="Lucida Sans Unicode"/>
              </a:rPr>
              <a:t>13.998448610305786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(1345,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10000)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14">
                <a:latin typeface="Lucida Sans Unicode"/>
                <a:cs typeface="Lucida Sans Unicode"/>
              </a:rPr>
              <a:t>29.164000034332275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(2538,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10000)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70">
                <a:latin typeface="Lucida Sans Unicode"/>
                <a:cs typeface="Lucida Sans Unicode"/>
              </a:rPr>
              <a:t>3.592069387435913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(234,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10000)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14">
                <a:latin typeface="Lucida Sans Unicode"/>
                <a:cs typeface="Lucida Sans Unicode"/>
              </a:rPr>
              <a:t>1.2073240280151367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(148,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10000)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70">
                <a:latin typeface="Lucida Sans Unicode"/>
                <a:cs typeface="Lucida Sans Unicode"/>
              </a:rPr>
              <a:t>1.703300952911377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(242,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10000)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70">
                <a:latin typeface="Lucida Sans Unicode"/>
                <a:cs typeface="Lucida Sans Unicode"/>
              </a:rPr>
              <a:t>76.97756552696228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(5856,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10000)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00062" y="3264305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solidFill>
                  <a:srgbClr val="2F3E9F"/>
                </a:solidFill>
                <a:latin typeface="Lucida Sans Unicode"/>
                <a:cs typeface="Lucida Sans Unicode"/>
              </a:rPr>
              <a:t>[42]: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7052" y="3281408"/>
            <a:ext cx="5918835" cy="280543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D7A7A"/>
                </a:solidFill>
                <a:latin typeface="Palatino Linotype"/>
                <a:cs typeface="Palatino Linotype"/>
              </a:rPr>
              <a:t>Records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50" i="1">
                <a:solidFill>
                  <a:srgbClr val="3D7A7A"/>
                </a:solidFill>
                <a:latin typeface="Palatino Linotype"/>
                <a:cs typeface="Palatino Linotype"/>
              </a:rPr>
              <a:t>class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60" i="1">
                <a:solidFill>
                  <a:srgbClr val="3D7A7A"/>
                </a:solidFill>
                <a:latin typeface="Palatino Linotype"/>
                <a:cs typeface="Palatino Linotype"/>
              </a:rPr>
              <a:t>labels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np.ndarray</a:t>
            </a:r>
            <a:endParaRPr sz="1100">
              <a:latin typeface="Palatino Linotype"/>
              <a:cs typeface="Palatino Linotype"/>
            </a:endParaRPr>
          </a:p>
          <a:p>
            <a:pPr marL="37465" marR="1581150">
              <a:lnSpc>
                <a:spcPct val="102600"/>
              </a:lnSpc>
            </a:pPr>
            <a:r>
              <a:rPr dirty="0" sz="1100" spc="-65">
                <a:latin typeface="Lucida Sans Unicode"/>
                <a:cs typeface="Lucida Sans Unicode"/>
              </a:rPr>
              <a:t>Normal1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np</a:t>
            </a:r>
            <a:r>
              <a:rPr dirty="0" sz="1100" spc="-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20">
                <a:latin typeface="Lucida Sans Unicode"/>
                <a:cs typeface="Lucida Sans Unicode"/>
              </a:rPr>
              <a:t>asarray([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"NORMAL"</a:t>
            </a:r>
            <a:r>
              <a:rPr dirty="0" sz="1100" spc="2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27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54">
                <a:latin typeface="Lucida Sans Unicode"/>
                <a:cs typeface="Lucida Sans Unicode"/>
              </a:rPr>
              <a:t>i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275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dirty="0" sz="1100" spc="-10">
                <a:latin typeface="Lucida Sans Unicode"/>
                <a:cs typeface="Lucida Sans Unicode"/>
              </a:rPr>
              <a:t>(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1349</a:t>
            </a:r>
            <a:r>
              <a:rPr dirty="0" sz="1100" spc="-10">
                <a:latin typeface="Lucida Sans Unicode"/>
                <a:cs typeface="Lucida Sans Unicode"/>
              </a:rPr>
              <a:t>)])</a:t>
            </a:r>
            <a:r>
              <a:rPr dirty="0" sz="1100" spc="500"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Viral1</a:t>
            </a:r>
            <a:r>
              <a:rPr dirty="0" sz="1100" spc="33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asarray([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"VIRAL"</a:t>
            </a:r>
            <a:r>
              <a:rPr dirty="0" sz="1100" spc="33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40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54">
                <a:latin typeface="Lucida Sans Unicode"/>
                <a:cs typeface="Lucida Sans Unicode"/>
              </a:rPr>
              <a:t>i</a:t>
            </a:r>
            <a:r>
              <a:rPr dirty="0" sz="1100" spc="330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4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dirty="0" sz="1100" spc="-10">
                <a:latin typeface="Lucida Sans Unicode"/>
                <a:cs typeface="Lucida Sans Unicode"/>
              </a:rPr>
              <a:t>(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1345</a:t>
            </a:r>
            <a:r>
              <a:rPr dirty="0" sz="1100" spc="-10">
                <a:latin typeface="Lucida Sans Unicode"/>
                <a:cs typeface="Lucida Sans Unicode"/>
              </a:rPr>
              <a:t>)]) </a:t>
            </a:r>
            <a:r>
              <a:rPr dirty="0" sz="1100">
                <a:latin typeface="Lucida Sans Unicode"/>
                <a:cs typeface="Lucida Sans Unicode"/>
              </a:rPr>
              <a:t>Bacterial1</a:t>
            </a:r>
            <a:r>
              <a:rPr dirty="0" sz="1100" spc="33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asarray([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"BACTERIAL"</a:t>
            </a:r>
            <a:r>
              <a:rPr dirty="0" sz="1100" spc="33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4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54">
                <a:latin typeface="Lucida Sans Unicode"/>
                <a:cs typeface="Lucida Sans Unicode"/>
              </a:rPr>
              <a:t>i</a:t>
            </a:r>
            <a:r>
              <a:rPr dirty="0" sz="1100" spc="330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4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dirty="0" sz="1100" spc="-10">
                <a:latin typeface="Lucida Sans Unicode"/>
                <a:cs typeface="Lucida Sans Unicode"/>
              </a:rPr>
              <a:t>(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2538</a:t>
            </a:r>
            <a:r>
              <a:rPr dirty="0" sz="1100" spc="-10">
                <a:latin typeface="Lucida Sans Unicode"/>
                <a:cs typeface="Lucida Sans Unicode"/>
              </a:rPr>
              <a:t>)]) </a:t>
            </a:r>
            <a:r>
              <a:rPr dirty="0" sz="1100" spc="-65">
                <a:latin typeface="Lucida Sans Unicode"/>
                <a:cs typeface="Lucida Sans Unicode"/>
              </a:rPr>
              <a:t>Normal2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np</a:t>
            </a:r>
            <a:r>
              <a:rPr dirty="0" sz="1100" spc="-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20">
                <a:latin typeface="Lucida Sans Unicode"/>
                <a:cs typeface="Lucida Sans Unicode"/>
              </a:rPr>
              <a:t>asarray([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"NORMAL"</a:t>
            </a:r>
            <a:r>
              <a:rPr dirty="0" sz="1100" spc="2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27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54">
                <a:latin typeface="Lucida Sans Unicode"/>
                <a:cs typeface="Lucida Sans Unicode"/>
              </a:rPr>
              <a:t>i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275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dirty="0" sz="1100" spc="-10">
                <a:latin typeface="Lucida Sans Unicode"/>
                <a:cs typeface="Lucida Sans Unicode"/>
              </a:rPr>
              <a:t>(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234</a:t>
            </a:r>
            <a:r>
              <a:rPr dirty="0" sz="1100" spc="-10">
                <a:latin typeface="Lucida Sans Unicode"/>
                <a:cs typeface="Lucida Sans Unicode"/>
              </a:rPr>
              <a:t>)])</a:t>
            </a:r>
            <a:endParaRPr sz="1100">
              <a:latin typeface="Lucida Sans Unicode"/>
              <a:cs typeface="Lucida Sans Unicode"/>
            </a:endParaRPr>
          </a:p>
          <a:p>
            <a:pPr marL="37465" marR="1653539">
              <a:lnSpc>
                <a:spcPct val="102600"/>
              </a:lnSpc>
            </a:pPr>
            <a:r>
              <a:rPr dirty="0" sz="1100" spc="50">
                <a:latin typeface="Lucida Sans Unicode"/>
                <a:cs typeface="Lucida Sans Unicode"/>
              </a:rPr>
              <a:t>Viral2</a:t>
            </a:r>
            <a:r>
              <a:rPr dirty="0" sz="1100" spc="33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asarray([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"VIRAL"</a:t>
            </a:r>
            <a:r>
              <a:rPr dirty="0" sz="1100" spc="33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40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54">
                <a:latin typeface="Lucida Sans Unicode"/>
                <a:cs typeface="Lucida Sans Unicode"/>
              </a:rPr>
              <a:t>i</a:t>
            </a:r>
            <a:r>
              <a:rPr dirty="0" sz="1100" spc="330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4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dirty="0" sz="1100" spc="-10">
                <a:latin typeface="Lucida Sans Unicode"/>
                <a:cs typeface="Lucida Sans Unicode"/>
              </a:rPr>
              <a:t>(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148</a:t>
            </a:r>
            <a:r>
              <a:rPr dirty="0" sz="1100" spc="-10">
                <a:latin typeface="Lucida Sans Unicode"/>
                <a:cs typeface="Lucida Sans Unicode"/>
              </a:rPr>
              <a:t>)]) </a:t>
            </a:r>
            <a:r>
              <a:rPr dirty="0" sz="1100">
                <a:latin typeface="Lucida Sans Unicode"/>
                <a:cs typeface="Lucida Sans Unicode"/>
              </a:rPr>
              <a:t>Bacterial2</a:t>
            </a:r>
            <a:r>
              <a:rPr dirty="0" sz="1100" spc="33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asarray([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"BACTERIAL"</a:t>
            </a:r>
            <a:r>
              <a:rPr dirty="0" sz="1100" spc="33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4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54">
                <a:latin typeface="Lucida Sans Unicode"/>
                <a:cs typeface="Lucida Sans Unicode"/>
              </a:rPr>
              <a:t>i</a:t>
            </a:r>
            <a:r>
              <a:rPr dirty="0" sz="1100" spc="330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4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dirty="0" sz="1100" spc="-10">
                <a:latin typeface="Lucida Sans Unicode"/>
                <a:cs typeface="Lucida Sans Unicode"/>
              </a:rPr>
              <a:t>(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242</a:t>
            </a:r>
            <a:r>
              <a:rPr dirty="0" sz="1100" spc="-10">
                <a:latin typeface="Lucida Sans Unicode"/>
                <a:cs typeface="Lucida Sans Unicode"/>
              </a:rPr>
              <a:t>)]) </a:t>
            </a:r>
            <a:r>
              <a:rPr dirty="0" sz="1100">
                <a:latin typeface="Lucida Sans Unicode"/>
                <a:cs typeface="Lucida Sans Unicode"/>
              </a:rPr>
              <a:t>labs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6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np</a:t>
            </a:r>
            <a:r>
              <a:rPr dirty="0" sz="1100" spc="-4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40">
                <a:latin typeface="Lucida Sans Unicode"/>
                <a:cs typeface="Lucida Sans Unicode"/>
              </a:rPr>
              <a:t>append(Normal1,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75">
                <a:latin typeface="Lucida Sans Unicode"/>
                <a:cs typeface="Lucida Sans Unicode"/>
              </a:rPr>
              <a:t>Viral1,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6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 marR="2672080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labs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append(labs,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Bacterial1,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) </a:t>
            </a:r>
            <a:r>
              <a:rPr dirty="0" sz="1100">
                <a:latin typeface="Lucida Sans Unicode"/>
                <a:cs typeface="Lucida Sans Unicode"/>
              </a:rPr>
              <a:t>labs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append(labs,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Normal2,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) </a:t>
            </a:r>
            <a:r>
              <a:rPr dirty="0" sz="1100">
                <a:latin typeface="Lucida Sans Unicode"/>
                <a:cs typeface="Lucida Sans Unicode"/>
              </a:rPr>
              <a:t>labs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append(labs,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 spc="70">
                <a:latin typeface="Lucida Sans Unicode"/>
                <a:cs typeface="Lucida Sans Unicode"/>
              </a:rPr>
              <a:t>Viral2,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r>
              <a:rPr dirty="0" sz="1100" spc="50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labs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append(labs,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Bacterial2,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 marR="3181350">
              <a:lnSpc>
                <a:spcPct val="205300"/>
              </a:lnSpc>
            </a:pPr>
            <a:r>
              <a:rPr dirty="0" sz="1100" spc="95" b="1">
                <a:solidFill>
                  <a:srgbClr val="007F00"/>
                </a:solidFill>
                <a:latin typeface="Palatino Linotype"/>
                <a:cs typeface="Palatino Linotype"/>
              </a:rPr>
              <a:t>assert</a:t>
            </a:r>
            <a:r>
              <a:rPr dirty="0" sz="1100" spc="39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labs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shape[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3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==</a:t>
            </a:r>
            <a:r>
              <a:rPr dirty="0" sz="1100" spc="3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data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 </a:t>
            </a:r>
            <a:r>
              <a:rPr dirty="0" sz="1100" spc="-1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 spc="-10">
                <a:latin typeface="Lucida Sans Unicode"/>
                <a:cs typeface="Lucida Sans Unicode"/>
              </a:rPr>
              <a:t>(labs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1700" y="6205765"/>
            <a:ext cx="5346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ucida Sans Unicode"/>
                <a:cs typeface="Lucida Sans Unicode"/>
              </a:rPr>
              <a:t>(5856,)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0062" y="6502843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solidFill>
                  <a:srgbClr val="2F3E9F"/>
                </a:solidFill>
                <a:latin typeface="Lucida Sans Unicode"/>
                <a:cs typeface="Lucida Sans Unicode"/>
              </a:rPr>
              <a:t>[45]: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27052" y="6519957"/>
            <a:ext cx="5918835" cy="194500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D7A7A"/>
                </a:solidFill>
                <a:latin typeface="Palatino Linotype"/>
                <a:cs typeface="Palatino Linotype"/>
              </a:rPr>
              <a:t>Records</a:t>
            </a:r>
            <a:r>
              <a:rPr dirty="0" sz="1100" spc="3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50" i="1">
                <a:solidFill>
                  <a:srgbClr val="3D7A7A"/>
                </a:solidFill>
                <a:latin typeface="Palatino Linotype"/>
                <a:cs typeface="Palatino Linotype"/>
              </a:rPr>
              <a:t>class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60" i="1">
                <a:solidFill>
                  <a:srgbClr val="3D7A7A"/>
                </a:solidFill>
                <a:latin typeface="Palatino Linotype"/>
                <a:cs typeface="Palatino Linotype"/>
              </a:rPr>
              <a:t>labels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np.ndarray</a:t>
            </a:r>
            <a:endParaRPr sz="1100">
              <a:latin typeface="Palatino Linotype"/>
              <a:cs typeface="Palatino Linotype"/>
            </a:endParaRPr>
          </a:p>
          <a:p>
            <a:pPr marL="37465" marR="1217295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Infected1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6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asarray([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"INFECTED"</a:t>
            </a:r>
            <a:r>
              <a:rPr dirty="0" sz="1100" spc="25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3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54">
                <a:latin typeface="Lucida Sans Unicode"/>
                <a:cs typeface="Lucida Sans Unicode"/>
              </a:rPr>
              <a:t>i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3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4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dirty="0" sz="1100" spc="-40">
                <a:latin typeface="Lucida Sans Unicode"/>
                <a:cs typeface="Lucida Sans Unicode"/>
              </a:rPr>
              <a:t>(</a:t>
            </a:r>
            <a:r>
              <a:rPr dirty="0" sz="1100" spc="-40">
                <a:solidFill>
                  <a:srgbClr val="666666"/>
                </a:solidFill>
                <a:latin typeface="Lucida Sans Unicode"/>
                <a:cs typeface="Lucida Sans Unicode"/>
              </a:rPr>
              <a:t>1345</a:t>
            </a:r>
            <a:r>
              <a:rPr dirty="0" sz="1100" spc="26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254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2538</a:t>
            </a:r>
            <a:r>
              <a:rPr dirty="0" sz="1100" spc="-10">
                <a:latin typeface="Lucida Sans Unicode"/>
                <a:cs typeface="Lucida Sans Unicode"/>
              </a:rPr>
              <a:t>)]) </a:t>
            </a:r>
            <a:r>
              <a:rPr dirty="0" sz="1100">
                <a:latin typeface="Lucida Sans Unicode"/>
                <a:cs typeface="Lucida Sans Unicode"/>
              </a:rPr>
              <a:t>Infected2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6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asarray([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"INFECTED"</a:t>
            </a:r>
            <a:r>
              <a:rPr dirty="0" sz="1100" spc="26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2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54">
                <a:latin typeface="Lucida Sans Unicode"/>
                <a:cs typeface="Lucida Sans Unicode"/>
              </a:rPr>
              <a:t>i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25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3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dirty="0" sz="1100" spc="-30">
                <a:latin typeface="Lucida Sans Unicode"/>
                <a:cs typeface="Lucida Sans Unicode"/>
              </a:rPr>
              <a:t>(</a:t>
            </a:r>
            <a:r>
              <a:rPr dirty="0" sz="1100" spc="-30">
                <a:solidFill>
                  <a:srgbClr val="666666"/>
                </a:solidFill>
                <a:latin typeface="Lucida Sans Unicode"/>
                <a:cs typeface="Lucida Sans Unicode"/>
              </a:rPr>
              <a:t>148</a:t>
            </a:r>
            <a:r>
              <a:rPr dirty="0" sz="1100" spc="26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26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242</a:t>
            </a:r>
            <a:r>
              <a:rPr dirty="0" sz="1100" spc="-10">
                <a:latin typeface="Lucida Sans Unicode"/>
                <a:cs typeface="Lucida Sans Unicode"/>
              </a:rPr>
              <a:t>)])</a:t>
            </a:r>
            <a:endParaRPr sz="1100">
              <a:latin typeface="Lucida Sans Unicode"/>
              <a:cs typeface="Lucida Sans Unicode"/>
            </a:endParaRPr>
          </a:p>
          <a:p>
            <a:pPr marL="37465" marR="2453640">
              <a:lnSpc>
                <a:spcPct val="102600"/>
              </a:lnSpc>
              <a:spcBef>
                <a:spcPts val="1355"/>
              </a:spcBef>
            </a:pPr>
            <a:r>
              <a:rPr dirty="0" sz="1100">
                <a:latin typeface="Lucida Sans Unicode"/>
                <a:cs typeface="Lucida Sans Unicode"/>
              </a:rPr>
              <a:t>labs2</a:t>
            </a:r>
            <a:r>
              <a:rPr dirty="0" sz="1100" spc="2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9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np</a:t>
            </a:r>
            <a:r>
              <a:rPr dirty="0" sz="1100" spc="-4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40">
                <a:latin typeface="Lucida Sans Unicode"/>
                <a:cs typeface="Lucida Sans Unicode"/>
              </a:rPr>
              <a:t>append(Normal1,</a:t>
            </a:r>
            <a:r>
              <a:rPr dirty="0" sz="1100" spc="2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Infected1,</a:t>
            </a:r>
            <a:r>
              <a:rPr dirty="0" sz="1100" spc="2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29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) </a:t>
            </a:r>
            <a:r>
              <a:rPr dirty="0" sz="1100">
                <a:latin typeface="Lucida Sans Unicode"/>
                <a:cs typeface="Lucida Sans Unicode"/>
              </a:rPr>
              <a:t>labs2</a:t>
            </a:r>
            <a:r>
              <a:rPr dirty="0" sz="1100" spc="11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append(labs2,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Normal2,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25">
                <a:latin typeface="Lucida Sans Unicode"/>
                <a:cs typeface="Lucida Sans Unicode"/>
              </a:rPr>
              <a:t>) </a:t>
            </a:r>
            <a:r>
              <a:rPr dirty="0" sz="1100">
                <a:latin typeface="Lucida Sans Unicode"/>
                <a:cs typeface="Lucida Sans Unicode"/>
              </a:rPr>
              <a:t>labs2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append(labs2,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Infected2,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3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 marR="3108325">
              <a:lnSpc>
                <a:spcPct val="205300"/>
              </a:lnSpc>
            </a:pPr>
            <a:r>
              <a:rPr dirty="0" sz="1100" spc="95" b="1">
                <a:solidFill>
                  <a:srgbClr val="007F00"/>
                </a:solidFill>
                <a:latin typeface="Palatino Linotype"/>
                <a:cs typeface="Palatino Linotype"/>
              </a:rPr>
              <a:t>assert</a:t>
            </a:r>
            <a:r>
              <a:rPr dirty="0" sz="1100" spc="34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labs2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shape[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spc="2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==</a:t>
            </a:r>
            <a:r>
              <a:rPr dirty="0" sz="1100" spc="2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data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shape[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10">
                <a:latin typeface="Lucida Sans Unicode"/>
                <a:cs typeface="Lucida Sans Unicode"/>
              </a:rPr>
              <a:t>] </a:t>
            </a:r>
            <a:r>
              <a:rPr dirty="0" sz="1100" spc="-1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 spc="-10">
                <a:latin typeface="Lucida Sans Unicode"/>
                <a:cs typeface="Lucida Sans Unicode"/>
              </a:rPr>
              <a:t>(labs2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01700" y="8492094"/>
            <a:ext cx="5969000" cy="54165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100" spc="-10">
                <a:latin typeface="Lucida Sans Unicode"/>
                <a:cs typeface="Lucida Sans Unicode"/>
              </a:rPr>
              <a:t>(5856,)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spc="-20">
                <a:latin typeface="Palatino Linotype"/>
                <a:cs typeface="Palatino Linotype"/>
              </a:rPr>
              <a:t>Using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pixDesired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spc="295">
                <a:latin typeface="Palatino Linotype"/>
                <a:cs typeface="Palatino Linotype"/>
              </a:rPr>
              <a:t>=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100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resulted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total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reading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time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54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seconds.</a:t>
            </a:r>
            <a:r>
              <a:rPr dirty="0" sz="1100" spc="27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Using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pixDesired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245">
                <a:latin typeface="Palatino Linotype"/>
                <a:cs typeface="Palatino Linotype"/>
              </a:rPr>
              <a:t>=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902333"/>
            <a:ext cx="5969000" cy="12465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Palatino Linotype"/>
                <a:cs typeface="Palatino Linotype"/>
              </a:rPr>
              <a:t>500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resulted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total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time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543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seconds,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which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almost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order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magnitude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increase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the </a:t>
            </a:r>
            <a:r>
              <a:rPr dirty="0" sz="1100">
                <a:latin typeface="Palatino Linotype"/>
                <a:cs typeface="Palatino Linotype"/>
              </a:rPr>
              <a:t>dot.</a:t>
            </a:r>
            <a:r>
              <a:rPr dirty="0" sz="1100" spc="1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interesting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project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would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measuring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accuracy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vs.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pixDesired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over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perhaps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order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of </a:t>
            </a:r>
            <a:r>
              <a:rPr dirty="0" sz="1100" spc="-20">
                <a:latin typeface="Palatino Linotype"/>
                <a:cs typeface="Palatino Linotype"/>
              </a:rPr>
              <a:t>magnitude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pixDesired.</a:t>
            </a:r>
            <a:r>
              <a:rPr dirty="0" sz="1100" spc="229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With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500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pixDesired,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we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need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extra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10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50">
                <a:latin typeface="Palatino Linotype"/>
                <a:cs typeface="Palatino Linotype"/>
              </a:rPr>
              <a:t>GB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RAM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run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the </a:t>
            </a:r>
            <a:r>
              <a:rPr dirty="0" sz="1100">
                <a:latin typeface="Palatino Linotype"/>
                <a:cs typeface="Palatino Linotype"/>
              </a:rPr>
              <a:t>NMF,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which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way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too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much.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I’ll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stick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with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pixDesired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295">
                <a:latin typeface="Palatino Linotype"/>
                <a:cs typeface="Palatino Linotype"/>
              </a:rPr>
              <a:t>=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100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project.</a:t>
            </a:r>
            <a:r>
              <a:rPr dirty="0" sz="1100" spc="1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Note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will </a:t>
            </a:r>
            <a:r>
              <a:rPr dirty="0" sz="1100" spc="-30">
                <a:latin typeface="Palatino Linotype"/>
                <a:cs typeface="Palatino Linotype"/>
              </a:rPr>
              <a:t>severly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damage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accuracy.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100">
              <a:latin typeface="Palatino Linotype"/>
              <a:cs typeface="Palatino Linotype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55" b="1">
                <a:latin typeface="Palatino Linotype"/>
                <a:cs typeface="Palatino Linotype"/>
              </a:rPr>
              <a:t>Perform</a:t>
            </a:r>
            <a:r>
              <a:rPr dirty="0" sz="1100" spc="215" b="1">
                <a:latin typeface="Palatino Linotype"/>
                <a:cs typeface="Palatino Linotype"/>
              </a:rPr>
              <a:t> </a:t>
            </a:r>
            <a:r>
              <a:rPr dirty="0" sz="1100" spc="120" b="1">
                <a:latin typeface="Palatino Linotype"/>
                <a:cs typeface="Palatino Linotype"/>
              </a:rPr>
              <a:t>PCA</a:t>
            </a:r>
            <a:r>
              <a:rPr dirty="0" sz="1100" spc="220" b="1">
                <a:latin typeface="Palatino Linotype"/>
                <a:cs typeface="Palatino Linotype"/>
              </a:rPr>
              <a:t> </a:t>
            </a:r>
            <a:r>
              <a:rPr dirty="0" sz="1100" spc="65" b="1">
                <a:latin typeface="Palatino Linotype"/>
                <a:cs typeface="Palatino Linotype"/>
              </a:rPr>
              <a:t>to</a:t>
            </a:r>
            <a:r>
              <a:rPr dirty="0" sz="1100" spc="220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reduce</a:t>
            </a:r>
            <a:r>
              <a:rPr dirty="0" sz="1100" spc="220" b="1">
                <a:latin typeface="Palatino Linotype"/>
                <a:cs typeface="Palatino Linotype"/>
              </a:rPr>
              <a:t> </a:t>
            </a:r>
            <a:r>
              <a:rPr dirty="0" sz="1100" spc="60" b="1">
                <a:latin typeface="Palatino Linotype"/>
                <a:cs typeface="Palatino Linotype"/>
              </a:rPr>
              <a:t>data</a:t>
            </a:r>
            <a:r>
              <a:rPr dirty="0" sz="1100" spc="220" b="1">
                <a:latin typeface="Palatino Linotype"/>
                <a:cs typeface="Palatino Linotype"/>
              </a:rPr>
              <a:t> </a:t>
            </a:r>
            <a:r>
              <a:rPr dirty="0" sz="1100" spc="65" b="1">
                <a:latin typeface="Palatino Linotype"/>
                <a:cs typeface="Palatino Linotype"/>
              </a:rPr>
              <a:t>to</a:t>
            </a:r>
            <a:r>
              <a:rPr dirty="0" sz="1100" spc="215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managable</a:t>
            </a:r>
            <a:r>
              <a:rPr dirty="0" sz="1100" spc="220" b="1">
                <a:latin typeface="Palatino Linotype"/>
                <a:cs typeface="Palatino Linotype"/>
              </a:rPr>
              <a:t> </a:t>
            </a:r>
            <a:r>
              <a:rPr dirty="0" sz="1100" spc="-20" b="1">
                <a:latin typeface="Palatino Linotype"/>
                <a:cs typeface="Palatino Linotype"/>
              </a:rPr>
              <a:t>size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795" y="2144038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5">
                <a:solidFill>
                  <a:srgbClr val="2F3E9F"/>
                </a:solidFill>
                <a:latin typeface="Lucida Sans Unicode"/>
                <a:cs typeface="Lucida Sans Unicode"/>
              </a:rPr>
              <a:t>[8]: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7052" y="2161144"/>
            <a:ext cx="5918835" cy="212979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#Perform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PCA.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70" i="1">
                <a:solidFill>
                  <a:srgbClr val="3D7A7A"/>
                </a:solidFill>
                <a:latin typeface="Palatino Linotype"/>
                <a:cs typeface="Palatino Linotype"/>
              </a:rPr>
              <a:t>We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will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use</a:t>
            </a:r>
            <a:r>
              <a:rPr dirty="0" sz="1100" spc="27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35" i="1">
                <a:solidFill>
                  <a:srgbClr val="3D7A7A"/>
                </a:solidFill>
                <a:latin typeface="Palatino Linotype"/>
                <a:cs typeface="Palatino Linotype"/>
              </a:rPr>
              <a:t>minimum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D7A7A"/>
                </a:solidFill>
                <a:latin typeface="Palatino Linotype"/>
                <a:cs typeface="Palatino Linotype"/>
              </a:rPr>
              <a:t>explained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D7A7A"/>
                </a:solidFill>
                <a:latin typeface="Palatino Linotype"/>
                <a:cs typeface="Palatino Linotype"/>
              </a:rPr>
              <a:t>variance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dirty="0" sz="1100" spc="27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3D7A7A"/>
                </a:solidFill>
                <a:latin typeface="Palatino Linotype"/>
                <a:cs typeface="Palatino Linotype"/>
              </a:rPr>
              <a:t>0.98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so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as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dirty="0" sz="1100" spc="26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prevent</a:t>
            </a:r>
            <a:r>
              <a:rPr dirty="0" sz="1100" spc="9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 spc="125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inhibiting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D7A7A"/>
                </a:solidFill>
                <a:latin typeface="Palatino Linotype"/>
                <a:cs typeface="Palatino Linotype"/>
              </a:rPr>
              <a:t>our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5" i="1">
                <a:solidFill>
                  <a:srgbClr val="3D7A7A"/>
                </a:solidFill>
                <a:latin typeface="Palatino Linotype"/>
                <a:cs typeface="Palatino Linotype"/>
              </a:rPr>
              <a:t>models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from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30" i="1">
                <a:solidFill>
                  <a:srgbClr val="3D7A7A"/>
                </a:solidFill>
                <a:latin typeface="Palatino Linotype"/>
                <a:cs typeface="Palatino Linotype"/>
              </a:rPr>
              <a:t>successfully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4" i="1">
                <a:solidFill>
                  <a:srgbClr val="3D7A7A"/>
                </a:solidFill>
                <a:latin typeface="Palatino Linotype"/>
                <a:cs typeface="Palatino Linotype"/>
              </a:rPr>
              <a:t>categorizing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X-</a:t>
            </a:r>
            <a:r>
              <a:rPr dirty="0" sz="1100" spc="-20" i="1">
                <a:solidFill>
                  <a:srgbClr val="3D7A7A"/>
                </a:solidFill>
                <a:latin typeface="Palatino Linotype"/>
                <a:cs typeface="Palatino Linotype"/>
              </a:rPr>
              <a:t>Rays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 spc="-10">
                <a:latin typeface="Lucida Sans Unicode"/>
                <a:cs typeface="Lucida Sans Unicode"/>
              </a:rPr>
              <a:t>min_var_explained</a:t>
            </a:r>
            <a:r>
              <a:rPr dirty="0" sz="1100" spc="10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666666"/>
                </a:solidFill>
                <a:latin typeface="Lucida Sans Unicode"/>
                <a:cs typeface="Lucida Sans Unicode"/>
              </a:rPr>
              <a:t>0.98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pca</a:t>
            </a:r>
            <a:r>
              <a:rPr dirty="0" sz="1100" spc="9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Lucida Sans Unicode"/>
                <a:cs typeface="Lucida Sans Unicode"/>
              </a:rPr>
              <a:t>PCA(n_components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min_var_explained,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svd_solver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45">
                <a:solidFill>
                  <a:srgbClr val="BA2121"/>
                </a:solidFill>
                <a:latin typeface="Lucida Sans Unicode"/>
                <a:cs typeface="Lucida Sans Unicode"/>
              </a:rPr>
              <a:t>"full"</a:t>
            </a:r>
            <a:r>
              <a:rPr dirty="0" sz="1100" spc="14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90"/>
              </a:spcBef>
            </a:pPr>
            <a:r>
              <a:rPr dirty="0" sz="1100">
                <a:latin typeface="Lucida Sans Unicode"/>
                <a:cs typeface="Lucida Sans Unicode"/>
              </a:rPr>
              <a:t>startTime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 marR="3181350">
              <a:lnSpc>
                <a:spcPct val="102600"/>
              </a:lnSpc>
            </a:pPr>
            <a:r>
              <a:rPr dirty="0" sz="1100" spc="-30">
                <a:latin typeface="Lucida Sans Unicode"/>
                <a:cs typeface="Lucida Sans Unicode"/>
              </a:rPr>
              <a:t>reducedData</a:t>
            </a:r>
            <a:r>
              <a:rPr dirty="0" sz="1100" spc="8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pca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fit_transform(data)</a:t>
            </a:r>
            <a:r>
              <a:rPr dirty="0" sz="1100" spc="500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Lucida Sans Unicode"/>
                <a:cs typeface="Lucida Sans Unicode"/>
              </a:rPr>
              <a:t>endTime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 marR="3981450">
              <a:lnSpc>
                <a:spcPct val="102600"/>
              </a:lnSpc>
              <a:spcBef>
                <a:spcPts val="1355"/>
              </a:spcBef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31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result</a:t>
            </a:r>
            <a:r>
              <a:rPr dirty="0" sz="1100" spc="32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 i="1">
                <a:solidFill>
                  <a:srgbClr val="3D7A7A"/>
                </a:solidFill>
                <a:latin typeface="Palatino Linotype"/>
                <a:cs typeface="Palatino Linotype"/>
              </a:rPr>
              <a:t>summary</a:t>
            </a:r>
            <a:r>
              <a:rPr dirty="0" sz="1100" spc="-1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(endTime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dirty="0" sz="1100" spc="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startTime) </a:t>
            </a:r>
            <a:r>
              <a:rPr dirty="0" sz="1100" spc="-1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 spc="-10">
                <a:latin typeface="Lucida Sans Unicode"/>
                <a:cs typeface="Lucida Sans Unicode"/>
              </a:rPr>
              <a:t>(reducedData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shape)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1700" y="4409857"/>
            <a:ext cx="126238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Lucida Sans Unicode"/>
                <a:cs typeface="Lucida Sans Unicode"/>
              </a:rPr>
              <a:t>93.30349373817444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(5856,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1533)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914400" y="4883477"/>
            <a:ext cx="5944235" cy="1122045"/>
            <a:chOff x="914400" y="4883477"/>
            <a:chExt cx="5944235" cy="1122045"/>
          </a:xfrm>
        </p:grpSpPr>
        <p:sp>
          <p:nvSpPr>
            <p:cNvPr id="7" name="object 7" descr=""/>
            <p:cNvSpPr/>
            <p:nvPr/>
          </p:nvSpPr>
          <p:spPr>
            <a:xfrm>
              <a:off x="914400" y="4883477"/>
              <a:ext cx="5944235" cy="1122045"/>
            </a:xfrm>
            <a:custGeom>
              <a:avLst/>
              <a:gdLst/>
              <a:ahLst/>
              <a:cxnLst/>
              <a:rect l="l" t="t" r="r" b="b"/>
              <a:pathLst>
                <a:path w="5944234" h="112204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1096729"/>
                  </a:lnTo>
                  <a:lnTo>
                    <a:pt x="1988" y="1106579"/>
                  </a:lnTo>
                  <a:lnTo>
                    <a:pt x="7411" y="1114622"/>
                  </a:lnTo>
                  <a:lnTo>
                    <a:pt x="15455" y="1120046"/>
                  </a:lnTo>
                  <a:lnTo>
                    <a:pt x="25305" y="1122034"/>
                  </a:lnTo>
                  <a:lnTo>
                    <a:pt x="5918371" y="1122034"/>
                  </a:lnTo>
                  <a:lnTo>
                    <a:pt x="5928221" y="1120046"/>
                  </a:lnTo>
                  <a:lnTo>
                    <a:pt x="5936265" y="1114622"/>
                  </a:lnTo>
                  <a:lnTo>
                    <a:pt x="5941688" y="1106579"/>
                  </a:lnTo>
                  <a:lnTo>
                    <a:pt x="5943676" y="1096729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27052" y="4896130"/>
              <a:ext cx="5918835" cy="1097280"/>
            </a:xfrm>
            <a:custGeom>
              <a:avLst/>
              <a:gdLst/>
              <a:ahLst/>
              <a:cxnLst/>
              <a:rect l="l" t="t" r="r" b="b"/>
              <a:pathLst>
                <a:path w="5918834" h="109727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1084076"/>
                  </a:lnTo>
                  <a:lnTo>
                    <a:pt x="0" y="1091064"/>
                  </a:lnTo>
                  <a:lnTo>
                    <a:pt x="5664" y="1096729"/>
                  </a:lnTo>
                  <a:lnTo>
                    <a:pt x="5912706" y="1096729"/>
                  </a:lnTo>
                  <a:lnTo>
                    <a:pt x="5918371" y="1091064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72795" y="4878995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5">
                <a:solidFill>
                  <a:srgbClr val="2F3E9F"/>
                </a:solidFill>
                <a:latin typeface="Lucida Sans Unicode"/>
                <a:cs typeface="Lucida Sans Unicode"/>
              </a:rPr>
              <a:t>[9]: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927052" y="4896130"/>
            <a:ext cx="5918835" cy="1097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55" i="1">
                <a:solidFill>
                  <a:srgbClr val="3D7A7A"/>
                </a:solidFill>
                <a:latin typeface="Palatino Linotype"/>
                <a:cs typeface="Palatino Linotype"/>
              </a:rPr>
              <a:t>#Write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resulting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csv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so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D7A7A"/>
                </a:solidFill>
                <a:latin typeface="Palatino Linotype"/>
                <a:cs typeface="Palatino Linotype"/>
              </a:rPr>
              <a:t>that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we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D7A7A"/>
                </a:solidFill>
                <a:latin typeface="Palatino Linotype"/>
                <a:cs typeface="Palatino Linotype"/>
              </a:rPr>
              <a:t>don't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65" i="1">
                <a:solidFill>
                  <a:srgbClr val="3D7A7A"/>
                </a:solidFill>
                <a:latin typeface="Palatino Linotype"/>
                <a:cs typeface="Palatino Linotype"/>
              </a:rPr>
              <a:t>need</a:t>
            </a:r>
            <a:r>
              <a:rPr dirty="0" sz="1100" spc="30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process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235" i="1">
                <a:solidFill>
                  <a:srgbClr val="3D7A7A"/>
                </a:solidFill>
                <a:latin typeface="Palatino Linotype"/>
                <a:cs typeface="Palatino Linotype"/>
              </a:rPr>
              <a:t>it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D7A7A"/>
                </a:solidFill>
                <a:latin typeface="Palatino Linotype"/>
                <a:cs typeface="Palatino Linotype"/>
              </a:rPr>
              <a:t>again</a:t>
            </a:r>
            <a:r>
              <a:rPr dirty="0" sz="1100" spc="30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dirty="0" sz="1100" spc="12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r>
              <a:rPr dirty="0" sz="600" spc="110">
                <a:solidFill>
                  <a:srgbClr val="FF0000"/>
                </a:solidFill>
                <a:latin typeface="Cambria"/>
                <a:cs typeface="Cambria"/>
              </a:rPr>
              <a:t>↪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future</a:t>
            </a:r>
            <a:r>
              <a:rPr dirty="0" sz="1100" spc="29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D7A7A"/>
                </a:solidFill>
                <a:latin typeface="Palatino Linotype"/>
                <a:cs typeface="Palatino Linotype"/>
              </a:rPr>
              <a:t>analysis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Lucida Sans Unicode"/>
                <a:cs typeface="Lucida Sans Unicode"/>
              </a:rPr>
              <a:t>startTime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 marR="1726564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savetxt(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"reducedData.csv"</a:t>
            </a:r>
            <a:r>
              <a:rPr dirty="0" sz="1100">
                <a:latin typeface="Lucida Sans Unicode"/>
                <a:cs typeface="Lucida Sans Unicode"/>
              </a:rPr>
              <a:t>,</a:t>
            </a:r>
            <a:r>
              <a:rPr dirty="0" sz="1100" spc="434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reducedData,</a:t>
            </a:r>
            <a:r>
              <a:rPr dirty="0" sz="1100" spc="440">
                <a:latin typeface="Lucida Sans Unicode"/>
                <a:cs typeface="Lucida Sans Unicode"/>
              </a:rPr>
              <a:t> </a:t>
            </a:r>
            <a:r>
              <a:rPr dirty="0" sz="1100" spc="45">
                <a:latin typeface="Lucida Sans Unicode"/>
                <a:cs typeface="Lucida Sans Unicode"/>
              </a:rPr>
              <a:t>delimiter</a:t>
            </a:r>
            <a:r>
              <a:rPr dirty="0" sz="1100" spc="4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45">
                <a:solidFill>
                  <a:srgbClr val="BA2121"/>
                </a:solidFill>
                <a:latin typeface="Lucida Sans Unicode"/>
                <a:cs typeface="Lucida Sans Unicode"/>
              </a:rPr>
              <a:t>","</a:t>
            </a:r>
            <a:r>
              <a:rPr dirty="0" sz="1100" spc="45">
                <a:latin typeface="Lucida Sans Unicode"/>
                <a:cs typeface="Lucida Sans Unicode"/>
              </a:rPr>
              <a:t>) </a:t>
            </a:r>
            <a:r>
              <a:rPr dirty="0" sz="1100" spc="-70">
                <a:latin typeface="Lucida Sans Unicode"/>
                <a:cs typeface="Lucida Sans Unicode"/>
              </a:rPr>
              <a:t>endTime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time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time()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>
                <a:latin typeface="Lucida Sans Unicode"/>
                <a:cs typeface="Lucida Sans Unicode"/>
              </a:rPr>
              <a:t>(endTime</a:t>
            </a:r>
            <a:r>
              <a:rPr dirty="0" sz="1100" spc="114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dirty="0" sz="1100" spc="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startTime)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63600" y="6112369"/>
            <a:ext cx="6045200" cy="1282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7.385784864425659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335280" algn="l"/>
              </a:tabLst>
            </a:pPr>
            <a:r>
              <a:rPr dirty="0" sz="1400" spc="55" b="1">
                <a:latin typeface="Palatino Linotype"/>
                <a:cs typeface="Palatino Linotype"/>
              </a:rPr>
              <a:t>2</a:t>
            </a:r>
            <a:r>
              <a:rPr dirty="0" sz="1400" b="1">
                <a:latin typeface="Palatino Linotype"/>
                <a:cs typeface="Palatino Linotype"/>
              </a:rPr>
              <a:t>	</a:t>
            </a:r>
            <a:r>
              <a:rPr dirty="0" sz="1400" spc="145" b="1">
                <a:latin typeface="Palatino Linotype"/>
                <a:cs typeface="Palatino Linotype"/>
              </a:rPr>
              <a:t>(2)</a:t>
            </a:r>
            <a:r>
              <a:rPr dirty="0" sz="1400" spc="195" b="1">
                <a:latin typeface="Palatino Linotype"/>
                <a:cs typeface="Palatino Linotype"/>
              </a:rPr>
              <a:t> </a:t>
            </a:r>
            <a:r>
              <a:rPr dirty="0" sz="1400" spc="70" b="1">
                <a:latin typeface="Palatino Linotype"/>
                <a:cs typeface="Palatino Linotype"/>
              </a:rPr>
              <a:t>Perform</a:t>
            </a:r>
            <a:r>
              <a:rPr dirty="0" sz="1400" spc="195" b="1">
                <a:latin typeface="Palatino Linotype"/>
                <a:cs typeface="Palatino Linotype"/>
              </a:rPr>
              <a:t> </a:t>
            </a:r>
            <a:r>
              <a:rPr dirty="0" sz="1400" spc="95" b="1">
                <a:latin typeface="Palatino Linotype"/>
                <a:cs typeface="Palatino Linotype"/>
              </a:rPr>
              <a:t>EDA</a:t>
            </a:r>
            <a:endParaRPr sz="1400">
              <a:latin typeface="Palatino Linotype"/>
              <a:cs typeface="Palatino Linotype"/>
            </a:endParaRPr>
          </a:p>
          <a:p>
            <a:pPr algn="just" marL="50800" marR="43180">
              <a:lnSpc>
                <a:spcPct val="102600"/>
              </a:lnSpc>
              <a:spcBef>
                <a:spcPts val="1019"/>
              </a:spcBef>
            </a:pP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features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individual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individual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pixels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read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greyscale.</a:t>
            </a:r>
            <a:r>
              <a:rPr dirty="0" sz="1100" spc="1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values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thus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range </a:t>
            </a:r>
            <a:r>
              <a:rPr dirty="0" sz="1100">
                <a:latin typeface="Palatino Linotype"/>
                <a:cs typeface="Palatino Linotype"/>
              </a:rPr>
              <a:t>from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0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255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</a:t>
            </a:r>
            <a:r>
              <a:rPr dirty="0" sz="1100">
                <a:latin typeface="Cambria"/>
                <a:cs typeface="Cambria"/>
              </a:rPr>
              <a:t>2</a:t>
            </a:r>
            <a:r>
              <a:rPr dirty="0" baseline="29629" sz="1125">
                <a:latin typeface="Cambria"/>
                <a:cs typeface="Cambria"/>
              </a:rPr>
              <a:t>8</a:t>
            </a:r>
            <a:r>
              <a:rPr dirty="0" baseline="29629" sz="1125" spc="284">
                <a:latin typeface="Cambria"/>
                <a:cs typeface="Cambria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brightness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options).</a:t>
            </a:r>
            <a:r>
              <a:rPr dirty="0" sz="1100" spc="2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will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have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python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make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histograms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max,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min,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and </a:t>
            </a:r>
            <a:r>
              <a:rPr dirty="0" sz="1100" spc="-10">
                <a:latin typeface="Palatino Linotype"/>
                <a:cs typeface="Palatino Linotype"/>
              </a:rPr>
              <a:t>mean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values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each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feature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original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dataset.</a:t>
            </a:r>
            <a:r>
              <a:rPr dirty="0" sz="1100" spc="1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will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also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plot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standard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deviations.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00062" y="7476666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solidFill>
                  <a:srgbClr val="2F3E9F"/>
                </a:solidFill>
                <a:latin typeface="Lucida Sans Unicode"/>
                <a:cs typeface="Lucida Sans Unicode"/>
              </a:rPr>
              <a:t>[14]: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27052" y="7493799"/>
            <a:ext cx="5918835" cy="125666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#</a:t>
            </a:r>
            <a:r>
              <a:rPr dirty="0" sz="1100" spc="240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Make</a:t>
            </a:r>
            <a:r>
              <a:rPr dirty="0" sz="1100" spc="2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D7A7A"/>
                </a:solidFill>
                <a:latin typeface="Palatino Linotype"/>
                <a:cs typeface="Palatino Linotype"/>
              </a:rPr>
              <a:t>histogram</a:t>
            </a:r>
            <a:r>
              <a:rPr dirty="0" sz="1100" spc="2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dirty="0" sz="1100" spc="2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D7A7A"/>
                </a:solidFill>
                <a:latin typeface="Palatino Linotype"/>
                <a:cs typeface="Palatino Linotype"/>
              </a:rPr>
              <a:t>max</a:t>
            </a:r>
            <a:r>
              <a:rPr dirty="0" sz="1100" spc="245" i="1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3D7A7A"/>
                </a:solidFill>
                <a:latin typeface="Palatino Linotype"/>
                <a:cs typeface="Palatino Linotype"/>
              </a:rPr>
              <a:t>values</a:t>
            </a:r>
            <a:endParaRPr sz="1100">
              <a:latin typeface="Palatino Linotype"/>
              <a:cs typeface="Palatino Linotype"/>
            </a:endParaRPr>
          </a:p>
          <a:p>
            <a:pPr marL="37465" marR="3253740">
              <a:lnSpc>
                <a:spcPct val="102600"/>
              </a:lnSpc>
            </a:pPr>
            <a:r>
              <a:rPr dirty="0" sz="1100" spc="-95">
                <a:latin typeface="Lucida Sans Unicode"/>
                <a:cs typeface="Lucida Sans Unicode"/>
              </a:rPr>
              <a:t>maxes</a:t>
            </a:r>
            <a:r>
              <a:rPr dirty="0" sz="1100" spc="34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dirty="0" sz="1100">
                <a:latin typeface="Lucida Sans Unicode"/>
                <a:cs typeface="Lucida Sans Unicode"/>
              </a:rPr>
              <a:t>(np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max(data,</a:t>
            </a:r>
            <a:r>
              <a:rPr dirty="0" sz="1100" spc="3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35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65">
                <a:latin typeface="Lucida Sans Unicode"/>
                <a:cs typeface="Lucida Sans Unicode"/>
              </a:rPr>
              <a:t>)) </a:t>
            </a:r>
            <a:r>
              <a:rPr dirty="0" sz="1100" spc="-10">
                <a:latin typeface="Lucida Sans Unicode"/>
                <a:cs typeface="Lucida Sans Unicode"/>
              </a:rPr>
              <a:t>plt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hist(maxes)</a:t>
            </a:r>
            <a:endParaRPr sz="1100">
              <a:latin typeface="Lucida Sans Unicode"/>
              <a:cs typeface="Lucida Sans Unicode"/>
            </a:endParaRPr>
          </a:p>
          <a:p>
            <a:pPr marL="37465" marR="2890520">
              <a:lnSpc>
                <a:spcPct val="102600"/>
              </a:lnSpc>
            </a:pPr>
            <a:r>
              <a:rPr dirty="0" sz="1100" spc="-10">
                <a:latin typeface="Lucida Sans Unicode"/>
                <a:cs typeface="Lucida Sans Unicode"/>
              </a:rPr>
              <a:t>plt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xlabel(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"Maximum</a:t>
            </a:r>
            <a:r>
              <a:rPr dirty="0" sz="1100" spc="25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brightness</a:t>
            </a:r>
            <a:r>
              <a:rPr dirty="0" sz="1100" spc="25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5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5">
                <a:solidFill>
                  <a:srgbClr val="BA2121"/>
                </a:solidFill>
                <a:latin typeface="Lucida Sans Unicode"/>
                <a:cs typeface="Lucida Sans Unicode"/>
              </a:rPr>
              <a:t>pixel"</a:t>
            </a:r>
            <a:r>
              <a:rPr dirty="0" sz="1100" spc="75">
                <a:latin typeface="Lucida Sans Unicode"/>
                <a:cs typeface="Lucida Sans Unicode"/>
              </a:rPr>
              <a:t>) </a:t>
            </a:r>
            <a:r>
              <a:rPr dirty="0" sz="1100">
                <a:latin typeface="Lucida Sans Unicode"/>
                <a:cs typeface="Lucida Sans Unicode"/>
              </a:rPr>
              <a:t>plt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ylabel(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"Number</a:t>
            </a:r>
            <a:r>
              <a:rPr dirty="0" sz="1100" spc="4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4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images"</a:t>
            </a:r>
            <a:r>
              <a:rPr dirty="0" sz="1100" spc="-1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 marR="1071880">
              <a:lnSpc>
                <a:spcPct val="102699"/>
              </a:lnSpc>
            </a:pPr>
            <a:r>
              <a:rPr dirty="0" sz="1100" spc="60">
                <a:latin typeface="Lucida Sans Unicode"/>
                <a:cs typeface="Lucida Sans Unicode"/>
              </a:rPr>
              <a:t>plt</a:t>
            </a:r>
            <a:r>
              <a:rPr dirty="0" sz="1100" spc="6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60">
                <a:latin typeface="Lucida Sans Unicode"/>
                <a:cs typeface="Lucida Sans Unicode"/>
              </a:rPr>
              <a:t>title(</a:t>
            </a:r>
            <a:r>
              <a:rPr dirty="0" sz="1100" spc="60">
                <a:solidFill>
                  <a:srgbClr val="BA2121"/>
                </a:solidFill>
                <a:latin typeface="Lucida Sans Unicode"/>
                <a:cs typeface="Lucida Sans Unicode"/>
              </a:rPr>
              <a:t>"Histogram</a:t>
            </a:r>
            <a:r>
              <a:rPr dirty="0" sz="1100" spc="229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3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70">
                <a:solidFill>
                  <a:srgbClr val="BA2121"/>
                </a:solidFill>
                <a:latin typeface="Lucida Sans Unicode"/>
                <a:cs typeface="Lucida Sans Unicode"/>
              </a:rPr>
              <a:t>Maximum</a:t>
            </a:r>
            <a:r>
              <a:rPr dirty="0" sz="1100" spc="229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5">
                <a:solidFill>
                  <a:srgbClr val="BA2121"/>
                </a:solidFill>
                <a:latin typeface="Lucida Sans Unicode"/>
                <a:cs typeface="Lucida Sans Unicode"/>
              </a:rPr>
              <a:t>Pixel</a:t>
            </a:r>
            <a:r>
              <a:rPr dirty="0" sz="1100" spc="23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Brightness</a:t>
            </a:r>
            <a:r>
              <a:rPr dirty="0" sz="1100" spc="229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over</a:t>
            </a:r>
            <a:r>
              <a:rPr dirty="0" sz="1100" spc="23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05">
                <a:solidFill>
                  <a:srgbClr val="BA2121"/>
                </a:solidFill>
                <a:latin typeface="Lucida Sans Unicode"/>
                <a:cs typeface="Lucida Sans Unicode"/>
              </a:rPr>
              <a:t>All</a:t>
            </a:r>
            <a:r>
              <a:rPr dirty="0" sz="1100" spc="229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Images"</a:t>
            </a:r>
            <a:r>
              <a:rPr dirty="0" sz="1100" spc="-10">
                <a:latin typeface="Lucida Sans Unicode"/>
                <a:cs typeface="Lucida Sans Unicode"/>
              </a:rPr>
              <a:t>) plt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show()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320" y="1003285"/>
            <a:ext cx="4965079" cy="336507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914400" y="4973409"/>
            <a:ext cx="5944235" cy="1109980"/>
            <a:chOff x="914400" y="4973409"/>
            <a:chExt cx="5944235" cy="1109980"/>
          </a:xfrm>
        </p:grpSpPr>
        <p:sp>
          <p:nvSpPr>
            <p:cNvPr id="4" name="object 4" descr=""/>
            <p:cNvSpPr/>
            <p:nvPr/>
          </p:nvSpPr>
          <p:spPr>
            <a:xfrm>
              <a:off x="914400" y="4973409"/>
              <a:ext cx="5944235" cy="1109980"/>
            </a:xfrm>
            <a:custGeom>
              <a:avLst/>
              <a:gdLst/>
              <a:ahLst/>
              <a:cxnLst/>
              <a:rect l="l" t="t" r="r" b="b"/>
              <a:pathLst>
                <a:path w="5944234" h="110997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1084076"/>
                  </a:lnTo>
                  <a:lnTo>
                    <a:pt x="1988" y="1093926"/>
                  </a:lnTo>
                  <a:lnTo>
                    <a:pt x="7411" y="1101970"/>
                  </a:lnTo>
                  <a:lnTo>
                    <a:pt x="15455" y="1107393"/>
                  </a:lnTo>
                  <a:lnTo>
                    <a:pt x="25305" y="1109382"/>
                  </a:lnTo>
                  <a:lnTo>
                    <a:pt x="5918371" y="1109382"/>
                  </a:lnTo>
                  <a:lnTo>
                    <a:pt x="5928221" y="1107393"/>
                  </a:lnTo>
                  <a:lnTo>
                    <a:pt x="5936265" y="1101970"/>
                  </a:lnTo>
                  <a:lnTo>
                    <a:pt x="5941688" y="1093926"/>
                  </a:lnTo>
                  <a:lnTo>
                    <a:pt x="5943676" y="1084076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27052" y="4986062"/>
              <a:ext cx="5918835" cy="1084580"/>
            </a:xfrm>
            <a:custGeom>
              <a:avLst/>
              <a:gdLst/>
              <a:ahLst/>
              <a:cxnLst/>
              <a:rect l="l" t="t" r="r" b="b"/>
              <a:pathLst>
                <a:path w="5918834" h="108457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1071423"/>
                  </a:lnTo>
                  <a:lnTo>
                    <a:pt x="0" y="1078412"/>
                  </a:lnTo>
                  <a:lnTo>
                    <a:pt x="5664" y="1084076"/>
                  </a:lnTo>
                  <a:lnTo>
                    <a:pt x="5912706" y="1084076"/>
                  </a:lnTo>
                  <a:lnTo>
                    <a:pt x="5918371" y="1078412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00062" y="4968937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solidFill>
                  <a:srgbClr val="2F3E9F"/>
                </a:solidFill>
                <a:latin typeface="Lucida Sans Unicode"/>
                <a:cs typeface="Lucida Sans Unicode"/>
              </a:rPr>
              <a:t>[15]: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927052" y="4986062"/>
            <a:ext cx="5918835" cy="1084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35">
                <a:latin typeface="Lucida Sans Unicode"/>
                <a:cs typeface="Lucida Sans Unicode"/>
              </a:rPr>
              <a:t>mins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min(data,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55">
                <a:latin typeface="Lucida Sans Unicode"/>
                <a:cs typeface="Lucida Sans Unicode"/>
              </a:rPr>
              <a:t>plt</a:t>
            </a:r>
            <a:r>
              <a:rPr dirty="0" sz="1100" spc="5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55">
                <a:latin typeface="Lucida Sans Unicode"/>
                <a:cs typeface="Lucida Sans Unicode"/>
              </a:rPr>
              <a:t>hist(mins)</a:t>
            </a:r>
            <a:endParaRPr sz="1100">
              <a:latin typeface="Lucida Sans Unicode"/>
              <a:cs typeface="Lucida Sans Unicode"/>
            </a:endParaRPr>
          </a:p>
          <a:p>
            <a:pPr marL="37465" marR="2890520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plt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xlabel(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"Minimum</a:t>
            </a:r>
            <a:r>
              <a:rPr dirty="0" sz="1100" spc="29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brightness</a:t>
            </a:r>
            <a:r>
              <a:rPr dirty="0" sz="1100" spc="3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3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5">
                <a:solidFill>
                  <a:srgbClr val="BA2121"/>
                </a:solidFill>
                <a:latin typeface="Lucida Sans Unicode"/>
                <a:cs typeface="Lucida Sans Unicode"/>
              </a:rPr>
              <a:t>pixel"</a:t>
            </a:r>
            <a:r>
              <a:rPr dirty="0" sz="1100" spc="75">
                <a:latin typeface="Lucida Sans Unicode"/>
                <a:cs typeface="Lucida Sans Unicode"/>
              </a:rPr>
              <a:t>) </a:t>
            </a:r>
            <a:r>
              <a:rPr dirty="0" sz="1100">
                <a:latin typeface="Lucida Sans Unicode"/>
                <a:cs typeface="Lucida Sans Unicode"/>
              </a:rPr>
              <a:t>plt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ylabel(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"Number</a:t>
            </a:r>
            <a:r>
              <a:rPr dirty="0" sz="1100" spc="4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4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images"</a:t>
            </a:r>
            <a:r>
              <a:rPr dirty="0" sz="1100" spc="-1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 marR="1071880">
              <a:lnSpc>
                <a:spcPct val="102600"/>
              </a:lnSpc>
            </a:pPr>
            <a:r>
              <a:rPr dirty="0" sz="1100" spc="60">
                <a:latin typeface="Lucida Sans Unicode"/>
                <a:cs typeface="Lucida Sans Unicode"/>
              </a:rPr>
              <a:t>plt</a:t>
            </a:r>
            <a:r>
              <a:rPr dirty="0" sz="1100" spc="6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60">
                <a:latin typeface="Lucida Sans Unicode"/>
                <a:cs typeface="Lucida Sans Unicode"/>
              </a:rPr>
              <a:t>title(</a:t>
            </a:r>
            <a:r>
              <a:rPr dirty="0" sz="1100" spc="60">
                <a:solidFill>
                  <a:srgbClr val="BA2121"/>
                </a:solidFill>
                <a:latin typeface="Lucida Sans Unicode"/>
                <a:cs typeface="Lucida Sans Unicode"/>
              </a:rPr>
              <a:t>"Histogram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29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0">
                <a:solidFill>
                  <a:srgbClr val="BA2121"/>
                </a:solidFill>
                <a:latin typeface="Lucida Sans Unicode"/>
                <a:cs typeface="Lucida Sans Unicode"/>
              </a:rPr>
              <a:t>Minimum</a:t>
            </a:r>
            <a:r>
              <a:rPr dirty="0" sz="1100" spc="229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5">
                <a:solidFill>
                  <a:srgbClr val="BA2121"/>
                </a:solidFill>
                <a:latin typeface="Lucida Sans Unicode"/>
                <a:cs typeface="Lucida Sans Unicode"/>
              </a:rPr>
              <a:t>Pixel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Brightness</a:t>
            </a:r>
            <a:r>
              <a:rPr dirty="0" sz="1100" spc="229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over</a:t>
            </a:r>
            <a:r>
              <a:rPr dirty="0" sz="1100" spc="229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05">
                <a:solidFill>
                  <a:srgbClr val="BA2121"/>
                </a:solidFill>
                <a:latin typeface="Lucida Sans Unicode"/>
                <a:cs typeface="Lucida Sans Unicode"/>
              </a:rPr>
              <a:t>All</a:t>
            </a:r>
            <a:r>
              <a:rPr dirty="0" sz="1100" spc="229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Images"</a:t>
            </a:r>
            <a:r>
              <a:rPr dirty="0" sz="1100" spc="-10">
                <a:latin typeface="Lucida Sans Unicode"/>
                <a:cs typeface="Lucida Sans Unicode"/>
              </a:rPr>
              <a:t>) plt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show()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057" y="1003285"/>
            <a:ext cx="4888888" cy="336507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914400" y="4973409"/>
            <a:ext cx="5944235" cy="1109980"/>
            <a:chOff x="914400" y="4973409"/>
            <a:chExt cx="5944235" cy="1109980"/>
          </a:xfrm>
        </p:grpSpPr>
        <p:sp>
          <p:nvSpPr>
            <p:cNvPr id="4" name="object 4" descr=""/>
            <p:cNvSpPr/>
            <p:nvPr/>
          </p:nvSpPr>
          <p:spPr>
            <a:xfrm>
              <a:off x="914400" y="4973409"/>
              <a:ext cx="5944235" cy="1109980"/>
            </a:xfrm>
            <a:custGeom>
              <a:avLst/>
              <a:gdLst/>
              <a:ahLst/>
              <a:cxnLst/>
              <a:rect l="l" t="t" r="r" b="b"/>
              <a:pathLst>
                <a:path w="5944234" h="110997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1084076"/>
                  </a:lnTo>
                  <a:lnTo>
                    <a:pt x="1988" y="1093926"/>
                  </a:lnTo>
                  <a:lnTo>
                    <a:pt x="7411" y="1101970"/>
                  </a:lnTo>
                  <a:lnTo>
                    <a:pt x="15455" y="1107393"/>
                  </a:lnTo>
                  <a:lnTo>
                    <a:pt x="25305" y="1109382"/>
                  </a:lnTo>
                  <a:lnTo>
                    <a:pt x="5918371" y="1109382"/>
                  </a:lnTo>
                  <a:lnTo>
                    <a:pt x="5928221" y="1107393"/>
                  </a:lnTo>
                  <a:lnTo>
                    <a:pt x="5936265" y="1101970"/>
                  </a:lnTo>
                  <a:lnTo>
                    <a:pt x="5941688" y="1093926"/>
                  </a:lnTo>
                  <a:lnTo>
                    <a:pt x="5943676" y="1084076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27052" y="4986062"/>
              <a:ext cx="5918835" cy="1084580"/>
            </a:xfrm>
            <a:custGeom>
              <a:avLst/>
              <a:gdLst/>
              <a:ahLst/>
              <a:cxnLst/>
              <a:rect l="l" t="t" r="r" b="b"/>
              <a:pathLst>
                <a:path w="5918834" h="108457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1071423"/>
                  </a:lnTo>
                  <a:lnTo>
                    <a:pt x="0" y="1078412"/>
                  </a:lnTo>
                  <a:lnTo>
                    <a:pt x="5664" y="1084076"/>
                  </a:lnTo>
                  <a:lnTo>
                    <a:pt x="5912706" y="1084076"/>
                  </a:lnTo>
                  <a:lnTo>
                    <a:pt x="5918371" y="1078412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00062" y="4968937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solidFill>
                  <a:srgbClr val="2F3E9F"/>
                </a:solidFill>
                <a:latin typeface="Lucida Sans Unicode"/>
                <a:cs typeface="Lucida Sans Unicode"/>
              </a:rPr>
              <a:t>[16]: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927052" y="4986062"/>
            <a:ext cx="5918835" cy="1084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100">
                <a:latin typeface="Lucida Sans Unicode"/>
                <a:cs typeface="Lucida Sans Unicode"/>
              </a:rPr>
              <a:t>means</a:t>
            </a:r>
            <a:r>
              <a:rPr dirty="0" sz="1100" spc="9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np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mean(data,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plt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hist(means)</a:t>
            </a:r>
            <a:endParaRPr sz="1100">
              <a:latin typeface="Lucida Sans Unicode"/>
              <a:cs typeface="Lucida Sans Unicode"/>
            </a:endParaRPr>
          </a:p>
          <a:p>
            <a:pPr marL="37465" marR="3108325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plt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xlabel(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"Mean</a:t>
            </a:r>
            <a:r>
              <a:rPr dirty="0" sz="1100" spc="44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brightness</a:t>
            </a:r>
            <a:r>
              <a:rPr dirty="0" sz="1100" spc="44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44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5">
                <a:solidFill>
                  <a:srgbClr val="BA2121"/>
                </a:solidFill>
                <a:latin typeface="Lucida Sans Unicode"/>
                <a:cs typeface="Lucida Sans Unicode"/>
              </a:rPr>
              <a:t>pixel"</a:t>
            </a:r>
            <a:r>
              <a:rPr dirty="0" sz="1100" spc="75">
                <a:latin typeface="Lucida Sans Unicode"/>
                <a:cs typeface="Lucida Sans Unicode"/>
              </a:rPr>
              <a:t>) </a:t>
            </a:r>
            <a:r>
              <a:rPr dirty="0" sz="1100">
                <a:latin typeface="Lucida Sans Unicode"/>
                <a:cs typeface="Lucida Sans Unicode"/>
              </a:rPr>
              <a:t>plt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ylabel(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"Number</a:t>
            </a:r>
            <a:r>
              <a:rPr dirty="0" sz="1100" spc="4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4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images"</a:t>
            </a:r>
            <a:r>
              <a:rPr dirty="0" sz="1100" spc="-1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 marR="1290320">
              <a:lnSpc>
                <a:spcPct val="102600"/>
              </a:lnSpc>
            </a:pPr>
            <a:r>
              <a:rPr dirty="0" sz="1100" spc="60">
                <a:latin typeface="Lucida Sans Unicode"/>
                <a:cs typeface="Lucida Sans Unicode"/>
              </a:rPr>
              <a:t>plt</a:t>
            </a:r>
            <a:r>
              <a:rPr dirty="0" sz="1100" spc="6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60">
                <a:latin typeface="Lucida Sans Unicode"/>
                <a:cs typeface="Lucida Sans Unicode"/>
              </a:rPr>
              <a:t>title(</a:t>
            </a:r>
            <a:r>
              <a:rPr dirty="0" sz="1100" spc="60">
                <a:solidFill>
                  <a:srgbClr val="BA2121"/>
                </a:solidFill>
                <a:latin typeface="Lucida Sans Unicode"/>
                <a:cs typeface="Lucida Sans Unicode"/>
              </a:rPr>
              <a:t>"Histogram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0">
                <a:solidFill>
                  <a:srgbClr val="BA2121"/>
                </a:solidFill>
                <a:latin typeface="Lucida Sans Unicode"/>
                <a:cs typeface="Lucida Sans Unicode"/>
              </a:rPr>
              <a:t>Mean</a:t>
            </a:r>
            <a:r>
              <a:rPr dirty="0" sz="1100" spc="229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5">
                <a:solidFill>
                  <a:srgbClr val="BA2121"/>
                </a:solidFill>
                <a:latin typeface="Lucida Sans Unicode"/>
                <a:cs typeface="Lucida Sans Unicode"/>
              </a:rPr>
              <a:t>Pixel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Brightness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over</a:t>
            </a:r>
            <a:r>
              <a:rPr dirty="0" sz="1100" spc="229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05">
                <a:solidFill>
                  <a:srgbClr val="BA2121"/>
                </a:solidFill>
                <a:latin typeface="Lucida Sans Unicode"/>
                <a:cs typeface="Lucida Sans Unicode"/>
              </a:rPr>
              <a:t>All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Images"</a:t>
            </a:r>
            <a:r>
              <a:rPr dirty="0" sz="1100" spc="-10">
                <a:latin typeface="Lucida Sans Unicode"/>
                <a:cs typeface="Lucida Sans Unicode"/>
              </a:rPr>
              <a:t>) plt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show()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457" y="1003285"/>
            <a:ext cx="4876190" cy="336507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914400" y="4973409"/>
            <a:ext cx="5944235" cy="1109980"/>
            <a:chOff x="914400" y="4973409"/>
            <a:chExt cx="5944235" cy="1109980"/>
          </a:xfrm>
        </p:grpSpPr>
        <p:sp>
          <p:nvSpPr>
            <p:cNvPr id="4" name="object 4" descr=""/>
            <p:cNvSpPr/>
            <p:nvPr/>
          </p:nvSpPr>
          <p:spPr>
            <a:xfrm>
              <a:off x="914400" y="4973409"/>
              <a:ext cx="5944235" cy="1109980"/>
            </a:xfrm>
            <a:custGeom>
              <a:avLst/>
              <a:gdLst/>
              <a:ahLst/>
              <a:cxnLst/>
              <a:rect l="l" t="t" r="r" b="b"/>
              <a:pathLst>
                <a:path w="5944234" h="110997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1084076"/>
                  </a:lnTo>
                  <a:lnTo>
                    <a:pt x="1988" y="1093926"/>
                  </a:lnTo>
                  <a:lnTo>
                    <a:pt x="7411" y="1101970"/>
                  </a:lnTo>
                  <a:lnTo>
                    <a:pt x="15455" y="1107393"/>
                  </a:lnTo>
                  <a:lnTo>
                    <a:pt x="25305" y="1109382"/>
                  </a:lnTo>
                  <a:lnTo>
                    <a:pt x="5918371" y="1109382"/>
                  </a:lnTo>
                  <a:lnTo>
                    <a:pt x="5928221" y="1107393"/>
                  </a:lnTo>
                  <a:lnTo>
                    <a:pt x="5936265" y="1101970"/>
                  </a:lnTo>
                  <a:lnTo>
                    <a:pt x="5941688" y="1093926"/>
                  </a:lnTo>
                  <a:lnTo>
                    <a:pt x="5943676" y="1084076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27052" y="4986062"/>
              <a:ext cx="5918835" cy="1084580"/>
            </a:xfrm>
            <a:custGeom>
              <a:avLst/>
              <a:gdLst/>
              <a:ahLst/>
              <a:cxnLst/>
              <a:rect l="l" t="t" r="r" b="b"/>
              <a:pathLst>
                <a:path w="5918834" h="108457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1071423"/>
                  </a:lnTo>
                  <a:lnTo>
                    <a:pt x="0" y="1078412"/>
                  </a:lnTo>
                  <a:lnTo>
                    <a:pt x="5664" y="1084076"/>
                  </a:lnTo>
                  <a:lnTo>
                    <a:pt x="5912706" y="1084076"/>
                  </a:lnTo>
                  <a:lnTo>
                    <a:pt x="5918371" y="1078412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00062" y="4968937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solidFill>
                  <a:srgbClr val="2F3E9F"/>
                </a:solidFill>
                <a:latin typeface="Lucida Sans Unicode"/>
                <a:cs typeface="Lucida Sans Unicode"/>
              </a:rPr>
              <a:t>[17]: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927052" y="4986062"/>
            <a:ext cx="5918835" cy="1084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>
                <a:latin typeface="Lucida Sans Unicode"/>
                <a:cs typeface="Lucida Sans Unicode"/>
              </a:rPr>
              <a:t>stds</a:t>
            </a:r>
            <a:r>
              <a:rPr dirty="0" sz="1100" spc="335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std(data,</a:t>
            </a:r>
            <a:r>
              <a:rPr dirty="0" sz="1100" spc="33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axis</a:t>
            </a:r>
            <a:r>
              <a:rPr dirty="0" sz="1100" spc="340">
                <a:latin typeface="Lucida Sans Unicode"/>
                <a:cs typeface="Lucida Sans Unicode"/>
              </a:rPr>
              <a:t> </a:t>
            </a:r>
            <a:r>
              <a:rPr dirty="0" sz="1100" spc="-3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80">
                <a:latin typeface="Lucida Sans Unicode"/>
                <a:cs typeface="Lucida Sans Unicode"/>
              </a:rPr>
              <a:t>plt</a:t>
            </a:r>
            <a:r>
              <a:rPr dirty="0" sz="1100" spc="8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80">
                <a:latin typeface="Lucida Sans Unicode"/>
                <a:cs typeface="Lucida Sans Unicode"/>
              </a:rPr>
              <a:t>hist(stds)</a:t>
            </a:r>
            <a:endParaRPr sz="1100">
              <a:latin typeface="Lucida Sans Unicode"/>
              <a:cs typeface="Lucida Sans Unicode"/>
            </a:endParaRPr>
          </a:p>
          <a:p>
            <a:pPr marL="37465" marR="1871980">
              <a:lnSpc>
                <a:spcPct val="102600"/>
              </a:lnSpc>
            </a:pPr>
            <a:r>
              <a:rPr dirty="0" sz="1100" spc="20">
                <a:latin typeface="Lucida Sans Unicode"/>
                <a:cs typeface="Lucida Sans Unicode"/>
              </a:rPr>
              <a:t>plt</a:t>
            </a:r>
            <a:r>
              <a:rPr dirty="0" sz="1100" spc="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20">
                <a:latin typeface="Lucida Sans Unicode"/>
                <a:cs typeface="Lucida Sans Unicode"/>
              </a:rPr>
              <a:t>xlabel(</a:t>
            </a:r>
            <a:r>
              <a:rPr dirty="0" sz="1100" spc="20">
                <a:solidFill>
                  <a:srgbClr val="BA2121"/>
                </a:solidFill>
                <a:latin typeface="Lucida Sans Unicode"/>
                <a:cs typeface="Lucida Sans Unicode"/>
              </a:rPr>
              <a:t>"Standard</a:t>
            </a:r>
            <a:r>
              <a:rPr dirty="0" sz="1100" spc="31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Lucida Sans Unicode"/>
                <a:cs typeface="Lucida Sans Unicode"/>
              </a:rPr>
              <a:t>deviation</a:t>
            </a:r>
            <a:r>
              <a:rPr dirty="0" sz="1100" spc="31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in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Lucida Sans Unicode"/>
                <a:cs typeface="Lucida Sans Unicode"/>
              </a:rPr>
              <a:t>brightness</a:t>
            </a:r>
            <a:r>
              <a:rPr dirty="0" sz="1100" spc="31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31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5">
                <a:solidFill>
                  <a:srgbClr val="BA2121"/>
                </a:solidFill>
                <a:latin typeface="Lucida Sans Unicode"/>
                <a:cs typeface="Lucida Sans Unicode"/>
              </a:rPr>
              <a:t>pixel"</a:t>
            </a:r>
            <a:r>
              <a:rPr dirty="0" sz="1100" spc="75">
                <a:latin typeface="Lucida Sans Unicode"/>
                <a:cs typeface="Lucida Sans Unicode"/>
              </a:rPr>
              <a:t>) </a:t>
            </a:r>
            <a:r>
              <a:rPr dirty="0" sz="1100">
                <a:latin typeface="Lucida Sans Unicode"/>
                <a:cs typeface="Lucida Sans Unicode"/>
              </a:rPr>
              <a:t>plt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ylabel(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"Number</a:t>
            </a:r>
            <a:r>
              <a:rPr dirty="0" sz="1100" spc="4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4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images"</a:t>
            </a:r>
            <a:r>
              <a:rPr dirty="0" sz="1100" spc="-1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 marR="53340">
              <a:lnSpc>
                <a:spcPct val="102600"/>
              </a:lnSpc>
            </a:pPr>
            <a:r>
              <a:rPr dirty="0" sz="1100" spc="60">
                <a:latin typeface="Lucida Sans Unicode"/>
                <a:cs typeface="Lucida Sans Unicode"/>
              </a:rPr>
              <a:t>plt</a:t>
            </a:r>
            <a:r>
              <a:rPr dirty="0" sz="1100" spc="6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60">
                <a:latin typeface="Lucida Sans Unicode"/>
                <a:cs typeface="Lucida Sans Unicode"/>
              </a:rPr>
              <a:t>title(</a:t>
            </a:r>
            <a:r>
              <a:rPr dirty="0" sz="1100" spc="60">
                <a:solidFill>
                  <a:srgbClr val="BA2121"/>
                </a:solidFill>
                <a:latin typeface="Lucida Sans Unicode"/>
                <a:cs typeface="Lucida Sans Unicode"/>
              </a:rPr>
              <a:t>"Histogram</a:t>
            </a:r>
            <a:r>
              <a:rPr dirty="0" sz="1100" spc="24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4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Standard</a:t>
            </a:r>
            <a:r>
              <a:rPr dirty="0" sz="1100" spc="24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Deviation</a:t>
            </a:r>
            <a:r>
              <a:rPr dirty="0" sz="1100" spc="24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4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5">
                <a:solidFill>
                  <a:srgbClr val="BA2121"/>
                </a:solidFill>
                <a:latin typeface="Lucida Sans Unicode"/>
                <a:cs typeface="Lucida Sans Unicode"/>
              </a:rPr>
              <a:t>Pixel</a:t>
            </a:r>
            <a:r>
              <a:rPr dirty="0" sz="1100" spc="24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Brightness</a:t>
            </a:r>
            <a:r>
              <a:rPr dirty="0" sz="1100" spc="24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over</a:t>
            </a:r>
            <a:r>
              <a:rPr dirty="0" sz="1100" spc="24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05">
                <a:solidFill>
                  <a:srgbClr val="BA2121"/>
                </a:solidFill>
                <a:latin typeface="Lucida Sans Unicode"/>
                <a:cs typeface="Lucida Sans Unicode"/>
              </a:rPr>
              <a:t>All</a:t>
            </a:r>
            <a:r>
              <a:rPr dirty="0" sz="1100" spc="24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Images"</a:t>
            </a:r>
            <a:r>
              <a:rPr dirty="0" sz="1100" spc="-10">
                <a:latin typeface="Lucida Sans Unicode"/>
                <a:cs typeface="Lucida Sans Unicode"/>
              </a:rPr>
              <a:t>) plt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show()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2024-08-19T12:31:41Z</dcterms:created>
  <dcterms:modified xsi:type="dcterms:W3CDTF">2024-08-19T12:31:41Z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2024-08-19T00:00:00Z</vt:filetime>
  </property>
  <property fmtid="{D5CDD505-2E9C-101B-9397-08002B2CF9AE}" pid="3" name="Creator">
    <vt:lpwstr>LaTeX with hyperref</vt:lpwstr>
  </property>
  <property fmtid="{D5CDD505-2E9C-101B-9397-08002B2CF9AE}" pid="4" name="Producer">
    <vt:lpwstr>XeTeX 0.99999</vt:lpwstr>
  </property>
  <property fmtid="{D5CDD505-2E9C-101B-9397-08002B2CF9AE}" pid="5" name="LastSaved">
    <vt:filetime>2024-08-19T00:00:00Z</vt:filetime>
  </property>
</Properties>
</file>