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2" r:id="rId1"/>
  </p:sldMasterIdLst>
  <p:sldIdLst>
    <p:sldId id="256" r:id="rId2"/>
    <p:sldId id="257" r:id="rId3"/>
    <p:sldId id="258" r:id="rId4"/>
    <p:sldId id="259" r:id="rId5"/>
    <p:sldId id="269" r:id="rId6"/>
    <p:sldId id="260" r:id="rId7"/>
    <p:sldId id="261" r:id="rId8"/>
    <p:sldId id="262" r:id="rId9"/>
    <p:sldId id="274" r:id="rId10"/>
    <p:sldId id="263" r:id="rId11"/>
    <p:sldId id="264" r:id="rId12"/>
    <p:sldId id="265" r:id="rId13"/>
    <p:sldId id="275" r:id="rId14"/>
    <p:sldId id="266" r:id="rId15"/>
    <p:sldId id="267" r:id="rId16"/>
    <p:sldId id="268" r:id="rId17"/>
    <p:sldId id="276" r:id="rId18"/>
    <p:sldId id="277"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336"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rot="10800000">
              <a:off x="0" y="0"/>
              <a:ext cx="842596" cy="5666154"/>
            </a:xfrm>
            <a:prstGeom prst="triangle">
              <a:avLst>
                <a:gd name="adj" fmla="val 10000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lumMod val="7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12/15/2022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6961724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12/15/2022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6001028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12/15/2022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898092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12/15/2022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1943939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12/15/2022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9804858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12/15/2022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0053127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12/15/2022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5516914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12/15/2022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1119679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12/15/2022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1261571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12/15/2022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3253286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12/15/2022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415199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12/15/2022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935942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12/15/2022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3975853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12/15/2022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835869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12/15/2022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5830603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12/15/2022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1694234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9" name="Group 28"/>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0" y="4013200"/>
              <a:ext cx="448733" cy="2844800"/>
            </a:xfrm>
            <a:prstGeom prst="triangle">
              <a:avLst>
                <a:gd name="adj" fmla="val 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46CE7D5-CF57-46EF-B807-FDD0502418D4}" type="datetimeFigureOut">
              <a:rPr lang="en-US" smtClean="0"/>
              <a:t>12/15/2022</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lumMod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197049388"/>
      </p:ext>
    </p:extLst>
  </p:cSld>
  <p:clrMap bg1="lt1" tx1="dk1" bg2="lt2" tx2="dk2" accent1="accent1" accent2="accent2" accent3="accent3" accent4="accent4" accent5="accent5" accent6="accent6" hlink="hlink" folHlink="folHlink"/>
  <p:sldLayoutIdLst>
    <p:sldLayoutId id="2147483743" r:id="rId1"/>
    <p:sldLayoutId id="2147483744" r:id="rId2"/>
    <p:sldLayoutId id="2147483745" r:id="rId3"/>
    <p:sldLayoutId id="2147483746" r:id="rId4"/>
    <p:sldLayoutId id="2147483747" r:id="rId5"/>
    <p:sldLayoutId id="2147483748" r:id="rId6"/>
    <p:sldLayoutId id="2147483749" r:id="rId7"/>
    <p:sldLayoutId id="2147483750" r:id="rId8"/>
    <p:sldLayoutId id="2147483751" r:id="rId9"/>
    <p:sldLayoutId id="2147483752" r:id="rId10"/>
    <p:sldLayoutId id="2147483753" r:id="rId11"/>
    <p:sldLayoutId id="2147483754" r:id="rId12"/>
    <p:sldLayoutId id="2147483755" r:id="rId13"/>
    <p:sldLayoutId id="2147483756" r:id="rId14"/>
    <p:sldLayoutId id="2147483757" r:id="rId15"/>
    <p:sldLayoutId id="2147483758" r:id="rId16"/>
  </p:sldLayoutIdLst>
  <p:txStyles>
    <p:title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75000"/>
          </a:schemeClr>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8C47BE-A598-1419-8EFF-98A99E0C8719}"/>
              </a:ext>
            </a:extLst>
          </p:cNvPr>
          <p:cNvSpPr>
            <a:spLocks noGrp="1"/>
          </p:cNvSpPr>
          <p:nvPr>
            <p:ph type="ctrTitle"/>
          </p:nvPr>
        </p:nvSpPr>
        <p:spPr/>
        <p:txBody>
          <a:bodyPr/>
          <a:lstStyle/>
          <a:p>
            <a:r>
              <a:rPr lang="en-US" dirty="0"/>
              <a:t>Control Constructs in C++, Lua, and Ruby</a:t>
            </a:r>
          </a:p>
        </p:txBody>
      </p:sp>
      <p:sp>
        <p:nvSpPr>
          <p:cNvPr id="3" name="Subtitle 2">
            <a:extLst>
              <a:ext uri="{FF2B5EF4-FFF2-40B4-BE49-F238E27FC236}">
                <a16:creationId xmlns:a16="http://schemas.microsoft.com/office/drawing/2014/main" id="{A6A06240-53E7-DEE4-1742-7FA317E35497}"/>
              </a:ext>
            </a:extLst>
          </p:cNvPr>
          <p:cNvSpPr>
            <a:spLocks noGrp="1"/>
          </p:cNvSpPr>
          <p:nvPr>
            <p:ph type="subTitle" idx="1"/>
          </p:nvPr>
        </p:nvSpPr>
        <p:spPr/>
        <p:txBody>
          <a:bodyPr>
            <a:normAutofit/>
          </a:bodyPr>
          <a:lstStyle/>
          <a:p>
            <a:r>
              <a:rPr lang="en-US" dirty="0"/>
              <a:t>Daniel Kruze</a:t>
            </a:r>
          </a:p>
          <a:p>
            <a:r>
              <a:rPr lang="en-US" dirty="0"/>
              <a:t>November 5th</a:t>
            </a:r>
            <a:r>
              <a:rPr lang="en-US"/>
              <a:t>, 2022</a:t>
            </a:r>
            <a:endParaRPr lang="en-US" dirty="0"/>
          </a:p>
        </p:txBody>
      </p:sp>
    </p:spTree>
    <p:extLst>
      <p:ext uri="{BB962C8B-B14F-4D97-AF65-F5344CB8AC3E}">
        <p14:creationId xmlns:p14="http://schemas.microsoft.com/office/powerpoint/2010/main" val="27549970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99827F-05AB-AD58-CB9F-8DF5FD219453}"/>
              </a:ext>
            </a:extLst>
          </p:cNvPr>
          <p:cNvSpPr>
            <a:spLocks noGrp="1"/>
          </p:cNvSpPr>
          <p:nvPr>
            <p:ph type="title"/>
          </p:nvPr>
        </p:nvSpPr>
        <p:spPr/>
        <p:txBody>
          <a:bodyPr/>
          <a:lstStyle/>
          <a:p>
            <a:r>
              <a:rPr lang="en-US" dirty="0"/>
              <a:t>Loops in C++</a:t>
            </a:r>
          </a:p>
        </p:txBody>
      </p:sp>
      <p:pic>
        <p:nvPicPr>
          <p:cNvPr id="5" name="Content Placeholder 4">
            <a:extLst>
              <a:ext uri="{FF2B5EF4-FFF2-40B4-BE49-F238E27FC236}">
                <a16:creationId xmlns:a16="http://schemas.microsoft.com/office/drawing/2014/main" id="{7DFB9171-79B4-6275-84C0-2A232AE9343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7334" y="1636806"/>
            <a:ext cx="8525075" cy="4320111"/>
          </a:xfrm>
        </p:spPr>
      </p:pic>
    </p:spTree>
    <p:extLst>
      <p:ext uri="{BB962C8B-B14F-4D97-AF65-F5344CB8AC3E}">
        <p14:creationId xmlns:p14="http://schemas.microsoft.com/office/powerpoint/2010/main" val="19803984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FB1EA2-FD56-E5EF-F438-E5C4B6BEA272}"/>
              </a:ext>
            </a:extLst>
          </p:cNvPr>
          <p:cNvSpPr>
            <a:spLocks noGrp="1"/>
          </p:cNvSpPr>
          <p:nvPr>
            <p:ph type="title"/>
          </p:nvPr>
        </p:nvSpPr>
        <p:spPr/>
        <p:txBody>
          <a:bodyPr/>
          <a:lstStyle/>
          <a:p>
            <a:r>
              <a:rPr lang="en-US" dirty="0"/>
              <a:t>Loops in Lua</a:t>
            </a:r>
          </a:p>
        </p:txBody>
      </p:sp>
      <p:pic>
        <p:nvPicPr>
          <p:cNvPr id="5" name="Content Placeholder 4" descr="Text&#10;&#10;Description automatically generated">
            <a:extLst>
              <a:ext uri="{FF2B5EF4-FFF2-40B4-BE49-F238E27FC236}">
                <a16:creationId xmlns:a16="http://schemas.microsoft.com/office/drawing/2014/main" id="{F8C0D1A9-3874-ACD6-FD9E-D72362D33F6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7333" y="1627928"/>
            <a:ext cx="8204669" cy="4488787"/>
          </a:xfrm>
        </p:spPr>
      </p:pic>
    </p:spTree>
    <p:extLst>
      <p:ext uri="{BB962C8B-B14F-4D97-AF65-F5344CB8AC3E}">
        <p14:creationId xmlns:p14="http://schemas.microsoft.com/office/powerpoint/2010/main" val="8466666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CDDF0F-FA0E-319A-1650-A1D0DB12783C}"/>
              </a:ext>
            </a:extLst>
          </p:cNvPr>
          <p:cNvSpPr>
            <a:spLocks noGrp="1"/>
          </p:cNvSpPr>
          <p:nvPr>
            <p:ph type="title"/>
          </p:nvPr>
        </p:nvSpPr>
        <p:spPr/>
        <p:txBody>
          <a:bodyPr/>
          <a:lstStyle/>
          <a:p>
            <a:r>
              <a:rPr lang="en-US" dirty="0"/>
              <a:t>Loops in Ruby</a:t>
            </a:r>
          </a:p>
        </p:txBody>
      </p:sp>
      <p:pic>
        <p:nvPicPr>
          <p:cNvPr id="5" name="Content Placeholder 4" descr="Text&#10;&#10;Description automatically generated">
            <a:extLst>
              <a:ext uri="{FF2B5EF4-FFF2-40B4-BE49-F238E27FC236}">
                <a16:creationId xmlns:a16="http://schemas.microsoft.com/office/drawing/2014/main" id="{4B38A7FE-7D1C-25D1-950C-47DB3FA4D69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7335" y="1636804"/>
            <a:ext cx="8242816" cy="4444399"/>
          </a:xfrm>
        </p:spPr>
      </p:pic>
    </p:spTree>
    <p:extLst>
      <p:ext uri="{BB962C8B-B14F-4D97-AF65-F5344CB8AC3E}">
        <p14:creationId xmlns:p14="http://schemas.microsoft.com/office/powerpoint/2010/main" val="2215557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CDA9B-24A4-C4C9-276F-E5AE91FE5581}"/>
              </a:ext>
            </a:extLst>
          </p:cNvPr>
          <p:cNvSpPr>
            <a:spLocks noGrp="1"/>
          </p:cNvSpPr>
          <p:nvPr>
            <p:ph type="title"/>
          </p:nvPr>
        </p:nvSpPr>
        <p:spPr/>
        <p:txBody>
          <a:bodyPr/>
          <a:lstStyle/>
          <a:p>
            <a:r>
              <a:rPr lang="en-US" dirty="0"/>
              <a:t>Comparing the three…</a:t>
            </a:r>
          </a:p>
        </p:txBody>
      </p:sp>
      <p:sp>
        <p:nvSpPr>
          <p:cNvPr id="3" name="Text Placeholder 2">
            <a:extLst>
              <a:ext uri="{FF2B5EF4-FFF2-40B4-BE49-F238E27FC236}">
                <a16:creationId xmlns:a16="http://schemas.microsoft.com/office/drawing/2014/main" id="{C5AAF785-1920-F8D4-91EA-F3B60D51ABC4}"/>
              </a:ext>
            </a:extLst>
          </p:cNvPr>
          <p:cNvSpPr>
            <a:spLocks noGrp="1"/>
          </p:cNvSpPr>
          <p:nvPr>
            <p:ph type="body" idx="1"/>
          </p:nvPr>
        </p:nvSpPr>
        <p:spPr>
          <a:xfrm>
            <a:off x="675745" y="2160983"/>
            <a:ext cx="2724403" cy="576262"/>
          </a:xfrm>
        </p:spPr>
        <p:txBody>
          <a:bodyPr/>
          <a:lstStyle/>
          <a:p>
            <a:r>
              <a:rPr lang="en-US" dirty="0"/>
              <a:t>C++</a:t>
            </a:r>
          </a:p>
        </p:txBody>
      </p:sp>
      <p:sp>
        <p:nvSpPr>
          <p:cNvPr id="4" name="Content Placeholder 3">
            <a:extLst>
              <a:ext uri="{FF2B5EF4-FFF2-40B4-BE49-F238E27FC236}">
                <a16:creationId xmlns:a16="http://schemas.microsoft.com/office/drawing/2014/main" id="{35696666-F365-EE2E-B91E-35C5F7D61523}"/>
              </a:ext>
            </a:extLst>
          </p:cNvPr>
          <p:cNvSpPr>
            <a:spLocks noGrp="1"/>
          </p:cNvSpPr>
          <p:nvPr>
            <p:ph sz="half" idx="2"/>
          </p:nvPr>
        </p:nvSpPr>
        <p:spPr>
          <a:xfrm>
            <a:off x="675745" y="2737245"/>
            <a:ext cx="2724403" cy="3947640"/>
          </a:xfrm>
        </p:spPr>
        <p:txBody>
          <a:bodyPr>
            <a:normAutofit fontScale="92500" lnSpcReduction="20000"/>
          </a:bodyPr>
          <a:lstStyle/>
          <a:p>
            <a:r>
              <a:rPr lang="en-US" dirty="0"/>
              <a:t>Very efficient, light on memory</a:t>
            </a:r>
          </a:p>
          <a:p>
            <a:r>
              <a:rPr lang="en-US" dirty="0"/>
              <a:t>Highly descriptive conditions, at the cost of readability</a:t>
            </a:r>
          </a:p>
          <a:p>
            <a:r>
              <a:rPr lang="en-US" dirty="0"/>
              <a:t>Support for nesting, local variables can be declared inside loops</a:t>
            </a:r>
          </a:p>
          <a:p>
            <a:r>
              <a:rPr lang="en-US" dirty="0"/>
              <a:t>Not many keywords, simply parentheses and brackets</a:t>
            </a:r>
          </a:p>
          <a:p>
            <a:r>
              <a:rPr lang="en-US" dirty="0"/>
              <a:t>Support for incremental operators (++, --)</a:t>
            </a:r>
          </a:p>
        </p:txBody>
      </p:sp>
      <p:sp>
        <p:nvSpPr>
          <p:cNvPr id="5" name="Text Placeholder 4">
            <a:extLst>
              <a:ext uri="{FF2B5EF4-FFF2-40B4-BE49-F238E27FC236}">
                <a16:creationId xmlns:a16="http://schemas.microsoft.com/office/drawing/2014/main" id="{3F5C1930-E68D-6325-D075-7564E6A777F9}"/>
              </a:ext>
            </a:extLst>
          </p:cNvPr>
          <p:cNvSpPr>
            <a:spLocks noGrp="1"/>
          </p:cNvSpPr>
          <p:nvPr>
            <p:ph type="body" sz="quarter" idx="3"/>
          </p:nvPr>
        </p:nvSpPr>
        <p:spPr>
          <a:xfrm>
            <a:off x="6445187" y="2160983"/>
            <a:ext cx="2828813" cy="576262"/>
          </a:xfrm>
        </p:spPr>
        <p:txBody>
          <a:bodyPr/>
          <a:lstStyle/>
          <a:p>
            <a:r>
              <a:rPr lang="en-US" dirty="0"/>
              <a:t>Ruby</a:t>
            </a:r>
          </a:p>
        </p:txBody>
      </p:sp>
      <p:sp>
        <p:nvSpPr>
          <p:cNvPr id="6" name="Content Placeholder 5">
            <a:extLst>
              <a:ext uri="{FF2B5EF4-FFF2-40B4-BE49-F238E27FC236}">
                <a16:creationId xmlns:a16="http://schemas.microsoft.com/office/drawing/2014/main" id="{B7EEF11D-006D-0C7A-C292-27721C656F3B}"/>
              </a:ext>
            </a:extLst>
          </p:cNvPr>
          <p:cNvSpPr>
            <a:spLocks noGrp="1"/>
          </p:cNvSpPr>
          <p:nvPr>
            <p:ph sz="quarter" idx="4"/>
          </p:nvPr>
        </p:nvSpPr>
        <p:spPr>
          <a:xfrm>
            <a:off x="6445187" y="2737245"/>
            <a:ext cx="2828814" cy="3947640"/>
          </a:xfrm>
        </p:spPr>
        <p:txBody>
          <a:bodyPr>
            <a:normAutofit fontScale="92500" lnSpcReduction="20000"/>
          </a:bodyPr>
          <a:lstStyle/>
          <a:p>
            <a:pPr>
              <a:buFont typeface="Wingdings" panose="05000000000000000000" pitchFamily="2" charset="2"/>
              <a:buChar char="q"/>
            </a:pPr>
            <a:r>
              <a:rPr lang="en-US" dirty="0"/>
              <a:t>“for” loop required to operate at least once like Lua</a:t>
            </a:r>
          </a:p>
          <a:p>
            <a:pPr>
              <a:buFont typeface="Wingdings" panose="05000000000000000000" pitchFamily="2" charset="2"/>
              <a:buChar char="q"/>
            </a:pPr>
            <a:r>
              <a:rPr lang="en-US" dirty="0"/>
              <a:t>Descriptive but limiting conditions, can’t loop backwards</a:t>
            </a:r>
          </a:p>
          <a:p>
            <a:pPr>
              <a:buFont typeface="Wingdings" panose="05000000000000000000" pitchFamily="2" charset="2"/>
              <a:buChar char="q"/>
            </a:pPr>
            <a:r>
              <a:rPr lang="en-US" dirty="0"/>
              <a:t>Support for nesting just like C++</a:t>
            </a:r>
          </a:p>
          <a:p>
            <a:pPr>
              <a:buFont typeface="Wingdings" panose="05000000000000000000" pitchFamily="2" charset="2"/>
              <a:buChar char="q"/>
            </a:pPr>
            <a:r>
              <a:rPr lang="en-US" dirty="0"/>
              <a:t>Similar to Lua but “do” keywords aren’t always used, “until” keyword can make while loops more concise</a:t>
            </a:r>
          </a:p>
          <a:p>
            <a:pPr>
              <a:buFont typeface="Wingdings" panose="05000000000000000000" pitchFamily="2" charset="2"/>
              <a:buChar char="q"/>
            </a:pPr>
            <a:r>
              <a:rPr lang="en-US" dirty="0"/>
              <a:t>No incremental operators like Lua</a:t>
            </a:r>
          </a:p>
          <a:p>
            <a:pPr>
              <a:buFont typeface="Wingdings" panose="05000000000000000000" pitchFamily="2" charset="2"/>
              <a:buChar char="q"/>
            </a:pPr>
            <a:endParaRPr lang="en-US" dirty="0"/>
          </a:p>
        </p:txBody>
      </p:sp>
      <p:sp>
        <p:nvSpPr>
          <p:cNvPr id="8" name="TextBox 7">
            <a:extLst>
              <a:ext uri="{FF2B5EF4-FFF2-40B4-BE49-F238E27FC236}">
                <a16:creationId xmlns:a16="http://schemas.microsoft.com/office/drawing/2014/main" id="{F848F1D8-C2E7-5033-BFEE-31B28382587F}"/>
              </a:ext>
            </a:extLst>
          </p:cNvPr>
          <p:cNvSpPr txBox="1"/>
          <p:nvPr/>
        </p:nvSpPr>
        <p:spPr>
          <a:xfrm>
            <a:off x="3489128" y="2275580"/>
            <a:ext cx="2606872" cy="461665"/>
          </a:xfrm>
          <a:prstGeom prst="rect">
            <a:avLst/>
          </a:prstGeom>
          <a:noFill/>
        </p:spPr>
        <p:txBody>
          <a:bodyPr wrap="square" rtlCol="0">
            <a:spAutoFit/>
          </a:bodyPr>
          <a:lstStyle/>
          <a:p>
            <a:r>
              <a:rPr lang="en-US" sz="2400" dirty="0"/>
              <a:t>Lua</a:t>
            </a:r>
          </a:p>
        </p:txBody>
      </p:sp>
      <p:sp>
        <p:nvSpPr>
          <p:cNvPr id="9" name="TextBox 8">
            <a:extLst>
              <a:ext uri="{FF2B5EF4-FFF2-40B4-BE49-F238E27FC236}">
                <a16:creationId xmlns:a16="http://schemas.microsoft.com/office/drawing/2014/main" id="{D6758F50-3F2F-65EA-E792-C7C8A02FDDFA}"/>
              </a:ext>
            </a:extLst>
          </p:cNvPr>
          <p:cNvSpPr txBox="1"/>
          <p:nvPr/>
        </p:nvSpPr>
        <p:spPr>
          <a:xfrm>
            <a:off x="3489128" y="2737245"/>
            <a:ext cx="2606872" cy="3801041"/>
          </a:xfrm>
          <a:prstGeom prst="rect">
            <a:avLst/>
          </a:prstGeom>
          <a:noFill/>
        </p:spPr>
        <p:txBody>
          <a:bodyPr wrap="square" rtlCol="0">
            <a:spAutoFit/>
          </a:bodyPr>
          <a:lstStyle/>
          <a:p>
            <a:pPr marL="285750" indent="-285750">
              <a:spcAft>
                <a:spcPts val="600"/>
              </a:spcAft>
              <a:buClr>
                <a:schemeClr val="accent1">
                  <a:lumMod val="75000"/>
                </a:schemeClr>
              </a:buClr>
              <a:buFont typeface="Wingdings" panose="05000000000000000000" pitchFamily="2" charset="2"/>
              <a:buChar char="Ø"/>
            </a:pPr>
            <a:r>
              <a:rPr lang="en-US" sz="1700" dirty="0"/>
              <a:t>Inefficient, “for” loop required to operate at least once</a:t>
            </a:r>
          </a:p>
          <a:p>
            <a:pPr marL="285750" indent="-285750">
              <a:spcAft>
                <a:spcPts val="600"/>
              </a:spcAft>
              <a:buClr>
                <a:schemeClr val="accent1">
                  <a:lumMod val="75000"/>
                </a:schemeClr>
              </a:buClr>
              <a:buFont typeface="Wingdings" panose="05000000000000000000" pitchFamily="2" charset="2"/>
              <a:buChar char="Ø"/>
            </a:pPr>
            <a:r>
              <a:rPr lang="en-US" sz="1700" dirty="0"/>
              <a:t>Confusing and unhelpful conditions</a:t>
            </a:r>
          </a:p>
          <a:p>
            <a:pPr marL="285750" indent="-285750">
              <a:spcAft>
                <a:spcPts val="600"/>
              </a:spcAft>
              <a:buClr>
                <a:schemeClr val="accent1">
                  <a:lumMod val="75000"/>
                </a:schemeClr>
              </a:buClr>
              <a:buFont typeface="Wingdings" panose="05000000000000000000" pitchFamily="2" charset="2"/>
              <a:buChar char="Ø"/>
            </a:pPr>
            <a:r>
              <a:rPr lang="en-US" sz="1700" dirty="0"/>
              <a:t>Support for nesting just like C++</a:t>
            </a:r>
          </a:p>
          <a:p>
            <a:pPr marL="285750" indent="-285750">
              <a:spcAft>
                <a:spcPts val="600"/>
              </a:spcAft>
              <a:buClr>
                <a:schemeClr val="accent1">
                  <a:lumMod val="75000"/>
                </a:schemeClr>
              </a:buClr>
              <a:buFont typeface="Wingdings" panose="05000000000000000000" pitchFamily="2" charset="2"/>
              <a:buChar char="Ø"/>
            </a:pPr>
            <a:r>
              <a:rPr lang="en-US" sz="1700" dirty="0"/>
              <a:t>Laced with “do” and “end” keywords, but no brackets or parentheses</a:t>
            </a:r>
          </a:p>
          <a:p>
            <a:pPr marL="285750" indent="-285750">
              <a:spcAft>
                <a:spcPts val="600"/>
              </a:spcAft>
              <a:buClr>
                <a:schemeClr val="accent1">
                  <a:lumMod val="75000"/>
                </a:schemeClr>
              </a:buClr>
              <a:buFont typeface="Wingdings" panose="05000000000000000000" pitchFamily="2" charset="2"/>
              <a:buChar char="Ø"/>
            </a:pPr>
            <a:r>
              <a:rPr lang="en-US" sz="1700" dirty="0"/>
              <a:t>No incremental operators</a:t>
            </a:r>
          </a:p>
        </p:txBody>
      </p:sp>
    </p:spTree>
    <p:extLst>
      <p:ext uri="{BB962C8B-B14F-4D97-AF65-F5344CB8AC3E}">
        <p14:creationId xmlns:p14="http://schemas.microsoft.com/office/powerpoint/2010/main" val="18337182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BFF877-9793-4399-B8F4-75054D0EF623}"/>
              </a:ext>
            </a:extLst>
          </p:cNvPr>
          <p:cNvSpPr>
            <a:spLocks noGrp="1"/>
          </p:cNvSpPr>
          <p:nvPr>
            <p:ph type="title"/>
          </p:nvPr>
        </p:nvSpPr>
        <p:spPr/>
        <p:txBody>
          <a:bodyPr/>
          <a:lstStyle/>
          <a:p>
            <a:r>
              <a:rPr lang="en-US" dirty="0"/>
              <a:t>Iterators in C++</a:t>
            </a:r>
          </a:p>
        </p:txBody>
      </p:sp>
      <p:pic>
        <p:nvPicPr>
          <p:cNvPr id="5" name="Content Placeholder 4" descr="Text&#10;&#10;Description automatically generated">
            <a:extLst>
              <a:ext uri="{FF2B5EF4-FFF2-40B4-BE49-F238E27FC236}">
                <a16:creationId xmlns:a16="http://schemas.microsoft.com/office/drawing/2014/main" id="{D21B91BE-8963-8918-9E99-717367E040A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7334" y="1610172"/>
            <a:ext cx="8529265" cy="4284601"/>
          </a:xfrm>
        </p:spPr>
      </p:pic>
    </p:spTree>
    <p:extLst>
      <p:ext uri="{BB962C8B-B14F-4D97-AF65-F5344CB8AC3E}">
        <p14:creationId xmlns:p14="http://schemas.microsoft.com/office/powerpoint/2010/main" val="31447021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200CE7-58C9-2C4B-B43A-4133ACC98FC2}"/>
              </a:ext>
            </a:extLst>
          </p:cNvPr>
          <p:cNvSpPr>
            <a:spLocks noGrp="1"/>
          </p:cNvSpPr>
          <p:nvPr>
            <p:ph type="title"/>
          </p:nvPr>
        </p:nvSpPr>
        <p:spPr/>
        <p:txBody>
          <a:bodyPr/>
          <a:lstStyle/>
          <a:p>
            <a:r>
              <a:rPr lang="en-US" dirty="0"/>
              <a:t>Iterators in Lua</a:t>
            </a:r>
          </a:p>
        </p:txBody>
      </p:sp>
      <p:pic>
        <p:nvPicPr>
          <p:cNvPr id="5" name="Content Placeholder 4" descr="Text&#10;&#10;Description automatically generated">
            <a:extLst>
              <a:ext uri="{FF2B5EF4-FFF2-40B4-BE49-F238E27FC236}">
                <a16:creationId xmlns:a16="http://schemas.microsoft.com/office/drawing/2014/main" id="{78063083-1C18-7FE5-DF9C-68255E7363F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7334" y="1698949"/>
            <a:ext cx="8546701" cy="4204701"/>
          </a:xfrm>
        </p:spPr>
      </p:pic>
    </p:spTree>
    <p:extLst>
      <p:ext uri="{BB962C8B-B14F-4D97-AF65-F5344CB8AC3E}">
        <p14:creationId xmlns:p14="http://schemas.microsoft.com/office/powerpoint/2010/main" val="14625426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DADE2-AA74-1C43-20FE-73A1C6882CE4}"/>
              </a:ext>
            </a:extLst>
          </p:cNvPr>
          <p:cNvSpPr>
            <a:spLocks noGrp="1"/>
          </p:cNvSpPr>
          <p:nvPr>
            <p:ph type="title"/>
          </p:nvPr>
        </p:nvSpPr>
        <p:spPr/>
        <p:txBody>
          <a:bodyPr/>
          <a:lstStyle/>
          <a:p>
            <a:r>
              <a:rPr lang="en-US" dirty="0"/>
              <a:t>Iterators in Ruby</a:t>
            </a:r>
          </a:p>
        </p:txBody>
      </p:sp>
      <p:pic>
        <p:nvPicPr>
          <p:cNvPr id="5" name="Content Placeholder 4" descr="Text&#10;&#10;Description automatically generated">
            <a:extLst>
              <a:ext uri="{FF2B5EF4-FFF2-40B4-BE49-F238E27FC236}">
                <a16:creationId xmlns:a16="http://schemas.microsoft.com/office/drawing/2014/main" id="{2FF0FA13-4510-1382-4CCC-286E0C4050C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7333" y="1565784"/>
            <a:ext cx="8327439" cy="4275723"/>
          </a:xfrm>
        </p:spPr>
      </p:pic>
    </p:spTree>
    <p:extLst>
      <p:ext uri="{BB962C8B-B14F-4D97-AF65-F5344CB8AC3E}">
        <p14:creationId xmlns:p14="http://schemas.microsoft.com/office/powerpoint/2010/main" val="26468251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CDA9B-24A4-C4C9-276F-E5AE91FE5581}"/>
              </a:ext>
            </a:extLst>
          </p:cNvPr>
          <p:cNvSpPr>
            <a:spLocks noGrp="1"/>
          </p:cNvSpPr>
          <p:nvPr>
            <p:ph type="title"/>
          </p:nvPr>
        </p:nvSpPr>
        <p:spPr/>
        <p:txBody>
          <a:bodyPr/>
          <a:lstStyle/>
          <a:p>
            <a:r>
              <a:rPr lang="en-US" dirty="0"/>
              <a:t>Comparing the three…</a:t>
            </a:r>
          </a:p>
        </p:txBody>
      </p:sp>
      <p:sp>
        <p:nvSpPr>
          <p:cNvPr id="3" name="Text Placeholder 2">
            <a:extLst>
              <a:ext uri="{FF2B5EF4-FFF2-40B4-BE49-F238E27FC236}">
                <a16:creationId xmlns:a16="http://schemas.microsoft.com/office/drawing/2014/main" id="{C5AAF785-1920-F8D4-91EA-F3B60D51ABC4}"/>
              </a:ext>
            </a:extLst>
          </p:cNvPr>
          <p:cNvSpPr>
            <a:spLocks noGrp="1"/>
          </p:cNvSpPr>
          <p:nvPr>
            <p:ph type="body" idx="1"/>
          </p:nvPr>
        </p:nvSpPr>
        <p:spPr>
          <a:xfrm>
            <a:off x="675745" y="2160983"/>
            <a:ext cx="2724403" cy="576262"/>
          </a:xfrm>
        </p:spPr>
        <p:txBody>
          <a:bodyPr/>
          <a:lstStyle/>
          <a:p>
            <a:r>
              <a:rPr lang="en-US" dirty="0"/>
              <a:t>C++</a:t>
            </a:r>
          </a:p>
        </p:txBody>
      </p:sp>
      <p:sp>
        <p:nvSpPr>
          <p:cNvPr id="4" name="Content Placeholder 3">
            <a:extLst>
              <a:ext uri="{FF2B5EF4-FFF2-40B4-BE49-F238E27FC236}">
                <a16:creationId xmlns:a16="http://schemas.microsoft.com/office/drawing/2014/main" id="{35696666-F365-EE2E-B91E-35C5F7D61523}"/>
              </a:ext>
            </a:extLst>
          </p:cNvPr>
          <p:cNvSpPr>
            <a:spLocks noGrp="1"/>
          </p:cNvSpPr>
          <p:nvPr>
            <p:ph sz="half" idx="2"/>
          </p:nvPr>
        </p:nvSpPr>
        <p:spPr>
          <a:xfrm>
            <a:off x="675745" y="2737245"/>
            <a:ext cx="2724403" cy="3511155"/>
          </a:xfrm>
        </p:spPr>
        <p:txBody>
          <a:bodyPr>
            <a:normAutofit fontScale="92500" lnSpcReduction="20000"/>
          </a:bodyPr>
          <a:lstStyle/>
          <a:p>
            <a:r>
              <a:rPr lang="en-US" dirty="0"/>
              <a:t>Requires a library to create</a:t>
            </a:r>
          </a:p>
          <a:p>
            <a:r>
              <a:rPr lang="en-US" dirty="0"/>
              <a:t>Can operate on any kind of collection </a:t>
            </a:r>
          </a:p>
          <a:p>
            <a:r>
              <a:rPr lang="en-US" dirty="0"/>
              <a:t>Requires some external methods to use on certain structures</a:t>
            </a:r>
          </a:p>
          <a:p>
            <a:r>
              <a:rPr lang="en-US" dirty="0"/>
              <a:t>Works in tandem with a for loop</a:t>
            </a:r>
          </a:p>
          <a:p>
            <a:r>
              <a:rPr lang="en-US" dirty="0"/>
              <a:t>Accessed as a pointer to a piece of data in a structure</a:t>
            </a:r>
          </a:p>
        </p:txBody>
      </p:sp>
      <p:sp>
        <p:nvSpPr>
          <p:cNvPr id="5" name="Text Placeholder 4">
            <a:extLst>
              <a:ext uri="{FF2B5EF4-FFF2-40B4-BE49-F238E27FC236}">
                <a16:creationId xmlns:a16="http://schemas.microsoft.com/office/drawing/2014/main" id="{3F5C1930-E68D-6325-D075-7564E6A777F9}"/>
              </a:ext>
            </a:extLst>
          </p:cNvPr>
          <p:cNvSpPr>
            <a:spLocks noGrp="1"/>
          </p:cNvSpPr>
          <p:nvPr>
            <p:ph type="body" sz="quarter" idx="3"/>
          </p:nvPr>
        </p:nvSpPr>
        <p:spPr>
          <a:xfrm>
            <a:off x="6445187" y="2160983"/>
            <a:ext cx="2828813" cy="576262"/>
          </a:xfrm>
        </p:spPr>
        <p:txBody>
          <a:bodyPr/>
          <a:lstStyle/>
          <a:p>
            <a:r>
              <a:rPr lang="en-US" dirty="0"/>
              <a:t>Ruby</a:t>
            </a:r>
          </a:p>
        </p:txBody>
      </p:sp>
      <p:sp>
        <p:nvSpPr>
          <p:cNvPr id="6" name="Content Placeholder 5">
            <a:extLst>
              <a:ext uri="{FF2B5EF4-FFF2-40B4-BE49-F238E27FC236}">
                <a16:creationId xmlns:a16="http://schemas.microsoft.com/office/drawing/2014/main" id="{B7EEF11D-006D-0C7A-C292-27721C656F3B}"/>
              </a:ext>
            </a:extLst>
          </p:cNvPr>
          <p:cNvSpPr>
            <a:spLocks noGrp="1"/>
          </p:cNvSpPr>
          <p:nvPr>
            <p:ph sz="quarter" idx="4"/>
          </p:nvPr>
        </p:nvSpPr>
        <p:spPr>
          <a:xfrm>
            <a:off x="6445187" y="2737245"/>
            <a:ext cx="2828814" cy="3511155"/>
          </a:xfrm>
        </p:spPr>
        <p:txBody>
          <a:bodyPr>
            <a:normAutofit fontScale="92500" lnSpcReduction="20000"/>
          </a:bodyPr>
          <a:lstStyle/>
          <a:p>
            <a:pPr>
              <a:buFont typeface="Wingdings" panose="05000000000000000000" pitchFamily="2" charset="2"/>
              <a:buChar char="q"/>
            </a:pPr>
            <a:r>
              <a:rPr lang="en-US" dirty="0"/>
              <a:t>Accessed from built-in method like Lua</a:t>
            </a:r>
          </a:p>
          <a:p>
            <a:pPr>
              <a:buFont typeface="Wingdings" panose="05000000000000000000" pitchFamily="2" charset="2"/>
              <a:buChar char="q"/>
            </a:pPr>
            <a:r>
              <a:rPr lang="en-US" dirty="0"/>
              <a:t>Can operate on any kind of collection like C++</a:t>
            </a:r>
          </a:p>
          <a:p>
            <a:pPr>
              <a:buFont typeface="Wingdings" panose="05000000000000000000" pitchFamily="2" charset="2"/>
              <a:buChar char="q"/>
            </a:pPr>
            <a:r>
              <a:rPr lang="en-US" dirty="0"/>
              <a:t>Built-in methods for everything like Lua</a:t>
            </a:r>
          </a:p>
          <a:p>
            <a:pPr>
              <a:buFont typeface="Wingdings" panose="05000000000000000000" pitchFamily="2" charset="2"/>
              <a:buChar char="q"/>
            </a:pPr>
            <a:r>
              <a:rPr lang="en-US" dirty="0"/>
              <a:t>Can be used in many situations, even chained with other methods</a:t>
            </a:r>
          </a:p>
          <a:p>
            <a:pPr>
              <a:buFont typeface="Wingdings" panose="05000000000000000000" pitchFamily="2" charset="2"/>
              <a:buChar char="q"/>
            </a:pPr>
            <a:r>
              <a:rPr lang="en-US" dirty="0"/>
              <a:t>Hides pointers from user like Lua</a:t>
            </a:r>
          </a:p>
          <a:p>
            <a:pPr>
              <a:buFont typeface="Wingdings" panose="05000000000000000000" pitchFamily="2" charset="2"/>
              <a:buChar char="q"/>
            </a:pPr>
            <a:endParaRPr lang="en-US" dirty="0"/>
          </a:p>
        </p:txBody>
      </p:sp>
      <p:sp>
        <p:nvSpPr>
          <p:cNvPr id="8" name="TextBox 7">
            <a:extLst>
              <a:ext uri="{FF2B5EF4-FFF2-40B4-BE49-F238E27FC236}">
                <a16:creationId xmlns:a16="http://schemas.microsoft.com/office/drawing/2014/main" id="{F848F1D8-C2E7-5033-BFEE-31B28382587F}"/>
              </a:ext>
            </a:extLst>
          </p:cNvPr>
          <p:cNvSpPr txBox="1"/>
          <p:nvPr/>
        </p:nvSpPr>
        <p:spPr>
          <a:xfrm>
            <a:off x="3489128" y="2275580"/>
            <a:ext cx="2606872" cy="461665"/>
          </a:xfrm>
          <a:prstGeom prst="rect">
            <a:avLst/>
          </a:prstGeom>
          <a:noFill/>
        </p:spPr>
        <p:txBody>
          <a:bodyPr wrap="square" rtlCol="0">
            <a:spAutoFit/>
          </a:bodyPr>
          <a:lstStyle/>
          <a:p>
            <a:r>
              <a:rPr lang="en-US" sz="2400" dirty="0"/>
              <a:t>Lua</a:t>
            </a:r>
          </a:p>
        </p:txBody>
      </p:sp>
      <p:sp>
        <p:nvSpPr>
          <p:cNvPr id="9" name="TextBox 8">
            <a:extLst>
              <a:ext uri="{FF2B5EF4-FFF2-40B4-BE49-F238E27FC236}">
                <a16:creationId xmlns:a16="http://schemas.microsoft.com/office/drawing/2014/main" id="{D6758F50-3F2F-65EA-E792-C7C8A02FDDFA}"/>
              </a:ext>
            </a:extLst>
          </p:cNvPr>
          <p:cNvSpPr txBox="1"/>
          <p:nvPr/>
        </p:nvSpPr>
        <p:spPr>
          <a:xfrm>
            <a:off x="3489128" y="2737245"/>
            <a:ext cx="2606872" cy="3539430"/>
          </a:xfrm>
          <a:prstGeom prst="rect">
            <a:avLst/>
          </a:prstGeom>
          <a:noFill/>
        </p:spPr>
        <p:txBody>
          <a:bodyPr wrap="square" rtlCol="0">
            <a:spAutoFit/>
          </a:bodyPr>
          <a:lstStyle/>
          <a:p>
            <a:pPr marL="285750" indent="-285750">
              <a:spcAft>
                <a:spcPts val="600"/>
              </a:spcAft>
              <a:buClr>
                <a:schemeClr val="accent1">
                  <a:lumMod val="75000"/>
                </a:schemeClr>
              </a:buClr>
              <a:buFont typeface="Wingdings" panose="05000000000000000000" pitchFamily="2" charset="2"/>
              <a:buChar char="Ø"/>
            </a:pPr>
            <a:r>
              <a:rPr lang="en-US" sz="1700" dirty="0"/>
              <a:t>Easily accessed from built-in method</a:t>
            </a:r>
          </a:p>
          <a:p>
            <a:pPr marL="285750" indent="-285750">
              <a:spcAft>
                <a:spcPts val="600"/>
              </a:spcAft>
              <a:buClr>
                <a:schemeClr val="accent1">
                  <a:lumMod val="75000"/>
                </a:schemeClr>
              </a:buClr>
              <a:buFont typeface="Wingdings" panose="05000000000000000000" pitchFamily="2" charset="2"/>
              <a:buChar char="Ø"/>
            </a:pPr>
            <a:r>
              <a:rPr lang="en-US" sz="1700" dirty="0"/>
              <a:t>Can operate on any kind of collection like C++</a:t>
            </a:r>
          </a:p>
          <a:p>
            <a:pPr marL="285750" indent="-285750">
              <a:spcAft>
                <a:spcPts val="600"/>
              </a:spcAft>
              <a:buClr>
                <a:schemeClr val="accent1">
                  <a:lumMod val="75000"/>
                </a:schemeClr>
              </a:buClr>
              <a:buFont typeface="Wingdings" panose="05000000000000000000" pitchFamily="2" charset="2"/>
              <a:buChar char="Ø"/>
            </a:pPr>
            <a:r>
              <a:rPr lang="en-US" sz="1700" dirty="0"/>
              <a:t>Built-in methods for everything</a:t>
            </a:r>
          </a:p>
          <a:p>
            <a:pPr marL="285750" indent="-285750">
              <a:spcAft>
                <a:spcPts val="600"/>
              </a:spcAft>
              <a:buClr>
                <a:schemeClr val="accent1">
                  <a:lumMod val="75000"/>
                </a:schemeClr>
              </a:buClr>
              <a:buFont typeface="Wingdings" panose="05000000000000000000" pitchFamily="2" charset="2"/>
              <a:buChar char="Ø"/>
            </a:pPr>
            <a:r>
              <a:rPr lang="en-US" sz="1700" dirty="0"/>
              <a:t>Works in tandem with a for loop like C++</a:t>
            </a:r>
          </a:p>
          <a:p>
            <a:pPr marL="285750" indent="-285750">
              <a:spcAft>
                <a:spcPts val="600"/>
              </a:spcAft>
              <a:buClr>
                <a:schemeClr val="accent1">
                  <a:lumMod val="75000"/>
                </a:schemeClr>
              </a:buClr>
              <a:buFont typeface="Wingdings" panose="05000000000000000000" pitchFamily="2" charset="2"/>
              <a:buChar char="Ø"/>
            </a:pPr>
            <a:r>
              <a:rPr lang="en-US" sz="1700" dirty="0"/>
              <a:t>Hides pointers from user, simply accessed as a variable</a:t>
            </a:r>
          </a:p>
        </p:txBody>
      </p:sp>
    </p:spTree>
    <p:extLst>
      <p:ext uri="{BB962C8B-B14F-4D97-AF65-F5344CB8AC3E}">
        <p14:creationId xmlns:p14="http://schemas.microsoft.com/office/powerpoint/2010/main" val="42544757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83BB5E-026B-8AC8-BE93-9B4A856BEFB2}"/>
              </a:ext>
            </a:extLst>
          </p:cNvPr>
          <p:cNvSpPr>
            <a:spLocks noGrp="1"/>
          </p:cNvSpPr>
          <p:nvPr>
            <p:ph type="title"/>
          </p:nvPr>
        </p:nvSpPr>
        <p:spPr/>
        <p:txBody>
          <a:bodyPr/>
          <a:lstStyle/>
          <a:p>
            <a:r>
              <a:rPr lang="en-US" dirty="0"/>
              <a:t>Conclusions</a:t>
            </a:r>
          </a:p>
        </p:txBody>
      </p:sp>
      <p:sp>
        <p:nvSpPr>
          <p:cNvPr id="3" name="Content Placeholder 2">
            <a:extLst>
              <a:ext uri="{FF2B5EF4-FFF2-40B4-BE49-F238E27FC236}">
                <a16:creationId xmlns:a16="http://schemas.microsoft.com/office/drawing/2014/main" id="{D8F44D10-E968-C8F2-ABB5-47354C3F4011}"/>
              </a:ext>
            </a:extLst>
          </p:cNvPr>
          <p:cNvSpPr>
            <a:spLocks noGrp="1"/>
          </p:cNvSpPr>
          <p:nvPr>
            <p:ph idx="1"/>
          </p:nvPr>
        </p:nvSpPr>
        <p:spPr>
          <a:xfrm>
            <a:off x="677334" y="1583540"/>
            <a:ext cx="8596668" cy="4087811"/>
          </a:xfrm>
        </p:spPr>
        <p:txBody>
          <a:bodyPr>
            <a:normAutofit/>
          </a:bodyPr>
          <a:lstStyle/>
          <a:p>
            <a:r>
              <a:rPr lang="en-US" dirty="0"/>
              <a:t>Lua and Ruby are more similar to each other than either one is to C++, but they both diverge from the C-style in their own ways. Ruby seeks to make things as lightweight as possible by stripping out keywords and punctuation, which puts more impetus on indentation as well as the interpreter. Lua, however, is more focused on being more like a scripting language, so it lacks some important features but includes some very helpful ones for string operations and printing. Ruby seems to be the most efficient and easy to use, not to mention its enormous focus on object-oriented programming, but it has some rather confusing syntactical decisions and missing details that will make refugees from C++ scratch their heads. Lua has significant drawbacks as well, being hard to debug (much like Ruby) as well as devoid of some very basic features expected of any language. C++ is not innocent of this either, though, as its truly neanderthal approach to strings and parsing is almost unacceptable by today’s standards.</a:t>
            </a:r>
          </a:p>
        </p:txBody>
      </p:sp>
    </p:spTree>
    <p:extLst>
      <p:ext uri="{BB962C8B-B14F-4D97-AF65-F5344CB8AC3E}">
        <p14:creationId xmlns:p14="http://schemas.microsoft.com/office/powerpoint/2010/main" val="4393804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B42798-E82B-E770-8ABD-00F74BB96BF8}"/>
              </a:ext>
            </a:extLst>
          </p:cNvPr>
          <p:cNvSpPr>
            <a:spLocks noGrp="1"/>
          </p:cNvSpPr>
          <p:nvPr>
            <p:ph type="title"/>
          </p:nvPr>
        </p:nvSpPr>
        <p:spPr/>
        <p:txBody>
          <a:bodyPr/>
          <a:lstStyle/>
          <a:p>
            <a:r>
              <a:rPr lang="en-US" dirty="0"/>
              <a:t>Selectors (</a:t>
            </a:r>
            <a:r>
              <a:rPr lang="en-US" dirty="0" err="1"/>
              <a:t>if..else</a:t>
            </a:r>
            <a:r>
              <a:rPr lang="en-US" dirty="0"/>
              <a:t>) in C++</a:t>
            </a:r>
          </a:p>
        </p:txBody>
      </p:sp>
      <p:pic>
        <p:nvPicPr>
          <p:cNvPr id="5" name="Content Placeholder 4" descr="Text&#10;&#10;Description automatically generated">
            <a:extLst>
              <a:ext uri="{FF2B5EF4-FFF2-40B4-BE49-F238E27FC236}">
                <a16:creationId xmlns:a16="http://schemas.microsoft.com/office/drawing/2014/main" id="{22E6CCDF-4E8A-4254-7862-3FF69359B25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7334" y="1550988"/>
            <a:ext cx="8498456" cy="4697412"/>
          </a:xfrm>
        </p:spPr>
      </p:pic>
    </p:spTree>
    <p:extLst>
      <p:ext uri="{BB962C8B-B14F-4D97-AF65-F5344CB8AC3E}">
        <p14:creationId xmlns:p14="http://schemas.microsoft.com/office/powerpoint/2010/main" val="4759821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4BAE41-472E-D1CE-D456-2731955E8BE4}"/>
              </a:ext>
            </a:extLst>
          </p:cNvPr>
          <p:cNvSpPr>
            <a:spLocks noGrp="1"/>
          </p:cNvSpPr>
          <p:nvPr>
            <p:ph type="title"/>
          </p:nvPr>
        </p:nvSpPr>
        <p:spPr/>
        <p:txBody>
          <a:bodyPr/>
          <a:lstStyle/>
          <a:p>
            <a:r>
              <a:rPr lang="en-US" dirty="0"/>
              <a:t>Selectors (</a:t>
            </a:r>
            <a:r>
              <a:rPr lang="en-US" dirty="0" err="1"/>
              <a:t>if..else</a:t>
            </a:r>
            <a:r>
              <a:rPr lang="en-US" dirty="0"/>
              <a:t>) in Lua</a:t>
            </a:r>
          </a:p>
        </p:txBody>
      </p:sp>
      <p:pic>
        <p:nvPicPr>
          <p:cNvPr id="5" name="Content Placeholder 4" descr="Text&#10;&#10;Description automatically generated">
            <a:extLst>
              <a:ext uri="{FF2B5EF4-FFF2-40B4-BE49-F238E27FC236}">
                <a16:creationId xmlns:a16="http://schemas.microsoft.com/office/drawing/2014/main" id="{4A9AA525-0AAA-5AF3-DDF2-14FCCC61A7E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7333" y="1616388"/>
            <a:ext cx="8527879" cy="4518082"/>
          </a:xfrm>
        </p:spPr>
      </p:pic>
    </p:spTree>
    <p:extLst>
      <p:ext uri="{BB962C8B-B14F-4D97-AF65-F5344CB8AC3E}">
        <p14:creationId xmlns:p14="http://schemas.microsoft.com/office/powerpoint/2010/main" val="37323296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9E0656-C5CC-AAB1-4D6C-317CB4E40A94}"/>
              </a:ext>
            </a:extLst>
          </p:cNvPr>
          <p:cNvSpPr>
            <a:spLocks noGrp="1"/>
          </p:cNvSpPr>
          <p:nvPr>
            <p:ph type="title"/>
          </p:nvPr>
        </p:nvSpPr>
        <p:spPr/>
        <p:txBody>
          <a:bodyPr/>
          <a:lstStyle/>
          <a:p>
            <a:r>
              <a:rPr lang="en-US" dirty="0"/>
              <a:t>Selectors (</a:t>
            </a:r>
            <a:r>
              <a:rPr lang="en-US" dirty="0" err="1"/>
              <a:t>if..else</a:t>
            </a:r>
            <a:r>
              <a:rPr lang="en-US" dirty="0"/>
              <a:t>) in Ruby</a:t>
            </a:r>
          </a:p>
        </p:txBody>
      </p:sp>
      <p:pic>
        <p:nvPicPr>
          <p:cNvPr id="5" name="Content Placeholder 4" descr="Text&#10;&#10;Description automatically generated">
            <a:extLst>
              <a:ext uri="{FF2B5EF4-FFF2-40B4-BE49-F238E27FC236}">
                <a16:creationId xmlns:a16="http://schemas.microsoft.com/office/drawing/2014/main" id="{D7AA4131-5167-2CDF-449D-5791B4CA7E5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7335" y="1488281"/>
            <a:ext cx="8369011" cy="4504146"/>
          </a:xfrm>
        </p:spPr>
      </p:pic>
    </p:spTree>
    <p:extLst>
      <p:ext uri="{BB962C8B-B14F-4D97-AF65-F5344CB8AC3E}">
        <p14:creationId xmlns:p14="http://schemas.microsoft.com/office/powerpoint/2010/main" val="37247540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CDA9B-24A4-C4C9-276F-E5AE91FE5581}"/>
              </a:ext>
            </a:extLst>
          </p:cNvPr>
          <p:cNvSpPr>
            <a:spLocks noGrp="1"/>
          </p:cNvSpPr>
          <p:nvPr>
            <p:ph type="title"/>
          </p:nvPr>
        </p:nvSpPr>
        <p:spPr/>
        <p:txBody>
          <a:bodyPr/>
          <a:lstStyle/>
          <a:p>
            <a:r>
              <a:rPr lang="en-US" dirty="0"/>
              <a:t>Comparing the three…</a:t>
            </a:r>
          </a:p>
        </p:txBody>
      </p:sp>
      <p:sp>
        <p:nvSpPr>
          <p:cNvPr id="3" name="Text Placeholder 2">
            <a:extLst>
              <a:ext uri="{FF2B5EF4-FFF2-40B4-BE49-F238E27FC236}">
                <a16:creationId xmlns:a16="http://schemas.microsoft.com/office/drawing/2014/main" id="{C5AAF785-1920-F8D4-91EA-F3B60D51ABC4}"/>
              </a:ext>
            </a:extLst>
          </p:cNvPr>
          <p:cNvSpPr>
            <a:spLocks noGrp="1"/>
          </p:cNvSpPr>
          <p:nvPr>
            <p:ph type="body" idx="1"/>
          </p:nvPr>
        </p:nvSpPr>
        <p:spPr>
          <a:xfrm>
            <a:off x="675745" y="2160983"/>
            <a:ext cx="2724403" cy="576262"/>
          </a:xfrm>
        </p:spPr>
        <p:txBody>
          <a:bodyPr/>
          <a:lstStyle/>
          <a:p>
            <a:r>
              <a:rPr lang="en-US" dirty="0"/>
              <a:t>C++</a:t>
            </a:r>
          </a:p>
        </p:txBody>
      </p:sp>
      <p:sp>
        <p:nvSpPr>
          <p:cNvPr id="4" name="Content Placeholder 3">
            <a:extLst>
              <a:ext uri="{FF2B5EF4-FFF2-40B4-BE49-F238E27FC236}">
                <a16:creationId xmlns:a16="http://schemas.microsoft.com/office/drawing/2014/main" id="{35696666-F365-EE2E-B91E-35C5F7D61523}"/>
              </a:ext>
            </a:extLst>
          </p:cNvPr>
          <p:cNvSpPr>
            <a:spLocks noGrp="1"/>
          </p:cNvSpPr>
          <p:nvPr>
            <p:ph sz="half" idx="2"/>
          </p:nvPr>
        </p:nvSpPr>
        <p:spPr>
          <a:xfrm>
            <a:off x="675745" y="2737245"/>
            <a:ext cx="2724403" cy="3304117"/>
          </a:xfrm>
        </p:spPr>
        <p:txBody>
          <a:bodyPr>
            <a:normAutofit fontScale="92500" lnSpcReduction="20000"/>
          </a:bodyPr>
          <a:lstStyle/>
          <a:p>
            <a:r>
              <a:rPr lang="en-US" dirty="0"/>
              <a:t>Lightweight, no need for “then” keyword</a:t>
            </a:r>
          </a:p>
          <a:p>
            <a:r>
              <a:rPr lang="en-US" dirty="0"/>
              <a:t>Brackets are optional for single-line execution</a:t>
            </a:r>
          </a:p>
          <a:p>
            <a:r>
              <a:rPr lang="en-US" dirty="0"/>
              <a:t>Complicated printing operation</a:t>
            </a:r>
          </a:p>
          <a:p>
            <a:r>
              <a:rPr lang="en-US" dirty="0"/>
              <a:t>Straightforward “else if” keyword</a:t>
            </a:r>
          </a:p>
          <a:p>
            <a:r>
              <a:rPr lang="en-US" dirty="0"/>
              <a:t>Strong typing, helpful for Boolean operations</a:t>
            </a:r>
          </a:p>
        </p:txBody>
      </p:sp>
      <p:sp>
        <p:nvSpPr>
          <p:cNvPr id="5" name="Text Placeholder 4">
            <a:extLst>
              <a:ext uri="{FF2B5EF4-FFF2-40B4-BE49-F238E27FC236}">
                <a16:creationId xmlns:a16="http://schemas.microsoft.com/office/drawing/2014/main" id="{3F5C1930-E68D-6325-D075-7564E6A777F9}"/>
              </a:ext>
            </a:extLst>
          </p:cNvPr>
          <p:cNvSpPr>
            <a:spLocks noGrp="1"/>
          </p:cNvSpPr>
          <p:nvPr>
            <p:ph type="body" sz="quarter" idx="3"/>
          </p:nvPr>
        </p:nvSpPr>
        <p:spPr>
          <a:xfrm>
            <a:off x="6445187" y="2160983"/>
            <a:ext cx="2828813" cy="576262"/>
          </a:xfrm>
        </p:spPr>
        <p:txBody>
          <a:bodyPr/>
          <a:lstStyle/>
          <a:p>
            <a:r>
              <a:rPr lang="en-US" dirty="0"/>
              <a:t>Ruby</a:t>
            </a:r>
          </a:p>
        </p:txBody>
      </p:sp>
      <p:sp>
        <p:nvSpPr>
          <p:cNvPr id="6" name="Content Placeholder 5">
            <a:extLst>
              <a:ext uri="{FF2B5EF4-FFF2-40B4-BE49-F238E27FC236}">
                <a16:creationId xmlns:a16="http://schemas.microsoft.com/office/drawing/2014/main" id="{B7EEF11D-006D-0C7A-C292-27721C656F3B}"/>
              </a:ext>
            </a:extLst>
          </p:cNvPr>
          <p:cNvSpPr>
            <a:spLocks noGrp="1"/>
          </p:cNvSpPr>
          <p:nvPr>
            <p:ph sz="quarter" idx="4"/>
          </p:nvPr>
        </p:nvSpPr>
        <p:spPr>
          <a:xfrm>
            <a:off x="6445187" y="2737245"/>
            <a:ext cx="2828814" cy="3304117"/>
          </a:xfrm>
        </p:spPr>
        <p:txBody>
          <a:bodyPr>
            <a:normAutofit fontScale="92500" lnSpcReduction="20000"/>
          </a:bodyPr>
          <a:lstStyle/>
          <a:p>
            <a:pPr>
              <a:buFont typeface="Wingdings" panose="05000000000000000000" pitchFamily="2" charset="2"/>
              <a:buChar char="q"/>
            </a:pPr>
            <a:r>
              <a:rPr lang="en-US" dirty="0"/>
              <a:t>Super lightweight, very few keywords, no “then” like C++</a:t>
            </a:r>
          </a:p>
          <a:p>
            <a:pPr>
              <a:buFont typeface="Wingdings" panose="05000000000000000000" pitchFamily="2" charset="2"/>
              <a:buChar char="q"/>
            </a:pPr>
            <a:r>
              <a:rPr lang="en-US" dirty="0"/>
              <a:t>No brackets or even parentheses at all</a:t>
            </a:r>
          </a:p>
          <a:p>
            <a:pPr>
              <a:buFont typeface="Wingdings" panose="05000000000000000000" pitchFamily="2" charset="2"/>
              <a:buChar char="q"/>
            </a:pPr>
            <a:r>
              <a:rPr lang="en-US" dirty="0"/>
              <a:t>“end statements” for every block like Lua</a:t>
            </a:r>
          </a:p>
          <a:p>
            <a:pPr>
              <a:buFont typeface="Wingdings" panose="05000000000000000000" pitchFamily="2" charset="2"/>
              <a:buChar char="q"/>
            </a:pPr>
            <a:r>
              <a:rPr lang="en-US" dirty="0"/>
              <a:t>The loathsome “</a:t>
            </a:r>
            <a:r>
              <a:rPr lang="en-US" dirty="0" err="1"/>
              <a:t>elsif</a:t>
            </a:r>
            <a:r>
              <a:rPr lang="en-US" dirty="0"/>
              <a:t>” keyword</a:t>
            </a:r>
          </a:p>
          <a:p>
            <a:pPr>
              <a:buFont typeface="Wingdings" panose="05000000000000000000" pitchFamily="2" charset="2"/>
              <a:buChar char="q"/>
            </a:pPr>
            <a:r>
              <a:rPr lang="en-US" dirty="0"/>
              <a:t>Weak typing makes Boolean operations hard to debug like Lua</a:t>
            </a:r>
          </a:p>
          <a:p>
            <a:pPr>
              <a:buFont typeface="Wingdings" panose="05000000000000000000" pitchFamily="2" charset="2"/>
              <a:buChar char="q"/>
            </a:pPr>
            <a:endParaRPr lang="en-US" dirty="0"/>
          </a:p>
        </p:txBody>
      </p:sp>
      <p:sp>
        <p:nvSpPr>
          <p:cNvPr id="8" name="TextBox 7">
            <a:extLst>
              <a:ext uri="{FF2B5EF4-FFF2-40B4-BE49-F238E27FC236}">
                <a16:creationId xmlns:a16="http://schemas.microsoft.com/office/drawing/2014/main" id="{F848F1D8-C2E7-5033-BFEE-31B28382587F}"/>
              </a:ext>
            </a:extLst>
          </p:cNvPr>
          <p:cNvSpPr txBox="1"/>
          <p:nvPr/>
        </p:nvSpPr>
        <p:spPr>
          <a:xfrm>
            <a:off x="3489128" y="2275580"/>
            <a:ext cx="2606872" cy="461665"/>
          </a:xfrm>
          <a:prstGeom prst="rect">
            <a:avLst/>
          </a:prstGeom>
          <a:noFill/>
        </p:spPr>
        <p:txBody>
          <a:bodyPr wrap="square" rtlCol="0">
            <a:spAutoFit/>
          </a:bodyPr>
          <a:lstStyle/>
          <a:p>
            <a:r>
              <a:rPr lang="en-US" sz="2400" dirty="0"/>
              <a:t>Lua</a:t>
            </a:r>
          </a:p>
        </p:txBody>
      </p:sp>
      <p:sp>
        <p:nvSpPr>
          <p:cNvPr id="9" name="TextBox 8">
            <a:extLst>
              <a:ext uri="{FF2B5EF4-FFF2-40B4-BE49-F238E27FC236}">
                <a16:creationId xmlns:a16="http://schemas.microsoft.com/office/drawing/2014/main" id="{D6758F50-3F2F-65EA-E792-C7C8A02FDDFA}"/>
              </a:ext>
            </a:extLst>
          </p:cNvPr>
          <p:cNvSpPr txBox="1"/>
          <p:nvPr/>
        </p:nvSpPr>
        <p:spPr>
          <a:xfrm>
            <a:off x="3489128" y="2737245"/>
            <a:ext cx="2606872" cy="3801041"/>
          </a:xfrm>
          <a:prstGeom prst="rect">
            <a:avLst/>
          </a:prstGeom>
          <a:noFill/>
        </p:spPr>
        <p:txBody>
          <a:bodyPr wrap="square" rtlCol="0">
            <a:spAutoFit/>
          </a:bodyPr>
          <a:lstStyle/>
          <a:p>
            <a:pPr marL="285750" indent="-285750">
              <a:spcAft>
                <a:spcPts val="600"/>
              </a:spcAft>
              <a:buClr>
                <a:schemeClr val="accent1">
                  <a:lumMod val="75000"/>
                </a:schemeClr>
              </a:buClr>
              <a:buFont typeface="Wingdings" panose="05000000000000000000" pitchFamily="2" charset="2"/>
              <a:buChar char="Ø"/>
            </a:pPr>
            <a:r>
              <a:rPr lang="en-US" sz="1700" dirty="0"/>
              <a:t>Clunky inclusion of “then” keyword</a:t>
            </a:r>
          </a:p>
          <a:p>
            <a:pPr marL="285750" indent="-285750">
              <a:spcAft>
                <a:spcPts val="600"/>
              </a:spcAft>
              <a:buClr>
                <a:schemeClr val="accent1">
                  <a:lumMod val="75000"/>
                </a:schemeClr>
              </a:buClr>
              <a:buFont typeface="Wingdings" panose="05000000000000000000" pitchFamily="2" charset="2"/>
              <a:buChar char="Ø"/>
            </a:pPr>
            <a:r>
              <a:rPr lang="en-US" sz="1700" dirty="0"/>
              <a:t>No brackets at all for execution</a:t>
            </a:r>
          </a:p>
          <a:p>
            <a:pPr marL="285750" indent="-285750">
              <a:spcAft>
                <a:spcPts val="600"/>
              </a:spcAft>
              <a:buClr>
                <a:schemeClr val="accent1">
                  <a:lumMod val="75000"/>
                </a:schemeClr>
              </a:buClr>
              <a:buFont typeface="Wingdings" panose="05000000000000000000" pitchFamily="2" charset="2"/>
              <a:buChar char="Ø"/>
            </a:pPr>
            <a:r>
              <a:rPr lang="en-US" sz="1700" dirty="0"/>
              <a:t>“end” statements for every </a:t>
            </a:r>
            <a:r>
              <a:rPr lang="en-US" sz="1700" dirty="0" err="1"/>
              <a:t>if..else</a:t>
            </a:r>
            <a:r>
              <a:rPr lang="en-US" sz="1700" dirty="0"/>
              <a:t> block can be confusing</a:t>
            </a:r>
          </a:p>
          <a:p>
            <a:pPr marL="285750" indent="-285750">
              <a:spcAft>
                <a:spcPts val="600"/>
              </a:spcAft>
              <a:buClr>
                <a:schemeClr val="accent1">
                  <a:lumMod val="75000"/>
                </a:schemeClr>
              </a:buClr>
              <a:buFont typeface="Wingdings" panose="05000000000000000000" pitchFamily="2" charset="2"/>
              <a:buChar char="Ø"/>
            </a:pPr>
            <a:r>
              <a:rPr lang="en-US" sz="1700" dirty="0"/>
              <a:t>Straightforward “elseif” keyword like C++</a:t>
            </a:r>
          </a:p>
          <a:p>
            <a:pPr marL="285750" indent="-285750">
              <a:spcAft>
                <a:spcPts val="600"/>
              </a:spcAft>
              <a:buClr>
                <a:schemeClr val="accent1">
                  <a:lumMod val="75000"/>
                </a:schemeClr>
              </a:buClr>
              <a:buFont typeface="Wingdings" panose="05000000000000000000" pitchFamily="2" charset="2"/>
              <a:buChar char="Ø"/>
            </a:pPr>
            <a:r>
              <a:rPr lang="en-US" sz="1700" dirty="0"/>
              <a:t>Weak typing makes Boolean operations hard to debug</a:t>
            </a:r>
          </a:p>
        </p:txBody>
      </p:sp>
    </p:spTree>
    <p:extLst>
      <p:ext uri="{BB962C8B-B14F-4D97-AF65-F5344CB8AC3E}">
        <p14:creationId xmlns:p14="http://schemas.microsoft.com/office/powerpoint/2010/main" val="32112366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9F5A3-9101-367B-CCE6-36A2AC3D8B3A}"/>
              </a:ext>
            </a:extLst>
          </p:cNvPr>
          <p:cNvSpPr>
            <a:spLocks noGrp="1"/>
          </p:cNvSpPr>
          <p:nvPr>
            <p:ph type="title"/>
          </p:nvPr>
        </p:nvSpPr>
        <p:spPr/>
        <p:txBody>
          <a:bodyPr/>
          <a:lstStyle/>
          <a:p>
            <a:r>
              <a:rPr lang="en-US" dirty="0"/>
              <a:t>Multiple-Selectors (switch) in C++</a:t>
            </a:r>
          </a:p>
        </p:txBody>
      </p:sp>
      <p:pic>
        <p:nvPicPr>
          <p:cNvPr id="5" name="Content Placeholder 4" descr="Text&#10;&#10;Description automatically generated">
            <a:extLst>
              <a:ext uri="{FF2B5EF4-FFF2-40B4-BE49-F238E27FC236}">
                <a16:creationId xmlns:a16="http://schemas.microsoft.com/office/drawing/2014/main" id="{8184E1CC-7104-321A-4A13-FB47A515F18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7334" y="1601294"/>
            <a:ext cx="8361774" cy="4275723"/>
          </a:xfrm>
        </p:spPr>
      </p:pic>
    </p:spTree>
    <p:extLst>
      <p:ext uri="{BB962C8B-B14F-4D97-AF65-F5344CB8AC3E}">
        <p14:creationId xmlns:p14="http://schemas.microsoft.com/office/powerpoint/2010/main" val="33928720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CF0695-FEFA-4990-0CBC-F4EBBFBA04E7}"/>
              </a:ext>
            </a:extLst>
          </p:cNvPr>
          <p:cNvSpPr>
            <a:spLocks noGrp="1"/>
          </p:cNvSpPr>
          <p:nvPr>
            <p:ph type="title"/>
          </p:nvPr>
        </p:nvSpPr>
        <p:spPr/>
        <p:txBody>
          <a:bodyPr/>
          <a:lstStyle/>
          <a:p>
            <a:r>
              <a:rPr lang="en-US" dirty="0"/>
              <a:t>Multiple-Selectors (switch) in Lua</a:t>
            </a:r>
          </a:p>
        </p:txBody>
      </p:sp>
      <p:pic>
        <p:nvPicPr>
          <p:cNvPr id="5" name="Content Placeholder 4" descr="Text&#10;&#10;Description automatically generated">
            <a:extLst>
              <a:ext uri="{FF2B5EF4-FFF2-40B4-BE49-F238E27FC236}">
                <a16:creationId xmlns:a16="http://schemas.microsoft.com/office/drawing/2014/main" id="{D14954D2-1190-5460-12E9-CF36DCB3BA8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7333" y="1823236"/>
            <a:ext cx="7977843" cy="4302356"/>
          </a:xfrm>
        </p:spPr>
      </p:pic>
    </p:spTree>
    <p:extLst>
      <p:ext uri="{BB962C8B-B14F-4D97-AF65-F5344CB8AC3E}">
        <p14:creationId xmlns:p14="http://schemas.microsoft.com/office/powerpoint/2010/main" val="25819241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B38D97-1268-8090-1D7E-8187B3DBBC51}"/>
              </a:ext>
            </a:extLst>
          </p:cNvPr>
          <p:cNvSpPr>
            <a:spLocks noGrp="1"/>
          </p:cNvSpPr>
          <p:nvPr>
            <p:ph type="title"/>
          </p:nvPr>
        </p:nvSpPr>
        <p:spPr/>
        <p:txBody>
          <a:bodyPr/>
          <a:lstStyle/>
          <a:p>
            <a:r>
              <a:rPr lang="en-US" dirty="0"/>
              <a:t>Multiple-Selectors (switch) in Ruby</a:t>
            </a:r>
          </a:p>
        </p:txBody>
      </p:sp>
      <p:pic>
        <p:nvPicPr>
          <p:cNvPr id="5" name="Content Placeholder 4" descr="Text&#10;&#10;Description automatically generated">
            <a:extLst>
              <a:ext uri="{FF2B5EF4-FFF2-40B4-BE49-F238E27FC236}">
                <a16:creationId xmlns:a16="http://schemas.microsoft.com/office/drawing/2014/main" id="{985BCFB6-9FAB-A511-4B48-4372B6C482C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7334" y="1671819"/>
            <a:ext cx="8423586" cy="4373874"/>
          </a:xfrm>
        </p:spPr>
      </p:pic>
    </p:spTree>
    <p:extLst>
      <p:ext uri="{BB962C8B-B14F-4D97-AF65-F5344CB8AC3E}">
        <p14:creationId xmlns:p14="http://schemas.microsoft.com/office/powerpoint/2010/main" val="33968970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CDA9B-24A4-C4C9-276F-E5AE91FE5581}"/>
              </a:ext>
            </a:extLst>
          </p:cNvPr>
          <p:cNvSpPr>
            <a:spLocks noGrp="1"/>
          </p:cNvSpPr>
          <p:nvPr>
            <p:ph type="title"/>
          </p:nvPr>
        </p:nvSpPr>
        <p:spPr/>
        <p:txBody>
          <a:bodyPr/>
          <a:lstStyle/>
          <a:p>
            <a:r>
              <a:rPr lang="en-US" dirty="0"/>
              <a:t>Comparing the three…</a:t>
            </a:r>
          </a:p>
        </p:txBody>
      </p:sp>
      <p:sp>
        <p:nvSpPr>
          <p:cNvPr id="3" name="Text Placeholder 2">
            <a:extLst>
              <a:ext uri="{FF2B5EF4-FFF2-40B4-BE49-F238E27FC236}">
                <a16:creationId xmlns:a16="http://schemas.microsoft.com/office/drawing/2014/main" id="{C5AAF785-1920-F8D4-91EA-F3B60D51ABC4}"/>
              </a:ext>
            </a:extLst>
          </p:cNvPr>
          <p:cNvSpPr>
            <a:spLocks noGrp="1"/>
          </p:cNvSpPr>
          <p:nvPr>
            <p:ph type="body" idx="1"/>
          </p:nvPr>
        </p:nvSpPr>
        <p:spPr>
          <a:xfrm>
            <a:off x="675745" y="2160983"/>
            <a:ext cx="2724403" cy="576262"/>
          </a:xfrm>
        </p:spPr>
        <p:txBody>
          <a:bodyPr/>
          <a:lstStyle/>
          <a:p>
            <a:r>
              <a:rPr lang="en-US" dirty="0"/>
              <a:t>C++</a:t>
            </a:r>
          </a:p>
        </p:txBody>
      </p:sp>
      <p:sp>
        <p:nvSpPr>
          <p:cNvPr id="4" name="Content Placeholder 3">
            <a:extLst>
              <a:ext uri="{FF2B5EF4-FFF2-40B4-BE49-F238E27FC236}">
                <a16:creationId xmlns:a16="http://schemas.microsoft.com/office/drawing/2014/main" id="{35696666-F365-EE2E-B91E-35C5F7D61523}"/>
              </a:ext>
            </a:extLst>
          </p:cNvPr>
          <p:cNvSpPr>
            <a:spLocks noGrp="1"/>
          </p:cNvSpPr>
          <p:nvPr>
            <p:ph sz="half" idx="2"/>
          </p:nvPr>
        </p:nvSpPr>
        <p:spPr>
          <a:xfrm>
            <a:off x="675745" y="2737245"/>
            <a:ext cx="2724403" cy="3511155"/>
          </a:xfrm>
        </p:spPr>
        <p:txBody>
          <a:bodyPr>
            <a:normAutofit fontScale="92500" lnSpcReduction="20000"/>
          </a:bodyPr>
          <a:lstStyle/>
          <a:p>
            <a:r>
              <a:rPr lang="en-US" dirty="0"/>
              <a:t>C-Style “switch” statement</a:t>
            </a:r>
          </a:p>
          <a:p>
            <a:r>
              <a:rPr lang="en-US" dirty="0"/>
              <a:t>Cannot switch with strings, must convert or split them</a:t>
            </a:r>
          </a:p>
          <a:p>
            <a:r>
              <a:rPr lang="en-US" dirty="0"/>
              <a:t>Default operation built-in</a:t>
            </a:r>
          </a:p>
          <a:p>
            <a:r>
              <a:rPr lang="en-US" dirty="0"/>
              <a:t>Only primitive data types; means not only no strings but also no data structures</a:t>
            </a:r>
          </a:p>
          <a:p>
            <a:r>
              <a:rPr lang="en-US" dirty="0"/>
              <a:t>Verbose, requiring many keywords including  “break”</a:t>
            </a:r>
          </a:p>
        </p:txBody>
      </p:sp>
      <p:sp>
        <p:nvSpPr>
          <p:cNvPr id="5" name="Text Placeholder 4">
            <a:extLst>
              <a:ext uri="{FF2B5EF4-FFF2-40B4-BE49-F238E27FC236}">
                <a16:creationId xmlns:a16="http://schemas.microsoft.com/office/drawing/2014/main" id="{3F5C1930-E68D-6325-D075-7564E6A777F9}"/>
              </a:ext>
            </a:extLst>
          </p:cNvPr>
          <p:cNvSpPr>
            <a:spLocks noGrp="1"/>
          </p:cNvSpPr>
          <p:nvPr>
            <p:ph type="body" sz="quarter" idx="3"/>
          </p:nvPr>
        </p:nvSpPr>
        <p:spPr>
          <a:xfrm>
            <a:off x="6445187" y="2160983"/>
            <a:ext cx="2828813" cy="576262"/>
          </a:xfrm>
        </p:spPr>
        <p:txBody>
          <a:bodyPr/>
          <a:lstStyle/>
          <a:p>
            <a:r>
              <a:rPr lang="en-US" dirty="0"/>
              <a:t>Ruby</a:t>
            </a:r>
          </a:p>
        </p:txBody>
      </p:sp>
      <p:sp>
        <p:nvSpPr>
          <p:cNvPr id="6" name="Content Placeholder 5">
            <a:extLst>
              <a:ext uri="{FF2B5EF4-FFF2-40B4-BE49-F238E27FC236}">
                <a16:creationId xmlns:a16="http://schemas.microsoft.com/office/drawing/2014/main" id="{B7EEF11D-006D-0C7A-C292-27721C656F3B}"/>
              </a:ext>
            </a:extLst>
          </p:cNvPr>
          <p:cNvSpPr>
            <a:spLocks noGrp="1"/>
          </p:cNvSpPr>
          <p:nvPr>
            <p:ph sz="quarter" idx="4"/>
          </p:nvPr>
        </p:nvSpPr>
        <p:spPr>
          <a:xfrm>
            <a:off x="6445187" y="2737245"/>
            <a:ext cx="2828814" cy="3511155"/>
          </a:xfrm>
        </p:spPr>
        <p:txBody>
          <a:bodyPr>
            <a:normAutofit fontScale="92500" lnSpcReduction="20000"/>
          </a:bodyPr>
          <a:lstStyle/>
          <a:p>
            <a:pPr>
              <a:buFont typeface="Wingdings" panose="05000000000000000000" pitchFamily="2" charset="2"/>
              <a:buChar char="q"/>
            </a:pPr>
            <a:r>
              <a:rPr lang="en-US" dirty="0"/>
              <a:t>C-Style “switch” statement like C++, even lighter</a:t>
            </a:r>
          </a:p>
          <a:p>
            <a:pPr>
              <a:buFont typeface="Wingdings" panose="05000000000000000000" pitchFamily="2" charset="2"/>
              <a:buChar char="q"/>
            </a:pPr>
            <a:r>
              <a:rPr lang="en-US" dirty="0"/>
              <a:t>Can operate on strings like Lua</a:t>
            </a:r>
          </a:p>
          <a:p>
            <a:pPr>
              <a:buFont typeface="Wingdings" panose="05000000000000000000" pitchFamily="2" charset="2"/>
              <a:buChar char="q"/>
            </a:pPr>
            <a:r>
              <a:rPr lang="en-US" dirty="0"/>
              <a:t>Default operation built-in like C++</a:t>
            </a:r>
          </a:p>
          <a:p>
            <a:pPr>
              <a:buFont typeface="Wingdings" panose="05000000000000000000" pitchFamily="2" charset="2"/>
              <a:buChar char="q"/>
            </a:pPr>
            <a:r>
              <a:rPr lang="en-US" dirty="0"/>
              <a:t>All data types, no strings attached</a:t>
            </a:r>
          </a:p>
          <a:p>
            <a:pPr>
              <a:buFont typeface="Wingdings" panose="05000000000000000000" pitchFamily="2" charset="2"/>
              <a:buChar char="q"/>
            </a:pPr>
            <a:r>
              <a:rPr lang="en-US" dirty="0"/>
              <a:t>Very few keywords involved, by far the easiest and most lightweight of the three</a:t>
            </a:r>
          </a:p>
        </p:txBody>
      </p:sp>
      <p:sp>
        <p:nvSpPr>
          <p:cNvPr id="8" name="TextBox 7">
            <a:extLst>
              <a:ext uri="{FF2B5EF4-FFF2-40B4-BE49-F238E27FC236}">
                <a16:creationId xmlns:a16="http://schemas.microsoft.com/office/drawing/2014/main" id="{F848F1D8-C2E7-5033-BFEE-31B28382587F}"/>
              </a:ext>
            </a:extLst>
          </p:cNvPr>
          <p:cNvSpPr txBox="1"/>
          <p:nvPr/>
        </p:nvSpPr>
        <p:spPr>
          <a:xfrm>
            <a:off x="3489128" y="2275580"/>
            <a:ext cx="2606872" cy="461665"/>
          </a:xfrm>
          <a:prstGeom prst="rect">
            <a:avLst/>
          </a:prstGeom>
          <a:noFill/>
        </p:spPr>
        <p:txBody>
          <a:bodyPr wrap="square" rtlCol="0">
            <a:spAutoFit/>
          </a:bodyPr>
          <a:lstStyle/>
          <a:p>
            <a:r>
              <a:rPr lang="en-US" sz="2400" dirty="0"/>
              <a:t>Lua</a:t>
            </a:r>
          </a:p>
        </p:txBody>
      </p:sp>
      <p:sp>
        <p:nvSpPr>
          <p:cNvPr id="9" name="TextBox 8">
            <a:extLst>
              <a:ext uri="{FF2B5EF4-FFF2-40B4-BE49-F238E27FC236}">
                <a16:creationId xmlns:a16="http://schemas.microsoft.com/office/drawing/2014/main" id="{D6758F50-3F2F-65EA-E792-C7C8A02FDDFA}"/>
              </a:ext>
            </a:extLst>
          </p:cNvPr>
          <p:cNvSpPr txBox="1"/>
          <p:nvPr/>
        </p:nvSpPr>
        <p:spPr>
          <a:xfrm>
            <a:off x="3489128" y="2737245"/>
            <a:ext cx="2606872" cy="3801041"/>
          </a:xfrm>
          <a:prstGeom prst="rect">
            <a:avLst/>
          </a:prstGeom>
          <a:noFill/>
        </p:spPr>
        <p:txBody>
          <a:bodyPr wrap="square" rtlCol="0">
            <a:spAutoFit/>
          </a:bodyPr>
          <a:lstStyle/>
          <a:p>
            <a:pPr marL="285750" indent="-285750">
              <a:spcAft>
                <a:spcPts val="600"/>
              </a:spcAft>
              <a:buClr>
                <a:schemeClr val="accent1">
                  <a:lumMod val="75000"/>
                </a:schemeClr>
              </a:buClr>
              <a:buFont typeface="Wingdings" panose="05000000000000000000" pitchFamily="2" charset="2"/>
              <a:buChar char="Ø"/>
            </a:pPr>
            <a:r>
              <a:rPr lang="en-US" sz="1700" u="sng" dirty="0"/>
              <a:t>No</a:t>
            </a:r>
            <a:r>
              <a:rPr lang="en-US" sz="1700" dirty="0"/>
              <a:t> switch statement or equivalent, requires table manipulation</a:t>
            </a:r>
          </a:p>
          <a:p>
            <a:pPr marL="285750" indent="-285750">
              <a:spcAft>
                <a:spcPts val="600"/>
              </a:spcAft>
              <a:buClr>
                <a:schemeClr val="accent1">
                  <a:lumMod val="75000"/>
                </a:schemeClr>
              </a:buClr>
              <a:buFont typeface="Wingdings" panose="05000000000000000000" pitchFamily="2" charset="2"/>
              <a:buChar char="Ø"/>
            </a:pPr>
            <a:r>
              <a:rPr lang="en-US" sz="1700" dirty="0"/>
              <a:t>Can operate on strings</a:t>
            </a:r>
          </a:p>
          <a:p>
            <a:pPr marL="285750" indent="-285750">
              <a:spcAft>
                <a:spcPts val="600"/>
              </a:spcAft>
              <a:buClr>
                <a:schemeClr val="accent1">
                  <a:lumMod val="75000"/>
                </a:schemeClr>
              </a:buClr>
              <a:buFont typeface="Wingdings" panose="05000000000000000000" pitchFamily="2" charset="2"/>
              <a:buChar char="Ø"/>
            </a:pPr>
            <a:r>
              <a:rPr lang="en-US" sz="1700" dirty="0"/>
              <a:t>No default operation</a:t>
            </a:r>
          </a:p>
          <a:p>
            <a:pPr marL="285750" indent="-285750">
              <a:spcAft>
                <a:spcPts val="600"/>
              </a:spcAft>
              <a:buClr>
                <a:schemeClr val="accent1">
                  <a:lumMod val="75000"/>
                </a:schemeClr>
              </a:buClr>
              <a:buFont typeface="Wingdings" panose="05000000000000000000" pitchFamily="2" charset="2"/>
              <a:buChar char="Ø"/>
            </a:pPr>
            <a:r>
              <a:rPr lang="en-US" sz="1700" dirty="0"/>
              <a:t>All data types, but requires making many anonymous functions to process them</a:t>
            </a:r>
          </a:p>
          <a:p>
            <a:pPr marL="285750" indent="-285750">
              <a:spcAft>
                <a:spcPts val="600"/>
              </a:spcAft>
              <a:buClr>
                <a:schemeClr val="accent1">
                  <a:lumMod val="75000"/>
                </a:schemeClr>
              </a:buClr>
              <a:buFont typeface="Wingdings" panose="05000000000000000000" pitchFamily="2" charset="2"/>
              <a:buChar char="Ø"/>
            </a:pPr>
            <a:r>
              <a:rPr lang="en-US" sz="1700" dirty="0"/>
              <a:t>Confusing workaround to learn</a:t>
            </a:r>
          </a:p>
        </p:txBody>
      </p:sp>
    </p:spTree>
    <p:extLst>
      <p:ext uri="{BB962C8B-B14F-4D97-AF65-F5344CB8AC3E}">
        <p14:creationId xmlns:p14="http://schemas.microsoft.com/office/powerpoint/2010/main" val="264257452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F496CB"/>
      </a:accent1>
      <a:accent2>
        <a:srgbClr val="BC356F"/>
      </a:accent2>
      <a:accent3>
        <a:srgbClr val="E65331"/>
      </a:accent3>
      <a:accent4>
        <a:srgbClr val="F27E19"/>
      </a:accent4>
      <a:accent5>
        <a:srgbClr val="F2AC19"/>
      </a:accent5>
      <a:accent6>
        <a:srgbClr val="BC80E0"/>
      </a:accent6>
      <a:hlink>
        <a:srgbClr val="EF5285"/>
      </a:hlink>
      <a:folHlink>
        <a:srgbClr val="F77F9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23659B44-6E34-4CE8-8F0D-387DA7996826}"/>
    </a:ext>
  </a:extLst>
</a:theme>
</file>

<file path=docProps/app.xml><?xml version="1.0" encoding="utf-8"?>
<Properties xmlns="http://schemas.openxmlformats.org/officeDocument/2006/extended-properties" xmlns:vt="http://schemas.openxmlformats.org/officeDocument/2006/docPropsVTypes">
  <Template>Facet</Template>
  <TotalTime>276</TotalTime>
  <Words>795</Words>
  <Application>Microsoft Office PowerPoint</Application>
  <PresentationFormat>Widescreen</PresentationFormat>
  <Paragraphs>93</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Trebuchet MS</vt:lpstr>
      <vt:lpstr>Wingdings</vt:lpstr>
      <vt:lpstr>Wingdings 3</vt:lpstr>
      <vt:lpstr>Facet</vt:lpstr>
      <vt:lpstr>Control Constructs in C++, Lua, and Ruby</vt:lpstr>
      <vt:lpstr>Selectors (if..else) in C++</vt:lpstr>
      <vt:lpstr>Selectors (if..else) in Lua</vt:lpstr>
      <vt:lpstr>Selectors (if..else) in Ruby</vt:lpstr>
      <vt:lpstr>Comparing the three…</vt:lpstr>
      <vt:lpstr>Multiple-Selectors (switch) in C++</vt:lpstr>
      <vt:lpstr>Multiple-Selectors (switch) in Lua</vt:lpstr>
      <vt:lpstr>Multiple-Selectors (switch) in Ruby</vt:lpstr>
      <vt:lpstr>Comparing the three…</vt:lpstr>
      <vt:lpstr>Loops in C++</vt:lpstr>
      <vt:lpstr>Loops in Lua</vt:lpstr>
      <vt:lpstr>Loops in Ruby</vt:lpstr>
      <vt:lpstr>Comparing the three…</vt:lpstr>
      <vt:lpstr>Iterators in C++</vt:lpstr>
      <vt:lpstr>Iterators in Lua</vt:lpstr>
      <vt:lpstr>Iterators in Ruby</vt:lpstr>
      <vt:lpstr>Comparing the three…</vt:lpstr>
      <vt:lpstr>Conclusions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Daniel Kruze</dc:creator>
  <cp:lastModifiedBy>Kruze, Daniel Joseph</cp:lastModifiedBy>
  <cp:revision>5</cp:revision>
  <dcterms:created xsi:type="dcterms:W3CDTF">2022-10-18T18:34:40Z</dcterms:created>
  <dcterms:modified xsi:type="dcterms:W3CDTF">2022-12-15T21:58:00Z</dcterms:modified>
</cp:coreProperties>
</file>