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12" r:id="rId2"/>
    <p:sldId id="513" r:id="rId3"/>
    <p:sldId id="641" r:id="rId4"/>
    <p:sldId id="652" r:id="rId5"/>
    <p:sldId id="653" r:id="rId6"/>
    <p:sldId id="651" r:id="rId7"/>
    <p:sldId id="654" r:id="rId8"/>
    <p:sldId id="655" r:id="rId9"/>
    <p:sldId id="65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3B428FF5-D3D7-A642-BE3C-8F951761BC15}">
          <p14:sldIdLst>
            <p14:sldId id="512"/>
            <p14:sldId id="513"/>
            <p14:sldId id="641"/>
            <p14:sldId id="652"/>
            <p14:sldId id="653"/>
            <p14:sldId id="651"/>
            <p14:sldId id="654"/>
            <p14:sldId id="655"/>
            <p14:sldId id="6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A39"/>
    <a:srgbClr val="1417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7161" autoAdjust="0"/>
  </p:normalViewPr>
  <p:slideViewPr>
    <p:cSldViewPr snapToGrid="0" snapToObjects="1">
      <p:cViewPr>
        <p:scale>
          <a:sx n="80" d="100"/>
          <a:sy n="80" d="100"/>
        </p:scale>
        <p:origin x="-1140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D1A92-B56B-8F4E-A253-CEBDFC05C894}" type="datetimeFigureOut">
              <a:rPr lang="es-ES" smtClean="0"/>
              <a:t>11/11/2017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DABD5-8E1A-AD4F-9EF3-932F5A1BC96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5646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1 Título"/>
          <p:cNvSpPr txBox="1"/>
          <p:nvPr userDrawn="1"/>
        </p:nvSpPr>
        <p:spPr>
          <a:xfrm>
            <a:off x="0" y="962396"/>
            <a:ext cx="7193727" cy="942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s-EC" sz="3200" b="1" kern="0" dirty="0">
              <a:solidFill>
                <a:srgbClr val="000066"/>
              </a:solidFill>
            </a:endParaRPr>
          </a:p>
        </p:txBody>
      </p:sp>
      <p:sp>
        <p:nvSpPr>
          <p:cNvPr id="8" name="1 Título"/>
          <p:cNvSpPr txBox="1"/>
          <p:nvPr userDrawn="1"/>
        </p:nvSpPr>
        <p:spPr>
          <a:xfrm>
            <a:off x="0" y="1017032"/>
            <a:ext cx="7193727" cy="942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s-EC" sz="3200" b="1" kern="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188262" y="1942353"/>
            <a:ext cx="8229600" cy="473662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52118" y="6356350"/>
            <a:ext cx="612588" cy="365125"/>
          </a:xfrm>
        </p:spPr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1 Título"/>
          <p:cNvSpPr txBox="1"/>
          <p:nvPr userDrawn="1"/>
        </p:nvSpPr>
        <p:spPr>
          <a:xfrm>
            <a:off x="457200" y="415326"/>
            <a:ext cx="7024201" cy="942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s-EC" sz="3200" b="1" kern="0" dirty="0">
              <a:solidFill>
                <a:srgbClr val="000066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24201" cy="114300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Título 1"/>
          <p:cNvSpPr txBox="1"/>
          <p:nvPr userDrawn="1"/>
        </p:nvSpPr>
        <p:spPr>
          <a:xfrm>
            <a:off x="13808" y="2154050"/>
            <a:ext cx="9130192" cy="2330877"/>
          </a:xfrm>
          <a:prstGeom prst="rect">
            <a:avLst/>
          </a:prstGeom>
          <a:solidFill>
            <a:srgbClr val="1E1A39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C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1 Título"/>
          <p:cNvSpPr txBox="1"/>
          <p:nvPr userDrawn="1"/>
        </p:nvSpPr>
        <p:spPr>
          <a:xfrm>
            <a:off x="0" y="962396"/>
            <a:ext cx="7193727" cy="942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s-EC" sz="3200" b="1" kern="0" dirty="0">
              <a:solidFill>
                <a:srgbClr val="000066"/>
              </a:solidFill>
            </a:endParaRP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0" y="962396"/>
            <a:ext cx="7193727" cy="94254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endParaRPr lang="es-EC" sz="3200" b="1" kern="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ítulo 1"/>
          <p:cNvSpPr txBox="1"/>
          <p:nvPr userDrawn="1"/>
        </p:nvSpPr>
        <p:spPr>
          <a:xfrm>
            <a:off x="13808" y="2154050"/>
            <a:ext cx="9130192" cy="2330877"/>
          </a:xfrm>
          <a:prstGeom prst="rect">
            <a:avLst/>
          </a:prstGeom>
          <a:solidFill>
            <a:srgbClr val="1E1A39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800" dirty="0"/>
              <a:t>Inducción de novatos</a:t>
            </a:r>
            <a:br>
              <a:rPr lang="es-EC" sz="4800" dirty="0"/>
            </a:br>
            <a:r>
              <a:rPr lang="es-EC" dirty="0"/>
              <a:t>II Término académico 2015-2016</a:t>
            </a:r>
            <a:endParaRPr lang="es-EC" b="1" dirty="0"/>
          </a:p>
        </p:txBody>
      </p:sp>
      <p:grpSp>
        <p:nvGrpSpPr>
          <p:cNvPr id="9" name="Agrupar 18"/>
          <p:cNvGrpSpPr/>
          <p:nvPr userDrawn="1"/>
        </p:nvGrpSpPr>
        <p:grpSpPr>
          <a:xfrm>
            <a:off x="0" y="0"/>
            <a:ext cx="9143998" cy="6858056"/>
            <a:chOff x="0" y="0"/>
            <a:chExt cx="9143998" cy="6858056"/>
          </a:xfrm>
        </p:grpSpPr>
        <p:pic>
          <p:nvPicPr>
            <p:cNvPr id="10" name="Imagen 17" descr="step3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3998" cy="6858056"/>
            </a:xfrm>
            <a:prstGeom prst="rect">
              <a:avLst/>
            </a:prstGeom>
          </p:spPr>
        </p:pic>
        <p:pic>
          <p:nvPicPr>
            <p:cNvPr id="11" name="Imagen 5" descr="ESPOLBL.png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9398" y="0"/>
              <a:ext cx="1496002" cy="190494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Relationship Id="rId1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25400" y="0"/>
            <a:ext cx="9143998" cy="6858056"/>
            <a:chOff x="0" y="0"/>
            <a:chExt cx="9143998" cy="6858056"/>
          </a:xfrm>
        </p:grpSpPr>
        <p:pic>
          <p:nvPicPr>
            <p:cNvPr id="18" name="Imagen 17" descr="step3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3998" cy="6858056"/>
            </a:xfrm>
            <a:prstGeom prst="rect">
              <a:avLst/>
            </a:prstGeom>
          </p:spPr>
        </p:pic>
        <p:pic>
          <p:nvPicPr>
            <p:cNvPr id="6" name="Imagen 5" descr="ESPOLBL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9398" y="0"/>
              <a:ext cx="1496002" cy="1904944"/>
            </a:xfrm>
            <a:prstGeom prst="rect">
              <a:avLst/>
            </a:prstGeom>
          </p:spPr>
        </p:pic>
      </p:grpSp>
      <p:sp>
        <p:nvSpPr>
          <p:cNvPr id="5" name="CuadroTexto 4"/>
          <p:cNvSpPr txBox="1"/>
          <p:nvPr/>
        </p:nvSpPr>
        <p:spPr>
          <a:xfrm>
            <a:off x="139664" y="4180400"/>
            <a:ext cx="8976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altLang="es-EC" sz="2800" b="1" dirty="0" smtClean="0">
                <a:solidFill>
                  <a:srgbClr val="000066"/>
                </a:solidFill>
              </a:rPr>
              <a:t>Verónica Lara – Dalia Sánchez</a:t>
            </a:r>
          </a:p>
          <a:p>
            <a:pPr algn="r"/>
            <a:endParaRPr lang="es-EC" altLang="es-EC" sz="2800" b="1" dirty="0">
              <a:solidFill>
                <a:srgbClr val="000066"/>
              </a:solidFill>
            </a:endParaRPr>
          </a:p>
          <a:p>
            <a:pPr algn="r"/>
            <a:r>
              <a:rPr lang="es-EC" altLang="es-EC" sz="2800" b="1" dirty="0" smtClean="0">
                <a:solidFill>
                  <a:srgbClr val="000066"/>
                </a:solidFill>
              </a:rPr>
              <a:t>Facultad de Ingeniería en </a:t>
            </a:r>
            <a:r>
              <a:rPr lang="es-EC" altLang="es-EC" sz="2800" b="1" dirty="0" err="1" smtClean="0">
                <a:solidFill>
                  <a:srgbClr val="000066"/>
                </a:solidFill>
              </a:rPr>
              <a:t>Electridad</a:t>
            </a:r>
            <a:r>
              <a:rPr lang="es-EC" altLang="es-EC" sz="2800" b="1" dirty="0" smtClean="0">
                <a:solidFill>
                  <a:srgbClr val="000066"/>
                </a:solidFill>
              </a:rPr>
              <a:t> y Computación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4338322" y="709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C" dirty="0"/>
          </a:p>
        </p:txBody>
      </p:sp>
      <p:sp>
        <p:nvSpPr>
          <p:cNvPr id="10" name="CuadroTexto 9"/>
          <p:cNvSpPr txBox="1"/>
          <p:nvPr/>
        </p:nvSpPr>
        <p:spPr>
          <a:xfrm>
            <a:off x="2862623" y="5657177"/>
            <a:ext cx="3799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EC" altLang="es-EC" sz="2000" dirty="0">
              <a:solidFill>
                <a:srgbClr val="000066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2145368"/>
            <a:ext cx="9144001" cy="1046440"/>
          </a:xfrm>
          <a:prstGeom prst="rect">
            <a:avLst/>
          </a:prstGeom>
          <a:solidFill>
            <a:srgbClr val="1E1A3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just" eaLnBrk="0" fontAlgn="base" hangingPunct="0">
              <a:spcAft>
                <a:spcPct val="0"/>
              </a:spcAft>
            </a:pPr>
            <a:r>
              <a:rPr lang="es-EC" sz="3100" b="1" dirty="0">
                <a:solidFill>
                  <a:schemeClr val="bg1"/>
                </a:solidFill>
              </a:rPr>
              <a:t>Diseño de un Sistema de Gestión para áreas de recreación en la comunidad de Duran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6" y="126338"/>
            <a:ext cx="4324350" cy="142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337568"/>
            <a:ext cx="7193727" cy="94254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s-EC" sz="3200" b="1" kern="0" dirty="0">
                <a:solidFill>
                  <a:srgbClr val="141762"/>
                </a:solidFill>
              </a:rPr>
              <a:t>DEFINICIÓN DEL PROBLEMA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842" y="1964078"/>
            <a:ext cx="8405111" cy="42380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C" sz="2800" dirty="0" smtClean="0"/>
              <a:t>El desconocimiento en los ciudadanos del cantón Durán sobre las áreas recreativas que este tiene a disposición y sobre el proceso requerido para hacer uso de las mismas, produce un bajo porcentaje de utilización de estos espacios.</a:t>
            </a:r>
            <a:endParaRPr lang="es-EC" sz="2800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2"/>
          <a:srcRect t="12801"/>
          <a:stretch/>
        </p:blipFill>
        <p:spPr>
          <a:xfrm>
            <a:off x="2505694" y="4322618"/>
            <a:ext cx="4549258" cy="2220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861898"/>
            <a:ext cx="8323943" cy="4242020"/>
          </a:xfrm>
        </p:spPr>
        <p:txBody>
          <a:bodyPr/>
          <a:lstStyle/>
          <a:p>
            <a:pPr lvl="0" algn="just"/>
            <a:r>
              <a:rPr lang="es-ES" dirty="0"/>
              <a:t>Desconocimiento de las áreas recreativas con las que cuenta el Cantón.</a:t>
            </a:r>
          </a:p>
          <a:p>
            <a:pPr lvl="0" algn="just"/>
            <a:r>
              <a:rPr lang="es-ES" dirty="0"/>
              <a:t>Desconocimiento del proceso para realizar las reservas </a:t>
            </a:r>
          </a:p>
          <a:p>
            <a:pPr lvl="0" algn="just"/>
            <a:r>
              <a:rPr lang="es-ES" dirty="0"/>
              <a:t>Inseguridad en las canchas y sus alrededores</a:t>
            </a:r>
          </a:p>
          <a:p>
            <a:pPr lvl="0" algn="just"/>
            <a:r>
              <a:rPr lang="es-ES" dirty="0"/>
              <a:t>Áreas en malas condiciones por falta de mantenimiento</a:t>
            </a:r>
          </a:p>
          <a:p>
            <a:pPr lvl="0" algn="just"/>
            <a:r>
              <a:rPr lang="es-ES" dirty="0"/>
              <a:t>Monopolización de las áreas, que no da la apertura a que más personas tengan oportunidad de usarlas.</a:t>
            </a:r>
          </a:p>
          <a:p>
            <a:pPr marL="0" indent="0" algn="just">
              <a:buNone/>
            </a:pPr>
            <a:r>
              <a:rPr lang="es-EC" dirty="0" smtClean="0"/>
              <a:t> </a:t>
            </a:r>
            <a:endParaRPr lang="es-EC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 smtClean="0"/>
              <a:t>Causas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861898"/>
            <a:ext cx="8323943" cy="4242020"/>
          </a:xfrm>
        </p:spPr>
        <p:txBody>
          <a:bodyPr/>
          <a:lstStyle/>
          <a:p>
            <a:pPr algn="just"/>
            <a:r>
              <a:rPr lang="es-ES" dirty="0"/>
              <a:t>Las causas anteriormente mencionadas tienen un mismo efecto, el cual es el poco uso que los ciudadanos le dan a las áreas recreativas con las que el cantón Durán cuenta para diferentes actividades realizadas por los ciudadanos.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 err="1" smtClean="0"/>
              <a:t>Efectos</a:t>
            </a:r>
            <a:endParaRPr lang="en-US" altLang="es-EC" dirty="0" smtClean="0"/>
          </a:p>
        </p:txBody>
      </p:sp>
    </p:spTree>
    <p:extLst>
      <p:ext uri="{BB962C8B-B14F-4D97-AF65-F5344CB8AC3E}">
        <p14:creationId xmlns:p14="http://schemas.microsoft.com/office/powerpoint/2010/main" val="29182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861898"/>
            <a:ext cx="8323943" cy="4242020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s-ES" b="1" dirty="0"/>
              <a:t>RETROALIMENTACION DE ESTADO DE AREAS AL FINALIZAR TIEMPO DE USO</a:t>
            </a:r>
            <a:endParaRPr lang="es-ES" sz="2000" dirty="0"/>
          </a:p>
          <a:p>
            <a:pPr marL="457200" lvl="0" indent="-457200">
              <a:buFont typeface="+mj-lt"/>
              <a:buAutoNum type="arabicPeriod"/>
            </a:pPr>
            <a:r>
              <a:rPr lang="es-ES" b="1" dirty="0"/>
              <a:t>Usted se identifica como:</a:t>
            </a:r>
            <a:endParaRPr lang="es-ES" sz="2000" dirty="0"/>
          </a:p>
          <a:p>
            <a:pPr marL="914400" lvl="1" indent="-514350">
              <a:buFont typeface="+mj-lt"/>
              <a:buAutoNum type="alphaLcPeriod"/>
            </a:pPr>
            <a:r>
              <a:rPr lang="es-ES" dirty="0"/>
              <a:t>Encargado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err="1" smtClean="0"/>
              <a:t>Comunitario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 </a:t>
            </a:r>
            <a:endParaRPr lang="es-ES" sz="2000" dirty="0"/>
          </a:p>
          <a:p>
            <a:pPr marL="457200" lvl="0" indent="-457200">
              <a:buFont typeface="+mj-lt"/>
              <a:buAutoNum type="arabicPeriod"/>
            </a:pPr>
            <a:r>
              <a:rPr lang="es-ES" b="1" dirty="0"/>
              <a:t>Selecciones el nombre del área</a:t>
            </a:r>
            <a:endParaRPr lang="es-ES" sz="2000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Primavera II</a:t>
            </a:r>
            <a:endParaRPr lang="es-ES" sz="2400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5 </a:t>
            </a:r>
            <a:r>
              <a:rPr lang="en-US" dirty="0" err="1" smtClean="0"/>
              <a:t>Junio</a:t>
            </a:r>
            <a:r>
              <a:rPr lang="en-US" dirty="0" smtClean="0"/>
              <a:t> B3</a:t>
            </a:r>
            <a:endParaRPr lang="es-ES" sz="2400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El Bosque</a:t>
            </a:r>
            <a:endParaRPr lang="es-ES" sz="2400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La </a:t>
            </a:r>
            <a:r>
              <a:rPr lang="en-US" dirty="0" err="1" smtClean="0"/>
              <a:t>Ferroviaria</a:t>
            </a:r>
            <a:endParaRPr lang="es-ES" sz="2400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El </a:t>
            </a:r>
            <a:r>
              <a:rPr lang="en-US" dirty="0" err="1" smtClean="0"/>
              <a:t>Arbolito</a:t>
            </a:r>
            <a:endParaRPr lang="en-US" dirty="0" smtClean="0"/>
          </a:p>
          <a:p>
            <a:pPr marL="971550" lvl="1" indent="-514350">
              <a:buFont typeface="+mj-lt"/>
              <a:buAutoNum type="alphaLcPeriod"/>
            </a:pPr>
            <a:endParaRPr lang="es-ES" sz="2400" dirty="0"/>
          </a:p>
          <a:p>
            <a:pPr marL="457200" lvl="0" indent="-457200">
              <a:buFont typeface="+mj-lt"/>
              <a:buAutoNum type="arabicPeriod"/>
            </a:pPr>
            <a:r>
              <a:rPr lang="es-ES" b="1" dirty="0"/>
              <a:t>Seleccione la </a:t>
            </a:r>
            <a:r>
              <a:rPr lang="es-ES" b="1" dirty="0" smtClean="0"/>
              <a:t>fecha</a:t>
            </a:r>
          </a:p>
          <a:p>
            <a:pPr marL="457200" lvl="0" indent="-457200">
              <a:buFont typeface="+mj-lt"/>
              <a:buAutoNum type="arabicPeriod"/>
            </a:pPr>
            <a:endParaRPr lang="es-ES" b="1" dirty="0" smtClean="0"/>
          </a:p>
          <a:p>
            <a:pPr marL="457200" lvl="0" indent="-457200">
              <a:buFont typeface="+mj-lt"/>
              <a:buAutoNum type="arabicPeriod"/>
            </a:pPr>
            <a:endParaRPr lang="es-ES" b="1" dirty="0" smtClean="0"/>
          </a:p>
          <a:p>
            <a:pPr marL="457200" indent="-457200">
              <a:buFont typeface="+mj-lt"/>
              <a:buAutoNum type="arabicPeriod"/>
            </a:pPr>
            <a:r>
              <a:rPr lang="es-ES" b="1" dirty="0" smtClean="0"/>
              <a:t>Seleccione </a:t>
            </a:r>
            <a:r>
              <a:rPr lang="es-ES" b="1" dirty="0"/>
              <a:t>un </a:t>
            </a:r>
            <a:r>
              <a:rPr lang="es-ES" b="1" dirty="0" smtClean="0"/>
              <a:t>horario</a:t>
            </a:r>
            <a:endParaRPr lang="es-ES" sz="2000" dirty="0"/>
          </a:p>
          <a:p>
            <a:pPr marL="457200" lvl="0" indent="-457200">
              <a:buFont typeface="+mj-lt"/>
              <a:buAutoNum type="arabicPeriod"/>
            </a:pPr>
            <a:endParaRPr lang="es-ES" b="1" dirty="0" smtClean="0"/>
          </a:p>
          <a:p>
            <a:pPr marL="457200" lvl="0" indent="-457200">
              <a:buFont typeface="+mj-lt"/>
              <a:buAutoNum type="arabicPeriod"/>
            </a:pPr>
            <a:endParaRPr lang="es-ES" sz="2000" dirty="0" smtClean="0"/>
          </a:p>
          <a:p>
            <a:pPr marL="0" indent="0">
              <a:buNone/>
            </a:pPr>
            <a:r>
              <a:rPr lang="es-ES" dirty="0"/>
              <a:t> </a:t>
            </a:r>
            <a:endParaRPr lang="es-E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pPr marL="457200" lvl="0" indent="-457200">
              <a:buFont typeface="+mj-lt"/>
              <a:buAutoNum type="arabicPeriod" startAt="4"/>
            </a:pPr>
            <a:r>
              <a:rPr lang="es-ES" b="1" dirty="0"/>
              <a:t>Encontró desperdicios </a:t>
            </a:r>
            <a:endParaRPr lang="es-ES" sz="2000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Si</a:t>
            </a:r>
            <a:endParaRPr lang="es-ES" sz="2400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No</a:t>
            </a:r>
            <a:endParaRPr lang="es-ES" sz="2400" dirty="0"/>
          </a:p>
          <a:p>
            <a:pPr marL="457200" indent="-457200">
              <a:buFont typeface="+mj-lt"/>
              <a:buAutoNum type="arabicPeriod" startAt="4"/>
            </a:pPr>
            <a:endParaRPr lang="es-ES" sz="2000" dirty="0"/>
          </a:p>
          <a:p>
            <a:pPr marL="457200" lvl="0" indent="-457200">
              <a:buFont typeface="+mj-lt"/>
              <a:buAutoNum type="arabicPeriod" startAt="4"/>
            </a:pPr>
            <a:r>
              <a:rPr lang="es-ES" b="1" dirty="0"/>
              <a:t>Desperdicios dentro del área</a:t>
            </a:r>
            <a:endParaRPr lang="es-ES" sz="2000" dirty="0"/>
          </a:p>
          <a:p>
            <a:pPr marL="400050" lvl="1" indent="0">
              <a:buNone/>
            </a:pPr>
            <a:r>
              <a:rPr lang="es-ES" dirty="0"/>
              <a:t>1</a:t>
            </a:r>
            <a:r>
              <a:rPr lang="es-ES" dirty="0" smtClean="0"/>
              <a:t>…..5</a:t>
            </a:r>
            <a:endParaRPr lang="es-ES" dirty="0"/>
          </a:p>
          <a:p>
            <a:pPr marL="457200" indent="-457200">
              <a:buFont typeface="+mj-lt"/>
              <a:buAutoNum type="arabicPeriod" startAt="4"/>
            </a:pPr>
            <a:endParaRPr lang="es-ES" sz="2000" dirty="0"/>
          </a:p>
          <a:p>
            <a:pPr marL="457200" lvl="0" indent="-457200">
              <a:buFont typeface="+mj-lt"/>
              <a:buAutoNum type="arabicPeriod" startAt="4"/>
            </a:pPr>
            <a:r>
              <a:rPr lang="es-ES" b="1" dirty="0"/>
              <a:t>Encontró daños </a:t>
            </a:r>
            <a:endParaRPr lang="es-ES" sz="2000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si</a:t>
            </a:r>
            <a:endParaRPr lang="es-ES" sz="2400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no</a:t>
            </a:r>
            <a:endParaRPr lang="es-ES" sz="2400" dirty="0"/>
          </a:p>
          <a:p>
            <a:pPr marL="457200" indent="-457200">
              <a:buFont typeface="+mj-lt"/>
              <a:buAutoNum type="arabicPeriod" startAt="4"/>
            </a:pPr>
            <a:endParaRPr lang="es-ES" sz="2000" dirty="0"/>
          </a:p>
          <a:p>
            <a:pPr marL="457200" lvl="0" indent="-457200">
              <a:buFont typeface="+mj-lt"/>
              <a:buAutoNum type="arabicPeriod" startAt="4"/>
            </a:pPr>
            <a:r>
              <a:rPr lang="es-ES" b="1" dirty="0"/>
              <a:t>Daños causados en este horario</a:t>
            </a:r>
            <a:endParaRPr lang="es-ES" sz="2000" dirty="0"/>
          </a:p>
          <a:p>
            <a:pPr marL="400050" lvl="1" indent="0">
              <a:buNone/>
            </a:pPr>
            <a:r>
              <a:rPr lang="es-ES"/>
              <a:t>1</a:t>
            </a:r>
            <a:r>
              <a:rPr lang="es-ES" smtClean="0"/>
              <a:t>…..5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 err="1" smtClean="0"/>
              <a:t>Retroalimentación</a:t>
            </a:r>
            <a:r>
              <a:rPr lang="en-US" altLang="es-EC" dirty="0" smtClean="0"/>
              <a:t> </a:t>
            </a:r>
            <a:r>
              <a:rPr lang="en-US" altLang="es-EC" dirty="0" err="1" smtClean="0"/>
              <a:t>Comunitaria</a:t>
            </a:r>
            <a:endParaRPr lang="en-US" altLang="es-EC" dirty="0" smtClean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27806"/>
              </p:ext>
            </p:extLst>
          </p:nvPr>
        </p:nvGraphicFramePr>
        <p:xfrm>
          <a:off x="1353785" y="5468591"/>
          <a:ext cx="2185061" cy="685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18408"/>
                <a:gridCol w="452253"/>
                <a:gridCol w="463137"/>
                <a:gridCol w="451263"/>
              </a:tblGrid>
              <a:tr h="18109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02/11/2017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20:00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21:00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22:00</a:t>
                      </a:r>
                      <a:endParaRPr lang="es-ES" sz="900" dirty="0"/>
                    </a:p>
                  </a:txBody>
                  <a:tcPr/>
                </a:tc>
              </a:tr>
              <a:tr h="18109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03/11/2017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20:00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21:00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22:00</a:t>
                      </a:r>
                      <a:endParaRPr lang="es-ES" sz="900" dirty="0"/>
                    </a:p>
                  </a:txBody>
                  <a:tcPr/>
                </a:tc>
              </a:tr>
              <a:tr h="18109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04/11/2017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20:00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21:00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22:00</a:t>
                      </a:r>
                      <a:endParaRPr lang="es-ES" sz="9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3 Grupo"/>
          <p:cNvGrpSpPr/>
          <p:nvPr/>
        </p:nvGrpSpPr>
        <p:grpSpPr>
          <a:xfrm>
            <a:off x="1611407" y="4864338"/>
            <a:ext cx="1056850" cy="308759"/>
            <a:chOff x="1721923" y="5085082"/>
            <a:chExt cx="1056850" cy="308759"/>
          </a:xfrm>
        </p:grpSpPr>
        <p:sp>
          <p:nvSpPr>
            <p:cNvPr id="8" name="7 Rectángulo"/>
            <p:cNvSpPr/>
            <p:nvPr/>
          </p:nvSpPr>
          <p:spPr>
            <a:xfrm>
              <a:off x="1721923" y="5085082"/>
              <a:ext cx="1056850" cy="3087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/>
                <a:t>02/11/2017</a:t>
              </a:r>
              <a:endParaRPr lang="es-ES" sz="900" dirty="0"/>
            </a:p>
          </p:txBody>
        </p:sp>
        <p:pic>
          <p:nvPicPr>
            <p:cNvPr id="10" name="Picture 4" descr="Resultado de imagen para datechoose web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2" t="16061" r="22989" b="20561"/>
            <a:stretch/>
          </p:blipFill>
          <p:spPr bwMode="auto">
            <a:xfrm>
              <a:off x="2539137" y="5085082"/>
              <a:ext cx="215104" cy="266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010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PLANIFICACION</a:t>
            </a:r>
            <a:endParaRPr lang="es-ES" dirty="0"/>
          </a:p>
        </p:txBody>
      </p:sp>
      <p:pic>
        <p:nvPicPr>
          <p:cNvPr id="2050" name="Picture 2" descr="Resultado de imagen para datechoose we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7315200"/>
            <a:ext cx="4572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46211"/>
              </p:ext>
            </p:extLst>
          </p:nvPr>
        </p:nvGraphicFramePr>
        <p:xfrm>
          <a:off x="615620" y="1644722"/>
          <a:ext cx="7556500" cy="1943100"/>
        </p:xfrm>
        <a:graphic>
          <a:graphicData uri="http://schemas.openxmlformats.org/drawingml/2006/table">
            <a:tbl>
              <a:tblPr/>
              <a:tblGrid>
                <a:gridCol w="4508500"/>
                <a:gridCol w="762000"/>
                <a:gridCol w="762000"/>
                <a:gridCol w="762000"/>
                <a:gridCol w="762000"/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Nombre de la tarea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Fecha Inicio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Fecha Fin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Estado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Sprint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21/10/2017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12/11/2017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Analisis de la problemática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21/10/2017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25/10/2017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culminado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Levantamiento de 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26/10/2017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26/10/2017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culminado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Investigación de productos similares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27/10/2017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27/10/2017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culminado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Reunión con grupo Interdisciplinario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28/10/2017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28/10/2017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culminado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Creación del concepto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29/10/2017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01/11/2017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 progreso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Reunión con encargado del proyecto en M. de Durán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07/11/2017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07/11/2017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 progreso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Elaboracion capitulo 1 del documento final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02/11/2017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12/11/2017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 progreso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91245"/>
              </p:ext>
            </p:extLst>
          </p:nvPr>
        </p:nvGraphicFramePr>
        <p:xfrm>
          <a:off x="615620" y="3863181"/>
          <a:ext cx="7556500" cy="1800225"/>
        </p:xfrm>
        <a:graphic>
          <a:graphicData uri="http://schemas.openxmlformats.org/drawingml/2006/table">
            <a:tbl>
              <a:tblPr/>
              <a:tblGrid>
                <a:gridCol w="4508500"/>
                <a:gridCol w="762000"/>
                <a:gridCol w="762000"/>
                <a:gridCol w="762000"/>
                <a:gridCol w="7620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Sprint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13/11/2017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10/12/2017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Analisis de la herramienta a utilizar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13/11/2017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13/11/2017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Diseño del prototipo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13/11/2017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17/11/2017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Reunion con grupo multidisciplinario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18/11/2017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18/11/2017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Pruebas de complementos de desarrollo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20/11/2017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22/11/2017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Realizar la arquitectura de la aplicación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23/11/2017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25/11/2017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Diseño de la base de datos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26/11/2017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26/11/2017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Reunión con encargado de Sistemas en M. de Durán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01/12/2017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01/12/2017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Elaborar Capitulo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02/12/2017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10/12/2017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PLANIFICACION</a:t>
            </a:r>
            <a:endParaRPr lang="es-ES" dirty="0"/>
          </a:p>
        </p:txBody>
      </p:sp>
      <p:pic>
        <p:nvPicPr>
          <p:cNvPr id="2050" name="Picture 2" descr="Resultado de imagen para datechoose we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7315200"/>
            <a:ext cx="4572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502447"/>
              </p:ext>
            </p:extLst>
          </p:nvPr>
        </p:nvGraphicFramePr>
        <p:xfrm>
          <a:off x="686872" y="2141816"/>
          <a:ext cx="7556500" cy="1400175"/>
        </p:xfrm>
        <a:graphic>
          <a:graphicData uri="http://schemas.openxmlformats.org/drawingml/2006/table">
            <a:tbl>
              <a:tblPr/>
              <a:tblGrid>
                <a:gridCol w="4508500"/>
                <a:gridCol w="762000"/>
                <a:gridCol w="762000"/>
                <a:gridCol w="762000"/>
                <a:gridCol w="7620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Sprint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11/12/2017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12/01/2018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Implementacion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11/12/2017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30/12/2017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Ingresos de datos para pruebas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02/01/2018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03/01/2018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Pruebas de prototipo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03/01/2018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05/01/2018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Reunion con grupo multidisciplinario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06/01/2018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06/01/2018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Diseñar la de imagen del sistema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07/01/2018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09/01/2018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Elaborar Capitulo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09/01/2018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12/01/2018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95672"/>
              </p:ext>
            </p:extLst>
          </p:nvPr>
        </p:nvGraphicFramePr>
        <p:xfrm>
          <a:off x="686872" y="4063763"/>
          <a:ext cx="7556500" cy="1000125"/>
        </p:xfrm>
        <a:graphic>
          <a:graphicData uri="http://schemas.openxmlformats.org/drawingml/2006/table">
            <a:tbl>
              <a:tblPr/>
              <a:tblGrid>
                <a:gridCol w="4508500"/>
                <a:gridCol w="762000"/>
                <a:gridCol w="762000"/>
                <a:gridCol w="762000"/>
                <a:gridCol w="7620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Sprint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15/01/2018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02/02/2018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Pruebas de implementacion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15/01/2018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21/01/2018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Revision de diseño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22/01/2018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25/01/2018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Elaboracion del poster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26/01/2018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30/01/2018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Elaboracion del documento final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31/01/2018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02/02/2018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81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928" y="1684441"/>
            <a:ext cx="51054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7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Poceso</a:t>
            </a:r>
            <a:r>
              <a:rPr lang="en-US" dirty="0" smtClean="0"/>
              <a:t> de </a:t>
            </a:r>
            <a:r>
              <a:rPr lang="en-US" dirty="0" err="1" smtClean="0"/>
              <a:t>Reservas</a:t>
            </a:r>
            <a:endParaRPr lang="es-ES" dirty="0"/>
          </a:p>
        </p:txBody>
      </p:sp>
      <p:pic>
        <p:nvPicPr>
          <p:cNvPr id="2050" name="Picture 2" descr="http://www.duran.gob.ec/municipio/alexandra/images/btn_ordenanzas_participacion_ciudadana-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684353" y="1886541"/>
            <a:ext cx="904778" cy="62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usuar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70" y="1705800"/>
            <a:ext cx="986302" cy="98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recibo de pa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116" y="1791755"/>
            <a:ext cx="8763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PROYECTOS\DURAN\AVANCE_FINAL_SPRINT1\recursos\img\document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583" y="1810352"/>
            <a:ext cx="582896" cy="77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PROYECTOS\DURAN\AVANCE_FINAL_SPRINT1\recursos\img\sistem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38" y="1686585"/>
            <a:ext cx="1265135" cy="126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573914" y="4432042"/>
            <a:ext cx="1179512" cy="75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latin typeface="Arial Black" pitchFamily="34" charset="0"/>
              </a:rPr>
              <a:t>CAU</a:t>
            </a:r>
            <a:endParaRPr lang="es-ES" sz="3200" i="1" dirty="0">
              <a:latin typeface="Arial Black" pitchFamily="34" charset="0"/>
            </a:endParaRPr>
          </a:p>
        </p:txBody>
      </p:sp>
      <p:sp>
        <p:nvSpPr>
          <p:cNvPr id="5" name="4 Flecha derecha"/>
          <p:cNvSpPr/>
          <p:nvPr/>
        </p:nvSpPr>
        <p:spPr>
          <a:xfrm>
            <a:off x="1307972" y="2134198"/>
            <a:ext cx="593034" cy="16171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derecha"/>
          <p:cNvSpPr/>
          <p:nvPr/>
        </p:nvSpPr>
        <p:spPr>
          <a:xfrm>
            <a:off x="3586055" y="2118091"/>
            <a:ext cx="593034" cy="16171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Flecha derecha"/>
          <p:cNvSpPr/>
          <p:nvPr/>
        </p:nvSpPr>
        <p:spPr>
          <a:xfrm>
            <a:off x="5961121" y="2133970"/>
            <a:ext cx="593034" cy="16171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8" descr="D:\PROYECTOS\DURAN\AVANCE_FINAL_SPRINT1\recursos\img\sistem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830" y="4342144"/>
            <a:ext cx="1265135" cy="126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D:\PROYECTOS\DURAN\AVANCE_FINAL_SPRINT1\recursos\img\sistem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37" y="4342146"/>
            <a:ext cx="1265135" cy="126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Flecha derecha"/>
          <p:cNvSpPr/>
          <p:nvPr/>
        </p:nvSpPr>
        <p:spPr>
          <a:xfrm rot="10800000">
            <a:off x="5955634" y="4742093"/>
            <a:ext cx="593034" cy="16171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Flecha derecha"/>
          <p:cNvSpPr/>
          <p:nvPr/>
        </p:nvSpPr>
        <p:spPr>
          <a:xfrm rot="5400000">
            <a:off x="6349756" y="3312271"/>
            <a:ext cx="1573972" cy="16171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Flecha derecha"/>
          <p:cNvSpPr/>
          <p:nvPr/>
        </p:nvSpPr>
        <p:spPr>
          <a:xfrm rot="10800000">
            <a:off x="3899811" y="4767478"/>
            <a:ext cx="593034" cy="16171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2160819" y="2946484"/>
            <a:ext cx="130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Ingresar</a:t>
            </a:r>
            <a:r>
              <a:rPr lang="en-US" sz="1200" dirty="0" smtClean="0"/>
              <a:t>  </a:t>
            </a:r>
            <a:r>
              <a:rPr lang="en-US" sz="1200" dirty="0" err="1" smtClean="0"/>
              <a:t>solicitud</a:t>
            </a:r>
            <a:endParaRPr lang="es-ES" sz="12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085112" y="2707268"/>
            <a:ext cx="917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Documento</a:t>
            </a:r>
            <a:r>
              <a:rPr lang="en-US" sz="1200" dirty="0" smtClean="0"/>
              <a:t> </a:t>
            </a:r>
            <a:r>
              <a:rPr lang="en-US" sz="1200" dirty="0" err="1" smtClean="0"/>
              <a:t>solicitud</a:t>
            </a:r>
            <a:endParaRPr lang="es-ES" sz="12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002579" y="2691796"/>
            <a:ext cx="106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Ticket de </a:t>
            </a:r>
            <a:r>
              <a:rPr lang="en-US" sz="1200" dirty="0" err="1" smtClean="0"/>
              <a:t>pago</a:t>
            </a:r>
            <a:r>
              <a:rPr lang="en-US" sz="1200" dirty="0" smtClean="0"/>
              <a:t> (</a:t>
            </a:r>
            <a:r>
              <a:rPr lang="en-US" sz="1200" dirty="0" err="1" smtClean="0"/>
              <a:t>código</a:t>
            </a:r>
            <a:r>
              <a:rPr lang="en-US" sz="1200" dirty="0" smtClean="0"/>
              <a:t>)</a:t>
            </a:r>
            <a:endParaRPr lang="es-ES" sz="1200" dirty="0"/>
          </a:p>
        </p:txBody>
      </p:sp>
      <p:pic>
        <p:nvPicPr>
          <p:cNvPr id="28" name="Picture 6" descr="Resultado de imagen para recibo de pa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078" y="1902760"/>
            <a:ext cx="438151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D:\PROYECTOS\DURAN\AVANCE_FINAL_SPRINT1\recursos\img\document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087" y="1914495"/>
            <a:ext cx="291448" cy="38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copia de cedula ecuado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527" y="2303093"/>
            <a:ext cx="629144" cy="44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30 CuadroTexto"/>
          <p:cNvSpPr txBox="1"/>
          <p:nvPr/>
        </p:nvSpPr>
        <p:spPr>
          <a:xfrm>
            <a:off x="5002579" y="5609407"/>
            <a:ext cx="917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Aprobar</a:t>
            </a:r>
            <a:r>
              <a:rPr lang="en-US" sz="1200" dirty="0" smtClean="0"/>
              <a:t> / </a:t>
            </a:r>
            <a:r>
              <a:rPr lang="en-US" sz="1200" dirty="0" err="1" smtClean="0"/>
              <a:t>Rechazar</a:t>
            </a:r>
            <a:endParaRPr lang="es-ES" sz="1200" dirty="0"/>
          </a:p>
        </p:txBody>
      </p:sp>
      <p:pic>
        <p:nvPicPr>
          <p:cNvPr id="32" name="Picture 2" descr="http://www.duran.gob.ec/municipio/alexandra/images/btn_ordenanzas_participacion_ciudadana-0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607224" y="5696176"/>
            <a:ext cx="444606" cy="30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32 CuadroTexto"/>
          <p:cNvSpPr txBox="1"/>
          <p:nvPr/>
        </p:nvSpPr>
        <p:spPr>
          <a:xfrm>
            <a:off x="2951139" y="5674891"/>
            <a:ext cx="917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Visualizar</a:t>
            </a:r>
            <a:r>
              <a:rPr lang="en-US" sz="1200" dirty="0" smtClean="0"/>
              <a:t> </a:t>
            </a:r>
            <a:r>
              <a:rPr lang="en-US" sz="1200" dirty="0" err="1" smtClean="0"/>
              <a:t>flujo</a:t>
            </a:r>
            <a:endParaRPr lang="es-ES" sz="1200" dirty="0"/>
          </a:p>
        </p:txBody>
      </p:sp>
      <p:pic>
        <p:nvPicPr>
          <p:cNvPr id="34" name="Picture 4" descr="Resultado de imagen para usuari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622" y="5746346"/>
            <a:ext cx="296517" cy="29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para canchas sintetica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32042"/>
            <a:ext cx="1645524" cy="109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para encuest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72" y="5645030"/>
            <a:ext cx="934533" cy="116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sultado de imagen para encuest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54" y="3252453"/>
            <a:ext cx="678180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D:\PROYECTOS\DURAN\AVANCE_FINAL_SPRINT1\recursos\img\retroalimentacion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972079"/>
            <a:ext cx="567443" cy="51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465</Words>
  <Application>Microsoft Office PowerPoint</Application>
  <PresentationFormat>Presentación en pantalla (4:3)</PresentationFormat>
  <Paragraphs>222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Diseño de un Sistema de Gestión para áreas de recreación en la comunidad de Duran</vt:lpstr>
      <vt:lpstr>DEFINICIÓN DEL PROBLEMA</vt:lpstr>
      <vt:lpstr>Causas</vt:lpstr>
      <vt:lpstr>Efectos</vt:lpstr>
      <vt:lpstr>Retroalimentación Comunitaria</vt:lpstr>
      <vt:lpstr>PLANIFICACION</vt:lpstr>
      <vt:lpstr>PLANIFICACION</vt:lpstr>
      <vt:lpstr>Presentación de PowerPoint</vt:lpstr>
      <vt:lpstr>Poceso de Reservas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Iniciativa Bicentenario 2014-2030</dc:title>
  <dc:creator>espol</dc:creator>
  <cp:lastModifiedBy>VERONICA</cp:lastModifiedBy>
  <cp:revision>392</cp:revision>
  <dcterms:created xsi:type="dcterms:W3CDTF">2014-01-28T14:38:00Z</dcterms:created>
  <dcterms:modified xsi:type="dcterms:W3CDTF">2017-11-11T21:05:07Z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3082-10.1.0.5656</vt:lpwstr>
  </property>
</Properties>
</file>