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4225" r:id="rId1"/>
    <p:sldMasterId id="2147484226" r:id="rId2"/>
  </p:sldMasterIdLst>
  <p:notesMasterIdLst>
    <p:notesMasterId r:id="rId9"/>
  </p:notesMasterIdLst>
  <p:sldIdLst>
    <p:sldId id="284" r:id="rId3"/>
    <p:sldId id="343" r:id="rId4"/>
    <p:sldId id="320" r:id="rId5"/>
    <p:sldId id="345" r:id="rId6"/>
    <p:sldId id="344" r:id="rId7"/>
    <p:sldId id="309" r:id="rId8"/>
  </p:sldIdLst>
  <p:sldSz cx="9144000" cy="6858000" type="screen4x3"/>
  <p:notesSz cx="6858000" cy="9144000"/>
  <p:embeddedFontLst>
    <p:embeddedFont>
      <p:font typeface="나눔고딕" panose="020B0600000101010101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0D0D"/>
    <a:srgbClr val="4B3C3F"/>
    <a:srgbClr val="121E50"/>
    <a:srgbClr val="FEFCE5"/>
    <a:srgbClr val="996633"/>
    <a:srgbClr val="FF6E57"/>
    <a:srgbClr val="FFCC00"/>
    <a:srgbClr val="3B589E"/>
    <a:srgbClr val="CCFF33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 snapToObjects="1">
      <p:cViewPr varScale="1">
        <p:scale>
          <a:sx n="69" d="100"/>
          <a:sy n="69" d="100"/>
        </p:scale>
        <p:origin x="11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6525-D99D-4BA8-9F36-A92663FA631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4CB2-88D5-430A-85D1-2A71E22C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4CB2-88D5-430A-85D1-2A71E22CC2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0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4CB2-88D5-430A-85D1-2A71E22CC2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8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0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2017-01-17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2017-01-17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000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1995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5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2017-01-17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2017-01-17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6565" y="1535430"/>
            <a:ext cx="4040505" cy="6394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2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6565" y="2174875"/>
            <a:ext cx="404050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1775" cy="6394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2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2017-01-17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2017-01-17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2017-01-17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799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5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111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799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105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5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2017-01-17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5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45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105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5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2017-01-17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2017-01-17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15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15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2017-01-17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2017-01-17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7091680" y="6490335"/>
            <a:ext cx="1929765" cy="2508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00" b="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‹#›</a:t>
            </a:fld>
            <a:endParaRPr lang="ko-KR" altLang="en-US" sz="600" b="0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맑은 고딕"/>
          <a:ea typeface="맑은 고딕"/>
        </a:defRPr>
      </a:lvl1pPr>
    </p:titleStyle>
    <p:bodyStyle>
      <a:lvl1pPr marL="342900" indent="-342900" algn="l" defTabSz="914400" latinLnBrk="1">
        <a:spcBef>
          <a:spcPct val="20000"/>
        </a:spcBef>
        <a:buFont typeface="맑은 고딕"/>
        <a:buChar char="•"/>
        <a:defRPr lang="ko-KR" sz="2800" baseline="0" smtClean="0">
          <a:solidFill>
            <a:srgbClr val="000000"/>
          </a:solidFill>
          <a:latin typeface="맑은 고딕"/>
          <a:ea typeface="맑은 고딕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맑은 고딕"/>
          <a:ea typeface="맑은 고딕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B3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416"/>
          <p:cNvGrpSpPr/>
          <p:nvPr/>
        </p:nvGrpSpPr>
        <p:grpSpPr>
          <a:xfrm>
            <a:off x="-852805" y="-3937000"/>
            <a:ext cx="10274300" cy="15490190"/>
            <a:chOff x="-852805" y="-3937000"/>
            <a:chExt cx="10274300" cy="15490190"/>
          </a:xfrm>
        </p:grpSpPr>
        <p:grpSp>
          <p:nvGrpSpPr>
            <p:cNvPr id="33" name="그룹 417"/>
            <p:cNvGrpSpPr/>
            <p:nvPr/>
          </p:nvGrpSpPr>
          <p:grpSpPr>
            <a:xfrm rot="2773994">
              <a:off x="792480" y="-1245235"/>
              <a:ext cx="11321415" cy="5937250"/>
              <a:chOff x="792480" y="-1245235"/>
              <a:chExt cx="11321415" cy="5937250"/>
            </a:xfrm>
          </p:grpSpPr>
          <p:cxnSp>
            <p:nvCxnSpPr>
              <p:cNvPr id="97" name="직선 연결선 96"/>
              <p:cNvCxnSpPr/>
              <p:nvPr/>
            </p:nvCxnSpPr>
            <p:spPr>
              <a:xfrm>
                <a:off x="-1869440" y="144399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-1677035" y="146431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-1482725" y="148399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-997585" y="153543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-610870" y="157543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-320675" y="160655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-31115" y="1637030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163830" y="165862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>
                <a:off x="260985" y="166751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551180" y="169735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745490" y="1717040"/>
                <a:ext cx="1131887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936625" y="173672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1228725" y="176911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1325245" y="177990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1422400" y="178943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>
                <a:off x="1517650" y="179895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1614805" y="181102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1711960" y="181991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1809750" y="183007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1905635" y="184023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2002790" y="185102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2099310" y="185991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2195830" y="187007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2292985" y="188023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2389505" y="188976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2486660" y="190182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2583180" y="191071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2679065" y="192214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-2160270" y="141224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-2063750" y="142367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-1965960" y="143446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-1771650" y="145415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-1384935" y="149542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-1189355" y="1515745"/>
                <a:ext cx="1131824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-901065" y="154559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>
                <a:off x="-706755" y="156591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-803275" y="1556385"/>
                <a:ext cx="1131951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>
                <a:off x="-417830" y="1595755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-224155" y="161671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>
                <a:off x="357505" y="167640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841375" y="172847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1033780" y="174942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1130300" y="175768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-1579880" y="147447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-1289050" y="150431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-1095375" y="152400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-513080" y="1586865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-127635" y="162750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66675" y="164655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>
                <a:off x="454660" y="168656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>
                <a:off x="647700" y="170878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2776220" y="193103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>
                <a:off x="2875915" y="1943735"/>
                <a:ext cx="1131887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2971165" y="195199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3067685" y="1962150"/>
                <a:ext cx="1131824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3162935" y="197294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260725" y="198310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357245" y="199263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3453130" y="200215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3552825" y="201295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3648075" y="202311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3743960" y="203327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418"/>
            <p:cNvGrpSpPr/>
            <p:nvPr/>
          </p:nvGrpSpPr>
          <p:grpSpPr>
            <a:xfrm rot="2773994">
              <a:off x="-3545205" y="2923540"/>
              <a:ext cx="11321415" cy="5937250"/>
              <a:chOff x="-3545205" y="2923540"/>
              <a:chExt cx="11321415" cy="5937250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-6207125" y="561276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-6014720" y="563308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-5820410" y="565277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-5335270" y="570420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-4948555" y="574421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-4658360" y="577532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-4368800" y="5805805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-4173855" y="582739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-4076700" y="583628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-3786505" y="586613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-3592195" y="5885815"/>
                <a:ext cx="1131887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-3401060" y="590550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-3108960" y="593788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-3012440" y="594868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-2915285" y="595820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-2820035" y="596773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-2722880" y="597979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-2625725" y="598868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-2527935" y="599884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-2432050" y="600900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-2334895" y="601980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-2238375" y="602869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-2141855" y="603885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-2044700" y="604901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-1948180" y="605853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-1851025" y="607060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-1754505" y="607949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-1658620" y="609092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-6497955" y="558101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-6401435" y="559244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-6303645" y="560324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-6109335" y="562292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-5722620" y="566420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-5527040" y="5684520"/>
                <a:ext cx="1131824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-5238750" y="571436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5044440" y="573468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5140960" y="5725160"/>
                <a:ext cx="1131951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-4755515" y="5764530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-4561840" y="578548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3980180" y="584517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3496310" y="589724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-3303905" y="591820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-3207385" y="592645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-5917565" y="564324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-5626735" y="567309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-5433060" y="569277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4850765" y="5755640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4465320" y="579628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-4271010" y="581533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-3883025" y="585533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-3689985" y="587756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-1561465" y="609981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-1461770" y="6112510"/>
                <a:ext cx="1131887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1366520" y="612076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1270000" y="6130925"/>
                <a:ext cx="1131824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-1174750" y="614172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-1076960" y="615188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-980440" y="616140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-884555" y="617093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-784860" y="618172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-689610" y="619188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-593725" y="620204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>
            <a:spLocks/>
          </p:cNvSpPr>
          <p:nvPr/>
        </p:nvSpPr>
        <p:spPr>
          <a:xfrm>
            <a:off x="2721610" y="3690620"/>
            <a:ext cx="3803015" cy="147732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ea typeface="맑은 고딕" charset="0"/>
              </a:rPr>
              <a:t>:: A+ ::</a:t>
            </a:r>
            <a:endParaRPr lang="ko-KR" altLang="en-US" sz="1800" b="0" cap="none" dirty="0" smtClean="0"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ea typeface="맑은 고딕" charset="0"/>
              </a:rPr>
              <a:t>(지도교수 노영주)</a:t>
            </a:r>
            <a:endParaRPr lang="ko-KR" altLang="en-US" sz="1800" b="0" cap="none" dirty="0" smtClean="0"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ea typeface="맑은 고딕" charset="0"/>
              </a:rPr>
              <a:t>         2011150022 신명진 (팀장)</a:t>
            </a:r>
            <a:endParaRPr lang="ko-KR" altLang="en-US" sz="1800" b="0" cap="none" dirty="0" smtClean="0"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ea typeface="맑은 고딕" charset="0"/>
              </a:rPr>
              <a:t>2011150008 </a:t>
            </a:r>
            <a:r>
              <a:rPr lang="en-US" altLang="ko-KR" sz="1800" b="0" cap="none" dirty="0" err="1" smtClean="0">
                <a:ea typeface="맑은 고딕" charset="0"/>
              </a:rPr>
              <a:t>김용균</a:t>
            </a:r>
            <a:endParaRPr lang="ko-KR" altLang="en-US" sz="1800" b="0" cap="none" dirty="0" smtClean="0"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2635" y="2222500"/>
            <a:ext cx="7633335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아두이노를</a:t>
            </a:r>
            <a:r>
              <a:rPr lang="ko-KR" altLang="en-US" sz="2400" b="1" dirty="0">
                <a:solidFill>
                  <a:schemeClr val="bg1"/>
                </a:solidFill>
              </a:rPr>
              <a:t> 이용한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스마트모기킬러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>
            <a:spLocks/>
          </p:cNvSpPr>
          <p:nvPr/>
        </p:nvSpPr>
        <p:spPr>
          <a:xfrm>
            <a:off x="1196340" y="2684780"/>
            <a:ext cx="6764655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Smart Mosquito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Killer using </a:t>
            </a:r>
            <a:r>
              <a:rPr lang="en-US" altLang="ko-KR" sz="1600" b="1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160" name="TextBox 159"/>
          <p:cNvSpPr txBox="1">
            <a:spLocks/>
          </p:cNvSpPr>
          <p:nvPr/>
        </p:nvSpPr>
        <p:spPr>
          <a:xfrm>
            <a:off x="791221" y="2956245"/>
            <a:ext cx="7633335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재심사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지적사항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답변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23215" y="313055"/>
            <a:ext cx="6986270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1. 종합설계 개요</a:t>
            </a:r>
            <a:endParaRPr lang="ko-KR" altLang="en-US" sz="2000" b="0" cap="none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23215" y="1196752"/>
            <a:ext cx="6986270" cy="29854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재심사</a:t>
            </a:r>
            <a:r>
              <a:rPr lang="ko-KR" altLang="en-US" sz="2400" b="1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발표에서의 지적 사항</a:t>
            </a:r>
            <a:endParaRPr lang="en-US" altLang="ko-KR" sz="2400" b="1" cap="none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altLang="ko-KR" sz="2400" b="1" cap="none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모기의 존재 여부를 알 수 있는 기술의 구현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Font typeface="+mj-lt"/>
              <a:buAutoNum type="arabicPeriod"/>
            </a:pP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서버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DB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구성요소의 필요성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Font typeface="+mj-lt"/>
              <a:buAutoNum type="arabicPeriod"/>
            </a:pP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Font typeface="+mj-lt"/>
              <a:buAutoNum type="arabicPeriod"/>
            </a:pP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퇴치제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유효성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Font typeface="+mj-lt"/>
              <a:buAutoNum type="arabicPeriod"/>
            </a:pP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모기를 </a:t>
            </a: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디텍트하고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퇴치하는 다른 방법들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2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23214" y="313055"/>
            <a:ext cx="7417137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800100" lvl="1" indent="-342900" eaLnBrk="0"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지적사항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모기의 존재 여부를 알 수 있는 기술의 구현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717032"/>
            <a:ext cx="7975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모기의 </a:t>
            </a:r>
            <a:r>
              <a:rPr lang="ko-KR" altLang="en-US" dirty="0"/>
              <a:t>소리를 잘 인식할 수 있는 좋은 성능의 마이크모듈을 사용하거나 퇴치기를 모기가 잘 모이는 머리맡에 둔다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dirty="0" smtClean="0"/>
              <a:t>머리맡에 퇴치기를 둘 경우 몸에 무해한 </a:t>
            </a:r>
            <a:r>
              <a:rPr lang="ko-KR" altLang="en-US" dirty="0" err="1" smtClean="0"/>
              <a:t>기피제를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마이크모듈의 인식 가능한 소리의 크기가 별도 설명되어 있지 않아 실제로 구매하여 확인이 필요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모기의 소리는 원거리에서 </a:t>
            </a:r>
            <a:r>
              <a:rPr lang="en-US" altLang="ko-KR" dirty="0" smtClean="0"/>
              <a:t>3dB, </a:t>
            </a:r>
            <a:r>
              <a:rPr lang="ko-KR" altLang="en-US" dirty="0" smtClean="0"/>
              <a:t>근거리에서</a:t>
            </a:r>
            <a:r>
              <a:rPr lang="en-US" altLang="ko-KR" dirty="0" smtClean="0"/>
              <a:t> 40dB</a:t>
            </a:r>
            <a:r>
              <a:rPr lang="ko-KR" altLang="en-US" dirty="0" smtClean="0"/>
              <a:t>로 추정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dirty="0" smtClean="0"/>
              <a:t>속삭임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조용한 도서관 </a:t>
            </a:r>
            <a:r>
              <a:rPr lang="en-US" altLang="ko-KR" dirty="0" smtClean="0"/>
              <a:t>30dB</a:t>
            </a:r>
            <a:endParaRPr lang="en-US" altLang="ko-KR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1930"/>
            <a:ext cx="1582115" cy="117596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24744"/>
            <a:ext cx="1680438" cy="1680438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3059832" y="1497695"/>
            <a:ext cx="2232248" cy="6113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5" y="927149"/>
            <a:ext cx="1656184" cy="165618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8" y="2631031"/>
            <a:ext cx="1656184" cy="165618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12" y="1122857"/>
            <a:ext cx="1371478" cy="1030568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323215" y="313055"/>
            <a:ext cx="698690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lvl="1" eaLnBrk="0"/>
            <a:r>
              <a:rPr lang="ko-KR" altLang="en-US" sz="2000" dirty="0" err="1">
                <a:solidFill>
                  <a:srgbClr val="4B0D0D"/>
                </a:solidFill>
                <a:latin typeface="맑은 고딕" charset="0"/>
                <a:ea typeface="맑은 고딕" charset="0"/>
              </a:rPr>
              <a:t>지적사항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서버</a:t>
            </a:r>
            <a:r>
              <a:rPr lang="en-US" altLang="ko-KR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DB 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구성요소의 필요성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75" y="1122857"/>
            <a:ext cx="1932055" cy="1335265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6270517" y="4930389"/>
            <a:ext cx="1150312" cy="1584176"/>
            <a:chOff x="3824844" y="2630386"/>
            <a:chExt cx="1150312" cy="1584176"/>
          </a:xfrm>
        </p:grpSpPr>
        <p:sp>
          <p:nvSpPr>
            <p:cNvPr id="64" name="순서도: 자기 디스크 63"/>
            <p:cNvSpPr/>
            <p:nvPr/>
          </p:nvSpPr>
          <p:spPr>
            <a:xfrm>
              <a:off x="3824844" y="2630386"/>
              <a:ext cx="1150312" cy="158417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50341" y="3359359"/>
              <a:ext cx="523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871688" y="2776662"/>
            <a:ext cx="2160240" cy="866778"/>
            <a:chOff x="6291199" y="3253529"/>
            <a:chExt cx="2160240" cy="866778"/>
          </a:xfrm>
        </p:grpSpPr>
        <p:sp>
          <p:nvSpPr>
            <p:cNvPr id="62" name="직사각형 61"/>
            <p:cNvSpPr/>
            <p:nvPr/>
          </p:nvSpPr>
          <p:spPr>
            <a:xfrm>
              <a:off x="6291199" y="3253529"/>
              <a:ext cx="2160240" cy="86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02299" y="3487861"/>
              <a:ext cx="938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Server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도형 60"/>
          <p:cNvCxnSpPr/>
          <p:nvPr/>
        </p:nvCxnSpPr>
        <p:spPr>
          <a:xfrm flipH="1" flipV="1">
            <a:off x="4437634" y="1661112"/>
            <a:ext cx="1214486" cy="1059858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83" y="237546"/>
            <a:ext cx="1144600" cy="194713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19686" y="4650183"/>
            <a:ext cx="4898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</a:t>
            </a:r>
            <a:r>
              <a:rPr lang="ko-KR" altLang="en-US" b="1" dirty="0" smtClean="0"/>
              <a:t>버와 </a:t>
            </a:r>
            <a:r>
              <a:rPr lang="ko-KR" altLang="en-US" b="1" dirty="0"/>
              <a:t>데이터베이스를 사용하는 경우 </a:t>
            </a:r>
            <a:endParaRPr lang="en-US" altLang="ko-KR" b="1" dirty="0" smtClean="0"/>
          </a:p>
          <a:p>
            <a:r>
              <a:rPr lang="ko-KR" altLang="en-US" dirty="0"/>
              <a:t>다</a:t>
            </a:r>
            <a:r>
              <a:rPr lang="ko-KR" altLang="en-US" dirty="0" smtClean="0"/>
              <a:t>수의 </a:t>
            </a:r>
            <a:r>
              <a:rPr lang="ko-KR" altLang="en-US" dirty="0"/>
              <a:t>퇴치기를 사용할 때 </a:t>
            </a:r>
            <a:r>
              <a:rPr lang="ko-KR" altLang="en-US" dirty="0" err="1"/>
              <a:t>스마트폰</a:t>
            </a:r>
            <a:r>
              <a:rPr lang="ko-KR" altLang="en-US" dirty="0"/>
              <a:t> 하나로 </a:t>
            </a:r>
            <a:r>
              <a:rPr lang="ko-KR" altLang="en-US" dirty="0" smtClean="0"/>
              <a:t>각각의 인식시간 </a:t>
            </a:r>
            <a:r>
              <a:rPr lang="ko-KR" altLang="en-US" dirty="0"/>
              <a:t>확인이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err="1" smtClean="0"/>
              <a:t>스마트폰에</a:t>
            </a:r>
            <a:r>
              <a:rPr lang="ko-KR" altLang="en-US" b="1" dirty="0" smtClean="0"/>
              <a:t> </a:t>
            </a:r>
            <a:r>
              <a:rPr lang="ko-KR" altLang="en-US" b="1" dirty="0"/>
              <a:t>데이터를 저장하는 경우 </a:t>
            </a:r>
            <a:endParaRPr lang="en-US" altLang="ko-KR" b="1" dirty="0" smtClean="0"/>
          </a:p>
          <a:p>
            <a:r>
              <a:rPr lang="ko-KR" altLang="en-US" dirty="0" smtClean="0"/>
              <a:t>기기 </a:t>
            </a:r>
            <a:r>
              <a:rPr lang="ko-KR" altLang="en-US" dirty="0" err="1"/>
              <a:t>변경시</a:t>
            </a:r>
            <a:r>
              <a:rPr lang="ko-KR" altLang="en-US" dirty="0"/>
              <a:t> 이전 기록을 복구해야 한다</a:t>
            </a:r>
            <a:r>
              <a:rPr lang="en-US" altLang="ko-KR" dirty="0"/>
              <a:t>.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42" y="2781236"/>
            <a:ext cx="1371478" cy="103056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05" y="2781236"/>
            <a:ext cx="1932055" cy="1335265"/>
          </a:xfrm>
          <a:prstGeom prst="rect">
            <a:avLst/>
          </a:prstGeom>
        </p:spPr>
      </p:pic>
      <p:cxnSp>
        <p:nvCxnSpPr>
          <p:cNvPr id="51" name="도형 60"/>
          <p:cNvCxnSpPr/>
          <p:nvPr/>
        </p:nvCxnSpPr>
        <p:spPr>
          <a:xfrm flipH="1">
            <a:off x="4437635" y="3102067"/>
            <a:ext cx="1214485" cy="214994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60"/>
          <p:cNvCxnSpPr/>
          <p:nvPr/>
        </p:nvCxnSpPr>
        <p:spPr>
          <a:xfrm flipH="1" flipV="1">
            <a:off x="6151266" y="3802329"/>
            <a:ext cx="187018" cy="1118585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60"/>
          <p:cNvCxnSpPr/>
          <p:nvPr/>
        </p:nvCxnSpPr>
        <p:spPr>
          <a:xfrm flipV="1">
            <a:off x="7510295" y="3764385"/>
            <a:ext cx="428124" cy="1166004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0"/>
          <p:cNvCxnSpPr/>
          <p:nvPr/>
        </p:nvCxnSpPr>
        <p:spPr>
          <a:xfrm flipH="1">
            <a:off x="6073160" y="2242056"/>
            <a:ext cx="409628" cy="446528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0"/>
          <p:cNvCxnSpPr/>
          <p:nvPr/>
        </p:nvCxnSpPr>
        <p:spPr>
          <a:xfrm flipH="1" flipV="1">
            <a:off x="7310120" y="2242056"/>
            <a:ext cx="400351" cy="446528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32953" y="2368503"/>
            <a:ext cx="122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모기인식시간 전달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61731" y="1798532"/>
            <a:ext cx="110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인식시간전달 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99453" y="3969727"/>
            <a:ext cx="149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인식시간 </a:t>
            </a:r>
            <a:endParaRPr lang="en-US" altLang="ko-KR" dirty="0" smtClean="0"/>
          </a:p>
          <a:p>
            <a:r>
              <a:rPr lang="ko-KR" altLang="en-US" dirty="0" smtClean="0"/>
              <a:t>요청 및 저장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70102" y="4038455"/>
            <a:ext cx="116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인식시간 전달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11789" y="1357722"/>
            <a:ext cx="89082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인식시간 </a:t>
            </a:r>
            <a:endParaRPr lang="en-US" altLang="ko-KR" sz="1300" dirty="0" smtClean="0"/>
          </a:p>
          <a:p>
            <a:r>
              <a:rPr lang="ko-KR" altLang="en-US" sz="1300" dirty="0" smtClean="0"/>
              <a:t>요청</a:t>
            </a:r>
            <a:endParaRPr lang="en-US" altLang="ko-KR" sz="1300" dirty="0" smtClean="0"/>
          </a:p>
          <a:p>
            <a:r>
              <a:rPr lang="ko-KR" altLang="en-US" sz="1300" dirty="0" smtClean="0"/>
              <a:t>자동분사 </a:t>
            </a:r>
            <a:endParaRPr lang="en-US" altLang="ko-KR" sz="1300" dirty="0" smtClean="0"/>
          </a:p>
          <a:p>
            <a:r>
              <a:rPr lang="ko-KR" altLang="en-US" sz="1300" dirty="0" smtClean="0"/>
              <a:t>기능설정</a:t>
            </a:r>
            <a:endParaRPr lang="en-US" altLang="ko-KR" sz="1300" dirty="0" smtClean="0"/>
          </a:p>
          <a:p>
            <a:r>
              <a:rPr lang="ko-KR" altLang="en-US" sz="1300" dirty="0" smtClean="0"/>
              <a:t>요청 </a:t>
            </a:r>
            <a:endParaRPr lang="ko-KR" altLang="en-US" sz="1300" dirty="0"/>
          </a:p>
        </p:txBody>
      </p:sp>
      <p:cxnSp>
        <p:nvCxnSpPr>
          <p:cNvPr id="31" name="도형 60"/>
          <p:cNvCxnSpPr/>
          <p:nvPr/>
        </p:nvCxnSpPr>
        <p:spPr>
          <a:xfrm flipV="1">
            <a:off x="4301178" y="3459123"/>
            <a:ext cx="1454719" cy="40257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60"/>
          <p:cNvCxnSpPr/>
          <p:nvPr/>
        </p:nvCxnSpPr>
        <p:spPr>
          <a:xfrm>
            <a:off x="4601083" y="1459501"/>
            <a:ext cx="1239162" cy="1249197"/>
          </a:xfrm>
          <a:prstGeom prst="line">
            <a:avLst/>
          </a:prstGeom>
          <a:noFill/>
          <a:ln w="22225" cap="flat" cmpd="sng">
            <a:solidFill>
              <a:schemeClr val="tx1">
                <a:alpha val="100000"/>
              </a:schemeClr>
            </a:solidFill>
            <a:prstDash val="sysDot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67856" y="1124409"/>
            <a:ext cx="5748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실행요청</a:t>
            </a:r>
            <a:endParaRPr lang="en-US" altLang="ko-KR" sz="13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283717" y="3490014"/>
            <a:ext cx="5748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실행요청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27540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8" y="2552304"/>
            <a:ext cx="1339268" cy="1339268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323215" y="313055"/>
            <a:ext cx="698754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lvl="1" eaLnBrk="0"/>
            <a:r>
              <a:rPr lang="ko-KR" altLang="en-US" sz="2000" dirty="0" err="1">
                <a:solidFill>
                  <a:srgbClr val="4B0D0D"/>
                </a:solidFill>
                <a:latin typeface="맑은 고딕" charset="0"/>
                <a:ea typeface="맑은 고딕" charset="0"/>
              </a:rPr>
              <a:t>지적사항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 err="1">
                <a:solidFill>
                  <a:srgbClr val="4B0D0D"/>
                </a:solidFill>
                <a:latin typeface="맑은 고딕" charset="0"/>
                <a:ea typeface="맑은 고딕" charset="0"/>
              </a:rPr>
              <a:t>퇴치제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유효성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1668" y="5295301"/>
            <a:ext cx="686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인체에 무해한 천연 </a:t>
            </a:r>
            <a:r>
              <a:rPr lang="ko-KR" altLang="en-US" dirty="0" err="1"/>
              <a:t>기피제를</a:t>
            </a:r>
            <a:r>
              <a:rPr lang="ko-KR" altLang="en-US" dirty="0"/>
              <a:t>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다만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시간정도</a:t>
            </a:r>
            <a:r>
              <a:rPr lang="ko-KR" altLang="en-US" dirty="0" smtClean="0"/>
              <a:t> 지난 경우 효과가 반감하므로 이를 감안한다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58" y="1988840"/>
            <a:ext cx="2732181" cy="2030786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884662" y="2698534"/>
            <a:ext cx="2232248" cy="6113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47" y="1444045"/>
            <a:ext cx="1053639" cy="28514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67" y="4208243"/>
            <a:ext cx="4505954" cy="323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42" y="4720755"/>
            <a:ext cx="4525006" cy="3524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40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23215" y="313055"/>
            <a:ext cx="698690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ko-KR" altLang="en-US" sz="2000" dirty="0" err="1">
                <a:solidFill>
                  <a:srgbClr val="4B0D0D"/>
                </a:solidFill>
                <a:latin typeface="맑은 고딕" charset="0"/>
                <a:ea typeface="맑은 고딕" charset="0"/>
              </a:rPr>
              <a:t>지적사항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4, </a:t>
            </a:r>
            <a:r>
              <a:rPr lang="ko-KR" altLang="en-US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모기를 </a:t>
            </a:r>
            <a:r>
              <a:rPr lang="ko-KR" altLang="en-US" sz="2000" b="0" cap="none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디텍트하고</a:t>
            </a:r>
            <a:r>
              <a:rPr lang="ko-KR" altLang="en-US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퇴치하는 다른 방법들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369" y="4015489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초음파센서로 모기의 움직임을 감지하여 </a:t>
            </a:r>
            <a:r>
              <a:rPr lang="ko-KR" altLang="en-US" dirty="0" err="1" smtClean="0"/>
              <a:t>퇴치제</a:t>
            </a:r>
            <a:r>
              <a:rPr lang="ko-KR" altLang="en-US" dirty="0" smtClean="0"/>
              <a:t> 분사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dirty="0" smtClean="0"/>
              <a:t>초음파센서의 모기식별문제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천적이나 수컷모기의 주파수나 초음파를 통한 모기 기피효과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효과가 없음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자외선 램프를 이용해 모기를 유인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전기망이나</a:t>
            </a:r>
            <a:r>
              <a:rPr lang="ko-KR" altLang="en-US" dirty="0" smtClean="0"/>
              <a:t> 끈끈이 등으로 퇴치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프로그래밍 요소가 없음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78991"/>
            <a:ext cx="3442277" cy="26252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1171188"/>
            <a:ext cx="2633042" cy="2633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215" y="5981074"/>
            <a:ext cx="756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따라서 모기의 소리에서 주파수를 추출하여 모기를 인식하고 분사기를 작동시키는 방식이 알맞다고 판단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Pages>22</Pages>
  <Words>250</Words>
  <Characters>0</Characters>
  <Application>Microsoft Office PowerPoint</Application>
  <DocSecurity>0</DocSecurity>
  <PresentationFormat>화면 슬라이드 쇼(4:3)</PresentationFormat>
  <Lines>0</Lines>
  <Paragraphs>59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맑은 고딕</vt:lpstr>
      <vt:lpstr>Wingdings</vt:lpstr>
      <vt:lpstr>Arial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shin</cp:lastModifiedBy>
  <cp:revision>194</cp:revision>
  <dcterms:modified xsi:type="dcterms:W3CDTF">2017-01-17T13:49:07Z</dcterms:modified>
</cp:coreProperties>
</file>