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>
  <p:sldMasterIdLst>
    <p:sldMasterId id="2147484225" r:id="rId1"/>
    <p:sldMasterId id="2147484226" r:id="rId2"/>
  </p:sldMasterIdLst>
  <p:notesMasterIdLst>
    <p:notesMasterId r:id="rId11"/>
  </p:notesMasterIdLst>
  <p:sldIdLst>
    <p:sldId id="284" r:id="rId3"/>
    <p:sldId id="343" r:id="rId4"/>
    <p:sldId id="320" r:id="rId5"/>
    <p:sldId id="347" r:id="rId6"/>
    <p:sldId id="344" r:id="rId7"/>
    <p:sldId id="346" r:id="rId8"/>
    <p:sldId id="350" r:id="rId9"/>
    <p:sldId id="345" r:id="rId10"/>
  </p:sldIdLst>
  <p:sldSz cx="9144000" cy="6858000" type="screen4x3"/>
  <p:notesSz cx="6858000" cy="9144000"/>
  <p:embeddedFontLst>
    <p:embeddedFont>
      <p:font typeface="나눔고딕" panose="020B0600000101010101" charset="-127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0D0D"/>
    <a:srgbClr val="4B3C3F"/>
    <a:srgbClr val="121E50"/>
    <a:srgbClr val="FEFCE5"/>
    <a:srgbClr val="996633"/>
    <a:srgbClr val="FF6E57"/>
    <a:srgbClr val="FFCC00"/>
    <a:srgbClr val="3B589E"/>
    <a:srgbClr val="CCFF33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1" autoAdjust="0"/>
    <p:restoredTop sz="95503" autoAdjust="0"/>
  </p:normalViewPr>
  <p:slideViewPr>
    <p:cSldViewPr snapToObjects="1">
      <p:cViewPr varScale="1">
        <p:scale>
          <a:sx n="88" d="100"/>
          <a:sy n="88" d="100"/>
        </p:scale>
        <p:origin x="49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6525-D99D-4BA8-9F36-A92663FA6317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B4CB2-88D5-430A-85D1-2A71E22CC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8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4CB2-88D5-430A-85D1-2A71E22CC2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107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4CB2-88D5-430A-85D1-2A71E22CC2E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731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4CB2-88D5-430A-85D1-2A71E22CC2E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016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4CB2-88D5-430A-85D1-2A71E22CC2E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765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4CB2-88D5-430A-85D1-2A71E22CC2E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80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02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2017-03-31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350" b="0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57175" indent="-257175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671195" indent="-21399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1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100" b="0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2017-03-31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350" b="0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1995" y="4406900"/>
            <a:ext cx="7773035" cy="13620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1" cap="all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000" b="1" cap="all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1995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5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2017-03-31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350" b="0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57175" indent="-25717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1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b="0" cap="none" dirty="0" smtClean="0">
              <a:latin typeface="맑은 고딕" charset="0"/>
              <a:ea typeface="맑은 고딕" charset="0"/>
            </a:endParaRPr>
          </a:p>
          <a:p>
            <a:pPr marL="671195" indent="-21399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35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35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57175" indent="-25717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1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b="0" cap="none" dirty="0" smtClean="0">
              <a:latin typeface="맑은 고딕" charset="0"/>
              <a:ea typeface="맑은 고딕" charset="0"/>
            </a:endParaRPr>
          </a:p>
          <a:p>
            <a:pPr marL="671195" indent="-21399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35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35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2017-03-31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350" b="0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6565" y="1535430"/>
            <a:ext cx="4040505" cy="63944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lnSpcReduction="2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6565" y="2174875"/>
            <a:ext cx="4040505" cy="39516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57175" indent="-25717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671195" indent="-21399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35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1775" cy="63944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lnSpcReduction="2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1775" cy="39516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57175" indent="-25717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671195" indent="-21399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35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2017-03-31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350" b="0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2017-03-31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350" b="0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2017-03-31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350" b="0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799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5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111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57175" indent="-257175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671195" indent="-21399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1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100" b="0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799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105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05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2017-03-31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350" b="0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5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45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105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05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2017-03-31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350" b="0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57175" indent="-257175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671195" indent="-21399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1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100" b="0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2017-03-31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350" b="0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15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15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57175" indent="-257175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671195" indent="-21399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1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100" b="0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2017-03-31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350" b="0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57175" indent="-257175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671195" indent="-21399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1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100" b="0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2017-03-31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7091680" y="6490335"/>
            <a:ext cx="1929765" cy="2508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00" b="0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‹#›</a:t>
            </a:fld>
            <a:endParaRPr lang="ko-KR" altLang="en-US" sz="600" b="0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맑은 고딕"/>
          <a:ea typeface="맑은 고딕"/>
        </a:defRPr>
      </a:lvl1pPr>
    </p:titleStyle>
    <p:bodyStyle>
      <a:lvl1pPr marL="342900" indent="-342900" algn="l" defTabSz="914400" latinLnBrk="1">
        <a:spcBef>
          <a:spcPct val="20000"/>
        </a:spcBef>
        <a:buFont typeface="맑은 고딕"/>
        <a:buChar char="•"/>
        <a:defRPr lang="ko-KR" sz="2800" baseline="0" smtClean="0">
          <a:solidFill>
            <a:srgbClr val="000000"/>
          </a:solidFill>
          <a:latin typeface="맑은 고딕"/>
          <a:ea typeface="맑은 고딕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맑은 고딕"/>
          <a:ea typeface="맑은 고딕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B3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416"/>
          <p:cNvGrpSpPr/>
          <p:nvPr/>
        </p:nvGrpSpPr>
        <p:grpSpPr>
          <a:xfrm>
            <a:off x="-852805" y="-3937000"/>
            <a:ext cx="10274300" cy="15490190"/>
            <a:chOff x="-852805" y="-3937000"/>
            <a:chExt cx="10274300" cy="15490190"/>
          </a:xfrm>
        </p:grpSpPr>
        <p:grpSp>
          <p:nvGrpSpPr>
            <p:cNvPr id="33" name="그룹 417"/>
            <p:cNvGrpSpPr/>
            <p:nvPr/>
          </p:nvGrpSpPr>
          <p:grpSpPr>
            <a:xfrm rot="2773994">
              <a:off x="792480" y="-1245235"/>
              <a:ext cx="11321415" cy="5937250"/>
              <a:chOff x="792480" y="-1245235"/>
              <a:chExt cx="11321415" cy="5937250"/>
            </a:xfrm>
          </p:grpSpPr>
          <p:cxnSp>
            <p:nvCxnSpPr>
              <p:cNvPr id="97" name="직선 연결선 96"/>
              <p:cNvCxnSpPr/>
              <p:nvPr/>
            </p:nvCxnSpPr>
            <p:spPr>
              <a:xfrm>
                <a:off x="-1869440" y="144399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-1677035" y="146431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-1482725" y="148399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-997585" y="153543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>
                <a:off x="-610870" y="157543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>
                <a:off x="-320675" y="160655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-31115" y="1637030"/>
                <a:ext cx="1132205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>
                <a:off x="163830" y="165862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>
                <a:off x="260985" y="166751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551180" y="1697355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745490" y="1717040"/>
                <a:ext cx="1131887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936625" y="1736725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>
                <a:off x="1228725" y="1769110"/>
                <a:ext cx="11321415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>
                <a:off x="1325245" y="177990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>
                <a:off x="1422400" y="1789430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>
                <a:off x="1517650" y="179895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>
                <a:off x="1614805" y="181102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>
                <a:off x="1711960" y="1819910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>
                <a:off x="1809750" y="1830070"/>
                <a:ext cx="1132014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1905635" y="1840230"/>
                <a:ext cx="11321415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>
              <a:xfrm>
                <a:off x="2002790" y="1851025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>
                <a:off x="2099310" y="1859915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2195830" y="1870075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2292985" y="188023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2389505" y="1889760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2486660" y="190182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2583180" y="1910715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2679065" y="192214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>
                <a:off x="-2160270" y="1412240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/>
              <p:cNvCxnSpPr/>
              <p:nvPr/>
            </p:nvCxnSpPr>
            <p:spPr>
              <a:xfrm>
                <a:off x="-2063750" y="142367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>
                <a:off x="-1965960" y="143446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>
                <a:off x="-1771650" y="145415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/>
              <p:cNvCxnSpPr/>
              <p:nvPr/>
            </p:nvCxnSpPr>
            <p:spPr>
              <a:xfrm>
                <a:off x="-1384935" y="149542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/>
              <p:cNvCxnSpPr/>
              <p:nvPr/>
            </p:nvCxnSpPr>
            <p:spPr>
              <a:xfrm>
                <a:off x="-1189355" y="1515745"/>
                <a:ext cx="1131824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-901065" y="1545590"/>
                <a:ext cx="1132014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>
                <a:off x="-706755" y="156591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>
                <a:off x="-803275" y="1556385"/>
                <a:ext cx="1131951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>
                <a:off x="-417830" y="1595755"/>
                <a:ext cx="1132205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>
                <a:off x="-224155" y="1616710"/>
                <a:ext cx="11321415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>
                <a:off x="357505" y="1676400"/>
                <a:ext cx="1132014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/>
              <p:nvPr/>
            </p:nvCxnSpPr>
            <p:spPr>
              <a:xfrm>
                <a:off x="841375" y="172847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>
                <a:off x="1033780" y="174942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>
                <a:off x="1130300" y="1757680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>
                <a:off x="-1579880" y="147447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>
              <a:xfrm>
                <a:off x="-1289050" y="1504315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/>
              <p:cNvCxnSpPr/>
              <p:nvPr/>
            </p:nvCxnSpPr>
            <p:spPr>
              <a:xfrm>
                <a:off x="-1095375" y="1524000"/>
                <a:ext cx="1132014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>
                <a:off x="-513080" y="1586865"/>
                <a:ext cx="1132205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>
                <a:off x="-127635" y="162750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>
                <a:off x="66675" y="164655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/>
              <p:nvPr/>
            </p:nvCxnSpPr>
            <p:spPr>
              <a:xfrm>
                <a:off x="454660" y="1686560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>
                <a:off x="647700" y="1708785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>
                <a:off x="2776220" y="1931035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>
                <a:off x="2875915" y="1943735"/>
                <a:ext cx="1131887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>
                <a:off x="2971165" y="195199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>
                <a:off x="3067685" y="1962150"/>
                <a:ext cx="1131824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/>
              <p:nvPr/>
            </p:nvCxnSpPr>
            <p:spPr>
              <a:xfrm>
                <a:off x="3162935" y="1972945"/>
                <a:ext cx="11321415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>
                <a:off x="3260725" y="198310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>
                <a:off x="3357245" y="199263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3453130" y="200215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3552825" y="2012950"/>
                <a:ext cx="11321415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>
                <a:off x="3648075" y="202311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>
                <a:off x="3743960" y="2033270"/>
                <a:ext cx="1132014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418"/>
            <p:cNvGrpSpPr/>
            <p:nvPr/>
          </p:nvGrpSpPr>
          <p:grpSpPr>
            <a:xfrm rot="2773994">
              <a:off x="-3545205" y="2923540"/>
              <a:ext cx="11321415" cy="5937250"/>
              <a:chOff x="-3545205" y="2923540"/>
              <a:chExt cx="11321415" cy="5937250"/>
            </a:xfrm>
          </p:grpSpPr>
          <p:cxnSp>
            <p:nvCxnSpPr>
              <p:cNvPr id="35" name="직선 연결선 34"/>
              <p:cNvCxnSpPr/>
              <p:nvPr/>
            </p:nvCxnSpPr>
            <p:spPr>
              <a:xfrm>
                <a:off x="-6207125" y="561276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-6014720" y="563308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-5820410" y="565277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-5335270" y="570420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-4948555" y="574421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-4658360" y="577532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-4368800" y="5805805"/>
                <a:ext cx="1132205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-4173855" y="582739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-4076700" y="583628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-3786505" y="5866130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-3592195" y="5885815"/>
                <a:ext cx="1131887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-3401060" y="5905500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-3108960" y="5937885"/>
                <a:ext cx="11321415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-3012440" y="594868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-2915285" y="5958205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-2820035" y="596773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-2722880" y="597979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-2625725" y="5988685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-2527935" y="5998845"/>
                <a:ext cx="1132014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-2432050" y="6009005"/>
                <a:ext cx="11321415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-2334895" y="6019800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-2238375" y="6028690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-2141855" y="6038850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-2044700" y="604901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-1948180" y="6058535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-1851025" y="607060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-1754505" y="6079490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-1658620" y="609092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-6497955" y="5581015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-6401435" y="559244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-6303645" y="560324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-6109335" y="562292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-5722620" y="566420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-5527040" y="5684520"/>
                <a:ext cx="1131824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-5238750" y="5714365"/>
                <a:ext cx="1132014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-5044440" y="573468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-5140960" y="5725160"/>
                <a:ext cx="1131951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-4755515" y="5764530"/>
                <a:ext cx="1132205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-4561840" y="5785485"/>
                <a:ext cx="11321415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-3980180" y="5845175"/>
                <a:ext cx="1132014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-3496310" y="589724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-3303905" y="591820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-3207385" y="5926455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-5917565" y="564324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-5626735" y="5673090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-5433060" y="5692775"/>
                <a:ext cx="1132014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-4850765" y="5755640"/>
                <a:ext cx="1132205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-4465320" y="579628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-4271010" y="581533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-3883025" y="5855335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-3689985" y="5877560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-1561465" y="6099810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-1461770" y="6112510"/>
                <a:ext cx="1131887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-1366520" y="612076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-1270000" y="6130925"/>
                <a:ext cx="1131824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-1174750" y="6141720"/>
                <a:ext cx="11321415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-1076960" y="615188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-980440" y="616140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-884555" y="617093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-784860" y="6181725"/>
                <a:ext cx="11321415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-689610" y="619188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-593725" y="6202045"/>
                <a:ext cx="1132014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/>
          <p:cNvSpPr txBox="1">
            <a:spLocks/>
          </p:cNvSpPr>
          <p:nvPr/>
        </p:nvSpPr>
        <p:spPr>
          <a:xfrm>
            <a:off x="2721610" y="3690620"/>
            <a:ext cx="3803015" cy="147732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ea typeface="맑은 고딕" charset="0"/>
              </a:rPr>
              <a:t>:: A+ ::</a:t>
            </a:r>
            <a:endParaRPr lang="ko-KR" altLang="en-US" sz="1800" b="0" cap="none" dirty="0" smtClean="0"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ea typeface="맑은 고딕" charset="0"/>
              </a:rPr>
              <a:t>(지도교수 노영주)</a:t>
            </a:r>
            <a:endParaRPr lang="ko-KR" altLang="en-US" sz="1800" b="0" cap="none" dirty="0" smtClean="0"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ea typeface="맑은 고딕" charset="0"/>
              </a:rPr>
              <a:t>         2011150022 신명진 (팀장)</a:t>
            </a:r>
            <a:endParaRPr lang="ko-KR" altLang="en-US" sz="1800" b="0" cap="none" dirty="0" smtClean="0"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ea typeface="맑은 고딕" charset="0"/>
              </a:rPr>
              <a:t>2011150008 </a:t>
            </a:r>
            <a:r>
              <a:rPr lang="en-US" altLang="ko-KR" sz="1800" b="0" cap="none" dirty="0" err="1" smtClean="0">
                <a:ea typeface="맑은 고딕" charset="0"/>
              </a:rPr>
              <a:t>김용균</a:t>
            </a:r>
            <a:endParaRPr lang="ko-KR" altLang="en-US" sz="1800" b="0" cap="none" dirty="0" smtClean="0">
              <a:ea typeface="맑은 고딕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2635" y="2222500"/>
            <a:ext cx="7633335" cy="4616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</a:rPr>
              <a:t>아두이노를</a:t>
            </a:r>
            <a:r>
              <a:rPr lang="ko-KR" altLang="en-US" sz="2400" b="1" dirty="0">
                <a:solidFill>
                  <a:schemeClr val="bg1"/>
                </a:solidFill>
              </a:rPr>
              <a:t> 이용한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스마트모기킬러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9" name="TextBox 158"/>
          <p:cNvSpPr txBox="1">
            <a:spLocks/>
          </p:cNvSpPr>
          <p:nvPr/>
        </p:nvSpPr>
        <p:spPr>
          <a:xfrm>
            <a:off x="1196340" y="2684780"/>
            <a:ext cx="6764655" cy="33855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Smart Mosquito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Killer using </a:t>
            </a:r>
            <a:r>
              <a:rPr lang="en-US" altLang="ko-KR" sz="1600" b="1" dirty="0">
                <a:solidFill>
                  <a:schemeClr val="bg1"/>
                </a:solidFill>
              </a:rPr>
              <a:t>Arduino</a:t>
            </a:r>
          </a:p>
        </p:txBody>
      </p:sp>
      <p:sp>
        <p:nvSpPr>
          <p:cNvPr id="160" name="TextBox 159"/>
          <p:cNvSpPr txBox="1">
            <a:spLocks/>
          </p:cNvSpPr>
          <p:nvPr/>
        </p:nvSpPr>
        <p:spPr>
          <a:xfrm>
            <a:off x="791221" y="2956245"/>
            <a:ext cx="7633335" cy="4616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2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차 설계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지적사항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답변서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1" name="TextBox 160"/>
          <p:cNvSpPr txBox="1">
            <a:spLocks/>
          </p:cNvSpPr>
          <p:nvPr/>
        </p:nvSpPr>
        <p:spPr>
          <a:xfrm>
            <a:off x="7938692" y="295601"/>
            <a:ext cx="744519" cy="4616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4-7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323215" y="313055"/>
            <a:ext cx="6986270" cy="3994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1. 종합설계 개요</a:t>
            </a:r>
            <a:endParaRPr lang="ko-KR" altLang="en-US" sz="2000" b="0" cap="none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323215" y="1196752"/>
            <a:ext cx="6986270" cy="267765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재심사</a:t>
            </a:r>
            <a:r>
              <a:rPr lang="ko-KR" altLang="en-US" sz="2400" b="1" cap="none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 발표에서의 지적 사항</a:t>
            </a:r>
            <a:endParaRPr lang="en-US" altLang="ko-KR" sz="2400" b="1" cap="none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altLang="ko-KR" sz="2400" b="1" cap="none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marL="914400" lvl="1" indent="-457200" eaLnBrk="0"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데모를 어떻게 할 것인가</a:t>
            </a:r>
            <a:endParaRPr lang="en-US" altLang="ko-KR" sz="2000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marL="914400" lvl="1" indent="-457200" eaLnBrk="0">
              <a:buFont typeface="+mj-lt"/>
              <a:buAutoNum type="arabicPeriod"/>
            </a:pPr>
            <a:r>
              <a:rPr lang="ko-KR" altLang="en-US" sz="2000" dirty="0">
                <a:solidFill>
                  <a:srgbClr val="4B0D0D"/>
                </a:solidFill>
                <a:latin typeface="맑은 고딕" charset="0"/>
                <a:ea typeface="맑은 고딕" charset="0"/>
              </a:rPr>
              <a:t>모기탐지의 가능성과 근거가 의문시 됨</a:t>
            </a:r>
            <a:endParaRPr lang="en-US" altLang="ko-KR" sz="2000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marL="914400" lvl="1" indent="-457200" eaLnBrk="0"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작품의 목표에 맞게 구현이 가능한가</a:t>
            </a:r>
            <a:endParaRPr lang="en-US" altLang="ko-KR" sz="2000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marL="914400" lvl="1" indent="-457200" eaLnBrk="0"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모기퇴치 시나리오 효과 미비</a:t>
            </a:r>
            <a:endParaRPr lang="en-US" altLang="ko-KR" sz="2000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marL="914400" lvl="1" indent="-457200" eaLnBrk="0"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일단 </a:t>
            </a:r>
            <a:r>
              <a:rPr lang="ko-KR" altLang="en-US" sz="2000" dirty="0">
                <a:solidFill>
                  <a:srgbClr val="4B0D0D"/>
                </a:solidFill>
                <a:latin typeface="맑은 고딕" charset="0"/>
                <a:ea typeface="맑은 고딕" charset="0"/>
              </a:rPr>
              <a:t>간단한 부분 구현 후 데모할 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것</a:t>
            </a:r>
            <a:endParaRPr lang="en-US" altLang="ko-KR" sz="2000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marL="914400" lvl="1" indent="-457200" eaLnBrk="0"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개발진도가 느림</a:t>
            </a:r>
            <a:endParaRPr lang="en-US" altLang="ko-KR" sz="2000" dirty="0">
              <a:solidFill>
                <a:srgbClr val="4B0D0D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2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323214" y="313055"/>
            <a:ext cx="7417137" cy="70788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800100" lvl="1" indent="-342900" eaLnBrk="0">
              <a:buFont typeface="Wingdings" panose="05000000000000000000" pitchFamily="2" charset="2"/>
              <a:buChar char="v"/>
            </a:pPr>
            <a:r>
              <a:rPr lang="ko-KR" altLang="en-US" sz="2000" dirty="0" err="1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지적사항</a:t>
            </a:r>
            <a:r>
              <a:rPr lang="en-US" altLang="ko-KR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1</a:t>
            </a:r>
            <a:r>
              <a:rPr lang="en-US" altLang="ko-KR" sz="2000" b="0" cap="none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2000" dirty="0">
                <a:solidFill>
                  <a:srgbClr val="4B0D0D"/>
                </a:solidFill>
                <a:latin typeface="맑은 고딕" charset="0"/>
                <a:ea typeface="맑은 고딕" charset="0"/>
              </a:rPr>
              <a:t>데모를 어떻게 할 것인가</a:t>
            </a:r>
            <a:endParaRPr lang="en-US" altLang="ko-KR" sz="2000" dirty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marL="800100" lvl="1" indent="-342900" eaLnBrk="0"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rgbClr val="4B0D0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1268760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스마트폰에서</a:t>
            </a:r>
            <a:r>
              <a:rPr lang="ko-KR" altLang="en-US" dirty="0" smtClean="0"/>
              <a:t> 소리를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주파수를 추출하여 모기 유무 판단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dirty="0" err="1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스마트폰</a:t>
            </a:r>
            <a:r>
              <a:rPr lang="en-US" altLang="ko-KR" dirty="0">
                <a:solidFill>
                  <a:srgbClr val="4B0D0D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dirty="0" err="1">
                <a:solidFill>
                  <a:srgbClr val="4B0D0D"/>
                </a:solidFill>
                <a:latin typeface="맑은 고딕" charset="0"/>
                <a:ea typeface="맑은 고딕" charset="0"/>
              </a:rPr>
              <a:t>아두이노</a:t>
            </a:r>
            <a:r>
              <a:rPr lang="en-US" altLang="ko-KR" dirty="0">
                <a:solidFill>
                  <a:srgbClr val="4B0D0D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dirty="0">
                <a:solidFill>
                  <a:srgbClr val="4B0D0D"/>
                </a:solidFill>
                <a:latin typeface="맑은 고딕" charset="0"/>
                <a:ea typeface="맑은 고딕" charset="0"/>
              </a:rPr>
              <a:t>서버와 데이터베이스 간의 </a:t>
            </a:r>
            <a:r>
              <a:rPr lang="ko-KR" altLang="en-US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통신연결</a:t>
            </a:r>
            <a:endParaRPr lang="en-US" altLang="ko-KR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endParaRPr lang="en-US" altLang="ko-KR" dirty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모기 </a:t>
            </a:r>
            <a:r>
              <a:rPr lang="ko-KR" altLang="en-US" dirty="0" err="1" smtClean="0"/>
              <a:t>인식시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서보모터를</a:t>
            </a:r>
            <a:r>
              <a:rPr lang="ko-KR" altLang="en-US" dirty="0" smtClean="0"/>
              <a:t> 작동하여 </a:t>
            </a:r>
            <a:r>
              <a:rPr lang="ko-KR" altLang="en-US" dirty="0" err="1" smtClean="0"/>
              <a:t>기피제</a:t>
            </a:r>
            <a:r>
              <a:rPr lang="ko-KR" altLang="en-US" dirty="0" smtClean="0"/>
              <a:t> 분사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71703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이후에는 </a:t>
            </a:r>
            <a:r>
              <a:rPr lang="ko-KR" altLang="en-US" dirty="0" err="1" smtClean="0"/>
              <a:t>기피제</a:t>
            </a:r>
            <a:r>
              <a:rPr lang="ko-KR" altLang="en-US" dirty="0" err="1" smtClean="0"/>
              <a:t>분사</a:t>
            </a:r>
            <a:r>
              <a:rPr lang="ko-KR" altLang="en-US" dirty="0" smtClean="0"/>
              <a:t> 기능설정이나 인식시간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등을 구현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323214" y="313055"/>
            <a:ext cx="7417137" cy="70788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800100" lvl="1" indent="-342900" eaLnBrk="0">
              <a:buFont typeface="Wingdings" panose="05000000000000000000" pitchFamily="2" charset="2"/>
              <a:buChar char="v"/>
            </a:pPr>
            <a:r>
              <a:rPr lang="ko-KR" altLang="en-US" sz="2000" dirty="0" err="1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지적사항</a:t>
            </a:r>
            <a:r>
              <a:rPr lang="en-US" altLang="ko-KR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sz="2000" b="0" cap="none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2000" dirty="0">
                <a:solidFill>
                  <a:srgbClr val="4B0D0D"/>
                </a:solidFill>
                <a:latin typeface="맑은 고딕" charset="0"/>
                <a:ea typeface="맑은 고딕" charset="0"/>
              </a:rPr>
              <a:t>모기탐지의 가능성과 근거가 의문시 됨</a:t>
            </a:r>
            <a:endParaRPr lang="en-US" altLang="ko-KR" sz="2000" dirty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lvl="1" eaLnBrk="0"/>
            <a:r>
              <a:rPr lang="en-US" altLang="ko-KR" sz="2000" b="0" cap="none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sz="2000" dirty="0">
              <a:solidFill>
                <a:srgbClr val="4B0D0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6840" y="1553630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아두이노의</a:t>
            </a:r>
            <a:r>
              <a:rPr lang="ko-KR" altLang="en-US" dirty="0" smtClean="0"/>
              <a:t> 마이크모듈에서 소리를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내에서 주파수를 추출하는 방식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840" y="2785997"/>
            <a:ext cx="8574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결론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아두이노의</a:t>
            </a:r>
            <a:r>
              <a:rPr lang="ko-KR" altLang="en-US" dirty="0" smtClean="0"/>
              <a:t> 마이크모듈이 주파수를 추출하기에 성능이 부족하다고 판단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스마트폰에서</a:t>
            </a:r>
            <a:r>
              <a:rPr lang="ko-KR" altLang="en-US" dirty="0" smtClean="0"/>
              <a:t> 소리를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주파수를 추출하는 방법으로 변경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82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323214" y="313055"/>
            <a:ext cx="7417137" cy="70788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800100" lvl="1" indent="-342900" eaLnBrk="0">
              <a:buFont typeface="Wingdings" panose="05000000000000000000" pitchFamily="2" charset="2"/>
              <a:buChar char="v"/>
            </a:pPr>
            <a:r>
              <a:rPr lang="ko-KR" altLang="en-US" sz="2000" dirty="0" err="1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지적사항</a:t>
            </a:r>
            <a:r>
              <a:rPr lang="en-US" altLang="ko-KR" sz="2000" dirty="0">
                <a:solidFill>
                  <a:srgbClr val="4B0D0D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2000" b="0" cap="none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2000" dirty="0">
                <a:solidFill>
                  <a:srgbClr val="4B0D0D"/>
                </a:solidFill>
                <a:latin typeface="맑은 고딕" charset="0"/>
                <a:ea typeface="맑은 고딕" charset="0"/>
              </a:rPr>
              <a:t>작품의 목표에 맞게 구현이 가능한가</a:t>
            </a:r>
            <a:endParaRPr lang="en-US" altLang="ko-KR" sz="2000" dirty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marL="800100" lvl="1" indent="-342900" eaLnBrk="0"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rgbClr val="4B0D0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54876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아두이노의</a:t>
            </a:r>
            <a:r>
              <a:rPr lang="ko-KR" altLang="en-US" dirty="0" smtClean="0"/>
              <a:t> 마이크모듈에서 소리를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내에서 주파수를 추출하는 방식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3046089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결론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스마트폰의</a:t>
            </a:r>
            <a:r>
              <a:rPr lang="ko-KR" altLang="en-US" dirty="0" smtClean="0"/>
              <a:t> 처리성능이 </a:t>
            </a:r>
            <a:r>
              <a:rPr lang="ko-KR" altLang="en-US" dirty="0" err="1" smtClean="0"/>
              <a:t>아두이노보다</a:t>
            </a:r>
            <a:r>
              <a:rPr lang="ko-KR" altLang="en-US" dirty="0" smtClean="0"/>
              <a:t> 뛰어나 주파수 추출이 가능함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r>
              <a:rPr lang="ko-KR" altLang="en-US" dirty="0" err="1" smtClean="0"/>
              <a:t>스마트폰의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마이크를 통하여 소리를 받아내어 주파수를 추출하고 모기여부를 판단하여 </a:t>
            </a:r>
            <a:r>
              <a:rPr lang="ko-KR" altLang="en-US" dirty="0" err="1" smtClean="0"/>
              <a:t>아두이노에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기피제</a:t>
            </a:r>
            <a:r>
              <a:rPr lang="ko-KR" altLang="en-US" dirty="0" smtClean="0"/>
              <a:t> 분사여부를 전송함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50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323214" y="313055"/>
            <a:ext cx="7417137" cy="70788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800100" lvl="1" indent="-342900" eaLnBrk="0">
              <a:buFont typeface="Wingdings" panose="05000000000000000000" pitchFamily="2" charset="2"/>
              <a:buChar char="v"/>
            </a:pPr>
            <a:r>
              <a:rPr lang="ko-KR" altLang="en-US" sz="2000" dirty="0" err="1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지적사항</a:t>
            </a:r>
            <a:r>
              <a:rPr lang="en-US" altLang="ko-KR" sz="2000" dirty="0">
                <a:solidFill>
                  <a:srgbClr val="4B0D0D"/>
                </a:solidFill>
                <a:latin typeface="맑은 고딕" charset="0"/>
                <a:ea typeface="맑은 고딕" charset="0"/>
              </a:rPr>
              <a:t>4</a:t>
            </a:r>
            <a:r>
              <a:rPr lang="en-US" altLang="ko-KR" sz="2000" b="0" cap="none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2000" dirty="0">
                <a:solidFill>
                  <a:srgbClr val="4B0D0D"/>
                </a:solidFill>
                <a:latin typeface="맑은 고딕" charset="0"/>
                <a:ea typeface="맑은 고딕" charset="0"/>
              </a:rPr>
              <a:t>모기퇴치 시나리오 효과 미비</a:t>
            </a:r>
            <a:endParaRPr lang="en-US" altLang="ko-KR" sz="2000" dirty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lvl="1" eaLnBrk="0"/>
            <a:endParaRPr lang="en-US" altLang="ko-KR" sz="2000" dirty="0">
              <a:solidFill>
                <a:srgbClr val="4B0D0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484784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아두이노의</a:t>
            </a:r>
            <a:r>
              <a:rPr lang="ko-KR" altLang="en-US" dirty="0" smtClean="0"/>
              <a:t> 위치선정의 문제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모기를 효과적으로 인식하기 위해 머리맡에 두어야 하는데</a:t>
            </a:r>
            <a:endParaRPr lang="en-US" altLang="ko-KR" dirty="0" smtClean="0"/>
          </a:p>
          <a:p>
            <a:r>
              <a:rPr lang="ko-KR" altLang="en-US" dirty="0" smtClean="0"/>
              <a:t>이때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모기를 인식하여 </a:t>
            </a:r>
            <a:r>
              <a:rPr lang="ko-KR" altLang="en-US" dirty="0" err="1" smtClean="0"/>
              <a:t>기피제를</a:t>
            </a:r>
            <a:r>
              <a:rPr lang="ko-KR" altLang="en-US" dirty="0" smtClean="0"/>
              <a:t> 뿌릴 경우 분사의 문제가 발생함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212976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모기를 인식하는 것을 </a:t>
            </a:r>
            <a:r>
              <a:rPr lang="ko-KR" altLang="en-US" dirty="0" err="1" smtClean="0"/>
              <a:t>아두이노의</a:t>
            </a:r>
            <a:r>
              <a:rPr lang="ko-KR" altLang="en-US" dirty="0" smtClean="0"/>
              <a:t> 마이크 모듈이 아닌</a:t>
            </a:r>
            <a:endParaRPr lang="en-US" altLang="ko-KR" dirty="0" smtClean="0"/>
          </a:p>
          <a:p>
            <a:r>
              <a:rPr lang="ko-KR" altLang="en-US" dirty="0" err="1" smtClean="0"/>
              <a:t>스마트폰으로</a:t>
            </a:r>
            <a:r>
              <a:rPr lang="ko-KR" altLang="en-US" dirty="0" smtClean="0"/>
              <a:t> 대체하고 분사기의 위치를 효과적으로 조정하여</a:t>
            </a:r>
            <a:endParaRPr lang="en-US" altLang="ko-KR" dirty="0" smtClean="0"/>
          </a:p>
          <a:p>
            <a:r>
              <a:rPr lang="ko-KR" altLang="en-US" dirty="0" smtClean="0"/>
              <a:t>방 전체에 고루 분사가 가능하도록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74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40" y="1221442"/>
            <a:ext cx="1371478" cy="1030568"/>
          </a:xfrm>
          <a:prstGeom prst="rect">
            <a:avLst/>
          </a:prstGeom>
        </p:spPr>
      </p:pic>
      <p:sp>
        <p:nvSpPr>
          <p:cNvPr id="4" name="TextBox 3"/>
          <p:cNvSpPr txBox="1">
            <a:spLocks/>
          </p:cNvSpPr>
          <p:nvPr/>
        </p:nvSpPr>
        <p:spPr>
          <a:xfrm>
            <a:off x="323215" y="313055"/>
            <a:ext cx="6986905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err="1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시스템</a:t>
            </a:r>
            <a:r>
              <a:rPr lang="en-US" altLang="ko-KR" sz="2000" b="0" cap="none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b="0" cap="none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구성도</a:t>
            </a:r>
            <a:endParaRPr lang="ko-KR" altLang="en-US" sz="2000" b="0" cap="none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8" name="도형 60"/>
          <p:cNvCxnSpPr/>
          <p:nvPr/>
        </p:nvCxnSpPr>
        <p:spPr>
          <a:xfrm flipH="1">
            <a:off x="1731029" y="5158076"/>
            <a:ext cx="1440160" cy="0"/>
          </a:xfrm>
          <a:prstGeom prst="line">
            <a:avLst/>
          </a:prstGeom>
          <a:noFill/>
          <a:ln w="22225" cap="flat" cmpd="sng">
            <a:solidFill>
              <a:schemeClr val="tx1">
                <a:alpha val="100000"/>
              </a:schemeClr>
            </a:solidFill>
            <a:prstDash val="sysDot"/>
            <a:round/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961" y="656694"/>
            <a:ext cx="1932055" cy="13352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8" y="1022904"/>
            <a:ext cx="1656184" cy="1656184"/>
          </a:xfrm>
          <a:prstGeom prst="rect">
            <a:avLst/>
          </a:prstGeom>
        </p:spPr>
      </p:pic>
      <p:cxnSp>
        <p:nvCxnSpPr>
          <p:cNvPr id="33" name="도형 60"/>
          <p:cNvCxnSpPr/>
          <p:nvPr/>
        </p:nvCxnSpPr>
        <p:spPr>
          <a:xfrm flipV="1">
            <a:off x="1480657" y="1850996"/>
            <a:ext cx="1165435" cy="337084"/>
          </a:xfrm>
          <a:prstGeom prst="line">
            <a:avLst/>
          </a:prstGeom>
          <a:noFill/>
          <a:ln w="22225" cap="flat" cmpd="sng">
            <a:solidFill>
              <a:schemeClr val="tx1">
                <a:alpha val="100000"/>
              </a:schemeClr>
            </a:solidFill>
            <a:prstDash val="sysDot"/>
            <a:round/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31028" y="21509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모터 </a:t>
            </a:r>
            <a:r>
              <a:rPr lang="ko-KR" altLang="en-US" dirty="0" smtClean="0"/>
              <a:t>작동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23" y="5063965"/>
            <a:ext cx="1413990" cy="1050996"/>
          </a:xfrm>
          <a:prstGeom prst="rect">
            <a:avLst/>
          </a:prstGeom>
        </p:spPr>
      </p:pic>
      <p:cxnSp>
        <p:nvCxnSpPr>
          <p:cNvPr id="41" name="도형 60"/>
          <p:cNvCxnSpPr/>
          <p:nvPr/>
        </p:nvCxnSpPr>
        <p:spPr>
          <a:xfrm flipH="1">
            <a:off x="4059978" y="2196664"/>
            <a:ext cx="887140" cy="2090339"/>
          </a:xfrm>
          <a:prstGeom prst="line">
            <a:avLst/>
          </a:prstGeom>
          <a:noFill/>
          <a:ln w="22225" cap="flat" cmpd="sng">
            <a:solidFill>
              <a:schemeClr val="tx1">
                <a:alpha val="100000"/>
              </a:schemeClr>
            </a:solidFill>
            <a:prstDash val="sysDot"/>
            <a:round/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60"/>
          <p:cNvCxnSpPr/>
          <p:nvPr/>
        </p:nvCxnSpPr>
        <p:spPr>
          <a:xfrm flipV="1">
            <a:off x="944260" y="3024279"/>
            <a:ext cx="0" cy="1550118"/>
          </a:xfrm>
          <a:prstGeom prst="line">
            <a:avLst/>
          </a:prstGeom>
          <a:noFill/>
          <a:ln w="22225" cap="flat" cmpd="sng">
            <a:solidFill>
              <a:schemeClr val="tx1">
                <a:alpha val="100000"/>
              </a:schemeClr>
            </a:solidFill>
            <a:prstDash val="sysDot"/>
            <a:round/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63267" y="523240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소리 전달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34412" y="302427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기피</a:t>
            </a:r>
            <a:r>
              <a:rPr lang="ko-KR" altLang="en-US" dirty="0" err="1" smtClean="0"/>
              <a:t>제</a:t>
            </a:r>
            <a:r>
              <a:rPr lang="ko-KR" altLang="en-US" dirty="0" smtClean="0"/>
              <a:t> </a:t>
            </a:r>
            <a:r>
              <a:rPr lang="ko-KR" altLang="en-US" dirty="0" smtClean="0"/>
              <a:t>분사</a:t>
            </a:r>
            <a:endParaRPr lang="ko-KR" altLang="en-US" dirty="0"/>
          </a:p>
        </p:txBody>
      </p:sp>
      <p:grpSp>
        <p:nvGrpSpPr>
          <p:cNvPr id="63" name="그룹 62"/>
          <p:cNvGrpSpPr/>
          <p:nvPr/>
        </p:nvGrpSpPr>
        <p:grpSpPr>
          <a:xfrm>
            <a:off x="6340708" y="5209868"/>
            <a:ext cx="1150312" cy="1584176"/>
            <a:chOff x="3824844" y="2630386"/>
            <a:chExt cx="1150312" cy="1584176"/>
          </a:xfrm>
        </p:grpSpPr>
        <p:sp>
          <p:nvSpPr>
            <p:cNvPr id="64" name="순서도: 자기 디스크 63"/>
            <p:cNvSpPr/>
            <p:nvPr/>
          </p:nvSpPr>
          <p:spPr>
            <a:xfrm>
              <a:off x="3824844" y="2630386"/>
              <a:ext cx="1150312" cy="158417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50341" y="3359359"/>
              <a:ext cx="523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DB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6340708" y="3423140"/>
            <a:ext cx="2160240" cy="866778"/>
            <a:chOff x="6291199" y="3253529"/>
            <a:chExt cx="2160240" cy="866778"/>
          </a:xfrm>
        </p:grpSpPr>
        <p:sp>
          <p:nvSpPr>
            <p:cNvPr id="62" name="직사각형 61"/>
            <p:cNvSpPr/>
            <p:nvPr/>
          </p:nvSpPr>
          <p:spPr>
            <a:xfrm>
              <a:off x="6291199" y="3253529"/>
              <a:ext cx="2160240" cy="8667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902299" y="3487861"/>
              <a:ext cx="938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Server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8" name="도형 60"/>
          <p:cNvCxnSpPr/>
          <p:nvPr/>
        </p:nvCxnSpPr>
        <p:spPr>
          <a:xfrm flipH="1" flipV="1">
            <a:off x="5436096" y="2150073"/>
            <a:ext cx="792090" cy="1083307"/>
          </a:xfrm>
          <a:prstGeom prst="line">
            <a:avLst/>
          </a:prstGeom>
          <a:noFill/>
          <a:ln w="22225" cap="flat" cmpd="sng">
            <a:solidFill>
              <a:schemeClr val="tx1">
                <a:alpha val="100000"/>
              </a:schemeClr>
            </a:solidFill>
            <a:prstDash val="sysDot"/>
            <a:round/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60"/>
          <p:cNvCxnSpPr/>
          <p:nvPr/>
        </p:nvCxnSpPr>
        <p:spPr>
          <a:xfrm flipH="1">
            <a:off x="4641092" y="4289918"/>
            <a:ext cx="1496044" cy="426839"/>
          </a:xfrm>
          <a:prstGeom prst="line">
            <a:avLst/>
          </a:prstGeom>
          <a:noFill/>
          <a:ln w="22225" cap="flat" cmpd="sng">
            <a:solidFill>
              <a:schemeClr val="tx1">
                <a:alpha val="100000"/>
              </a:schemeClr>
            </a:solidFill>
            <a:prstDash val="sysDot"/>
            <a:round/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도형 60"/>
          <p:cNvCxnSpPr/>
          <p:nvPr/>
        </p:nvCxnSpPr>
        <p:spPr>
          <a:xfrm flipH="1" flipV="1">
            <a:off x="6542458" y="4361066"/>
            <a:ext cx="201936" cy="797010"/>
          </a:xfrm>
          <a:prstGeom prst="line">
            <a:avLst/>
          </a:prstGeom>
          <a:noFill/>
          <a:ln w="22225" cap="flat" cmpd="sng">
            <a:solidFill>
              <a:schemeClr val="tx1">
                <a:alpha val="100000"/>
              </a:schemeClr>
            </a:solidFill>
            <a:prstDash val="sysDot"/>
            <a:round/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도형 60"/>
          <p:cNvCxnSpPr/>
          <p:nvPr/>
        </p:nvCxnSpPr>
        <p:spPr>
          <a:xfrm flipH="1">
            <a:off x="7470039" y="4361066"/>
            <a:ext cx="373797" cy="871336"/>
          </a:xfrm>
          <a:prstGeom prst="line">
            <a:avLst/>
          </a:prstGeom>
          <a:noFill/>
          <a:ln w="22225" cap="flat" cmpd="sng">
            <a:solidFill>
              <a:schemeClr val="tx1">
                <a:alpha val="100000"/>
              </a:schemeClr>
            </a:solidFill>
            <a:prstDash val="sysDot"/>
            <a:round/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도형 60"/>
          <p:cNvCxnSpPr/>
          <p:nvPr/>
        </p:nvCxnSpPr>
        <p:spPr>
          <a:xfrm flipV="1">
            <a:off x="4641092" y="4093798"/>
            <a:ext cx="1384776" cy="386411"/>
          </a:xfrm>
          <a:prstGeom prst="line">
            <a:avLst/>
          </a:prstGeom>
          <a:noFill/>
          <a:ln w="22225" cap="flat" cmpd="sng">
            <a:solidFill>
              <a:schemeClr val="tx1">
                <a:alpha val="100000"/>
              </a:schemeClr>
            </a:solidFill>
            <a:prstDash val="sysDot"/>
            <a:round/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340" y="4361037"/>
            <a:ext cx="1144600" cy="194713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048989" y="4480209"/>
            <a:ext cx="1494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인식시간 </a:t>
            </a:r>
            <a:endParaRPr lang="en-US" altLang="ko-KR" dirty="0" smtClean="0"/>
          </a:p>
          <a:p>
            <a:r>
              <a:rPr lang="ko-KR" altLang="en-US" dirty="0" smtClean="0"/>
              <a:t>요청 및 저장 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658299" y="4740800"/>
            <a:ext cx="116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인식시간 전달 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97412" y="3169350"/>
            <a:ext cx="110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인식시간전달 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78545" y="4572859"/>
            <a:ext cx="168766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인식시간 </a:t>
            </a:r>
            <a:endParaRPr lang="en-US" altLang="ko-KR" sz="1300" dirty="0" smtClean="0"/>
          </a:p>
          <a:p>
            <a:r>
              <a:rPr lang="ko-KR" altLang="en-US" sz="1300" dirty="0" smtClean="0"/>
              <a:t>요청</a:t>
            </a:r>
            <a:endParaRPr lang="en-US" altLang="ko-KR" sz="1300" dirty="0" smtClean="0"/>
          </a:p>
          <a:p>
            <a:r>
              <a:rPr lang="ko-KR" altLang="en-US" sz="1300" dirty="0" smtClean="0"/>
              <a:t>자동분사 </a:t>
            </a:r>
            <a:endParaRPr lang="en-US" altLang="ko-KR" sz="1300" dirty="0" smtClean="0"/>
          </a:p>
          <a:p>
            <a:r>
              <a:rPr lang="ko-KR" altLang="en-US" sz="1300" dirty="0" smtClean="0"/>
              <a:t>기능설정</a:t>
            </a:r>
            <a:endParaRPr lang="en-US" altLang="ko-KR" sz="1300" dirty="0" smtClean="0"/>
          </a:p>
          <a:p>
            <a:r>
              <a:rPr lang="ko-KR" altLang="en-US" sz="1300" dirty="0" smtClean="0"/>
              <a:t>요청 </a:t>
            </a:r>
            <a:endParaRPr lang="ko-KR" altLang="en-US" sz="1300" dirty="0"/>
          </a:p>
        </p:txBody>
      </p:sp>
      <p:cxnSp>
        <p:nvCxnSpPr>
          <p:cNvPr id="39" name="도형 60"/>
          <p:cNvCxnSpPr/>
          <p:nvPr/>
        </p:nvCxnSpPr>
        <p:spPr>
          <a:xfrm>
            <a:off x="5724128" y="1991959"/>
            <a:ext cx="701272" cy="1241420"/>
          </a:xfrm>
          <a:prstGeom prst="line">
            <a:avLst/>
          </a:prstGeom>
          <a:noFill/>
          <a:ln w="22225" cap="flat" cmpd="sng">
            <a:solidFill>
              <a:schemeClr val="tx1">
                <a:alpha val="100000"/>
              </a:schemeClr>
            </a:solidFill>
            <a:prstDash val="sysDot"/>
            <a:round/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01711" y="994269"/>
            <a:ext cx="5748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WIFI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56166" y="2052182"/>
            <a:ext cx="5748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실행요청</a:t>
            </a:r>
            <a:endParaRPr lang="en-US" altLang="ko-KR" sz="13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2718950" y="3158816"/>
            <a:ext cx="173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모기유무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847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323214" y="313055"/>
            <a:ext cx="7417137" cy="70788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800100" lvl="1" indent="-342900" eaLnBrk="0">
              <a:buFont typeface="Wingdings" panose="05000000000000000000" pitchFamily="2" charset="2"/>
              <a:buChar char="v"/>
            </a:pPr>
            <a:r>
              <a:rPr lang="ko-KR" altLang="en-US" sz="2000" dirty="0" err="1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지적사항</a:t>
            </a:r>
            <a:r>
              <a:rPr lang="en-US" altLang="ko-KR" sz="2000" dirty="0">
                <a:solidFill>
                  <a:srgbClr val="4B0D0D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2000" b="0" cap="none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2000" dirty="0">
                <a:solidFill>
                  <a:srgbClr val="4B0D0D"/>
                </a:solidFill>
                <a:latin typeface="맑은 고딕" charset="0"/>
                <a:ea typeface="맑은 고딕" charset="0"/>
              </a:rPr>
              <a:t>일단 간단한 부분 구현 후 데모할 것</a:t>
            </a:r>
            <a:endParaRPr lang="en-US" altLang="ko-KR" sz="2000" dirty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lvl="1" eaLnBrk="0"/>
            <a:r>
              <a:rPr lang="en-US" altLang="ko-KR" sz="2000" b="0" cap="none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sz="2000" dirty="0">
              <a:solidFill>
                <a:srgbClr val="4B0D0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323214" y="666998"/>
            <a:ext cx="7417137" cy="400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800100" lvl="1" indent="-342900" eaLnBrk="0">
              <a:buFont typeface="Wingdings" panose="05000000000000000000" pitchFamily="2" charset="2"/>
              <a:buChar char="v"/>
            </a:pPr>
            <a:r>
              <a:rPr lang="ko-KR" altLang="en-US" sz="2000" dirty="0" err="1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지적사항</a:t>
            </a:r>
            <a:r>
              <a:rPr lang="en-US" altLang="ko-KR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6</a:t>
            </a:r>
            <a:r>
              <a:rPr lang="en-US" altLang="ko-KR" sz="2000" b="0" cap="none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2000" dirty="0">
                <a:solidFill>
                  <a:srgbClr val="4B0D0D"/>
                </a:solidFill>
                <a:latin typeface="맑은 고딕" charset="0"/>
                <a:ea typeface="맑은 고딕" charset="0"/>
              </a:rPr>
              <a:t>개발진도가 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느림</a:t>
            </a:r>
            <a:endParaRPr lang="en-US" altLang="ko-KR" sz="2000" dirty="0">
              <a:solidFill>
                <a:srgbClr val="4B0D0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322537" y="1628800"/>
            <a:ext cx="8281911" cy="25545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914400" lvl="1" indent="-457200" eaLnBrk="0">
              <a:buAutoNum type="arabicPeriod"/>
            </a:pPr>
            <a:r>
              <a:rPr lang="ko-KR" altLang="en-US" sz="2000" b="0" cap="none" dirty="0" err="1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스마트폰</a:t>
            </a:r>
            <a:r>
              <a:rPr lang="ko-KR" altLang="en-US" sz="2000" b="0" cap="none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0" cap="none" dirty="0" err="1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어플구현</a:t>
            </a:r>
            <a:endParaRPr lang="en-US" altLang="ko-KR" sz="2000" b="0" cap="none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lvl="1" eaLnBrk="0"/>
            <a:r>
              <a:rPr lang="en-US" altLang="ko-KR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UI, 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주파수 추출</a:t>
            </a:r>
            <a:r>
              <a:rPr lang="en-US" altLang="ko-KR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서버에 인식시간 요청</a:t>
            </a:r>
            <a:r>
              <a:rPr lang="en-US" altLang="ko-KR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2000" dirty="0" err="1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아두이노의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 각종 기능설정</a:t>
            </a:r>
            <a:endParaRPr lang="en-US" altLang="ko-KR" sz="2000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lvl="1" eaLnBrk="0"/>
            <a:endParaRPr lang="en-US" altLang="ko-KR" sz="2000" dirty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lvl="1" eaLnBrk="0"/>
            <a:r>
              <a:rPr lang="en-US" altLang="ko-KR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altLang="en-US" sz="2000" dirty="0">
                <a:solidFill>
                  <a:srgbClr val="4B0D0D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dirty="0" err="1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아두이노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 코딩</a:t>
            </a:r>
            <a:endParaRPr lang="en-US" altLang="ko-KR" sz="2000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lvl="1" eaLnBrk="0"/>
            <a:r>
              <a:rPr lang="ko-KR" altLang="en-US" sz="2000" dirty="0" err="1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서보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 모터작동</a:t>
            </a:r>
            <a:r>
              <a:rPr lang="en-US" altLang="ko-KR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2000" dirty="0" err="1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와이파이모듈을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 통해 </a:t>
            </a:r>
            <a:r>
              <a:rPr lang="ko-KR" altLang="en-US" sz="2000" dirty="0" err="1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스마트폰과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 연결</a:t>
            </a:r>
            <a:endParaRPr lang="en-US" altLang="ko-KR" sz="2000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lvl="1" eaLnBrk="0"/>
            <a:endParaRPr lang="en-US" altLang="ko-KR" sz="2000" dirty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lvl="1" eaLnBrk="0"/>
            <a:r>
              <a:rPr lang="en-US" altLang="ko-KR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서버와 데이터베이스</a:t>
            </a:r>
            <a:endParaRPr lang="en-US" altLang="ko-KR" sz="2000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lvl="1" eaLnBrk="0"/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인식시간 저장 </a:t>
            </a:r>
            <a:endParaRPr lang="en-US" altLang="ko-KR" sz="2000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322537" y="4869160"/>
            <a:ext cx="7329106" cy="10156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lvl="1" eaLnBrk="0"/>
            <a:r>
              <a:rPr lang="ko-KR" altLang="en-US" sz="2000" dirty="0" err="1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스마트폰의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 주파수 추출을 최우선 목표로 삼고</a:t>
            </a:r>
            <a:endParaRPr lang="en-US" altLang="ko-KR" sz="2000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lvl="1" eaLnBrk="0"/>
            <a:r>
              <a:rPr lang="ko-KR" altLang="en-US" sz="2000" dirty="0" err="1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스마트폰</a:t>
            </a:r>
            <a:r>
              <a:rPr lang="en-US" altLang="ko-KR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2000" dirty="0" err="1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아두이노</a:t>
            </a:r>
            <a:r>
              <a:rPr lang="en-US" altLang="ko-KR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서버와 데이터베이스 간의 통신연결을 다음 목표로 한다</a:t>
            </a:r>
            <a:r>
              <a:rPr lang="en-US" altLang="ko-KR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11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Pages>22</Pages>
  <Words>334</Words>
  <Characters>0</Characters>
  <Application>Microsoft Office PowerPoint</Application>
  <DocSecurity>0</DocSecurity>
  <PresentationFormat>화면 슬라이드 쇼(4:3)</PresentationFormat>
  <Lines>0</Lines>
  <Paragraphs>80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나눔고딕</vt:lpstr>
      <vt:lpstr>맑은 고딕</vt:lpstr>
      <vt:lpstr>Wingdings</vt:lpstr>
      <vt:lpstr>Arial</vt:lpstr>
      <vt:lpstr>Office 테마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shin</cp:lastModifiedBy>
  <cp:revision>213</cp:revision>
  <dcterms:modified xsi:type="dcterms:W3CDTF">2017-03-30T16:54:23Z</dcterms:modified>
</cp:coreProperties>
</file>