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0" r:id="rId4"/>
    <p:sldId id="290" r:id="rId5"/>
    <p:sldId id="300" r:id="rId6"/>
    <p:sldId id="273" r:id="rId7"/>
    <p:sldId id="261" r:id="rId8"/>
    <p:sldId id="266" r:id="rId9"/>
    <p:sldId id="262" r:id="rId10"/>
    <p:sldId id="263" r:id="rId11"/>
    <p:sldId id="274" r:id="rId12"/>
    <p:sldId id="275" r:id="rId13"/>
    <p:sldId id="277" r:id="rId14"/>
    <p:sldId id="288" r:id="rId15"/>
    <p:sldId id="283" r:id="rId16"/>
    <p:sldId id="286" r:id="rId17"/>
    <p:sldId id="289" r:id="rId18"/>
    <p:sldId id="287" r:id="rId19"/>
    <p:sldId id="291" r:id="rId20"/>
    <p:sldId id="296" r:id="rId21"/>
    <p:sldId id="297" r:id="rId22"/>
    <p:sldId id="298" r:id="rId23"/>
    <p:sldId id="299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en" initials="g" lastIdx="1" clrIdx="0">
    <p:extLst>
      <p:ext uri="{19B8F6BF-5375-455C-9EA6-DF929625EA0E}">
        <p15:presenceInfo xmlns:p15="http://schemas.microsoft.com/office/powerpoint/2012/main" userId="gre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60A75-F9F6-4BCE-BA89-5720E8C5384D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37962-0BBD-4528-B2DE-9E8D1B830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86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962-0BBD-4528-B2DE-9E8D1B8307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8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63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9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08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4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70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8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8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7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12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55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C1C2"/>
            </a:gs>
            <a:gs pos="35000">
              <a:srgbClr val="FFEBFA">
                <a:lumMod val="0"/>
                <a:lumOff val="10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511B-4532-46B9-B608-E378E1AAA20A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8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43608" y="2228671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150" dirty="0" smtClean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포트폴리오</a:t>
            </a:r>
            <a:endParaRPr lang="en-US" altLang="ko-KR" sz="7200" spc="-150" dirty="0" smtClean="0">
              <a:solidFill>
                <a:schemeClr val="accent6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516216" y="5517232"/>
            <a:ext cx="0" cy="836712"/>
          </a:xfrm>
          <a:prstGeom prst="line">
            <a:avLst/>
          </a:prstGeom>
          <a:ln w="22225">
            <a:gradFill>
              <a:gsLst>
                <a:gs pos="46000">
                  <a:srgbClr val="ADAEAE"/>
                </a:gs>
                <a:gs pos="74200">
                  <a:srgbClr val="BCBDBD"/>
                </a:gs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148263" y="3308791"/>
            <a:ext cx="4719881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16216" y="575092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 준 성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2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ERD &amp; DB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5571"/>
            <a:ext cx="9144000" cy="464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2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ERD &amp; DB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741082"/>
            <a:ext cx="5883176" cy="20925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0" y="2289826"/>
            <a:ext cx="5882400" cy="23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ERD &amp; DB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83813"/>
            <a:ext cx="5882400" cy="22253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581128"/>
            <a:ext cx="5882400" cy="210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ERD &amp; DB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48880"/>
            <a:ext cx="5882400" cy="382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코드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93122" y="2355222"/>
            <a:ext cx="30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관련 </a:t>
            </a:r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인터셉터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5" y="3573016"/>
            <a:ext cx="8078587" cy="24482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7035" y="2852936"/>
            <a:ext cx="64011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postHandle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인터셉터가</a:t>
            </a:r>
            <a:r>
              <a:rPr lang="ko-KR" altLang="en-US" sz="1200" dirty="0"/>
              <a:t> 컨트롤러가 실행된 후 호출되는 것을 이용하여</a:t>
            </a:r>
            <a:r>
              <a:rPr lang="en-US" altLang="ko-KR" sz="1200" dirty="0"/>
              <a:t> </a:t>
            </a:r>
            <a:r>
              <a:rPr lang="ko-KR" altLang="en-US" sz="1200" dirty="0" err="1" smtClean="0"/>
              <a:t>로그인에</a:t>
            </a:r>
            <a:r>
              <a:rPr lang="ko-KR" altLang="en-US" sz="1200" dirty="0" smtClean="0"/>
              <a:t> 성공하면</a:t>
            </a:r>
            <a:endParaRPr lang="en-US" altLang="ko-KR" sz="1200" dirty="0" smtClean="0"/>
          </a:p>
          <a:p>
            <a:r>
              <a:rPr lang="ko-KR" altLang="en-US" sz="1200" dirty="0" smtClean="0"/>
              <a:t>로그인한 유저 정보를 세션에 저장하는 기능을 구현하였습니다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214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코드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93122" y="2355222"/>
            <a:ext cx="308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관련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컨트롤러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7035" y="2852936"/>
            <a:ext cx="81633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컨트롤러를 이용하여 경로를 매핑하는 것을 이용하여 로그인 페이지를 연결하였고 서비스에 데이터를 보내고 결과를 요청하는 것을 이용하여 로그인 페이지에서 입력된 값을 보내고 로그인결과를 요청하였습니다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22" y="3573016"/>
            <a:ext cx="8157918" cy="27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코드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93122" y="2355222"/>
            <a:ext cx="481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관련 서비스 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4" y="3640438"/>
            <a:ext cx="6643078" cy="166077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97034" y="2852936"/>
            <a:ext cx="837942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컨트롤러에서 보내온 데이터를 가지고 </a:t>
            </a:r>
            <a:r>
              <a:rPr lang="en-US" altLang="ko-KR" sz="1200" dirty="0" smtClean="0"/>
              <a:t>Dao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있는 데이터를 요청하여 결과를 받아서 가공하여 컨트롤러에 결과를 전달하는 것을 이용하여 컨트롤러에서 전달해온 정보를 가지고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에서 유저 정보를 가지고 와서 컨트롤러에 </a:t>
            </a:r>
            <a:r>
              <a:rPr lang="ko-KR" altLang="en-US" sz="1200" dirty="0" err="1" smtClean="0"/>
              <a:t>로그인의</a:t>
            </a:r>
            <a:endParaRPr lang="en-US" altLang="ko-KR" sz="1200" dirty="0" smtClean="0"/>
          </a:p>
          <a:p>
            <a:r>
              <a:rPr lang="ko-KR" altLang="en-US" sz="1200" dirty="0" smtClean="0"/>
              <a:t>결과를 알려주는 기능을 구현하였습니다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0585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코드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93122" y="3880480"/>
            <a:ext cx="481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관련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Mapper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6" y="5069557"/>
            <a:ext cx="4305300" cy="4476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3258000"/>
            <a:ext cx="4095064" cy="2880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3122" y="2355222"/>
            <a:ext cx="481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관련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Dao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7034" y="2852936"/>
            <a:ext cx="765934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서비스에서 정보를 토대로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접근하는 것을 이용하여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를 가지고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접근하는 기능을 구현하였습니다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97034" y="4391771"/>
            <a:ext cx="809139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Dao</a:t>
            </a:r>
            <a:r>
              <a:rPr lang="ko-KR" altLang="en-US" sz="1200" dirty="0" smtClean="0"/>
              <a:t>가 알고있는 정보를 가지고 쿼리로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SQL</a:t>
            </a:r>
            <a:r>
              <a:rPr lang="ko-KR" altLang="en-US" sz="1200" dirty="0" smtClean="0"/>
              <a:t>을 호출하는 것을 이용하여 해당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가 있으면서 탈퇴하지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않았으면 정보를 가져오는 기능을 구현 하였습니다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649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코드</a:t>
            </a:r>
            <a:endParaRPr lang="ko-KR" altLang="en-US" sz="2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3284984"/>
            <a:ext cx="2846385" cy="27206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3122" y="2355222"/>
            <a:ext cx="481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관련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7034" y="2852936"/>
            <a:ext cx="54991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Mapper</a:t>
            </a:r>
            <a:r>
              <a:rPr lang="ko-KR" altLang="en-US" sz="1200" dirty="0" smtClean="0"/>
              <a:t>를 통하여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에서 가져온 정보를 전달하기 위해 </a:t>
            </a:r>
            <a:r>
              <a:rPr lang="en-US" altLang="ko-KR" sz="1200" dirty="0" smtClean="0"/>
              <a:t>Vo</a:t>
            </a:r>
            <a:r>
              <a:rPr lang="ko-KR" altLang="en-US" sz="1200" dirty="0" smtClean="0"/>
              <a:t>를 구현하였습니다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598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사이트 화면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4" y="2996952"/>
            <a:ext cx="4037057" cy="23042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96708"/>
            <a:ext cx="4191036" cy="23765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7034" y="2599398"/>
            <a:ext cx="40370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메인 화면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2589409"/>
            <a:ext cx="41044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제품 조회 화면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6194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619672" y="1472590"/>
            <a:ext cx="252028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19672" y="764704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ko-KR" altLang="en-US" sz="4000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79712" y="2606026"/>
            <a:ext cx="0" cy="3415262"/>
          </a:xfrm>
          <a:prstGeom prst="line">
            <a:avLst/>
          </a:prstGeom>
          <a:ln cmpd="sng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7664" y="256073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이유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341459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일정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7010" y="427918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 명세서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470611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   ERD &amp;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58897" y="513304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298766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환경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7664" y="384713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58897" y="555997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사이트 화면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6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사이트 화면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97034" y="2599398"/>
            <a:ext cx="40370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비회원 구매하기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2589409"/>
            <a:ext cx="41044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제품 조회 화면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4" y="2996708"/>
            <a:ext cx="4063556" cy="23019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96328"/>
            <a:ext cx="4104456" cy="223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3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사이트 화면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97034" y="2599398"/>
            <a:ext cx="40370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제품 리스트 화면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2589409"/>
            <a:ext cx="41044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화면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79" y="2996952"/>
            <a:ext cx="4041512" cy="22929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001071"/>
            <a:ext cx="4052723" cy="229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사이트 화면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97034" y="2599398"/>
            <a:ext cx="40370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로그인 성공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2589409"/>
            <a:ext cx="41044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 주문 화면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4" y="3001071"/>
            <a:ext cx="4104456" cy="23480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001071"/>
            <a:ext cx="4121468" cy="23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2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67744" y="2852936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150" dirty="0" smtClean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en-US" altLang="ko-KR" sz="7200" spc="-150" dirty="0" smtClean="0">
              <a:solidFill>
                <a:schemeClr val="accent6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372399" y="3933056"/>
            <a:ext cx="4503857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3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주제 선정 이유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77942" y="2420888"/>
            <a:ext cx="6755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취업률이 낮아짐에 따라 창업을 준비하는 청년들이 증가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공예디자인과를 전공한 학생들이 창업 준비를 하는 경우가 많음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2798122" y="4014093"/>
            <a:ext cx="3514782" cy="792088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07241" y="547605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 액세서리 쇼핑몰의 수요 증가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8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환경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2462010"/>
            <a:ext cx="545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운영체제</a:t>
            </a:r>
            <a:r>
              <a:rPr lang="en-US" altLang="ko-KR" dirty="0"/>
              <a:t> </a:t>
            </a:r>
            <a:r>
              <a:rPr lang="en-US" altLang="ko-KR" dirty="0" smtClean="0"/>
              <a:t>          Window 10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123728" y="2462010"/>
            <a:ext cx="0" cy="2695182"/>
          </a:xfrm>
          <a:prstGeom prst="line">
            <a:avLst/>
          </a:prstGeom>
          <a:ln cmpd="sng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600" y="2915652"/>
            <a:ext cx="545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개발언어</a:t>
            </a:r>
            <a:r>
              <a:rPr lang="en-US" altLang="ko-KR" dirty="0" smtClean="0"/>
              <a:t>           HTML5, JAVA, </a:t>
            </a:r>
            <a:r>
              <a:rPr lang="en-US" altLang="ko-KR" dirty="0" err="1" smtClean="0"/>
              <a:t>Javascript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3369294"/>
            <a:ext cx="545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형상관리도구</a:t>
            </a:r>
            <a:r>
              <a:rPr lang="en-US" altLang="ko-KR" dirty="0" smtClean="0"/>
              <a:t>	     GitHub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5616" y="3822936"/>
            <a:ext cx="545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서버</a:t>
            </a:r>
            <a:r>
              <a:rPr lang="en-US" altLang="ko-KR" dirty="0"/>
              <a:t> </a:t>
            </a:r>
            <a:r>
              <a:rPr lang="en-US" altLang="ko-KR" dirty="0" smtClean="0"/>
              <a:t>          Apache(Tomcat)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4276428"/>
            <a:ext cx="545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프레임워크</a:t>
            </a:r>
            <a:r>
              <a:rPr lang="en-US" altLang="ko-KR" dirty="0" smtClean="0"/>
              <a:t>	  Spring 4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47664" y="4729920"/>
            <a:ext cx="545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API	</a:t>
            </a: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SummerNote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6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개발 일정</a:t>
            </a:r>
            <a:endParaRPr lang="ko-KR" altLang="en-US" sz="28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988062"/>
              </p:ext>
            </p:extLst>
          </p:nvPr>
        </p:nvGraphicFramePr>
        <p:xfrm>
          <a:off x="323520" y="2501220"/>
          <a:ext cx="8568960" cy="3952116"/>
        </p:xfrm>
        <a:graphic>
          <a:graphicData uri="http://schemas.openxmlformats.org/drawingml/2006/table">
            <a:tbl>
              <a:tblPr/>
              <a:tblGrid>
                <a:gridCol w="643369">
                  <a:extLst>
                    <a:ext uri="{9D8B030D-6E8A-4147-A177-3AD203B41FA5}">
                      <a16:colId xmlns:a16="http://schemas.microsoft.com/office/drawing/2014/main" val="3184706506"/>
                    </a:ext>
                  </a:extLst>
                </a:gridCol>
                <a:gridCol w="2778639">
                  <a:extLst>
                    <a:ext uri="{9D8B030D-6E8A-4147-A177-3AD203B41FA5}">
                      <a16:colId xmlns:a16="http://schemas.microsoft.com/office/drawing/2014/main" val="999531958"/>
                    </a:ext>
                  </a:extLst>
                </a:gridCol>
                <a:gridCol w="643369">
                  <a:extLst>
                    <a:ext uri="{9D8B030D-6E8A-4147-A177-3AD203B41FA5}">
                      <a16:colId xmlns:a16="http://schemas.microsoft.com/office/drawing/2014/main" val="2391089414"/>
                    </a:ext>
                  </a:extLst>
                </a:gridCol>
                <a:gridCol w="643369">
                  <a:extLst>
                    <a:ext uri="{9D8B030D-6E8A-4147-A177-3AD203B41FA5}">
                      <a16:colId xmlns:a16="http://schemas.microsoft.com/office/drawing/2014/main" val="2912750172"/>
                    </a:ext>
                  </a:extLst>
                </a:gridCol>
                <a:gridCol w="643369">
                  <a:extLst>
                    <a:ext uri="{9D8B030D-6E8A-4147-A177-3AD203B41FA5}">
                      <a16:colId xmlns:a16="http://schemas.microsoft.com/office/drawing/2014/main" val="1860507869"/>
                    </a:ext>
                  </a:extLst>
                </a:gridCol>
                <a:gridCol w="643369">
                  <a:extLst>
                    <a:ext uri="{9D8B030D-6E8A-4147-A177-3AD203B41FA5}">
                      <a16:colId xmlns:a16="http://schemas.microsoft.com/office/drawing/2014/main" val="3841254379"/>
                    </a:ext>
                  </a:extLst>
                </a:gridCol>
                <a:gridCol w="643369">
                  <a:extLst>
                    <a:ext uri="{9D8B030D-6E8A-4147-A177-3AD203B41FA5}">
                      <a16:colId xmlns:a16="http://schemas.microsoft.com/office/drawing/2014/main" val="2693977010"/>
                    </a:ext>
                  </a:extLst>
                </a:gridCol>
                <a:gridCol w="643369">
                  <a:extLst>
                    <a:ext uri="{9D8B030D-6E8A-4147-A177-3AD203B41FA5}">
                      <a16:colId xmlns:a16="http://schemas.microsoft.com/office/drawing/2014/main" val="1400920206"/>
                    </a:ext>
                  </a:extLst>
                </a:gridCol>
                <a:gridCol w="643369">
                  <a:extLst>
                    <a:ext uri="{9D8B030D-6E8A-4147-A177-3AD203B41FA5}">
                      <a16:colId xmlns:a16="http://schemas.microsoft.com/office/drawing/2014/main" val="1077599536"/>
                    </a:ext>
                  </a:extLst>
                </a:gridCol>
                <a:gridCol w="643369">
                  <a:extLst>
                    <a:ext uri="{9D8B030D-6E8A-4147-A177-3AD203B41FA5}">
                      <a16:colId xmlns:a16="http://schemas.microsoft.com/office/drawing/2014/main" val="3923204808"/>
                    </a:ext>
                  </a:extLst>
                </a:gridCol>
              </a:tblGrid>
              <a:tr h="22614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번호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세부 추진 내 용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추 진 일 정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899388"/>
                  </a:ext>
                </a:extLst>
              </a:tr>
              <a:tr h="226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429581"/>
                  </a:ext>
                </a:extLst>
              </a:tr>
              <a:tr h="7995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요구사항 명세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137447"/>
                  </a:ext>
                </a:extLst>
              </a:tr>
              <a:tr h="79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026296"/>
                  </a:ext>
                </a:extLst>
              </a:tr>
              <a:tr h="79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347673"/>
                  </a:ext>
                </a:extLst>
              </a:tr>
              <a:tr h="7995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데이터베이스 설계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985929"/>
                  </a:ext>
                </a:extLst>
              </a:tr>
              <a:tr h="79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978681"/>
                  </a:ext>
                </a:extLst>
              </a:tr>
              <a:tr h="79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399045"/>
                  </a:ext>
                </a:extLst>
              </a:tr>
              <a:tr h="7995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400" kern="0" spc="-2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데이터베이스 구축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975406"/>
                  </a:ext>
                </a:extLst>
              </a:tr>
              <a:tr h="79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565690"/>
                  </a:ext>
                </a:extLst>
              </a:tr>
              <a:tr h="79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82703"/>
                  </a:ext>
                </a:extLst>
              </a:tr>
              <a:tr h="7995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4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 구현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422081"/>
                  </a:ext>
                </a:extLst>
              </a:tr>
              <a:tr h="79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711487"/>
                  </a:ext>
                </a:extLst>
              </a:tr>
              <a:tr h="79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650840"/>
                  </a:ext>
                </a:extLst>
              </a:tr>
              <a:tr h="17750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400" kern="0" spc="-2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프론트엔드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프로그래밍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158740"/>
                  </a:ext>
                </a:extLst>
              </a:tr>
              <a:tr h="1775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506004"/>
                  </a:ext>
                </a:extLst>
              </a:tr>
              <a:tr h="1775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700448"/>
                  </a:ext>
                </a:extLst>
              </a:tr>
              <a:tr h="17750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400" kern="0" spc="-2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백엔드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프로그래밍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092162"/>
                  </a:ext>
                </a:extLst>
              </a:tr>
              <a:tr h="1775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579729"/>
                  </a:ext>
                </a:extLst>
              </a:tr>
              <a:tr h="1775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340426"/>
                  </a:ext>
                </a:extLst>
              </a:tr>
              <a:tr h="17750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테스트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010373"/>
                  </a:ext>
                </a:extLst>
              </a:tr>
              <a:tr h="1775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16649"/>
                  </a:ext>
                </a:extLst>
              </a:tr>
              <a:tr h="1775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343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5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기능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8120" y="3011962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관리자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078396" y="3011962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로그인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49216" y="2996952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제품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49216" y="3645024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주문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854488" y="4293096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반품 및 </a:t>
            </a:r>
            <a:r>
              <a:rPr lang="en-US" altLang="ko-KR" sz="1700" dirty="0" smtClean="0">
                <a:solidFill>
                  <a:schemeClr val="tx1"/>
                </a:solidFill>
              </a:rPr>
              <a:t>A/S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54488" y="5589240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</a:rPr>
              <a:t>Q &amp; A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54488" y="4941168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공지사항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849216" y="2348880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제품 등록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stCxn id="7" idx="3"/>
            <a:endCxn id="9" idx="1"/>
          </p:cNvCxnSpPr>
          <p:nvPr/>
        </p:nvCxnSpPr>
        <p:spPr>
          <a:xfrm>
            <a:off x="1758280" y="3263990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>
          <a:xfrm>
            <a:off x="2078396" y="3768046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로그아웃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" idx="2"/>
            <a:endCxn id="96" idx="0"/>
          </p:cNvCxnSpPr>
          <p:nvPr/>
        </p:nvCxnSpPr>
        <p:spPr>
          <a:xfrm>
            <a:off x="2803748" y="3516018"/>
            <a:ext cx="0" cy="2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3854488" y="6237312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리뷰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>
            <a:stCxn id="9" idx="3"/>
            <a:endCxn id="63" idx="1"/>
          </p:cNvCxnSpPr>
          <p:nvPr/>
        </p:nvCxnSpPr>
        <p:spPr>
          <a:xfrm flipV="1">
            <a:off x="3529100" y="2600908"/>
            <a:ext cx="320116" cy="6630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9" idx="3"/>
            <a:endCxn id="12" idx="1"/>
          </p:cNvCxnSpPr>
          <p:nvPr/>
        </p:nvCxnSpPr>
        <p:spPr>
          <a:xfrm flipV="1">
            <a:off x="3529100" y="3248980"/>
            <a:ext cx="320116" cy="1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9" idx="3"/>
            <a:endCxn id="17" idx="1"/>
          </p:cNvCxnSpPr>
          <p:nvPr/>
        </p:nvCxnSpPr>
        <p:spPr>
          <a:xfrm>
            <a:off x="3529100" y="3263990"/>
            <a:ext cx="320116" cy="633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9" idx="3"/>
            <a:endCxn id="19" idx="1"/>
          </p:cNvCxnSpPr>
          <p:nvPr/>
        </p:nvCxnSpPr>
        <p:spPr>
          <a:xfrm>
            <a:off x="3529100" y="3263990"/>
            <a:ext cx="325388" cy="12811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9" idx="3"/>
            <a:endCxn id="22" idx="1"/>
          </p:cNvCxnSpPr>
          <p:nvPr/>
        </p:nvCxnSpPr>
        <p:spPr>
          <a:xfrm>
            <a:off x="3529100" y="3263990"/>
            <a:ext cx="325388" cy="1929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9" idx="3"/>
            <a:endCxn id="20" idx="1"/>
          </p:cNvCxnSpPr>
          <p:nvPr/>
        </p:nvCxnSpPr>
        <p:spPr>
          <a:xfrm>
            <a:off x="3529100" y="3263990"/>
            <a:ext cx="325388" cy="2577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9" idx="3"/>
            <a:endCxn id="28" idx="1"/>
          </p:cNvCxnSpPr>
          <p:nvPr/>
        </p:nvCxnSpPr>
        <p:spPr>
          <a:xfrm>
            <a:off x="3529100" y="3263990"/>
            <a:ext cx="325388" cy="3225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7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기능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8120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회원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078396" y="3011181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로그인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49216" y="3011181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제품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620036" y="2276872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위시리스트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620036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장바구니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80312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회원 구매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49216" y="3745490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반품 및 </a:t>
            </a:r>
            <a:r>
              <a:rPr lang="en-US" altLang="ko-KR" sz="1700" dirty="0">
                <a:solidFill>
                  <a:schemeClr val="tx1"/>
                </a:solidFill>
              </a:rPr>
              <a:t>A/S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854488" y="4479799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공지사항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54488" y="5948417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리뷰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54488" y="5214108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</a:rPr>
              <a:t>Q &amp; A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849216" y="2276872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주문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9" idx="3"/>
            <a:endCxn id="63" idx="1"/>
          </p:cNvCxnSpPr>
          <p:nvPr/>
        </p:nvCxnSpPr>
        <p:spPr>
          <a:xfrm flipV="1">
            <a:off x="3529100" y="2528900"/>
            <a:ext cx="320116" cy="73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9" idx="3"/>
            <a:endCxn id="12" idx="1"/>
          </p:cNvCxnSpPr>
          <p:nvPr/>
        </p:nvCxnSpPr>
        <p:spPr>
          <a:xfrm>
            <a:off x="3529100" y="3263209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9" idx="3"/>
            <a:endCxn id="17" idx="1"/>
          </p:cNvCxnSpPr>
          <p:nvPr/>
        </p:nvCxnSpPr>
        <p:spPr>
          <a:xfrm>
            <a:off x="3529100" y="3263209"/>
            <a:ext cx="320116" cy="73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3"/>
            <a:endCxn id="19" idx="1"/>
          </p:cNvCxnSpPr>
          <p:nvPr/>
        </p:nvCxnSpPr>
        <p:spPr>
          <a:xfrm>
            <a:off x="3529100" y="3263209"/>
            <a:ext cx="325388" cy="1468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9" idx="3"/>
            <a:endCxn id="22" idx="1"/>
          </p:cNvCxnSpPr>
          <p:nvPr/>
        </p:nvCxnSpPr>
        <p:spPr>
          <a:xfrm>
            <a:off x="3529100" y="3263209"/>
            <a:ext cx="325388" cy="2202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9" idx="3"/>
            <a:endCxn id="20" idx="1"/>
          </p:cNvCxnSpPr>
          <p:nvPr/>
        </p:nvCxnSpPr>
        <p:spPr>
          <a:xfrm>
            <a:off x="3529100" y="3263209"/>
            <a:ext cx="325388" cy="29372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2" idx="3"/>
            <a:endCxn id="13" idx="1"/>
          </p:cNvCxnSpPr>
          <p:nvPr/>
        </p:nvCxnSpPr>
        <p:spPr>
          <a:xfrm flipV="1">
            <a:off x="5299920" y="2528900"/>
            <a:ext cx="320116" cy="73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2" idx="3"/>
            <a:endCxn id="14" idx="1"/>
          </p:cNvCxnSpPr>
          <p:nvPr/>
        </p:nvCxnSpPr>
        <p:spPr>
          <a:xfrm>
            <a:off x="5299920" y="3263209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14" idx="3"/>
            <a:endCxn id="15" idx="1"/>
          </p:cNvCxnSpPr>
          <p:nvPr/>
        </p:nvCxnSpPr>
        <p:spPr>
          <a:xfrm>
            <a:off x="7060196" y="3263209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13" idx="2"/>
            <a:endCxn id="14" idx="0"/>
          </p:cNvCxnSpPr>
          <p:nvPr/>
        </p:nvCxnSpPr>
        <p:spPr>
          <a:xfrm>
            <a:off x="6340116" y="2780928"/>
            <a:ext cx="0" cy="23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7" idx="3"/>
            <a:endCxn id="9" idx="1"/>
          </p:cNvCxnSpPr>
          <p:nvPr/>
        </p:nvCxnSpPr>
        <p:spPr>
          <a:xfrm>
            <a:off x="1758280" y="3263209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>
          <a:xfrm>
            <a:off x="2078396" y="3767265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로그아웃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" idx="2"/>
            <a:endCxn id="96" idx="0"/>
          </p:cNvCxnSpPr>
          <p:nvPr/>
        </p:nvCxnSpPr>
        <p:spPr>
          <a:xfrm>
            <a:off x="2803748" y="3515237"/>
            <a:ext cx="0" cy="2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60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기능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8120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비회원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075419" y="3011181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제품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43262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장바구니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603538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회원 구매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080691" y="3745490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공지사항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080691" y="4479799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</a:rPr>
              <a:t>Q &amp; A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078396" y="2276872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주문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7" idx="3"/>
            <a:endCxn id="12" idx="1"/>
          </p:cNvCxnSpPr>
          <p:nvPr/>
        </p:nvCxnSpPr>
        <p:spPr>
          <a:xfrm>
            <a:off x="1758280" y="3263209"/>
            <a:ext cx="317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7" idx="3"/>
            <a:endCxn id="63" idx="1"/>
          </p:cNvCxnSpPr>
          <p:nvPr/>
        </p:nvCxnSpPr>
        <p:spPr>
          <a:xfrm flipV="1">
            <a:off x="1758280" y="2528900"/>
            <a:ext cx="320116" cy="73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7" idx="3"/>
            <a:endCxn id="19" idx="1"/>
          </p:cNvCxnSpPr>
          <p:nvPr/>
        </p:nvCxnSpPr>
        <p:spPr>
          <a:xfrm>
            <a:off x="1758280" y="3263209"/>
            <a:ext cx="322411" cy="73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7" idx="3"/>
            <a:endCxn id="22" idx="1"/>
          </p:cNvCxnSpPr>
          <p:nvPr/>
        </p:nvCxnSpPr>
        <p:spPr>
          <a:xfrm>
            <a:off x="1758280" y="3263209"/>
            <a:ext cx="322411" cy="1468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3"/>
            <a:endCxn id="14" idx="1"/>
          </p:cNvCxnSpPr>
          <p:nvPr/>
        </p:nvCxnSpPr>
        <p:spPr>
          <a:xfrm>
            <a:off x="3526123" y="3263209"/>
            <a:ext cx="317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4" idx="3"/>
            <a:endCxn id="15" idx="1"/>
          </p:cNvCxnSpPr>
          <p:nvPr/>
        </p:nvCxnSpPr>
        <p:spPr>
          <a:xfrm>
            <a:off x="5283422" y="3263209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318120" y="3770535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회원가입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7" idx="2"/>
            <a:endCxn id="43" idx="0"/>
          </p:cNvCxnSpPr>
          <p:nvPr/>
        </p:nvCxnSpPr>
        <p:spPr>
          <a:xfrm>
            <a:off x="1038200" y="3515237"/>
            <a:ext cx="0" cy="25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요구사항 분석 명세서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0504"/>
            <a:ext cx="9144000" cy="452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9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>
          <a:defRPr sz="12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420</Words>
  <Application>Microsoft Office PowerPoint</Application>
  <PresentationFormat>화면 슬라이드 쇼(4:3)</PresentationFormat>
  <Paragraphs>140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박민희</dc:creator>
  <cp:lastModifiedBy>green</cp:lastModifiedBy>
  <cp:revision>101</cp:revision>
  <dcterms:created xsi:type="dcterms:W3CDTF">2014-03-25T16:54:31Z</dcterms:created>
  <dcterms:modified xsi:type="dcterms:W3CDTF">2020-09-25T08:28:35Z</dcterms:modified>
</cp:coreProperties>
</file>