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78" r:id="rId4"/>
    <p:sldId id="261" r:id="rId5"/>
    <p:sldId id="263" r:id="rId6"/>
    <p:sldId id="290" r:id="rId7"/>
    <p:sldId id="279" r:id="rId8"/>
    <p:sldId id="280" r:id="rId9"/>
    <p:sldId id="282" r:id="rId10"/>
    <p:sldId id="281" r:id="rId11"/>
    <p:sldId id="283" r:id="rId12"/>
    <p:sldId id="284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90" autoAdjust="0"/>
  </p:normalViewPr>
  <p:slideViewPr>
    <p:cSldViewPr>
      <p:cViewPr>
        <p:scale>
          <a:sx n="66" d="100"/>
          <a:sy n="66" d="100"/>
        </p:scale>
        <p:origin x="1446" y="19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FB9EF-3512-41FC-B02D-80BB11A18F64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817D7-2E80-46D1-935C-CDBF2B7C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7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6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9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4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1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1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8E83-201F-462B-9CA4-B73EC885F0A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5246-6B49-460D-845E-3F40636BF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5072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함정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3" y="936104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6) </a:t>
            </a:r>
            <a:r>
              <a:rPr lang="ko-KR" altLang="en-US" b="1" dirty="0">
                <a:solidFill>
                  <a:srgbClr val="FF0000"/>
                </a:solidFill>
              </a:rPr>
              <a:t>피격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</a:t>
            </a:r>
            <a:r>
              <a:rPr lang="ko-KR" altLang="ko-KR" dirty="0"/>
              <a:t>투사체</a:t>
            </a:r>
            <a:r>
              <a:rPr lang="en-US" altLang="ko-KR" dirty="0"/>
              <a:t>(</a:t>
            </a:r>
            <a:r>
              <a:rPr lang="ko-KR" altLang="ko-KR" dirty="0"/>
              <a:t>화살 등</a:t>
            </a:r>
            <a:r>
              <a:rPr lang="en-US" altLang="ko-KR" dirty="0"/>
              <a:t>)</a:t>
            </a:r>
            <a:r>
              <a:rPr lang="ko-KR" altLang="en-US" dirty="0"/>
              <a:t>에 캐릭터가 피격 되었을 때 이 모션을 취함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91881" y="2856904"/>
            <a:ext cx="4968552" cy="3031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FF0000"/>
                </a:solidFill>
              </a:rPr>
              <a:t>피격 시 </a:t>
            </a:r>
            <a:r>
              <a:rPr lang="ko-KR" altLang="en-US" sz="1100" dirty="0"/>
              <a:t>뒤로 밀려나며 캐릭터가 깜박깜박거린다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3113506" y="3865016"/>
            <a:ext cx="5904656" cy="5912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캐릭터 애니메이션 기본상태</a:t>
            </a:r>
            <a:r>
              <a:rPr lang="en-US" altLang="ko-KR" sz="1050" dirty="0">
                <a:solidFill>
                  <a:srgbClr val="FF0000"/>
                </a:solidFill>
              </a:rPr>
              <a:t>(1)</a:t>
            </a:r>
            <a:r>
              <a:rPr lang="ko-KR" altLang="en-US" sz="1050" dirty="0"/>
              <a:t>에서</a:t>
            </a:r>
            <a:r>
              <a:rPr lang="en-US" altLang="ko-KR" sz="1050" dirty="0"/>
              <a:t> </a:t>
            </a:r>
            <a:r>
              <a:rPr lang="ko-KR" altLang="en-US" sz="1050" dirty="0"/>
              <a:t>다리가 조금 뜨고 밀려나면서 </a:t>
            </a:r>
            <a:r>
              <a:rPr lang="ko-KR" altLang="en-US" sz="1050" dirty="0" err="1"/>
              <a:t>반짝반짝거린다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7052063" y="4873128"/>
            <a:ext cx="2076281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상태</a:t>
            </a:r>
            <a:r>
              <a:rPr lang="en-US" altLang="ko-KR" sz="1100" dirty="0"/>
              <a:t>4. 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87412" y="5733256"/>
            <a:ext cx="8928992" cy="980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피격 시 </a:t>
            </a:r>
            <a:r>
              <a:rPr lang="en-US" altLang="ko-KR" dirty="0"/>
              <a:t>0.5</a:t>
            </a:r>
            <a:r>
              <a:rPr lang="ko-KR" altLang="en-US" dirty="0"/>
              <a:t>초간 다른 행동을 할 수 없다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피격 모션이 취해질 때 </a:t>
            </a:r>
            <a:r>
              <a:rPr lang="en-US" altLang="ko-KR" dirty="0"/>
              <a:t>0.5</a:t>
            </a:r>
            <a:r>
              <a:rPr lang="ko-KR" altLang="en-US" dirty="0"/>
              <a:t>초간 추가피해를 받지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05073-5055-4964-B508-7D19EB470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9" y="1893090"/>
            <a:ext cx="2812037" cy="339635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7412" y="4791271"/>
            <a:ext cx="21987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기본상태 </a:t>
            </a:r>
            <a:r>
              <a:rPr lang="en-US" altLang="ko-KR" sz="1200" dirty="0"/>
              <a:t>1 </a:t>
            </a:r>
            <a:r>
              <a:rPr lang="ko-KR" altLang="en-US" sz="1200" dirty="0"/>
              <a:t>이미지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537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092" y="-14582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함정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3" y="936104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7) </a:t>
            </a:r>
            <a:r>
              <a:rPr lang="ko-KR" altLang="en-US" b="1" dirty="0">
                <a:solidFill>
                  <a:srgbClr val="FF0000"/>
                </a:solidFill>
              </a:rPr>
              <a:t>넉 백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풍선 버섯 오브젝트</a:t>
            </a:r>
            <a:r>
              <a:rPr lang="en-US" altLang="ko-KR" dirty="0"/>
              <a:t>(</a:t>
            </a:r>
            <a:r>
              <a:rPr lang="ko-KR" altLang="en-US" dirty="0"/>
              <a:t>함정</a:t>
            </a:r>
            <a:r>
              <a:rPr lang="en-US" altLang="ko-KR" dirty="0"/>
              <a:t>)</a:t>
            </a:r>
            <a:r>
              <a:rPr lang="ko-KR" altLang="en-US" dirty="0"/>
              <a:t>를 밟았을 시 이 모션을 취함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4873128"/>
            <a:ext cx="2136610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상태 </a:t>
            </a:r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튕겨지는 방향으로 엉덩이가 밀려난다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32739" y="4873128"/>
            <a:ext cx="2234714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상태</a:t>
            </a:r>
            <a:r>
              <a:rPr lang="en-US" altLang="ko-KR" sz="1050" dirty="0">
                <a:solidFill>
                  <a:schemeClr val="tx1"/>
                </a:solidFill>
              </a:rPr>
              <a:t>2. </a:t>
            </a:r>
            <a:r>
              <a:rPr lang="ko-KR" altLang="en-US" sz="1050" dirty="0">
                <a:solidFill>
                  <a:schemeClr val="tx1"/>
                </a:solidFill>
              </a:rPr>
              <a:t>가벼운 물체가 떨어지는 것 처럼 바닥으로 떨어진다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2574" y="4873128"/>
            <a:ext cx="2198712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상태</a:t>
            </a:r>
            <a:r>
              <a:rPr lang="en-US" altLang="ko-KR" sz="1200" dirty="0"/>
              <a:t>3. </a:t>
            </a:r>
            <a:r>
              <a:rPr lang="ko-KR" altLang="en-US" sz="1200" dirty="0"/>
              <a:t>떨어지고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AB756-B6CB-400E-901A-5AF57B895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5" y="1937519"/>
            <a:ext cx="3535385" cy="25557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E523F-ED1E-4E4B-9214-5EF56A29D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39" y="1918028"/>
            <a:ext cx="3323388" cy="2555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CEBAA8-F99C-4CA8-88F9-C8DB222CF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918028"/>
            <a:ext cx="3007218" cy="2555799"/>
          </a:xfrm>
          <a:prstGeom prst="rect">
            <a:avLst/>
          </a:prstGeom>
        </p:spPr>
      </p:pic>
      <p:sp>
        <p:nvSpPr>
          <p:cNvPr id="26" name="원호 25">
            <a:extLst>
              <a:ext uri="{FF2B5EF4-FFF2-40B4-BE49-F238E27FC236}">
                <a16:creationId xmlns:a16="http://schemas.microsoft.com/office/drawing/2014/main" id="{5B246982-1E3B-4304-AC22-0A45075BEDC0}"/>
              </a:ext>
            </a:extLst>
          </p:cNvPr>
          <p:cNvSpPr/>
          <p:nvPr/>
        </p:nvSpPr>
        <p:spPr>
          <a:xfrm>
            <a:off x="3113597" y="3658716"/>
            <a:ext cx="1152128" cy="1124744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459010-5D52-422A-9A7E-3FF0514C5412}"/>
              </a:ext>
            </a:extLst>
          </p:cNvPr>
          <p:cNvCxnSpPr>
            <a:cxnSpLocks/>
          </p:cNvCxnSpPr>
          <p:nvPr/>
        </p:nvCxnSpPr>
        <p:spPr>
          <a:xfrm>
            <a:off x="4121709" y="4032448"/>
            <a:ext cx="144016" cy="1886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5CA2D3-7CA5-44A3-A531-AA6AFECF64B4}"/>
              </a:ext>
            </a:extLst>
          </p:cNvPr>
          <p:cNvCxnSpPr>
            <a:cxnSpLocks/>
          </p:cNvCxnSpPr>
          <p:nvPr/>
        </p:nvCxnSpPr>
        <p:spPr>
          <a:xfrm flipV="1">
            <a:off x="4274109" y="3892400"/>
            <a:ext cx="0" cy="2924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원호 42">
            <a:extLst>
              <a:ext uri="{FF2B5EF4-FFF2-40B4-BE49-F238E27FC236}">
                <a16:creationId xmlns:a16="http://schemas.microsoft.com/office/drawing/2014/main" id="{AB94C66E-38E7-4F69-B581-6D79792FBD4B}"/>
              </a:ext>
            </a:extLst>
          </p:cNvPr>
          <p:cNvSpPr/>
          <p:nvPr/>
        </p:nvSpPr>
        <p:spPr>
          <a:xfrm rot="15704707">
            <a:off x="2423844" y="3246832"/>
            <a:ext cx="1152128" cy="1124744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0DF248D-79CE-412A-BBAE-071203E3BB80}"/>
              </a:ext>
            </a:extLst>
          </p:cNvPr>
          <p:cNvCxnSpPr>
            <a:cxnSpLocks/>
          </p:cNvCxnSpPr>
          <p:nvPr/>
        </p:nvCxnSpPr>
        <p:spPr>
          <a:xfrm flipV="1">
            <a:off x="2741440" y="3224708"/>
            <a:ext cx="150029" cy="2190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5047428-CD6E-4B60-9A02-865B2C8F64CA}"/>
              </a:ext>
            </a:extLst>
          </p:cNvPr>
          <p:cNvCxnSpPr>
            <a:cxnSpLocks/>
          </p:cNvCxnSpPr>
          <p:nvPr/>
        </p:nvCxnSpPr>
        <p:spPr>
          <a:xfrm flipH="1">
            <a:off x="2891469" y="3210105"/>
            <a:ext cx="2064" cy="146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6D553D-4E1A-408F-ADFE-C8EEF6B3C887}"/>
              </a:ext>
            </a:extLst>
          </p:cNvPr>
          <p:cNvCxnSpPr>
            <a:cxnSpLocks/>
          </p:cNvCxnSpPr>
          <p:nvPr/>
        </p:nvCxnSpPr>
        <p:spPr>
          <a:xfrm>
            <a:off x="2594224" y="3143963"/>
            <a:ext cx="304940" cy="953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7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함정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3" y="936104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8) </a:t>
            </a:r>
            <a:r>
              <a:rPr lang="ko-KR" altLang="en-US" b="1" dirty="0">
                <a:solidFill>
                  <a:srgbClr val="FF0000"/>
                </a:solidFill>
              </a:rPr>
              <a:t>추락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지형이 없는 곳을 지나 갈 경우 혹은 썩은 통나무</a:t>
            </a:r>
            <a:r>
              <a:rPr lang="en-US" altLang="ko-KR" dirty="0"/>
              <a:t>, </a:t>
            </a:r>
            <a:r>
              <a:rPr lang="ko-KR" altLang="en-US" dirty="0"/>
              <a:t>무너지는 바닥</a:t>
            </a:r>
            <a:r>
              <a:rPr lang="en-US" altLang="ko-KR" dirty="0"/>
              <a:t>, </a:t>
            </a:r>
            <a:r>
              <a:rPr lang="ko-KR" altLang="en-US" dirty="0"/>
              <a:t>부서지는 갑판</a:t>
            </a:r>
            <a:r>
              <a:rPr lang="en-US" altLang="ko-KR" dirty="0"/>
              <a:t>, </a:t>
            </a:r>
            <a:r>
              <a:rPr lang="ko-KR" altLang="en-US" dirty="0"/>
              <a:t>무너지는 얼음다리</a:t>
            </a:r>
            <a:r>
              <a:rPr lang="en-US" altLang="ko-KR" dirty="0"/>
              <a:t>, </a:t>
            </a:r>
            <a:r>
              <a:rPr lang="ko-KR" altLang="en-US" dirty="0"/>
              <a:t>부서지는 얼음 바닥</a:t>
            </a:r>
            <a:r>
              <a:rPr lang="en-US" altLang="ko-KR" dirty="0"/>
              <a:t>, </a:t>
            </a:r>
            <a:r>
              <a:rPr lang="ko-KR" altLang="en-US" dirty="0"/>
              <a:t>무너지는 바위다리 함정 오브젝트가 발동되면 이 모션을 취함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7096013" y="5186558"/>
            <a:ext cx="2076281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</a:t>
            </a:r>
            <a:r>
              <a:rPr lang="en-US" altLang="ko-KR" sz="1100" dirty="0"/>
              <a:t>4. 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F24C22-AEDA-4BCA-9B98-DB9A9EEC1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7" y="2400257"/>
            <a:ext cx="3670548" cy="33574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73434-071B-405D-B8EC-714B3E07A07B}"/>
              </a:ext>
            </a:extLst>
          </p:cNvPr>
          <p:cNvSpPr/>
          <p:nvPr/>
        </p:nvSpPr>
        <p:spPr>
          <a:xfrm>
            <a:off x="4572000" y="2400257"/>
            <a:ext cx="4014568" cy="7431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귀와 팔은 종이처럼 팔랑거리며 움직인다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384CD0-CDCF-437D-8DF0-2D535B57CD08}"/>
              </a:ext>
            </a:extLst>
          </p:cNvPr>
          <p:cNvSpPr/>
          <p:nvPr/>
        </p:nvSpPr>
        <p:spPr>
          <a:xfrm>
            <a:off x="4572000" y="3288402"/>
            <a:ext cx="4014568" cy="7431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뛰어 내리는 듯 자연스럽게 떨어진다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8EA32-6B57-4CF2-8A5E-433301A2FE8F}"/>
              </a:ext>
            </a:extLst>
          </p:cNvPr>
          <p:cNvSpPr/>
          <p:nvPr/>
        </p:nvSpPr>
        <p:spPr>
          <a:xfrm>
            <a:off x="4572000" y="5014599"/>
            <a:ext cx="4014568" cy="7431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차고 있던 턱받이가 팔랑거리고 물고있던 공갈 젖꼭지를 떨어뜨린다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AE1FB1-ABAB-47BD-BD5F-05126AF037B4}"/>
              </a:ext>
            </a:extLst>
          </p:cNvPr>
          <p:cNvSpPr/>
          <p:nvPr/>
        </p:nvSpPr>
        <p:spPr>
          <a:xfrm>
            <a:off x="4572000" y="4133988"/>
            <a:ext cx="4014568" cy="7431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떨어지고 난 이후 사망 모션으로 넘어가게 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537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이벤트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0" y="808003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10) </a:t>
            </a:r>
            <a:r>
              <a:rPr lang="ko-KR" altLang="en-US" b="1" dirty="0">
                <a:solidFill>
                  <a:srgbClr val="FF0000"/>
                </a:solidFill>
              </a:rPr>
              <a:t>밀기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플레이어 간의 접촉이 있는 상황에서 발생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플레이어 간의 접촉이 있을 때 움직이는 쪽이 취하는 모션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FCED2-223D-4272-98FD-02B0621FF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8880"/>
            <a:ext cx="2952329" cy="32952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48180F-EB2B-40F6-878A-1FE23FA3506B}"/>
              </a:ext>
            </a:extLst>
          </p:cNvPr>
          <p:cNvSpPr/>
          <p:nvPr/>
        </p:nvSpPr>
        <p:spPr>
          <a:xfrm>
            <a:off x="4220007" y="2820331"/>
            <a:ext cx="3932382" cy="7302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오브젝트를 밀었을 시의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반동으로 인해 등이 살짝 굽는다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1346D6-B399-4128-A6E8-6D4F0386CC00}"/>
              </a:ext>
            </a:extLst>
          </p:cNvPr>
          <p:cNvSpPr/>
          <p:nvPr/>
        </p:nvSpPr>
        <p:spPr>
          <a:xfrm>
            <a:off x="4225506" y="4366199"/>
            <a:ext cx="3932382" cy="7302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상대방을 밀어냄과 동시에 자신도 살짝 밀려난다</a:t>
            </a:r>
            <a:r>
              <a:rPr lang="en-US" altLang="ko-KR" sz="1100" dirty="0">
                <a:solidFill>
                  <a:schemeClr val="tx1"/>
                </a:solidFill>
              </a:rPr>
              <a:t>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7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이벤트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3" y="936104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11) </a:t>
            </a:r>
            <a:r>
              <a:rPr lang="ko-KR" altLang="en-US" b="1" dirty="0">
                <a:solidFill>
                  <a:srgbClr val="FF0000"/>
                </a:solidFill>
              </a:rPr>
              <a:t>밀림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플레이어 간의 접촉이 있는 상황에서 발생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플레이어 간의 접촉이 있을 때 움직이지 않는 쪽이 취하는 행동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E262AE-067B-4794-8A84-696D2B66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7" y="2700132"/>
            <a:ext cx="3543300" cy="3429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F412D7-7588-45FD-8EDC-38E4A7D4F6F1}"/>
              </a:ext>
            </a:extLst>
          </p:cNvPr>
          <p:cNvSpPr/>
          <p:nvPr/>
        </p:nvSpPr>
        <p:spPr>
          <a:xfrm>
            <a:off x="4427984" y="3212976"/>
            <a:ext cx="3932382" cy="7302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밀리면서 하늘을 쳐다보듯 고개가 젖혀진다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6B7783-562D-4382-B672-FC2947342603}"/>
              </a:ext>
            </a:extLst>
          </p:cNvPr>
          <p:cNvSpPr/>
          <p:nvPr/>
        </p:nvSpPr>
        <p:spPr>
          <a:xfrm>
            <a:off x="4430373" y="4869160"/>
            <a:ext cx="3932382" cy="7302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땅에 엉덩이를 박으면서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번 엉덩이를 </a:t>
            </a:r>
            <a:r>
              <a:rPr lang="ko-KR" altLang="en-US" sz="1100" dirty="0" err="1">
                <a:solidFill>
                  <a:schemeClr val="tx1"/>
                </a:solidFill>
              </a:rPr>
              <a:t>통통통</a:t>
            </a:r>
            <a:r>
              <a:rPr lang="ko-KR" altLang="en-US" sz="1100" dirty="0">
                <a:solidFill>
                  <a:schemeClr val="tx1"/>
                </a:solidFill>
              </a:rPr>
              <a:t> 튄다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4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이벤트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3" y="936104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12) </a:t>
            </a:r>
            <a:r>
              <a:rPr lang="ko-KR" altLang="en-US" b="1" dirty="0">
                <a:solidFill>
                  <a:srgbClr val="FF0000"/>
                </a:solidFill>
              </a:rPr>
              <a:t>사망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게임 오버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4191" y="1575070"/>
            <a:ext cx="3900656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생명력이 모두 소진 시 머리위로 비석이 떨어지고 토끼는 비석 밑에 깔린다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53524" y="2382396"/>
            <a:ext cx="3900656" cy="4153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비석의 색은 각 캐릭터의 색으로 묘지색이 결정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7504" y="5323454"/>
            <a:ext cx="8928992" cy="980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오버 뒤 세이브 장소로 돌아가도 비석은 남아있다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새로운 게임을 플레이 할 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전에 있던 비석은 사라진다</a:t>
            </a:r>
            <a:r>
              <a:rPr lang="en-US" altLang="ko-KR" dirty="0">
                <a:solidFill>
                  <a:schemeClr val="tx1"/>
                </a:solidFill>
              </a:rPr>
              <a:t>.)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4ED7AE-E257-42F6-ADC9-1CA647F98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50100"/>
            <a:ext cx="2342687" cy="17686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C4AE83-DFD2-406E-8FF4-3E865F78E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" y="1444128"/>
            <a:ext cx="3543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6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이벤트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3" y="936104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13) </a:t>
            </a:r>
            <a:r>
              <a:rPr lang="ko-KR" altLang="en-US" b="1" dirty="0">
                <a:solidFill>
                  <a:srgbClr val="FF0000"/>
                </a:solidFill>
              </a:rPr>
              <a:t>승리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게임 클리어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게임 클리어 지점에 도달했을 경우 아래 모션을 취함</a:t>
            </a:r>
            <a:r>
              <a:rPr lang="en-US" altLang="ko-KR" dirty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394" y="5733256"/>
            <a:ext cx="8928992" cy="980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ko-KR" altLang="en-US" dirty="0"/>
              <a:t>이때까지의 게임 플레이시 캐릭터가 멍한 표정과 다르게</a:t>
            </a:r>
            <a:r>
              <a:rPr lang="en-US" altLang="ko-KR" dirty="0"/>
              <a:t>,</a:t>
            </a:r>
            <a:r>
              <a:rPr lang="ko-KR" altLang="en-US" dirty="0"/>
              <a:t> 승리 모션에서는 음흉한 표정의 오버 스러운 움직임을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3C986-1C02-4326-9837-D34A00FB7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81826"/>
            <a:ext cx="2867425" cy="1743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3D29E4-2F5F-475F-AE3F-CF4695D3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69991"/>
            <a:ext cx="2566988" cy="25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8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343192"/>
            <a:ext cx="2530624" cy="5078155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300" b="1" dirty="0"/>
              <a:t>기본상태</a:t>
            </a:r>
            <a:endParaRPr lang="en-US" altLang="ko-KR" sz="1300" b="1" dirty="0"/>
          </a:p>
          <a:p>
            <a:pPr marL="0" indent="0">
              <a:buNone/>
            </a:pPr>
            <a:r>
              <a:rPr lang="ko-KR" altLang="en-US" sz="1300" dirty="0"/>
              <a:t>        〮일반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〮</a:t>
            </a:r>
            <a:r>
              <a:rPr lang="ko-KR" altLang="en-US" sz="1300" dirty="0"/>
              <a:t>물속</a:t>
            </a: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r>
              <a:rPr lang="en-US" altLang="ko-KR" sz="1300" b="1" dirty="0"/>
              <a:t>2. </a:t>
            </a:r>
            <a:r>
              <a:rPr lang="ko-KR" altLang="en-US" sz="1300" b="1" dirty="0"/>
              <a:t>이동</a:t>
            </a:r>
            <a:endParaRPr lang="en-US" altLang="ko-KR" sz="1300" b="1" dirty="0"/>
          </a:p>
          <a:p>
            <a:pPr marL="0" indent="0">
              <a:buNone/>
            </a:pPr>
            <a:r>
              <a:rPr lang="en-US" altLang="ko-KR" sz="1300" dirty="0"/>
              <a:t>          1) </a:t>
            </a:r>
            <a:r>
              <a:rPr lang="ko-KR" altLang="en-US" sz="1300" dirty="0"/>
              <a:t>일반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〮</a:t>
            </a:r>
            <a:r>
              <a:rPr lang="ko-KR" altLang="en-US" sz="1300" dirty="0"/>
              <a:t>걷기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〮</a:t>
            </a:r>
            <a:r>
              <a:rPr lang="ko-KR" altLang="en-US" sz="1300" dirty="0" err="1"/>
              <a:t>대쉬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</a:t>
            </a:r>
            <a:r>
              <a:rPr lang="ko-KR" altLang="ko-KR" sz="1300" dirty="0"/>
              <a:t>〮</a:t>
            </a:r>
            <a:r>
              <a:rPr lang="ko-KR" altLang="en-US" sz="1300" dirty="0"/>
              <a:t>점프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</a:t>
            </a:r>
            <a:r>
              <a:rPr lang="ko-KR" altLang="en-US" sz="1300" dirty="0"/>
              <a:t>〮매달리기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2) </a:t>
            </a:r>
            <a:r>
              <a:rPr lang="ko-KR" altLang="en-US" sz="1300" dirty="0"/>
              <a:t>물속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</a:t>
            </a:r>
            <a:r>
              <a:rPr lang="ko-KR" altLang="en-US" sz="1300" dirty="0"/>
              <a:t>〮헤엄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</a:t>
            </a:r>
            <a:r>
              <a:rPr lang="ko-KR" altLang="ko-KR" sz="1300" dirty="0"/>
              <a:t>〮</a:t>
            </a:r>
            <a:r>
              <a:rPr lang="ko-KR" altLang="en-US" sz="1300" dirty="0" err="1"/>
              <a:t>대쉬</a:t>
            </a:r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059832" y="1340768"/>
            <a:ext cx="2736305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 b="1" dirty="0"/>
              <a:t>3. </a:t>
            </a:r>
            <a:r>
              <a:rPr lang="ko-KR" altLang="en-US" sz="1300" b="1" dirty="0"/>
              <a:t>함정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1) </a:t>
            </a:r>
            <a:r>
              <a:rPr lang="ko-KR" altLang="en-US" sz="1300" dirty="0"/>
              <a:t>일반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200" dirty="0"/>
              <a:t>                  〮</a:t>
            </a:r>
            <a:r>
              <a:rPr lang="ko-KR" altLang="ko-KR" sz="1200" dirty="0"/>
              <a:t>피격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〮</a:t>
            </a:r>
            <a:r>
              <a:rPr lang="ko-KR" altLang="en-US" sz="1300" dirty="0"/>
              <a:t>튕겨남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〮</a:t>
            </a:r>
            <a:r>
              <a:rPr lang="ko-KR" altLang="en-US" sz="1300" dirty="0"/>
              <a:t>추락</a:t>
            </a:r>
            <a:r>
              <a:rPr lang="en-US" altLang="ko-KR" sz="1300" dirty="0"/>
              <a:t> </a:t>
            </a:r>
          </a:p>
          <a:p>
            <a:pPr marL="0" indent="0">
              <a:buNone/>
            </a:pPr>
            <a:r>
              <a:rPr lang="en-US" altLang="ko-KR" sz="1300" dirty="0"/>
              <a:t>                </a:t>
            </a:r>
            <a:r>
              <a:rPr lang="ko-KR" altLang="ko-KR" sz="1300" dirty="0"/>
              <a:t>〮</a:t>
            </a:r>
            <a:r>
              <a:rPr lang="ko-KR" altLang="en-US" sz="1300" dirty="0"/>
              <a:t>이동 제약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</a:t>
            </a:r>
            <a:r>
              <a:rPr lang="ko-KR" altLang="en-US" sz="1300" dirty="0"/>
              <a:t>〮점프 제약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</a:t>
            </a:r>
            <a:r>
              <a:rPr lang="ko-KR" altLang="en-US" sz="1300" dirty="0"/>
              <a:t>〮</a:t>
            </a:r>
            <a:r>
              <a:rPr lang="ko-KR" altLang="en-US" sz="1300" dirty="0" err="1"/>
              <a:t>대쉬</a:t>
            </a:r>
            <a:r>
              <a:rPr lang="ko-KR" altLang="en-US" sz="1300" dirty="0"/>
              <a:t> 제약</a:t>
            </a: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2) </a:t>
            </a:r>
            <a:r>
              <a:rPr lang="ko-KR" altLang="en-US" sz="1300" dirty="0"/>
              <a:t>물속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〮</a:t>
            </a:r>
            <a:r>
              <a:rPr lang="ko-KR" altLang="en-US" sz="1300" dirty="0"/>
              <a:t>튕겨남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〮</a:t>
            </a:r>
            <a:r>
              <a:rPr lang="ko-KR" altLang="en-US" sz="1300" dirty="0"/>
              <a:t>추락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</a:t>
            </a:r>
            <a:r>
              <a:rPr lang="ko-KR" altLang="ko-KR" sz="1300" dirty="0"/>
              <a:t>〮</a:t>
            </a:r>
            <a:r>
              <a:rPr lang="ko-KR" altLang="en-US" sz="1300" dirty="0"/>
              <a:t>이동 제약</a:t>
            </a:r>
            <a:endParaRPr lang="en-US" altLang="ko-KR" sz="1300" dirty="0"/>
          </a:p>
          <a:p>
            <a:pPr marL="0" indent="0">
              <a:buNone/>
            </a:pPr>
            <a:r>
              <a:rPr lang="ko-KR" altLang="en-US" sz="1300" dirty="0"/>
              <a:t>                〮</a:t>
            </a:r>
            <a:r>
              <a:rPr lang="ko-KR" altLang="en-US" sz="1300" dirty="0" err="1"/>
              <a:t>대쉬</a:t>
            </a:r>
            <a:r>
              <a:rPr lang="ko-KR" altLang="en-US" sz="1300" dirty="0"/>
              <a:t> 제약</a:t>
            </a:r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5868144" y="1337930"/>
            <a:ext cx="2736305" cy="5152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이벤트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1) </a:t>
            </a:r>
            <a:r>
              <a:rPr lang="ko-KR" altLang="ko-KR" sz="1400" dirty="0"/>
              <a:t>일반</a:t>
            </a:r>
          </a:p>
          <a:p>
            <a:pPr marL="0" indent="0">
              <a:buNone/>
            </a:pPr>
            <a:r>
              <a:rPr lang="en-US" altLang="ko-KR" sz="1400" dirty="0"/>
              <a:t>           〮</a:t>
            </a:r>
            <a:r>
              <a:rPr lang="ko-KR" altLang="ko-KR" sz="1400" dirty="0"/>
              <a:t>밀기</a:t>
            </a:r>
            <a:r>
              <a:rPr lang="en-US" altLang="ko-KR" sz="1400" dirty="0"/>
              <a:t>(</a:t>
            </a:r>
            <a:r>
              <a:rPr lang="ko-KR" altLang="ko-KR" sz="1400" dirty="0"/>
              <a:t>플레이어 접촉 시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〮</a:t>
            </a:r>
            <a:r>
              <a:rPr lang="ko-KR" altLang="ko-KR" sz="1400" dirty="0"/>
              <a:t>밀림</a:t>
            </a:r>
            <a:r>
              <a:rPr lang="en-US" altLang="ko-KR" sz="1400" dirty="0"/>
              <a:t>(</a:t>
            </a:r>
            <a:r>
              <a:rPr lang="ko-KR" altLang="ko-KR" sz="1400" dirty="0"/>
              <a:t>플레이어 접촉 시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〮</a:t>
            </a:r>
            <a:r>
              <a:rPr lang="ko-KR" altLang="ko-KR" sz="1400" dirty="0"/>
              <a:t>승리</a:t>
            </a:r>
            <a:r>
              <a:rPr lang="en-US" altLang="ko-KR" sz="1400" dirty="0"/>
              <a:t>	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〮</a:t>
            </a:r>
            <a:r>
              <a:rPr lang="ko-KR" altLang="ko-KR" sz="1400" dirty="0"/>
              <a:t>사망</a:t>
            </a:r>
            <a:endParaRPr lang="en-US" altLang="ko-KR" sz="1400" dirty="0"/>
          </a:p>
          <a:p>
            <a:pPr marL="0" indent="0">
              <a:buNone/>
            </a:pP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2)</a:t>
            </a:r>
            <a:r>
              <a:rPr lang="ko-KR" altLang="ko-KR" sz="1400" dirty="0"/>
              <a:t>물속</a:t>
            </a:r>
          </a:p>
          <a:p>
            <a:pPr marL="0" indent="0">
              <a:buNone/>
            </a:pPr>
            <a:r>
              <a:rPr lang="en-US" altLang="ko-KR" sz="1400" dirty="0"/>
              <a:t>           〮</a:t>
            </a:r>
            <a:r>
              <a:rPr lang="ko-KR" altLang="ko-KR" sz="1400" dirty="0"/>
              <a:t>피</a:t>
            </a:r>
            <a:r>
              <a:rPr lang="ko-KR" altLang="en-US" sz="1400" dirty="0"/>
              <a:t>격</a:t>
            </a:r>
            <a:endParaRPr lang="ko-KR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5. </a:t>
            </a:r>
            <a:r>
              <a:rPr lang="ko-KR" altLang="en-US" sz="1400" b="1" dirty="0"/>
              <a:t>기타</a:t>
            </a:r>
          </a:p>
          <a:p>
            <a:pPr marL="0" indent="0">
              <a:buNone/>
            </a:pPr>
            <a:r>
              <a:rPr lang="en-US" altLang="ko-KR" sz="1400" dirty="0"/>
              <a:t>           〮</a:t>
            </a:r>
            <a:r>
              <a:rPr lang="ko-KR" altLang="ko-KR" sz="1400" dirty="0"/>
              <a:t>물 밖으로 나오기</a:t>
            </a:r>
          </a:p>
          <a:p>
            <a:pPr marL="0" indent="0">
              <a:buNone/>
            </a:pPr>
            <a:r>
              <a:rPr lang="en-US" altLang="ko-KR" sz="1400" dirty="0"/>
              <a:t>           〮</a:t>
            </a:r>
            <a:r>
              <a:rPr lang="ko-KR" altLang="ko-KR" sz="1400" dirty="0"/>
              <a:t>물 안으로 들어가기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96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5172" y="1402472"/>
            <a:ext cx="1296144" cy="252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기본상태</a:t>
            </a:r>
          </a:p>
        </p:txBody>
      </p:sp>
      <p:cxnSp>
        <p:nvCxnSpPr>
          <p:cNvPr id="9" name="직선 화살표 연결선 8"/>
          <p:cNvCxnSpPr>
            <a:cxnSpLocks/>
            <a:stCxn id="7" idx="2"/>
          </p:cNvCxnSpPr>
          <p:nvPr/>
        </p:nvCxnSpPr>
        <p:spPr>
          <a:xfrm>
            <a:off x="1043244" y="1654500"/>
            <a:ext cx="0" cy="1918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68113" y="1384470"/>
            <a:ext cx="936104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80281" y="1096438"/>
            <a:ext cx="1179767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걷기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80280" y="1510484"/>
            <a:ext cx="1179767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>
                <a:solidFill>
                  <a:srgbClr val="FF0000"/>
                </a:solidFill>
              </a:rPr>
              <a:t>달리기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90004" y="1506416"/>
            <a:ext cx="4566629" cy="2120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68575" y="1960534"/>
            <a:ext cx="1179767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/>
              <a:t>점프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89114" y="3775474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함정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9114" y="4711578"/>
            <a:ext cx="100811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</a:t>
            </a:r>
            <a:r>
              <a:rPr lang="ko-KR" altLang="en-US" dirty="0"/>
              <a:t>피격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41242" y="4711578"/>
            <a:ext cx="100811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넉 백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757366" y="4711578"/>
            <a:ext cx="103241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추락</a:t>
            </a:r>
            <a:endParaRPr lang="en-US" altLang="ko-KR" dirty="0"/>
          </a:p>
        </p:txBody>
      </p:sp>
      <p:sp>
        <p:nvSpPr>
          <p:cNvPr id="39" name="직사각형 38"/>
          <p:cNvSpPr/>
          <p:nvPr/>
        </p:nvSpPr>
        <p:spPr>
          <a:xfrm>
            <a:off x="3825599" y="4711578"/>
            <a:ext cx="1035751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  <a:r>
              <a:rPr lang="en-US" altLang="ko-KR" dirty="0"/>
              <a:t>,</a:t>
            </a:r>
            <a:r>
              <a:rPr lang="ko-KR" altLang="en-US" dirty="0"/>
              <a:t>점프</a:t>
            </a:r>
            <a:r>
              <a:rPr lang="en-US" altLang="ko-KR" dirty="0"/>
              <a:t>,</a:t>
            </a:r>
            <a:r>
              <a:rPr lang="ko-KR" altLang="en-US" dirty="0" err="1"/>
              <a:t>대쉬</a:t>
            </a:r>
            <a:r>
              <a:rPr lang="ko-KR" altLang="en-US" dirty="0"/>
              <a:t> 제약</a:t>
            </a:r>
          </a:p>
        </p:txBody>
      </p:sp>
      <p:cxnSp>
        <p:nvCxnSpPr>
          <p:cNvPr id="47" name="직선 화살표 연결선 46"/>
          <p:cNvCxnSpPr>
            <a:stCxn id="7" idx="3"/>
          </p:cNvCxnSpPr>
          <p:nvPr/>
        </p:nvCxnSpPr>
        <p:spPr>
          <a:xfrm>
            <a:off x="1691316" y="1528486"/>
            <a:ext cx="3473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51787" y="377547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24585" y="4743048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밀기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276154" y="4761050"/>
            <a:ext cx="75608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밀림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255601" y="4743009"/>
            <a:ext cx="720080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  <a:endParaRPr lang="en-US" altLang="ko-KR" dirty="0"/>
          </a:p>
        </p:txBody>
      </p:sp>
      <p:sp>
        <p:nvSpPr>
          <p:cNvPr id="54" name="직사각형 53"/>
          <p:cNvSpPr/>
          <p:nvPr/>
        </p:nvSpPr>
        <p:spPr>
          <a:xfrm>
            <a:off x="7240143" y="4743009"/>
            <a:ext cx="792088" cy="342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</a:t>
            </a:r>
          </a:p>
        </p:txBody>
      </p:sp>
      <p:cxnSp>
        <p:nvCxnSpPr>
          <p:cNvPr id="68" name="직선 연결선 67"/>
          <p:cNvCxnSpPr>
            <a:endCxn id="17" idx="1"/>
          </p:cNvCxnSpPr>
          <p:nvPr/>
        </p:nvCxnSpPr>
        <p:spPr>
          <a:xfrm flipV="1">
            <a:off x="6304217" y="1240454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0" idx="3"/>
            <a:endCxn id="19" idx="1"/>
          </p:cNvCxnSpPr>
          <p:nvPr/>
        </p:nvCxnSpPr>
        <p:spPr>
          <a:xfrm>
            <a:off x="6304217" y="1510484"/>
            <a:ext cx="576063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0" idx="3"/>
            <a:endCxn id="20" idx="1"/>
          </p:cNvCxnSpPr>
          <p:nvPr/>
        </p:nvCxnSpPr>
        <p:spPr>
          <a:xfrm>
            <a:off x="6304217" y="1510484"/>
            <a:ext cx="564358" cy="59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1142830" y="4063506"/>
            <a:ext cx="130197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497226" y="4063506"/>
            <a:ext cx="423873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38" idx="0"/>
          </p:cNvCxnSpPr>
          <p:nvPr/>
        </p:nvCxnSpPr>
        <p:spPr>
          <a:xfrm>
            <a:off x="1709162" y="4063506"/>
            <a:ext cx="156440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25" idx="3"/>
          </p:cNvCxnSpPr>
          <p:nvPr/>
        </p:nvCxnSpPr>
        <p:spPr>
          <a:xfrm>
            <a:off x="1785258" y="3919490"/>
            <a:ext cx="2872145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0" idx="3"/>
          </p:cNvCxnSpPr>
          <p:nvPr/>
        </p:nvCxnSpPr>
        <p:spPr>
          <a:xfrm>
            <a:off x="8048342" y="2104550"/>
            <a:ext cx="309678" cy="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358020" y="1960534"/>
            <a:ext cx="72008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착지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5578165" y="4063506"/>
            <a:ext cx="0" cy="697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cxnSpLocks/>
            <a:stCxn id="48" idx="3"/>
          </p:cNvCxnSpPr>
          <p:nvPr/>
        </p:nvCxnSpPr>
        <p:spPr>
          <a:xfrm>
            <a:off x="6675923" y="3919490"/>
            <a:ext cx="1874813" cy="86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656733" y="4063506"/>
            <a:ext cx="937656" cy="719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cxnSpLocks/>
            <a:endCxn id="52" idx="0"/>
          </p:cNvCxnSpPr>
          <p:nvPr/>
        </p:nvCxnSpPr>
        <p:spPr>
          <a:xfrm>
            <a:off x="6276154" y="4063506"/>
            <a:ext cx="378042" cy="697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F18CBB-0308-49DC-8397-95B8D8D03769}"/>
              </a:ext>
            </a:extLst>
          </p:cNvPr>
          <p:cNvSpPr/>
          <p:nvPr/>
        </p:nvSpPr>
        <p:spPr>
          <a:xfrm>
            <a:off x="7809345" y="3714774"/>
            <a:ext cx="1097349" cy="342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매달리기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A5D5C0-9E39-46D7-AC9A-03320A27D325}"/>
              </a:ext>
            </a:extLst>
          </p:cNvPr>
          <p:cNvCxnSpPr/>
          <p:nvPr/>
        </p:nvCxnSpPr>
        <p:spPr>
          <a:xfrm>
            <a:off x="6675923" y="3798151"/>
            <a:ext cx="1119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8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OHS\Desktop\토끼 애니메이션\토끼컨셉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283"/>
            <a:ext cx="7283476" cy="48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635" y="198603"/>
            <a:ext cx="8914861" cy="5486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2800" dirty="0"/>
              <a:t>캐릭터 </a:t>
            </a:r>
            <a:r>
              <a:rPr lang="ko-KR" altLang="en-US" sz="2800" dirty="0" err="1"/>
              <a:t>컨셉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42221" y="770198"/>
            <a:ext cx="3201779" cy="41404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3120135" y="4457861"/>
            <a:ext cx="1512168" cy="40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등신</a:t>
            </a:r>
            <a:r>
              <a:rPr lang="en-US" altLang="ko-KR" sz="1200" dirty="0"/>
              <a:t>, </a:t>
            </a:r>
            <a:r>
              <a:rPr lang="ko-KR" altLang="en-US" sz="1200" dirty="0"/>
              <a:t>이족보행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347469" y="1426568"/>
            <a:ext cx="203165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귀는 크고 길다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귀 끝은 얇게 모여있지만 둥글다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1843463" y="2064586"/>
            <a:ext cx="28803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12160" y="4221088"/>
            <a:ext cx="2351436" cy="689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다리는 짧고 팔은 긴 흐물흐물한 이미지</a:t>
            </a:r>
            <a:r>
              <a:rPr lang="en-US" altLang="ko-KR" sz="1200" dirty="0"/>
              <a:t>(</a:t>
            </a:r>
            <a:r>
              <a:rPr lang="ko-KR" altLang="en-US" sz="1200" dirty="0"/>
              <a:t>갱 </a:t>
            </a:r>
            <a:r>
              <a:rPr lang="ko-KR" altLang="en-US" sz="1200" dirty="0" err="1"/>
              <a:t>비스트</a:t>
            </a:r>
            <a:r>
              <a:rPr lang="ko-KR" altLang="en-US" sz="1200" dirty="0"/>
              <a:t> 느낌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031" name="Picture 7" descr="C:\Users\OHS\Desktop\토끼 애니메이션\캡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72" y="1844824"/>
            <a:ext cx="1528877" cy="20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텍스트 개체 틀 3"/>
          <p:cNvSpPr txBox="1">
            <a:spLocks/>
          </p:cNvSpPr>
          <p:nvPr/>
        </p:nvSpPr>
        <p:spPr>
          <a:xfrm>
            <a:off x="121635" y="5550652"/>
            <a:ext cx="8914861" cy="1196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〮</a:t>
            </a:r>
            <a:r>
              <a:rPr lang="ko-KR" altLang="en-US" dirty="0"/>
              <a:t>토끼</a:t>
            </a:r>
            <a:endParaRPr lang="en-US" altLang="ko-KR" dirty="0"/>
          </a:p>
          <a:p>
            <a:r>
              <a:rPr lang="ko-KR" altLang="en-US" dirty="0"/>
              <a:t>아기같이 귀여워 보이게 목에는 턱받이를 했고 입에는 공갈젖꼭지를 물고 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배에 작은 주머니와 분홍색의 타원형의 무늬가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옆에서 보면 귀 끝이 앞으로 </a:t>
            </a:r>
            <a:r>
              <a:rPr lang="ko-KR" altLang="en-US" dirty="0">
                <a:solidFill>
                  <a:srgbClr val="FF0000"/>
                </a:solidFill>
              </a:rPr>
              <a:t>약간 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전체적으로 </a:t>
            </a:r>
            <a:r>
              <a:rPr lang="en-US" altLang="ko-KR" dirty="0"/>
              <a:t>4</a:t>
            </a:r>
            <a:r>
              <a:rPr lang="ko-KR" altLang="en-US" dirty="0"/>
              <a:t>차원의 맹한 이미지를 </a:t>
            </a:r>
            <a:r>
              <a:rPr lang="ko-KR" altLang="en-US" dirty="0">
                <a:solidFill>
                  <a:srgbClr val="FF0000"/>
                </a:solidFill>
              </a:rPr>
              <a:t>주도록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34" name="Picture 10" descr="C:\Users\OHS\Desktop\토끼 애니메이션\공갈젖꼭지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56" y="3190653"/>
            <a:ext cx="288031" cy="2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2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기본상태 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5865" y="1041151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1) </a:t>
            </a:r>
            <a:r>
              <a:rPr lang="ko-KR" altLang="en-US" b="1" dirty="0">
                <a:solidFill>
                  <a:srgbClr val="FF0000"/>
                </a:solidFill>
              </a:rPr>
              <a:t>일반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대기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플레이어가 키 입력을 하지 않을 아래 모션을 취함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2901" y="5733256"/>
            <a:ext cx="8928992" cy="906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FF0000"/>
                </a:solidFill>
              </a:rPr>
              <a:t>몸의 움직임은 없이 양쪽귀만 동시에 움직인다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13554D-BA2B-4717-9554-272C51923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0" y="2237903"/>
            <a:ext cx="2688239" cy="32468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9083C3-3DAE-49BB-B561-4DAE38F8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37903"/>
            <a:ext cx="2500063" cy="324683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C8C7C4-A50E-4074-9839-97674820E016}"/>
              </a:ext>
            </a:extLst>
          </p:cNvPr>
          <p:cNvCxnSpPr/>
          <p:nvPr/>
        </p:nvCxnSpPr>
        <p:spPr>
          <a:xfrm>
            <a:off x="1331640" y="2771394"/>
            <a:ext cx="5760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FD1F0C-7420-44F3-B452-E88AC6EE510C}"/>
              </a:ext>
            </a:extLst>
          </p:cNvPr>
          <p:cNvCxnSpPr>
            <a:cxnSpLocks/>
          </p:cNvCxnSpPr>
          <p:nvPr/>
        </p:nvCxnSpPr>
        <p:spPr>
          <a:xfrm flipH="1">
            <a:off x="6897071" y="2771394"/>
            <a:ext cx="69926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2CA23E-20EB-4C3B-87EC-B5781565B1D1}"/>
              </a:ext>
            </a:extLst>
          </p:cNvPr>
          <p:cNvSpPr/>
          <p:nvPr/>
        </p:nvSpPr>
        <p:spPr>
          <a:xfrm>
            <a:off x="2699792" y="4620097"/>
            <a:ext cx="1296144" cy="3210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살랑살랑한 느낌</a:t>
            </a:r>
          </a:p>
        </p:txBody>
      </p:sp>
    </p:spTree>
    <p:extLst>
      <p:ext uri="{BB962C8B-B14F-4D97-AF65-F5344CB8AC3E}">
        <p14:creationId xmlns:p14="http://schemas.microsoft.com/office/powerpoint/2010/main" val="213100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OHS\Desktop\토끼 애니메이션\기본상태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1707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HS\Desktop\토끼 애니메이션\기본상태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9" y="231707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기본상태 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5865" y="1041151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2)</a:t>
            </a:r>
            <a:r>
              <a:rPr lang="ko-KR" altLang="en-US" b="1" dirty="0">
                <a:solidFill>
                  <a:srgbClr val="FF0000"/>
                </a:solidFill>
              </a:rPr>
              <a:t>아이돌 모션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플레이 시작 전 대기 상태에서 이 모션을 취함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중 </a:t>
            </a:r>
            <a:r>
              <a:rPr lang="en-US" altLang="ko-KR" dirty="0"/>
              <a:t>2</a:t>
            </a:r>
            <a:r>
              <a:rPr lang="ko-KR" altLang="en-US" dirty="0"/>
              <a:t>초간 어떠한 동작도 하지 않을 시</a:t>
            </a:r>
            <a:r>
              <a:rPr lang="en-US" altLang="ko-KR" dirty="0"/>
              <a:t>,</a:t>
            </a:r>
            <a:r>
              <a:rPr lang="ko-KR" altLang="en-US" dirty="0"/>
              <a:t> 다시 이 모션을 취함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5272" y="4882371"/>
            <a:ext cx="213661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상태 </a:t>
            </a:r>
            <a:r>
              <a:rPr lang="en-US" altLang="ko-KR" sz="1100" dirty="0"/>
              <a:t>1. </a:t>
            </a:r>
            <a:r>
              <a:rPr lang="ko-KR" altLang="en-US" sz="1100" dirty="0"/>
              <a:t>멍하게 캐릭터 기준 정면을 본다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55812" y="4882280"/>
            <a:ext cx="2234714" cy="732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상태</a:t>
            </a:r>
            <a:r>
              <a:rPr lang="en-US" altLang="ko-KR" sz="1050" dirty="0"/>
              <a:t>2. </a:t>
            </a:r>
            <a:r>
              <a:rPr lang="ko-KR" altLang="en-US" sz="1050" dirty="0"/>
              <a:t>어리둥절한 표정으로 플레이어를 바라봄</a:t>
            </a:r>
            <a:endParaRPr lang="en-US" altLang="ko-KR" sz="1050" dirty="0"/>
          </a:p>
          <a:p>
            <a:pPr algn="ctr"/>
            <a:r>
              <a:rPr lang="ko-KR" altLang="en-US" sz="1050" dirty="0"/>
              <a:t>이때 귀가 살포시 쳐 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35238" y="4869909"/>
            <a:ext cx="2076281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상태</a:t>
            </a:r>
            <a:r>
              <a:rPr lang="en-US" altLang="ko-KR" sz="1100" dirty="0"/>
              <a:t>4. </a:t>
            </a:r>
            <a:r>
              <a:rPr lang="ko-KR" altLang="en-US" sz="1100" dirty="0"/>
              <a:t>귀를 놓으면서 귀가 쫑긋하고 원위치를 찾아간다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701748" y="4873128"/>
            <a:ext cx="219871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상태</a:t>
            </a:r>
            <a:r>
              <a:rPr lang="en-US" altLang="ko-KR" sz="1200" dirty="0"/>
              <a:t>3. </a:t>
            </a:r>
            <a:r>
              <a:rPr lang="ko-KR" altLang="en-US" sz="1200" dirty="0"/>
              <a:t>가볍게 살짝 잡아당기는 느낌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40322" y="3395215"/>
            <a:ext cx="940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284538" y="3323207"/>
            <a:ext cx="7200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8538862" y="3323207"/>
            <a:ext cx="313035" cy="268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851026" y="3755255"/>
            <a:ext cx="2894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300762" y="3899271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42901" y="5733256"/>
            <a:ext cx="8928992" cy="906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특징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기본상태 모션 중 다른 모션을 취할 경우 이전의 모션은 취소된다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71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이동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3" y="936104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3) </a:t>
            </a:r>
            <a:r>
              <a:rPr lang="ko-KR" altLang="en-US" b="1" dirty="0">
                <a:solidFill>
                  <a:srgbClr val="FF0000"/>
                </a:solidFill>
              </a:rPr>
              <a:t>걷기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방향키 입력 시 입력 방향으로 이동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56693" y="2348880"/>
            <a:ext cx="3827457" cy="5570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/>
              <a:t>상체가 뒤로</a:t>
            </a:r>
            <a:r>
              <a:rPr lang="en-US" altLang="ko-KR" sz="1100" dirty="0"/>
              <a:t> 10</a:t>
            </a:r>
            <a:r>
              <a:rPr lang="ko-KR" altLang="en-US" sz="1100" dirty="0"/>
              <a:t>도 정도로 젖혀져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5070554" y="3046978"/>
            <a:ext cx="3827456" cy="552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천천히 느긋하게 뛰는 느낌이다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5056693" y="4434682"/>
            <a:ext cx="3827456" cy="5528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발바닥이 땅을 짚을 때 찰흙 같이 퍼지는 느낌이다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056693" y="3740831"/>
            <a:ext cx="3827456" cy="5528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눈은 살짝 위를 응시하고 멍한 표정이다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04F51F-C556-4371-A175-5BCF190E2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8880"/>
            <a:ext cx="4672105" cy="3373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F443A0-4181-4A83-9D0E-DFE95A5B8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80" y="4318757"/>
            <a:ext cx="977362" cy="9504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30C779-5B33-42F9-B45F-6866CB4CA6B9}"/>
              </a:ext>
            </a:extLst>
          </p:cNvPr>
          <p:cNvSpPr/>
          <p:nvPr/>
        </p:nvSpPr>
        <p:spPr>
          <a:xfrm>
            <a:off x="5056693" y="5169382"/>
            <a:ext cx="3827456" cy="5528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팔을 상하로 움직이지만</a:t>
            </a:r>
            <a:endParaRPr lang="en-US" altLang="ko-KR" sz="1100" dirty="0"/>
          </a:p>
          <a:p>
            <a:r>
              <a:rPr lang="ko-KR" altLang="en-US" sz="1100" dirty="0"/>
              <a:t>    좌우로 더 크게 움직이는 느낌이다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064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이동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3" y="936104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4) </a:t>
            </a:r>
            <a:r>
              <a:rPr lang="ko-KR" altLang="en-US" b="1" dirty="0">
                <a:solidFill>
                  <a:srgbClr val="FF0000"/>
                </a:solidFill>
              </a:rPr>
              <a:t>달리기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L2 + </a:t>
            </a:r>
            <a:r>
              <a:rPr lang="ko-KR" altLang="en-US" dirty="0">
                <a:solidFill>
                  <a:schemeClr val="tx1"/>
                </a:solidFill>
              </a:rPr>
              <a:t>방향키 </a:t>
            </a:r>
            <a:r>
              <a:rPr lang="ko-KR" altLang="en-US" dirty="0"/>
              <a:t>입력 </a:t>
            </a:r>
            <a:r>
              <a:rPr lang="ko-KR" altLang="en-US" dirty="0">
                <a:solidFill>
                  <a:schemeClr val="tx1"/>
                </a:solidFill>
              </a:rPr>
              <a:t>시 입력 방향으로 </a:t>
            </a:r>
            <a:r>
              <a:rPr lang="ko-KR" altLang="en-US" dirty="0"/>
              <a:t>달림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04288" y="2132856"/>
            <a:ext cx="4014568" cy="7431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팔 다리의 움직임은 </a:t>
            </a:r>
            <a:r>
              <a:rPr lang="ko-KR" altLang="en-US" sz="1100" dirty="0" err="1">
                <a:solidFill>
                  <a:schemeClr val="tx1"/>
                </a:solidFill>
              </a:rPr>
              <a:t>겉기와</a:t>
            </a:r>
            <a:r>
              <a:rPr lang="ko-KR" altLang="en-US" sz="1100" dirty="0">
                <a:solidFill>
                  <a:schemeClr val="tx1"/>
                </a:solidFill>
              </a:rPr>
              <a:t> 같지만 좀 더 과격한 느낌이며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상체도 조금 좌우로 흔들린다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4288" y="2991041"/>
            <a:ext cx="4014568" cy="7431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눈은 동그랗게 뜨고 당황한 표정을 한다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394" y="5733256"/>
            <a:ext cx="8928992" cy="980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걷기</a:t>
            </a:r>
            <a:r>
              <a:rPr lang="en-US" altLang="ko-KR" dirty="0"/>
              <a:t>-&gt;</a:t>
            </a:r>
            <a:r>
              <a:rPr lang="ko-KR" altLang="en-US" dirty="0"/>
              <a:t>달리기의 경우 중간지점 기본상태</a:t>
            </a:r>
            <a:r>
              <a:rPr lang="en-US" altLang="ko-KR" dirty="0"/>
              <a:t>1 </a:t>
            </a:r>
            <a:r>
              <a:rPr lang="ko-KR" altLang="en-US" dirty="0"/>
              <a:t>혹은 기본상태</a:t>
            </a:r>
            <a:r>
              <a:rPr lang="en-US" altLang="ko-KR" dirty="0"/>
              <a:t>2</a:t>
            </a:r>
            <a:r>
              <a:rPr lang="ko-KR" altLang="en-US" dirty="0"/>
              <a:t>를 거치지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943D9E-F0DC-46DF-9B9B-880980DF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9" y="2132856"/>
            <a:ext cx="4298747" cy="3238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71AF1F-D9EF-4020-A42C-A76B22E1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820" y="4310626"/>
            <a:ext cx="852555" cy="82903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EF8AA1-4966-4D2A-8353-52AC8971A2E0}"/>
              </a:ext>
            </a:extLst>
          </p:cNvPr>
          <p:cNvCxnSpPr/>
          <p:nvPr/>
        </p:nvCxnSpPr>
        <p:spPr>
          <a:xfrm>
            <a:off x="1277347" y="4507643"/>
            <a:ext cx="360040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56C8BA-198D-44B6-A21B-C5DB221AB193}"/>
              </a:ext>
            </a:extLst>
          </p:cNvPr>
          <p:cNvCxnSpPr/>
          <p:nvPr/>
        </p:nvCxnSpPr>
        <p:spPr>
          <a:xfrm flipH="1" flipV="1">
            <a:off x="1133331" y="4616690"/>
            <a:ext cx="360040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9405B4-780B-4B13-B1A5-8738A46C12BB}"/>
              </a:ext>
            </a:extLst>
          </p:cNvPr>
          <p:cNvCxnSpPr/>
          <p:nvPr/>
        </p:nvCxnSpPr>
        <p:spPr>
          <a:xfrm flipV="1">
            <a:off x="1133331" y="3644990"/>
            <a:ext cx="14401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E41523-0653-4F98-AE71-35628ECE8417}"/>
              </a:ext>
            </a:extLst>
          </p:cNvPr>
          <p:cNvCxnSpPr/>
          <p:nvPr/>
        </p:nvCxnSpPr>
        <p:spPr>
          <a:xfrm flipH="1">
            <a:off x="971600" y="3645024"/>
            <a:ext cx="14401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E16C80-7E9A-461D-90C8-5396AF453B10}"/>
              </a:ext>
            </a:extLst>
          </p:cNvPr>
          <p:cNvSpPr/>
          <p:nvPr/>
        </p:nvSpPr>
        <p:spPr>
          <a:xfrm>
            <a:off x="4804288" y="3832380"/>
            <a:ext cx="4014568" cy="7431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물고 있는 공갈 젖꼭지가 위아래로 움직인다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(</a:t>
            </a:r>
            <a:r>
              <a:rPr lang="ko-KR" altLang="en-US" sz="1200" dirty="0">
                <a:solidFill>
                  <a:srgbClr val="FF0000"/>
                </a:solidFill>
              </a:rPr>
              <a:t>아기가 공갈 젖꼭지를 빠는 행동과 유사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3A6D55-F402-4840-8367-75966F247BF7}"/>
              </a:ext>
            </a:extLst>
          </p:cNvPr>
          <p:cNvSpPr/>
          <p:nvPr/>
        </p:nvSpPr>
        <p:spPr>
          <a:xfrm>
            <a:off x="4804288" y="4651659"/>
            <a:ext cx="4014568" cy="7431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상체는</a:t>
            </a:r>
            <a:r>
              <a:rPr lang="ko-KR" altLang="en-US" sz="1200" dirty="0"/>
              <a:t> 앞으로 </a:t>
            </a:r>
            <a:r>
              <a:rPr lang="en-US" altLang="ko-KR" sz="1200" dirty="0"/>
              <a:t>45</a:t>
            </a:r>
            <a:r>
              <a:rPr lang="ko-KR" altLang="en-US" sz="1200" dirty="0"/>
              <a:t>도 정도 기울어진 모습으로 달린다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64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Autofit/>
          </a:bodyPr>
          <a:lstStyle/>
          <a:p>
            <a:br>
              <a:rPr lang="en-US" altLang="ko-KR" sz="2800" dirty="0"/>
            </a:br>
            <a:r>
              <a:rPr lang="ko-KR" altLang="en-US" sz="2800" dirty="0"/>
              <a:t>이동 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3" y="936104"/>
            <a:ext cx="9144000" cy="119675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5) </a:t>
            </a:r>
            <a:r>
              <a:rPr lang="ko-KR" altLang="en-US" b="1" dirty="0">
                <a:solidFill>
                  <a:srgbClr val="FF0000"/>
                </a:solidFill>
              </a:rPr>
              <a:t>점프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B</a:t>
            </a:r>
            <a:r>
              <a:rPr lang="ko-KR" altLang="en-US" dirty="0">
                <a:solidFill>
                  <a:schemeClr val="tx1"/>
                </a:solidFill>
              </a:rPr>
              <a:t>키 입력 시 아래 모션을 취함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BEADB9-9ECB-4091-88D8-9F4AF56AEBC6}"/>
              </a:ext>
            </a:extLst>
          </p:cNvPr>
          <p:cNvSpPr/>
          <p:nvPr/>
        </p:nvSpPr>
        <p:spPr>
          <a:xfrm>
            <a:off x="162394" y="5733256"/>
            <a:ext cx="8928992" cy="980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철푸덕</a:t>
            </a:r>
            <a:r>
              <a:rPr lang="en-US" altLang="ko-KR" dirty="0"/>
              <a:t>’</a:t>
            </a:r>
            <a:r>
              <a:rPr lang="ko-KR" altLang="en-US" dirty="0"/>
              <a:t>하며 넘어지는 느낌의 착지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213F21-D30C-47FE-A6A0-440D6AB34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260">
            <a:off x="499556" y="2824679"/>
            <a:ext cx="1159201" cy="12751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A0B5BE-0B21-4395-B695-5B155C5A4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2539">
            <a:off x="2162401" y="2353848"/>
            <a:ext cx="1069119" cy="119060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1D648D-DB2E-46A8-96D8-5779637C2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506">
            <a:off x="5677641" y="1893225"/>
            <a:ext cx="1373469" cy="137346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B4E3B96-155A-46BA-BB5B-98678E65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0277">
            <a:off x="7247799" y="2491180"/>
            <a:ext cx="1720661" cy="146679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6D373C8-5BD9-4025-A4AD-123BB9768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6769">
            <a:off x="3711815" y="2041390"/>
            <a:ext cx="1338482" cy="11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7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781</Words>
  <Application>Microsoft Office PowerPoint</Application>
  <PresentationFormat>화면 슬라이드 쇼(4:3)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캐릭터 애니메이션</vt:lpstr>
      <vt:lpstr>목차</vt:lpstr>
      <vt:lpstr>PowerPoint 프레젠테이션</vt:lpstr>
      <vt:lpstr>캐릭터 컨셉</vt:lpstr>
      <vt:lpstr> 기본상태   </vt:lpstr>
      <vt:lpstr> 기본상태   </vt:lpstr>
      <vt:lpstr> 이동  </vt:lpstr>
      <vt:lpstr> 이동  </vt:lpstr>
      <vt:lpstr> 이동  </vt:lpstr>
      <vt:lpstr> 함정  </vt:lpstr>
      <vt:lpstr> 함정  </vt:lpstr>
      <vt:lpstr> 함정  </vt:lpstr>
      <vt:lpstr> 이벤트  </vt:lpstr>
      <vt:lpstr> 이벤트  </vt:lpstr>
      <vt:lpstr> 이벤트  </vt:lpstr>
      <vt:lpstr> 이벤트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애니메이션</dc:title>
  <dc:creator>OHS</dc:creator>
  <cp:lastModifiedBy>GG</cp:lastModifiedBy>
  <cp:revision>60</cp:revision>
  <dcterms:created xsi:type="dcterms:W3CDTF">2018-02-27T05:18:31Z</dcterms:created>
  <dcterms:modified xsi:type="dcterms:W3CDTF">2018-02-28T14:37:05Z</dcterms:modified>
</cp:coreProperties>
</file>