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Kawkab Mono" charset="1" panose="00000509000000000000"/>
      <p:regular r:id="rId12"/>
    </p:embeddedFont>
    <p:embeddedFont>
      <p:font typeface="Kawkab Mono Bold" charset="1" panose="00000809000000000000"/>
      <p:regular r:id="rId13"/>
    </p:embeddedFont>
    <p:embeddedFont>
      <p:font typeface="Kawkab Mono Light" charset="1" panose="00000409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8578" y="-4127084"/>
            <a:ext cx="12273731" cy="12273731"/>
          </a:xfrm>
          <a:custGeom>
            <a:avLst/>
            <a:gdLst/>
            <a:ahLst/>
            <a:cxnLst/>
            <a:rect r="r" b="b" t="t" l="l"/>
            <a:pathLst>
              <a:path h="12273731" w="12273731">
                <a:moveTo>
                  <a:pt x="0" y="0"/>
                </a:moveTo>
                <a:lnTo>
                  <a:pt x="12273731" y="0"/>
                </a:lnTo>
                <a:lnTo>
                  <a:pt x="12273731" y="12273731"/>
                </a:lnTo>
                <a:lnTo>
                  <a:pt x="0" y="1227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82404" y="1710760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26773" y="4069080"/>
            <a:ext cx="14234454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6000">
                <a:solidFill>
                  <a:srgbClr val="132CAF"/>
                </a:solidFill>
                <a:latin typeface="Kawkab Mono"/>
              </a:rPr>
              <a:t>Разработка модели прогнозирования инцидентов в авиации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1557" y="8877174"/>
            <a:ext cx="9984886" cy="80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3"/>
              </a:lnSpc>
            </a:pPr>
            <a:r>
              <a:rPr lang="en-US" sz="3013">
                <a:solidFill>
                  <a:srgbClr val="132CAF"/>
                </a:solidFill>
                <a:latin typeface="Kawkab Mono Light"/>
              </a:rPr>
              <a:t>Автор: Савосин А.А. группа БИВТ-21-5</a:t>
            </a:r>
          </a:p>
          <a:p>
            <a:pPr algn="ctr">
              <a:lnSpc>
                <a:spcPts val="3163"/>
              </a:lnSpc>
            </a:pPr>
            <a:r>
              <a:rPr lang="en-US" sz="3013">
                <a:solidFill>
                  <a:srgbClr val="132CAF"/>
                </a:solidFill>
                <a:latin typeface="Kawkab Mono Light"/>
              </a:rPr>
              <a:t>Научный руководитель: Маркарян А.О.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00078" y="2935814"/>
            <a:ext cx="11287843" cy="56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1"/>
              </a:lnSpc>
            </a:pPr>
            <a:r>
              <a:rPr lang="en-US" sz="3939">
                <a:solidFill>
                  <a:srgbClr val="132CAF"/>
                </a:solidFill>
                <a:latin typeface="Kawkab Mono Light"/>
              </a:rPr>
              <a:t>Прикладной статистический анализ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7171" y="355334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79688" y="-5384433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271087"/>
            <a:ext cx="10124089" cy="2552291"/>
          </a:xfrm>
          <a:custGeom>
            <a:avLst/>
            <a:gdLst/>
            <a:ahLst/>
            <a:cxnLst/>
            <a:rect r="r" b="b" t="t" l="l"/>
            <a:pathLst>
              <a:path h="2552291" w="10124089">
                <a:moveTo>
                  <a:pt x="0" y="0"/>
                </a:moveTo>
                <a:lnTo>
                  <a:pt x="10124089" y="0"/>
                </a:lnTo>
                <a:lnTo>
                  <a:pt x="10124089" y="2552291"/>
                </a:lnTo>
                <a:lnTo>
                  <a:pt x="0" y="2552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8800" y="6887057"/>
            <a:ext cx="7315200" cy="2761488"/>
          </a:xfrm>
          <a:custGeom>
            <a:avLst/>
            <a:gdLst/>
            <a:ahLst/>
            <a:cxnLst/>
            <a:rect r="r" b="b" t="t" l="l"/>
            <a:pathLst>
              <a:path h="2761488" w="7315200">
                <a:moveTo>
                  <a:pt x="0" y="0"/>
                </a:moveTo>
                <a:lnTo>
                  <a:pt x="7315200" y="0"/>
                </a:lnTo>
                <a:lnTo>
                  <a:pt x="7315200" y="2761488"/>
                </a:lnTo>
                <a:lnTo>
                  <a:pt x="0" y="27614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1295864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07 - Исследование и улучшение модели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66191"/>
            <a:ext cx="1438995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Light"/>
              </a:rPr>
              <a:t>Машинное обучение. Метод случайного леса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31407"/>
            <a:ext cx="1438995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Реализация случайного леса без подбора гиперпараметров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6887057"/>
            <a:ext cx="7315200" cy="2761488"/>
          </a:xfrm>
          <a:custGeom>
            <a:avLst/>
            <a:gdLst/>
            <a:ahLst/>
            <a:cxnLst/>
            <a:rect r="r" b="b" t="t" l="l"/>
            <a:pathLst>
              <a:path h="2761488" w="7315200">
                <a:moveTo>
                  <a:pt x="0" y="0"/>
                </a:moveTo>
                <a:lnTo>
                  <a:pt x="7315200" y="0"/>
                </a:lnTo>
                <a:lnTo>
                  <a:pt x="7315200" y="2761488"/>
                </a:lnTo>
                <a:lnTo>
                  <a:pt x="0" y="27614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8880" y="4729970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103636" y="3036160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49958" y="3323861"/>
            <a:ext cx="3908153" cy="4410294"/>
            <a:chOff x="0" y="0"/>
            <a:chExt cx="1029308" cy="11615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9308" cy="1161559"/>
            </a:xfrm>
            <a:custGeom>
              <a:avLst/>
              <a:gdLst/>
              <a:ahLst/>
              <a:cxnLst/>
              <a:rect r="r" b="b" t="t" l="l"/>
              <a:pathLst>
                <a:path h="1161559" w="1029308">
                  <a:moveTo>
                    <a:pt x="0" y="0"/>
                  </a:moveTo>
                  <a:lnTo>
                    <a:pt x="1029308" y="0"/>
                  </a:lnTo>
                  <a:lnTo>
                    <a:pt x="1029308" y="1161559"/>
                  </a:lnTo>
                  <a:lnTo>
                    <a:pt x="0" y="116155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32CA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29308" cy="1199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484209" y="3323861"/>
            <a:ext cx="3724720" cy="3724720"/>
          </a:xfrm>
          <a:custGeom>
            <a:avLst/>
            <a:gdLst/>
            <a:ahLst/>
            <a:cxnLst/>
            <a:rect r="r" b="b" t="t" l="l"/>
            <a:pathLst>
              <a:path h="3724720" w="3724720">
                <a:moveTo>
                  <a:pt x="0" y="0"/>
                </a:moveTo>
                <a:lnTo>
                  <a:pt x="3724720" y="0"/>
                </a:lnTo>
                <a:lnTo>
                  <a:pt x="3724720" y="3724720"/>
                </a:lnTo>
                <a:lnTo>
                  <a:pt x="0" y="3724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3196" y="746760"/>
            <a:ext cx="970888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08 - Программная реализация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3279" y="4003657"/>
            <a:ext cx="2941511" cy="314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Python3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Jupyter Notebook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Seaborn, Matplotlib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Scikit-learn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Statsmodel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Pandas</a:t>
            </a:r>
          </a:p>
          <a:p>
            <a:pPr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132CAF"/>
                </a:solidFill>
                <a:latin typeface="Kawkab Mono Light"/>
              </a:rPr>
              <a:t>Numpy</a:t>
            </a:r>
          </a:p>
          <a:p>
            <a:pPr>
              <a:lnSpc>
                <a:spcPts val="248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484209" y="7292195"/>
            <a:ext cx="910178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9"/>
              </a:lnSpc>
            </a:pPr>
            <a:r>
              <a:rPr lang="en-US" sz="3000">
                <a:solidFill>
                  <a:srgbClr val="132CAF"/>
                </a:solidFill>
                <a:latin typeface="Kawkab Mono"/>
              </a:rPr>
              <a:t>https://github.com/dkshi/aviation/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8852" y="-3937133"/>
            <a:ext cx="9886116" cy="9886116"/>
          </a:xfrm>
          <a:custGeom>
            <a:avLst/>
            <a:gdLst/>
            <a:ahLst/>
            <a:cxnLst/>
            <a:rect r="r" b="b" t="t" l="l"/>
            <a:pathLst>
              <a:path h="9886116" w="9886116">
                <a:moveTo>
                  <a:pt x="0" y="0"/>
                </a:moveTo>
                <a:lnTo>
                  <a:pt x="9886116" y="0"/>
                </a:lnTo>
                <a:lnTo>
                  <a:pt x="9886116" y="9886116"/>
                </a:lnTo>
                <a:lnTo>
                  <a:pt x="0" y="988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7786" y="3256648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50971"/>
            <a:ext cx="14323958" cy="369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Статистический анализ выходной величины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Сформирована задача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Обработка признаков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Корреляционный анализ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Уравнение множественной линейной регрессии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Улучшение модели</a:t>
            </a:r>
          </a:p>
          <a:p>
            <a:pPr>
              <a:lnSpc>
                <a:spcPts val="41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28582" y="6050466"/>
            <a:ext cx="4424076" cy="3351238"/>
          </a:xfrm>
          <a:custGeom>
            <a:avLst/>
            <a:gdLst/>
            <a:ahLst/>
            <a:cxnLst/>
            <a:rect r="r" b="b" t="t" l="l"/>
            <a:pathLst>
              <a:path h="3351238" w="4424076">
                <a:moveTo>
                  <a:pt x="0" y="0"/>
                </a:moveTo>
                <a:lnTo>
                  <a:pt x="4424076" y="0"/>
                </a:lnTo>
                <a:lnTo>
                  <a:pt x="4424076" y="3351238"/>
                </a:lnTo>
                <a:lnTo>
                  <a:pt x="0" y="3351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43975"/>
            <a:ext cx="271718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00"/>
              </a:lnSpc>
            </a:pPr>
            <a:r>
              <a:rPr lang="en-US" sz="5000">
                <a:solidFill>
                  <a:srgbClr val="132CAF"/>
                </a:solidFill>
                <a:latin typeface="Kawkab Mono"/>
              </a:rPr>
              <a:t>Выводы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0363" y="2212765"/>
            <a:ext cx="502184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Что произошло: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835" y="6910430"/>
            <a:ext cx="14323958" cy="157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Улучшаемая модель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Прикладное использование</a:t>
            </a:r>
          </a:p>
          <a:p>
            <a:pPr marL="644729" indent="-322365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132CAF"/>
                </a:solidFill>
                <a:latin typeface="Kawkab Mono Light"/>
              </a:rPr>
              <a:t>Высокая актуальность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3522" y="6274142"/>
            <a:ext cx="4664728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Что получено: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82626" y="-2792605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0661" y="5143500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3153" y="3380756"/>
            <a:ext cx="13321695" cy="383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43"/>
              </a:lnSpc>
            </a:pPr>
            <a:r>
              <a:rPr lang="en-US" sz="15044">
                <a:solidFill>
                  <a:srgbClr val="132CAF"/>
                </a:solidFill>
                <a:latin typeface="Kawkab Mono"/>
              </a:rPr>
              <a:t>Спасибо за внимание!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8852" y="-3937133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7786" y="3256648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520044" y="2479870"/>
            <a:ext cx="5479091" cy="3168260"/>
            <a:chOff x="0" y="0"/>
            <a:chExt cx="1291690" cy="7469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690" cy="746914"/>
            </a:xfrm>
            <a:custGeom>
              <a:avLst/>
              <a:gdLst/>
              <a:ahLst/>
              <a:cxnLst/>
              <a:rect r="r" b="b" t="t" l="l"/>
              <a:pathLst>
                <a:path h="746914" w="1291690">
                  <a:moveTo>
                    <a:pt x="0" y="0"/>
                  </a:moveTo>
                  <a:lnTo>
                    <a:pt x="1291690" y="0"/>
                  </a:lnTo>
                  <a:lnTo>
                    <a:pt x="1291690" y="746914"/>
                  </a:lnTo>
                  <a:lnTo>
                    <a:pt x="0" y="74691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32CA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91690" cy="785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266578">
            <a:off x="2060204" y="821137"/>
            <a:ext cx="2948860" cy="1658733"/>
          </a:xfrm>
          <a:custGeom>
            <a:avLst/>
            <a:gdLst/>
            <a:ahLst/>
            <a:cxnLst/>
            <a:rect r="r" b="b" t="t" l="l"/>
            <a:pathLst>
              <a:path h="1658733" w="2948860">
                <a:moveTo>
                  <a:pt x="0" y="0"/>
                </a:moveTo>
                <a:lnTo>
                  <a:pt x="2948859" y="0"/>
                </a:lnTo>
                <a:lnTo>
                  <a:pt x="2948859" y="1658733"/>
                </a:lnTo>
                <a:lnTo>
                  <a:pt x="0" y="1658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12704">
            <a:off x="12663707" y="6721088"/>
            <a:ext cx="2727596" cy="2755147"/>
          </a:xfrm>
          <a:custGeom>
            <a:avLst/>
            <a:gdLst/>
            <a:ahLst/>
            <a:cxnLst/>
            <a:rect r="r" b="b" t="t" l="l"/>
            <a:pathLst>
              <a:path h="2755147" w="2727596">
                <a:moveTo>
                  <a:pt x="0" y="0"/>
                </a:moveTo>
                <a:lnTo>
                  <a:pt x="2727596" y="0"/>
                </a:lnTo>
                <a:lnTo>
                  <a:pt x="2727596" y="2755147"/>
                </a:lnTo>
                <a:lnTo>
                  <a:pt x="0" y="2755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3740" y="3728970"/>
            <a:ext cx="9333366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"/>
              </a:rPr>
              <a:t>Предсказание количества летальных исходов при авиакатастрофах поможет спасательным спецслужбам заранее понимать какое кол-во инструментов и ресурсов будет необходимо для оказания скорой медицинской помощи на месте происшествия.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2727" y="2887730"/>
            <a:ext cx="4153725" cy="238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3"/>
              </a:lnSpc>
            </a:pPr>
            <a:r>
              <a:rPr lang="en-US" sz="2782">
                <a:solidFill>
                  <a:srgbClr val="132CAF"/>
                </a:solidFill>
                <a:latin typeface="Kawkab Mono Light"/>
              </a:rPr>
              <a:t>В данной работе рассматривается датасет авиационных инцидентов (1918-2022 гг.)</a:t>
            </a:r>
            <a:r>
              <a:rPr lang="en-US" sz="2782">
                <a:solidFill>
                  <a:srgbClr val="132CAF"/>
                </a:solidFill>
                <a:latin typeface="Kawkab Mono Ligh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95395" y="840187"/>
            <a:ext cx="916390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01 - Моделируемый объект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3645" y="-3542716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21958" y="2929023"/>
            <a:ext cx="4177137" cy="5079734"/>
          </a:xfrm>
          <a:custGeom>
            <a:avLst/>
            <a:gdLst/>
            <a:ahLst/>
            <a:cxnLst/>
            <a:rect r="r" b="b" t="t" l="l"/>
            <a:pathLst>
              <a:path h="5079734" w="4177137">
                <a:moveTo>
                  <a:pt x="0" y="0"/>
                </a:moveTo>
                <a:lnTo>
                  <a:pt x="4177137" y="0"/>
                </a:lnTo>
                <a:lnTo>
                  <a:pt x="4177137" y="5079735"/>
                </a:lnTo>
                <a:lnTo>
                  <a:pt x="0" y="5079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96072" y="3929015"/>
            <a:ext cx="8523406" cy="30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Среднее арифметическое - 5.5674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Дисперсия - 278.3312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Среднее квадратич. отклонение - 16.71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Коэффициент вариации - 300%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Размах (min 0, max 520) - 520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Мода с частотой 11851 - 0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Медиана - 1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40187"/>
            <a:ext cx="1094079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02 - Статистические показатели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57178" y="8210894"/>
            <a:ext cx="170669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"/>
              </a:rPr>
              <a:t>Boxplot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3645" y="-3542716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7755" y="2578273"/>
            <a:ext cx="7104840" cy="5438273"/>
          </a:xfrm>
          <a:custGeom>
            <a:avLst/>
            <a:gdLst/>
            <a:ahLst/>
            <a:cxnLst/>
            <a:rect r="r" b="b" t="t" l="l"/>
            <a:pathLst>
              <a:path h="5438273" w="7104840">
                <a:moveTo>
                  <a:pt x="0" y="0"/>
                </a:moveTo>
                <a:lnTo>
                  <a:pt x="7104840" y="0"/>
                </a:lnTo>
                <a:lnTo>
                  <a:pt x="7104840" y="5438273"/>
                </a:lnTo>
                <a:lnTo>
                  <a:pt x="0" y="543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79675" y="2578273"/>
            <a:ext cx="7065686" cy="5438273"/>
          </a:xfrm>
          <a:custGeom>
            <a:avLst/>
            <a:gdLst/>
            <a:ahLst/>
            <a:cxnLst/>
            <a:rect r="r" b="b" t="t" l="l"/>
            <a:pathLst>
              <a:path h="5438273" w="7065686">
                <a:moveTo>
                  <a:pt x="0" y="0"/>
                </a:moveTo>
                <a:lnTo>
                  <a:pt x="7065686" y="0"/>
                </a:lnTo>
                <a:lnTo>
                  <a:pt x="7065686" y="5438273"/>
                </a:lnTo>
                <a:lnTo>
                  <a:pt x="0" y="5438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40187"/>
            <a:ext cx="1094079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02 - Статистические показатели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76674" y="8121615"/>
            <a:ext cx="249235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"/>
              </a:rPr>
              <a:t>Гистограмма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10594" y="8121615"/>
            <a:ext cx="168884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"/>
              </a:rPr>
              <a:t>QQ-plot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3645" y="-3542716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81570" y="2449841"/>
            <a:ext cx="5479091" cy="3168260"/>
            <a:chOff x="0" y="0"/>
            <a:chExt cx="1291690" cy="746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1690" cy="746914"/>
            </a:xfrm>
            <a:custGeom>
              <a:avLst/>
              <a:gdLst/>
              <a:ahLst/>
              <a:cxnLst/>
              <a:rect r="r" b="b" t="t" l="l"/>
              <a:pathLst>
                <a:path h="746914" w="1291690">
                  <a:moveTo>
                    <a:pt x="0" y="0"/>
                  </a:moveTo>
                  <a:lnTo>
                    <a:pt x="1291690" y="0"/>
                  </a:lnTo>
                  <a:lnTo>
                    <a:pt x="1291690" y="746914"/>
                  </a:lnTo>
                  <a:lnTo>
                    <a:pt x="0" y="74691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32CA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1690" cy="785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558298" y="6698512"/>
            <a:ext cx="2270109" cy="2270109"/>
          </a:xfrm>
          <a:custGeom>
            <a:avLst/>
            <a:gdLst/>
            <a:ahLst/>
            <a:cxnLst/>
            <a:rect r="r" b="b" t="t" l="l"/>
            <a:pathLst>
              <a:path h="2270109" w="2270109">
                <a:moveTo>
                  <a:pt x="0" y="0"/>
                </a:moveTo>
                <a:lnTo>
                  <a:pt x="2270109" y="0"/>
                </a:lnTo>
                <a:lnTo>
                  <a:pt x="2270109" y="2270109"/>
                </a:lnTo>
                <a:lnTo>
                  <a:pt x="0" y="2270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50504" y="2242905"/>
            <a:ext cx="3657600" cy="1513332"/>
          </a:xfrm>
          <a:custGeom>
            <a:avLst/>
            <a:gdLst/>
            <a:ahLst/>
            <a:cxnLst/>
            <a:rect r="r" b="b" t="t" l="l"/>
            <a:pathLst>
              <a:path h="1513332" w="3657600">
                <a:moveTo>
                  <a:pt x="0" y="0"/>
                </a:moveTo>
                <a:lnTo>
                  <a:pt x="3657600" y="0"/>
                </a:lnTo>
                <a:lnTo>
                  <a:pt x="3657600" y="1513332"/>
                </a:lnTo>
                <a:lnTo>
                  <a:pt x="0" y="151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40187"/>
            <a:ext cx="1298280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03 - Постановка задачи моделирования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9084" y="4499824"/>
            <a:ext cx="8320439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Предобработка признаков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Построение регрессионной модели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Анализ структуры модели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Оценка эффективности модели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Улучшение модели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6230" y="2713170"/>
            <a:ext cx="4829770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Задача заключается в предсказании  потенциального количества смертей на основе данных о крушениях. 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75062" y="-2934166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90460" y="7299950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224653" y="7572174"/>
            <a:ext cx="4016242" cy="4114800"/>
          </a:xfrm>
          <a:custGeom>
            <a:avLst/>
            <a:gdLst/>
            <a:ahLst/>
            <a:cxnLst/>
            <a:rect r="r" b="b" t="t" l="l"/>
            <a:pathLst>
              <a:path h="4114800" w="4016242">
                <a:moveTo>
                  <a:pt x="4016242" y="0"/>
                </a:moveTo>
                <a:lnTo>
                  <a:pt x="0" y="0"/>
                </a:lnTo>
                <a:lnTo>
                  <a:pt x="0" y="4114800"/>
                </a:lnTo>
                <a:lnTo>
                  <a:pt x="4016242" y="4114800"/>
                </a:lnTo>
                <a:lnTo>
                  <a:pt x="40162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91463"/>
            <a:ext cx="16230600" cy="560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Aircraft - качественная, модель самолёта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Flight phase - качественная, стадия полёта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Flight type - качественная, тип полёта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Crash site - качественная, место крушения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YOM - качественная, год производства самолёта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Country - качественная, страна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Region - качественная, регион мира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Crew on board - количественная, кол-во персонала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Pax on board - количественная, кол-во пассажиров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32CAF"/>
                </a:solidFill>
                <a:latin typeface="Kawkab Mono Light"/>
              </a:rPr>
              <a:t>Crash cause - качественная, причина крушения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01459"/>
            <a:ext cx="7478553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04 - Формализация и классификация переменных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346624"/>
            <a:ext cx="16979051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32CAF"/>
                </a:solidFill>
                <a:latin typeface="Kawkab Mono Light"/>
              </a:rPr>
              <a:t>Выходная количественная переменная - кол-во летальных исходов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188" y="-5545378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81853" y="4643463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92821">
            <a:off x="12692968" y="3071931"/>
            <a:ext cx="2722772" cy="2628713"/>
          </a:xfrm>
          <a:custGeom>
            <a:avLst/>
            <a:gdLst/>
            <a:ahLst/>
            <a:cxnLst/>
            <a:rect r="r" b="b" t="t" l="l"/>
            <a:pathLst>
              <a:path h="2628713" w="2722772">
                <a:moveTo>
                  <a:pt x="0" y="0"/>
                </a:moveTo>
                <a:lnTo>
                  <a:pt x="2722772" y="0"/>
                </a:lnTo>
                <a:lnTo>
                  <a:pt x="2722772" y="2628713"/>
                </a:lnTo>
                <a:lnTo>
                  <a:pt x="0" y="2628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5872" y="1429022"/>
            <a:ext cx="9894442" cy="8180273"/>
          </a:xfrm>
          <a:custGeom>
            <a:avLst/>
            <a:gdLst/>
            <a:ahLst/>
            <a:cxnLst/>
            <a:rect r="r" b="b" t="t" l="l"/>
            <a:pathLst>
              <a:path h="8180273" w="9894442">
                <a:moveTo>
                  <a:pt x="0" y="0"/>
                </a:moveTo>
                <a:lnTo>
                  <a:pt x="9894441" y="0"/>
                </a:lnTo>
                <a:lnTo>
                  <a:pt x="9894441" y="8180273"/>
                </a:lnTo>
                <a:lnTo>
                  <a:pt x="0" y="81802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8635"/>
            <a:ext cx="937082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05 - Корреляционный анализ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51912" y="8407400"/>
            <a:ext cx="5604885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Определитель матрицы парных корреляций 0.3865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6138" y="620575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38584" y="-5562991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6" y="0"/>
                </a:lnTo>
                <a:lnTo>
                  <a:pt x="9931666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7750"/>
            <a:ext cx="840541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06 - Уравнение модели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66191"/>
            <a:ext cx="824754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Light"/>
              </a:rPr>
              <a:t>Уравнение множественной линейной регрессии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8079" y="4557705"/>
            <a:ext cx="14872062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Bold"/>
              </a:rPr>
              <a:t>Y =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0.000324 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0.453436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*X2 −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0.001627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*X3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1.203601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*X4 −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0.000233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*X5 −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0.000014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*X6 −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0.049325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*X7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0.029225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*X8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0.43522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*X9 −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0.160953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*X10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6138" y="620575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5"/>
                </a:lnTo>
                <a:lnTo>
                  <a:pt x="0" y="993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79688" y="-5384433"/>
            <a:ext cx="9931666" cy="9931666"/>
          </a:xfrm>
          <a:custGeom>
            <a:avLst/>
            <a:gdLst/>
            <a:ahLst/>
            <a:cxnLst/>
            <a:rect r="r" b="b" t="t" l="l"/>
            <a:pathLst>
              <a:path h="9931666" w="9931666">
                <a:moveTo>
                  <a:pt x="0" y="0"/>
                </a:moveTo>
                <a:lnTo>
                  <a:pt x="9931665" y="0"/>
                </a:lnTo>
                <a:lnTo>
                  <a:pt x="9931665" y="9931666"/>
                </a:lnTo>
                <a:lnTo>
                  <a:pt x="0" y="99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7750"/>
            <a:ext cx="1295864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132CAF"/>
                </a:solidFill>
                <a:latin typeface="Kawkab Mono"/>
              </a:rPr>
              <a:t>07 - Исследование и улучшение модели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66191"/>
            <a:ext cx="100509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Light"/>
              </a:rPr>
              <a:t>Шаговый регрессионный анализ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72184" y="4806824"/>
            <a:ext cx="12943632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Bold"/>
                <a:ea typeface="Kawkab Mono Bold"/>
              </a:rPr>
              <a:t>𝑌 =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-0.4498 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0.4537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*X2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1.2046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*X4 −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0.0512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*X7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0.0293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*X8 +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0.4351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*X9 − </a:t>
            </a:r>
            <a:r>
              <a:rPr lang="en-US" sz="3999">
                <a:solidFill>
                  <a:srgbClr val="000000"/>
                </a:solidFill>
                <a:latin typeface="Kawkab Mono Bold"/>
              </a:rPr>
              <a:t>0.1620</a:t>
            </a:r>
            <a:r>
              <a:rPr lang="en-US" sz="3999">
                <a:solidFill>
                  <a:srgbClr val="132CAF"/>
                </a:solidFill>
                <a:latin typeface="Kawkab Mono Bold"/>
              </a:rPr>
              <a:t>*X10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9114" y="3588908"/>
            <a:ext cx="1688977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32CAF"/>
                </a:solidFill>
                <a:latin typeface="Kawkab Mono Light"/>
              </a:rPr>
              <a:t>[flight_phase, crash_site, region, crew_on_board, pax_on_board, crash_cause]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779792" y="7229349"/>
            <a:ext cx="3451142" cy="760421"/>
          </a:xfrm>
          <a:custGeom>
            <a:avLst/>
            <a:gdLst/>
            <a:ahLst/>
            <a:cxnLst/>
            <a:rect r="r" b="b" t="t" l="l"/>
            <a:pathLst>
              <a:path h="760421" w="3451142">
                <a:moveTo>
                  <a:pt x="0" y="0"/>
                </a:moveTo>
                <a:lnTo>
                  <a:pt x="3451141" y="0"/>
                </a:lnTo>
                <a:lnTo>
                  <a:pt x="3451141" y="760421"/>
                </a:lnTo>
                <a:lnTo>
                  <a:pt x="0" y="760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79792" y="8195603"/>
            <a:ext cx="3889846" cy="760421"/>
          </a:xfrm>
          <a:custGeom>
            <a:avLst/>
            <a:gdLst/>
            <a:ahLst/>
            <a:cxnLst/>
            <a:rect r="r" b="b" t="t" l="l"/>
            <a:pathLst>
              <a:path h="760421" w="3889846">
                <a:moveTo>
                  <a:pt x="0" y="0"/>
                </a:moveTo>
                <a:lnTo>
                  <a:pt x="3889846" y="0"/>
                </a:lnTo>
                <a:lnTo>
                  <a:pt x="3889846" y="760421"/>
                </a:lnTo>
                <a:lnTo>
                  <a:pt x="0" y="760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98332" y="7231735"/>
            <a:ext cx="8373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Light"/>
              </a:rPr>
              <a:t>До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09127" y="8197989"/>
            <a:ext cx="19265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32CAF"/>
                </a:solidFill>
                <a:latin typeface="Kawkab Mono Light"/>
              </a:rPr>
              <a:t>После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DAF3onK28VQ</dc:identifier>
  <dcterms:modified xsi:type="dcterms:W3CDTF">2011-08-01T06:04:30Z</dcterms:modified>
  <cp:revision>1</cp:revision>
  <dc:title>Прикладной статистический анализ</dc:title>
</cp:coreProperties>
</file>