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64" r:id="rId6"/>
    <p:sldId id="265" r:id="rId7"/>
    <p:sldId id="266" r:id="rId8"/>
    <p:sldId id="267" r:id="rId9"/>
    <p:sldId id="257" r:id="rId10"/>
    <p:sldId id="258" r:id="rId11"/>
    <p:sldId id="259" r:id="rId12"/>
    <p:sldId id="268"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DAA49C-B7B0-4BF7-B69E-8C512074A8C1}" type="datetimeFigureOut">
              <a:rPr lang="en-US" smtClean="0"/>
              <a:t>04-Aug-20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8B49914-8A2D-495C-BC47-F3C7B8E5A8EF}" type="slidenum">
              <a:rPr lang="en-US" smtClean="0"/>
              <a:t>‹#›</a:t>
            </a:fld>
            <a:endParaRPr lang="en-US"/>
          </a:p>
        </p:txBody>
      </p:sp>
    </p:spTree>
    <p:extLst>
      <p:ext uri="{BB962C8B-B14F-4D97-AF65-F5344CB8AC3E}">
        <p14:creationId xmlns:p14="http://schemas.microsoft.com/office/powerpoint/2010/main" val="11862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AA49C-B7B0-4BF7-B69E-8C512074A8C1}" type="datetimeFigureOut">
              <a:rPr lang="en-US" smtClean="0"/>
              <a:t>04-Aug-20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B49914-8A2D-495C-BC47-F3C7B8E5A8EF}" type="slidenum">
              <a:rPr lang="en-US" smtClean="0"/>
              <a:t>‹#›</a:t>
            </a:fld>
            <a:endParaRPr lang="en-US"/>
          </a:p>
        </p:txBody>
      </p:sp>
    </p:spTree>
    <p:extLst>
      <p:ext uri="{BB962C8B-B14F-4D97-AF65-F5344CB8AC3E}">
        <p14:creationId xmlns:p14="http://schemas.microsoft.com/office/powerpoint/2010/main" val="68858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AA49C-B7B0-4BF7-B69E-8C512074A8C1}" type="datetimeFigureOut">
              <a:rPr lang="en-US" smtClean="0"/>
              <a:t>04-Aug-20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B49914-8A2D-495C-BC47-F3C7B8E5A8E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660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BDAA49C-B7B0-4BF7-B69E-8C512074A8C1}" type="datetimeFigureOut">
              <a:rPr lang="en-US" smtClean="0"/>
              <a:t>04-Aug-20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B49914-8A2D-495C-BC47-F3C7B8E5A8EF}" type="slidenum">
              <a:rPr lang="en-US" smtClean="0"/>
              <a:t>‹#›</a:t>
            </a:fld>
            <a:endParaRPr lang="en-US"/>
          </a:p>
        </p:txBody>
      </p:sp>
    </p:spTree>
    <p:extLst>
      <p:ext uri="{BB962C8B-B14F-4D97-AF65-F5344CB8AC3E}">
        <p14:creationId xmlns:p14="http://schemas.microsoft.com/office/powerpoint/2010/main" val="3878637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BDAA49C-B7B0-4BF7-B69E-8C512074A8C1}" type="datetimeFigureOut">
              <a:rPr lang="en-US" smtClean="0"/>
              <a:t>04-Aug-20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B49914-8A2D-495C-BC47-F3C7B8E5A8E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7414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BDAA49C-B7B0-4BF7-B69E-8C512074A8C1}" type="datetimeFigureOut">
              <a:rPr lang="en-US" smtClean="0"/>
              <a:t>04-Aug-20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B49914-8A2D-495C-BC47-F3C7B8E5A8EF}" type="slidenum">
              <a:rPr lang="en-US" smtClean="0"/>
              <a:t>‹#›</a:t>
            </a:fld>
            <a:endParaRPr lang="en-US"/>
          </a:p>
        </p:txBody>
      </p:sp>
    </p:spTree>
    <p:extLst>
      <p:ext uri="{BB962C8B-B14F-4D97-AF65-F5344CB8AC3E}">
        <p14:creationId xmlns:p14="http://schemas.microsoft.com/office/powerpoint/2010/main" val="3081215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AA49C-B7B0-4BF7-B69E-8C512074A8C1}" type="datetimeFigureOut">
              <a:rPr lang="en-US" smtClean="0"/>
              <a:t>04-Aug-20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B49914-8A2D-495C-BC47-F3C7B8E5A8EF}" type="slidenum">
              <a:rPr lang="en-US" smtClean="0"/>
              <a:t>‹#›</a:t>
            </a:fld>
            <a:endParaRPr lang="en-US"/>
          </a:p>
        </p:txBody>
      </p:sp>
    </p:spTree>
    <p:extLst>
      <p:ext uri="{BB962C8B-B14F-4D97-AF65-F5344CB8AC3E}">
        <p14:creationId xmlns:p14="http://schemas.microsoft.com/office/powerpoint/2010/main" val="3197556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AA49C-B7B0-4BF7-B69E-8C512074A8C1}" type="datetimeFigureOut">
              <a:rPr lang="en-US" smtClean="0"/>
              <a:t>04-Aug-20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B49914-8A2D-495C-BC47-F3C7B8E5A8EF}" type="slidenum">
              <a:rPr lang="en-US" smtClean="0"/>
              <a:t>‹#›</a:t>
            </a:fld>
            <a:endParaRPr lang="en-US"/>
          </a:p>
        </p:txBody>
      </p:sp>
    </p:spTree>
    <p:extLst>
      <p:ext uri="{BB962C8B-B14F-4D97-AF65-F5344CB8AC3E}">
        <p14:creationId xmlns:p14="http://schemas.microsoft.com/office/powerpoint/2010/main" val="1913436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AA49C-B7B0-4BF7-B69E-8C512074A8C1}" type="datetimeFigureOut">
              <a:rPr lang="en-US" smtClean="0"/>
              <a:t>04-Aug-20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B49914-8A2D-495C-BC47-F3C7B8E5A8EF}" type="slidenum">
              <a:rPr lang="en-US" smtClean="0"/>
              <a:t>‹#›</a:t>
            </a:fld>
            <a:endParaRPr lang="en-US"/>
          </a:p>
        </p:txBody>
      </p:sp>
    </p:spTree>
    <p:extLst>
      <p:ext uri="{BB962C8B-B14F-4D97-AF65-F5344CB8AC3E}">
        <p14:creationId xmlns:p14="http://schemas.microsoft.com/office/powerpoint/2010/main" val="306232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AA49C-B7B0-4BF7-B69E-8C512074A8C1}" type="datetimeFigureOut">
              <a:rPr lang="en-US" smtClean="0"/>
              <a:t>04-Aug-20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B49914-8A2D-495C-BC47-F3C7B8E5A8EF}" type="slidenum">
              <a:rPr lang="en-US" smtClean="0"/>
              <a:t>‹#›</a:t>
            </a:fld>
            <a:endParaRPr lang="en-US"/>
          </a:p>
        </p:txBody>
      </p:sp>
    </p:spTree>
    <p:extLst>
      <p:ext uri="{BB962C8B-B14F-4D97-AF65-F5344CB8AC3E}">
        <p14:creationId xmlns:p14="http://schemas.microsoft.com/office/powerpoint/2010/main" val="416504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AA49C-B7B0-4BF7-B69E-8C512074A8C1}" type="datetimeFigureOut">
              <a:rPr lang="en-US" smtClean="0"/>
              <a:t>04-Aug-20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8B49914-8A2D-495C-BC47-F3C7B8E5A8EF}" type="slidenum">
              <a:rPr lang="en-US" smtClean="0"/>
              <a:t>‹#›</a:t>
            </a:fld>
            <a:endParaRPr lang="en-US"/>
          </a:p>
        </p:txBody>
      </p:sp>
    </p:spTree>
    <p:extLst>
      <p:ext uri="{BB962C8B-B14F-4D97-AF65-F5344CB8AC3E}">
        <p14:creationId xmlns:p14="http://schemas.microsoft.com/office/powerpoint/2010/main" val="234227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DAA49C-B7B0-4BF7-B69E-8C512074A8C1}" type="datetimeFigureOut">
              <a:rPr lang="en-US" smtClean="0"/>
              <a:t>04-Aug-20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8B49914-8A2D-495C-BC47-F3C7B8E5A8EF}" type="slidenum">
              <a:rPr lang="en-US" smtClean="0"/>
              <a:t>‹#›</a:t>
            </a:fld>
            <a:endParaRPr lang="en-US"/>
          </a:p>
        </p:txBody>
      </p:sp>
    </p:spTree>
    <p:extLst>
      <p:ext uri="{BB962C8B-B14F-4D97-AF65-F5344CB8AC3E}">
        <p14:creationId xmlns:p14="http://schemas.microsoft.com/office/powerpoint/2010/main" val="88957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DAA49C-B7B0-4BF7-B69E-8C512074A8C1}" type="datetimeFigureOut">
              <a:rPr lang="en-US" smtClean="0"/>
              <a:t>04-Aug-20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8B49914-8A2D-495C-BC47-F3C7B8E5A8EF}" type="slidenum">
              <a:rPr lang="en-US" smtClean="0"/>
              <a:t>‹#›</a:t>
            </a:fld>
            <a:endParaRPr lang="en-US"/>
          </a:p>
        </p:txBody>
      </p:sp>
    </p:spTree>
    <p:extLst>
      <p:ext uri="{BB962C8B-B14F-4D97-AF65-F5344CB8AC3E}">
        <p14:creationId xmlns:p14="http://schemas.microsoft.com/office/powerpoint/2010/main" val="289726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AA49C-B7B0-4BF7-B69E-8C512074A8C1}" type="datetimeFigureOut">
              <a:rPr lang="en-US" smtClean="0"/>
              <a:t>04-Aug-20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8B49914-8A2D-495C-BC47-F3C7B8E5A8EF}" type="slidenum">
              <a:rPr lang="en-US" smtClean="0"/>
              <a:t>‹#›</a:t>
            </a:fld>
            <a:endParaRPr lang="en-US"/>
          </a:p>
        </p:txBody>
      </p:sp>
    </p:spTree>
    <p:extLst>
      <p:ext uri="{BB962C8B-B14F-4D97-AF65-F5344CB8AC3E}">
        <p14:creationId xmlns:p14="http://schemas.microsoft.com/office/powerpoint/2010/main" val="237231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DAA49C-B7B0-4BF7-B69E-8C512074A8C1}" type="datetimeFigureOut">
              <a:rPr lang="en-US" smtClean="0"/>
              <a:t>04-Aug-20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8B49914-8A2D-495C-BC47-F3C7B8E5A8EF}" type="slidenum">
              <a:rPr lang="en-US" smtClean="0"/>
              <a:t>‹#›</a:t>
            </a:fld>
            <a:endParaRPr lang="en-US"/>
          </a:p>
        </p:txBody>
      </p:sp>
    </p:spTree>
    <p:extLst>
      <p:ext uri="{BB962C8B-B14F-4D97-AF65-F5344CB8AC3E}">
        <p14:creationId xmlns:p14="http://schemas.microsoft.com/office/powerpoint/2010/main" val="31263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DAA49C-B7B0-4BF7-B69E-8C512074A8C1}" type="datetimeFigureOut">
              <a:rPr lang="en-US" smtClean="0"/>
              <a:t>04-Aug-20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B49914-8A2D-495C-BC47-F3C7B8E5A8EF}" type="slidenum">
              <a:rPr lang="en-US" smtClean="0"/>
              <a:t>‹#›</a:t>
            </a:fld>
            <a:endParaRPr lang="en-US"/>
          </a:p>
        </p:txBody>
      </p:sp>
    </p:spTree>
    <p:extLst>
      <p:ext uri="{BB962C8B-B14F-4D97-AF65-F5344CB8AC3E}">
        <p14:creationId xmlns:p14="http://schemas.microsoft.com/office/powerpoint/2010/main" val="2204777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BDAA49C-B7B0-4BF7-B69E-8C512074A8C1}" type="datetimeFigureOut">
              <a:rPr lang="en-US" smtClean="0"/>
              <a:t>04-Aug-20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8B49914-8A2D-495C-BC47-F3C7B8E5A8EF}" type="slidenum">
              <a:rPr lang="en-US" smtClean="0"/>
              <a:t>‹#›</a:t>
            </a:fld>
            <a:endParaRPr lang="en-US"/>
          </a:p>
        </p:txBody>
      </p:sp>
    </p:spTree>
    <p:extLst>
      <p:ext uri="{BB962C8B-B14F-4D97-AF65-F5344CB8AC3E}">
        <p14:creationId xmlns:p14="http://schemas.microsoft.com/office/powerpoint/2010/main" val="1339066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geonames.org/export/zi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Prime location in Lucknow, India for Real Estate </a:t>
            </a:r>
            <a:r>
              <a:rPr lang="en-US" b="1" dirty="0" smtClean="0"/>
              <a:t>investments</a:t>
            </a:r>
            <a:endParaRPr lang="en-US" dirty="0"/>
          </a:p>
        </p:txBody>
      </p:sp>
      <p:sp>
        <p:nvSpPr>
          <p:cNvPr id="3" name="Subtitle 2"/>
          <p:cNvSpPr>
            <a:spLocks noGrp="1"/>
          </p:cNvSpPr>
          <p:nvPr>
            <p:ph type="subTitle" idx="1"/>
          </p:nvPr>
        </p:nvSpPr>
        <p:spPr/>
        <p:txBody>
          <a:bodyPr/>
          <a:lstStyle/>
          <a:p>
            <a:r>
              <a:rPr lang="en-US" dirty="0" err="1" smtClean="0"/>
              <a:t>Dheerendra</a:t>
            </a:r>
            <a:r>
              <a:rPr lang="en-US" dirty="0" smtClean="0"/>
              <a:t> Kumar Singh</a:t>
            </a:r>
            <a:endParaRPr lang="en-US" dirty="0"/>
          </a:p>
        </p:txBody>
      </p:sp>
    </p:spTree>
    <p:extLst>
      <p:ext uri="{BB962C8B-B14F-4D97-AF65-F5344CB8AC3E}">
        <p14:creationId xmlns:p14="http://schemas.microsoft.com/office/powerpoint/2010/main" val="3224047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three location for investment</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3141662" y="2379348"/>
            <a:ext cx="7810500" cy="3286125"/>
          </a:xfrm>
          <a:prstGeom prst="rect">
            <a:avLst/>
          </a:prstGeom>
        </p:spPr>
      </p:pic>
      <p:sp>
        <p:nvSpPr>
          <p:cNvPr id="6" name="Rectangle 5"/>
          <p:cNvSpPr/>
          <p:nvPr/>
        </p:nvSpPr>
        <p:spPr>
          <a:xfrm>
            <a:off x="3321073" y="2851962"/>
            <a:ext cx="7451678" cy="764274"/>
          </a:xfrm>
          <a:prstGeom prst="rect">
            <a:avLst/>
          </a:prstGeom>
          <a:noFill/>
          <a:ln w="4762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3120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venues nearby for each location</a:t>
            </a:r>
            <a:endParaRPr lang="en-US" dirty="0"/>
          </a:p>
        </p:txBody>
      </p:sp>
      <p:pic>
        <p:nvPicPr>
          <p:cNvPr id="4" name="Content Placeholder 3"/>
          <p:cNvPicPr>
            <a:picLocks noGrp="1" noChangeAspect="1"/>
          </p:cNvPicPr>
          <p:nvPr>
            <p:ph idx="1"/>
          </p:nvPr>
        </p:nvPicPr>
        <p:blipFill>
          <a:blip r:embed="rId2"/>
          <a:stretch>
            <a:fillRect/>
          </a:stretch>
        </p:blipFill>
        <p:spPr>
          <a:xfrm>
            <a:off x="2592925" y="2164686"/>
            <a:ext cx="8915400" cy="1068411"/>
          </a:xfrm>
          <a:prstGeom prst="rect">
            <a:avLst/>
          </a:prstGeom>
        </p:spPr>
      </p:pic>
      <p:pic>
        <p:nvPicPr>
          <p:cNvPr id="5" name="Picture 4"/>
          <p:cNvPicPr>
            <a:picLocks noChangeAspect="1"/>
          </p:cNvPicPr>
          <p:nvPr/>
        </p:nvPicPr>
        <p:blipFill>
          <a:blip r:embed="rId3"/>
          <a:stretch>
            <a:fillRect/>
          </a:stretch>
        </p:blipFill>
        <p:spPr>
          <a:xfrm>
            <a:off x="2612684" y="3492783"/>
            <a:ext cx="8891928" cy="987992"/>
          </a:xfrm>
          <a:prstGeom prst="rect">
            <a:avLst/>
          </a:prstGeom>
        </p:spPr>
      </p:pic>
      <p:pic>
        <p:nvPicPr>
          <p:cNvPr id="6" name="Picture 5"/>
          <p:cNvPicPr>
            <a:picLocks noChangeAspect="1"/>
          </p:cNvPicPr>
          <p:nvPr/>
        </p:nvPicPr>
        <p:blipFill>
          <a:blip r:embed="rId4"/>
          <a:stretch>
            <a:fillRect/>
          </a:stretch>
        </p:blipFill>
        <p:spPr>
          <a:xfrm>
            <a:off x="2592925" y="4740461"/>
            <a:ext cx="8911687" cy="1013099"/>
          </a:xfrm>
          <a:prstGeom prst="rect">
            <a:avLst/>
          </a:prstGeom>
        </p:spPr>
      </p:pic>
    </p:spTree>
    <p:extLst>
      <p:ext uri="{BB962C8B-B14F-4D97-AF65-F5344CB8AC3E}">
        <p14:creationId xmlns:p14="http://schemas.microsoft.com/office/powerpoint/2010/main" val="794509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Discussion</a:t>
            </a:r>
            <a:endParaRPr lang="en-US" dirty="0"/>
          </a:p>
        </p:txBody>
      </p:sp>
      <p:sp>
        <p:nvSpPr>
          <p:cNvPr id="3" name="Content Placeholder 2"/>
          <p:cNvSpPr>
            <a:spLocks noGrp="1"/>
          </p:cNvSpPr>
          <p:nvPr>
            <p:ph idx="1"/>
          </p:nvPr>
        </p:nvSpPr>
        <p:spPr/>
        <p:txBody>
          <a:bodyPr/>
          <a:lstStyle/>
          <a:p>
            <a:r>
              <a:rPr lang="en-US" dirty="0"/>
              <a:t>In this study, I have analyzed different location of Lucknow city based on nearby venues.  Based on analysis, we have identified top three neighborhood for real estate investment. They are as follows:</a:t>
            </a:r>
          </a:p>
          <a:p>
            <a:pPr lvl="1"/>
            <a:r>
              <a:rPr lang="en-US" dirty="0" err="1"/>
              <a:t>Mahanagar</a:t>
            </a:r>
            <a:endParaRPr lang="en-US" dirty="0"/>
          </a:p>
          <a:p>
            <a:pPr lvl="1"/>
            <a:r>
              <a:rPr lang="en-US" dirty="0" err="1"/>
              <a:t>Hazratganj</a:t>
            </a:r>
            <a:endParaRPr lang="en-US" dirty="0"/>
          </a:p>
          <a:p>
            <a:pPr lvl="1"/>
            <a:r>
              <a:rPr lang="en-US" dirty="0" err="1"/>
              <a:t>Governer</a:t>
            </a:r>
            <a:r>
              <a:rPr lang="en-US" dirty="0"/>
              <a:t> House</a:t>
            </a:r>
          </a:p>
          <a:p>
            <a:r>
              <a:rPr lang="en-US" dirty="0"/>
              <a:t>As expected, the data was not available in ready-to-use form. I gathered data from different </a:t>
            </a:r>
            <a:r>
              <a:rPr lang="en-US" dirty="0" err="1"/>
              <a:t>plateforms</a:t>
            </a:r>
            <a:r>
              <a:rPr lang="en-US" dirty="0"/>
              <a:t> like web search, Real Estate web portals, newspaper, and enquiry from various peoples, etc.</a:t>
            </a:r>
          </a:p>
          <a:p>
            <a:endParaRPr lang="en-US" dirty="0"/>
          </a:p>
        </p:txBody>
      </p:sp>
    </p:spTree>
    <p:extLst>
      <p:ext uri="{BB962C8B-B14F-4D97-AF65-F5344CB8AC3E}">
        <p14:creationId xmlns:p14="http://schemas.microsoft.com/office/powerpoint/2010/main" val="3862389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Mr. XYZ should invest in </a:t>
            </a:r>
            <a:r>
              <a:rPr lang="en-US" dirty="0" smtClean="0"/>
              <a:t>below </a:t>
            </a:r>
            <a:r>
              <a:rPr lang="en-US" dirty="0"/>
              <a:t>there location to maximize his profit</a:t>
            </a:r>
            <a:r>
              <a:rPr lang="en-US" dirty="0" smtClean="0"/>
              <a:t>.</a:t>
            </a:r>
          </a:p>
          <a:p>
            <a:pPr lvl="1"/>
            <a:r>
              <a:rPr lang="en-US" dirty="0" err="1"/>
              <a:t>Mahanagar</a:t>
            </a:r>
            <a:endParaRPr lang="en-US" dirty="0"/>
          </a:p>
          <a:p>
            <a:pPr lvl="1"/>
            <a:r>
              <a:rPr lang="en-US" dirty="0" err="1"/>
              <a:t>Hazratganj</a:t>
            </a:r>
            <a:endParaRPr lang="en-US" dirty="0"/>
          </a:p>
          <a:p>
            <a:pPr lvl="1"/>
            <a:r>
              <a:rPr lang="en-US" dirty="0" err="1"/>
              <a:t>Governer</a:t>
            </a:r>
            <a:r>
              <a:rPr lang="en-US" dirty="0"/>
              <a:t> House</a:t>
            </a:r>
          </a:p>
          <a:p>
            <a:endParaRPr lang="en-US" dirty="0"/>
          </a:p>
          <a:p>
            <a:endParaRPr lang="en-US" dirty="0"/>
          </a:p>
        </p:txBody>
      </p:sp>
    </p:spTree>
    <p:extLst>
      <p:ext uri="{BB962C8B-B14F-4D97-AF65-F5344CB8AC3E}">
        <p14:creationId xmlns:p14="http://schemas.microsoft.com/office/powerpoint/2010/main" val="868742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29994" y="2133600"/>
            <a:ext cx="10674618" cy="3777622"/>
          </a:xfrm>
        </p:spPr>
        <p:txBody>
          <a:bodyPr>
            <a:normAutofit/>
          </a:bodyPr>
          <a:lstStyle/>
          <a:p>
            <a:pPr marL="0" indent="0" algn="ctr">
              <a:buNone/>
            </a:pPr>
            <a:r>
              <a:rPr lang="en-US" sz="3600" dirty="0" smtClean="0"/>
              <a:t>Thank you</a:t>
            </a:r>
            <a:endParaRPr lang="en-US" sz="3600" dirty="0"/>
          </a:p>
        </p:txBody>
      </p:sp>
    </p:spTree>
    <p:extLst>
      <p:ext uri="{BB962C8B-B14F-4D97-AF65-F5344CB8AC3E}">
        <p14:creationId xmlns:p14="http://schemas.microsoft.com/office/powerpoint/2010/main" val="702168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lvl="0"/>
            <a:r>
              <a:rPr lang="en-US" dirty="0" smtClean="0"/>
              <a:t>Introduction</a:t>
            </a:r>
            <a:endParaRPr lang="en-US" dirty="0"/>
          </a:p>
          <a:p>
            <a:pPr lvl="0"/>
            <a:r>
              <a:rPr lang="en-US" dirty="0"/>
              <a:t>Business Problem</a:t>
            </a:r>
          </a:p>
          <a:p>
            <a:pPr lvl="0"/>
            <a:r>
              <a:rPr lang="en-US" dirty="0"/>
              <a:t>Audience</a:t>
            </a:r>
          </a:p>
          <a:p>
            <a:pPr lvl="0"/>
            <a:r>
              <a:rPr lang="en-US" dirty="0"/>
              <a:t>Data Section</a:t>
            </a:r>
          </a:p>
          <a:p>
            <a:pPr lvl="0"/>
            <a:r>
              <a:rPr lang="en-US" dirty="0"/>
              <a:t>Methodology</a:t>
            </a:r>
          </a:p>
          <a:p>
            <a:pPr lvl="0"/>
            <a:r>
              <a:rPr lang="en-US" dirty="0"/>
              <a:t>Analysis</a:t>
            </a:r>
          </a:p>
          <a:p>
            <a:pPr lvl="0"/>
            <a:r>
              <a:rPr lang="en-US" dirty="0"/>
              <a:t>Results and Discussion</a:t>
            </a:r>
          </a:p>
          <a:p>
            <a:r>
              <a:rPr lang="en-US" dirty="0"/>
              <a:t>Conclusion</a:t>
            </a:r>
            <a:endParaRPr lang="en-US" dirty="0"/>
          </a:p>
        </p:txBody>
      </p:sp>
    </p:spTree>
    <p:extLst>
      <p:ext uri="{BB962C8B-B14F-4D97-AF65-F5344CB8AC3E}">
        <p14:creationId xmlns:p14="http://schemas.microsoft.com/office/powerpoint/2010/main" val="219612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lstStyle/>
          <a:p>
            <a:r>
              <a:rPr lang="en-US" dirty="0"/>
              <a:t>A Real Estate investor Mr. XYZ from Mumbai, India has decided to expand his business in other parts of country. His business is to Buy, Renovate and Sell Real Estate properties. He decided to expand his business in Lucknow, the capital of UP, India. Since this is a new location for him, he decided to take help from professional data scientist to explore the prime location for Real Estate Investment in Lucknow.</a:t>
            </a:r>
          </a:p>
          <a:p>
            <a:endParaRPr lang="en-US" dirty="0"/>
          </a:p>
        </p:txBody>
      </p:sp>
    </p:spTree>
    <p:extLst>
      <p:ext uri="{BB962C8B-B14F-4D97-AF65-F5344CB8AC3E}">
        <p14:creationId xmlns:p14="http://schemas.microsoft.com/office/powerpoint/2010/main" val="77927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Problem</a:t>
            </a:r>
            <a:endParaRPr lang="en-US" dirty="0"/>
          </a:p>
        </p:txBody>
      </p:sp>
      <p:sp>
        <p:nvSpPr>
          <p:cNvPr id="3" name="Content Placeholder 2"/>
          <p:cNvSpPr>
            <a:spLocks noGrp="1"/>
          </p:cNvSpPr>
          <p:nvPr>
            <p:ph idx="1"/>
          </p:nvPr>
        </p:nvSpPr>
        <p:spPr/>
        <p:txBody>
          <a:bodyPr/>
          <a:lstStyle/>
          <a:p>
            <a:r>
              <a:rPr lang="en-US" dirty="0"/>
              <a:t>The task is to locate the hotspot for Real Estate investment in Lucknow, India. Selection of location should be based on its nearby venues.</a:t>
            </a:r>
          </a:p>
          <a:p>
            <a:endParaRPr lang="en-US" dirty="0"/>
          </a:p>
        </p:txBody>
      </p:sp>
    </p:spTree>
    <p:extLst>
      <p:ext uri="{BB962C8B-B14F-4D97-AF65-F5344CB8AC3E}">
        <p14:creationId xmlns:p14="http://schemas.microsoft.com/office/powerpoint/2010/main" val="6451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Audience</a:t>
            </a:r>
            <a:endParaRPr lang="en-US" dirty="0"/>
          </a:p>
        </p:txBody>
      </p:sp>
      <p:sp>
        <p:nvSpPr>
          <p:cNvPr id="3" name="Content Placeholder 2"/>
          <p:cNvSpPr>
            <a:spLocks noGrp="1"/>
          </p:cNvSpPr>
          <p:nvPr>
            <p:ph idx="1"/>
          </p:nvPr>
        </p:nvSpPr>
        <p:spPr/>
        <p:txBody>
          <a:bodyPr/>
          <a:lstStyle/>
          <a:p>
            <a:r>
              <a:rPr lang="en-US" dirty="0"/>
              <a:t>Mr. XYZ from Mumbai, India is stakeholder who want to expand his business to new place. Before investing, Mr. XYZ want to explore the neighborhood and would be sure that his investment is profitable.</a:t>
            </a:r>
          </a:p>
          <a:p>
            <a:endParaRPr lang="en-US" dirty="0"/>
          </a:p>
        </p:txBody>
      </p:sp>
    </p:spTree>
    <p:extLst>
      <p:ext uri="{BB962C8B-B14F-4D97-AF65-F5344CB8AC3E}">
        <p14:creationId xmlns:p14="http://schemas.microsoft.com/office/powerpoint/2010/main" val="247544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Section</a:t>
            </a:r>
            <a:endParaRPr lang="en-US" dirty="0"/>
          </a:p>
        </p:txBody>
      </p:sp>
      <p:sp>
        <p:nvSpPr>
          <p:cNvPr id="3" name="Content Placeholder 2"/>
          <p:cNvSpPr>
            <a:spLocks noGrp="1"/>
          </p:cNvSpPr>
          <p:nvPr>
            <p:ph idx="1"/>
          </p:nvPr>
        </p:nvSpPr>
        <p:spPr/>
        <p:txBody>
          <a:bodyPr/>
          <a:lstStyle/>
          <a:p>
            <a:r>
              <a:rPr lang="en-US" dirty="0"/>
              <a:t>1. Postal code data with coordinates</a:t>
            </a:r>
          </a:p>
          <a:p>
            <a:r>
              <a:rPr lang="en-US" dirty="0"/>
              <a:t>Source: IN.zip file from </a:t>
            </a:r>
            <a:r>
              <a:rPr lang="en-US" u="sng" dirty="0">
                <a:hlinkClick r:id="rId2"/>
              </a:rPr>
              <a:t>http://www.geonames.org/export/zip/</a:t>
            </a:r>
            <a:endParaRPr lang="en-US" dirty="0"/>
          </a:p>
          <a:p>
            <a:r>
              <a:rPr lang="en-US" dirty="0"/>
              <a:t>2. </a:t>
            </a:r>
            <a:r>
              <a:rPr lang="en-US" dirty="0" err="1"/>
              <a:t>FourSquare</a:t>
            </a:r>
            <a:r>
              <a:rPr lang="en-US" dirty="0"/>
              <a:t> API to explore the location</a:t>
            </a:r>
          </a:p>
          <a:p>
            <a:r>
              <a:rPr lang="en-US" dirty="0"/>
              <a:t>3. Folium API to visualize result on map</a:t>
            </a:r>
          </a:p>
          <a:p>
            <a:r>
              <a:rPr lang="en-US" dirty="0"/>
              <a:t>4. Data collection for different Blogs and Real Estate Websites</a:t>
            </a:r>
          </a:p>
          <a:p>
            <a:endParaRPr lang="en-US" dirty="0"/>
          </a:p>
        </p:txBody>
      </p:sp>
    </p:spTree>
    <p:extLst>
      <p:ext uri="{BB962C8B-B14F-4D97-AF65-F5344CB8AC3E}">
        <p14:creationId xmlns:p14="http://schemas.microsoft.com/office/powerpoint/2010/main" val="4128571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endParaRPr lang="en-US" dirty="0"/>
          </a:p>
        </p:txBody>
      </p:sp>
      <p:sp>
        <p:nvSpPr>
          <p:cNvPr id="3" name="Content Placeholder 2"/>
          <p:cNvSpPr>
            <a:spLocks noGrp="1"/>
          </p:cNvSpPr>
          <p:nvPr>
            <p:ph idx="1"/>
          </p:nvPr>
        </p:nvSpPr>
        <p:spPr/>
        <p:txBody>
          <a:bodyPr/>
          <a:lstStyle/>
          <a:p>
            <a:r>
              <a:rPr lang="en-US" dirty="0"/>
              <a:t>Homes that are closer to the School, Hospital, Restaurant, Clubs, Gym, Airport, Bus transport, </a:t>
            </a:r>
            <a:r>
              <a:rPr lang="en-US" dirty="0" err="1"/>
              <a:t>etc</a:t>
            </a:r>
            <a:r>
              <a:rPr lang="en-US" dirty="0"/>
              <a:t> are sell at a higher price and having more demand than others. The majority of people want to live close to where they work, shop and go out to enjoy themselves. </a:t>
            </a:r>
          </a:p>
          <a:p>
            <a:r>
              <a:rPr lang="en-US" dirty="0"/>
              <a:t>So, we will explore the neighborhood by is nearby venues. For the same purpose, We will use </a:t>
            </a:r>
            <a:r>
              <a:rPr lang="en-US" dirty="0" err="1"/>
              <a:t>FourSquare</a:t>
            </a:r>
            <a:r>
              <a:rPr lang="en-US" dirty="0"/>
              <a:t> API to explore the venues for each neighborhood.</a:t>
            </a:r>
          </a:p>
          <a:p>
            <a:endParaRPr lang="en-US" dirty="0"/>
          </a:p>
        </p:txBody>
      </p:sp>
    </p:spTree>
    <p:extLst>
      <p:ext uri="{BB962C8B-B14F-4D97-AF65-F5344CB8AC3E}">
        <p14:creationId xmlns:p14="http://schemas.microsoft.com/office/powerpoint/2010/main" val="4203329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a:t>
            </a:r>
            <a:endParaRPr lang="en-US" dirty="0"/>
          </a:p>
        </p:txBody>
      </p:sp>
      <p:sp>
        <p:nvSpPr>
          <p:cNvPr id="3" name="Content Placeholder 2"/>
          <p:cNvSpPr>
            <a:spLocks noGrp="1"/>
          </p:cNvSpPr>
          <p:nvPr>
            <p:ph idx="1"/>
          </p:nvPr>
        </p:nvSpPr>
        <p:spPr/>
        <p:txBody>
          <a:bodyPr/>
          <a:lstStyle/>
          <a:p>
            <a:pPr lvl="0"/>
            <a:r>
              <a:rPr lang="en-US" dirty="0"/>
              <a:t>Load data from IN.txt file. </a:t>
            </a:r>
          </a:p>
          <a:p>
            <a:pPr lvl="0"/>
            <a:r>
              <a:rPr lang="en-US" dirty="0"/>
              <a:t>Did some web search and identified some location for Real Estate investment. Sample list as below</a:t>
            </a:r>
          </a:p>
          <a:p>
            <a:pPr lvl="0"/>
            <a:r>
              <a:rPr lang="en-US" dirty="0"/>
              <a:t>In order to explore nearby venues of neighborhood, we used </a:t>
            </a:r>
            <a:r>
              <a:rPr lang="en-US" dirty="0" err="1"/>
              <a:t>FourSquare</a:t>
            </a:r>
            <a:r>
              <a:rPr lang="en-US" dirty="0"/>
              <a:t> API. </a:t>
            </a:r>
          </a:p>
          <a:p>
            <a:pPr lvl="0"/>
            <a:r>
              <a:rPr lang="en-US" dirty="0"/>
              <a:t>We combined the data from all point of interest and removed the duplicate records, if any.</a:t>
            </a:r>
          </a:p>
          <a:p>
            <a:pPr lvl="0"/>
            <a:r>
              <a:rPr lang="en-US" dirty="0"/>
              <a:t>  After cleaning data, we group it to identify 3 most promising location for real estate investment.</a:t>
            </a:r>
          </a:p>
          <a:p>
            <a:pPr lvl="0"/>
            <a:r>
              <a:rPr lang="en-US" dirty="0"/>
              <a:t>The top three location are as </a:t>
            </a:r>
            <a:r>
              <a:rPr lang="en-US" dirty="0" smtClean="0"/>
              <a:t>below</a:t>
            </a:r>
            <a:endParaRPr lang="en-US" dirty="0"/>
          </a:p>
        </p:txBody>
      </p:sp>
    </p:spTree>
    <p:extLst>
      <p:ext uri="{BB962C8B-B14F-4D97-AF65-F5344CB8AC3E}">
        <p14:creationId xmlns:p14="http://schemas.microsoft.com/office/powerpoint/2010/main" val="3493953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Hotspot for Real Estate in Lucknow</a:t>
            </a:r>
            <a:endParaRPr lang="en-US" dirty="0"/>
          </a:p>
        </p:txBody>
      </p:sp>
      <p:pic>
        <p:nvPicPr>
          <p:cNvPr id="4" name="Content Placeholder 3"/>
          <p:cNvPicPr>
            <a:picLocks noGrp="1" noChangeAspect="1"/>
          </p:cNvPicPr>
          <p:nvPr>
            <p:ph idx="1"/>
          </p:nvPr>
        </p:nvPicPr>
        <p:blipFill>
          <a:blip r:embed="rId2"/>
          <a:stretch>
            <a:fillRect/>
          </a:stretch>
        </p:blipFill>
        <p:spPr>
          <a:xfrm>
            <a:off x="3227620" y="2059068"/>
            <a:ext cx="7642295" cy="4646822"/>
          </a:xfrm>
          <a:prstGeom prst="rect">
            <a:avLst/>
          </a:prstGeom>
        </p:spPr>
      </p:pic>
      <p:pic>
        <p:nvPicPr>
          <p:cNvPr id="5" name="Picture 4"/>
          <p:cNvPicPr>
            <a:picLocks noChangeAspect="1"/>
          </p:cNvPicPr>
          <p:nvPr/>
        </p:nvPicPr>
        <p:blipFill>
          <a:blip r:embed="rId3"/>
          <a:stretch>
            <a:fillRect/>
          </a:stretch>
        </p:blipFill>
        <p:spPr>
          <a:xfrm>
            <a:off x="2717538" y="2059068"/>
            <a:ext cx="2771775" cy="1676400"/>
          </a:xfrm>
          <a:prstGeom prst="rect">
            <a:avLst/>
          </a:prstGeom>
        </p:spPr>
      </p:pic>
    </p:spTree>
    <p:extLst>
      <p:ext uri="{BB962C8B-B14F-4D97-AF65-F5344CB8AC3E}">
        <p14:creationId xmlns:p14="http://schemas.microsoft.com/office/powerpoint/2010/main" val="25985037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87</TotalTime>
  <Words>516</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Prime location in Lucknow, India for Real Estate investments</vt:lpstr>
      <vt:lpstr>Table of Contents</vt:lpstr>
      <vt:lpstr>Introduction</vt:lpstr>
      <vt:lpstr>Business Problem</vt:lpstr>
      <vt:lpstr>Audience</vt:lpstr>
      <vt:lpstr>Data Section</vt:lpstr>
      <vt:lpstr>Methodology</vt:lpstr>
      <vt:lpstr>Analysis</vt:lpstr>
      <vt:lpstr>Hotspot for Real Estate in Lucknow</vt:lpstr>
      <vt:lpstr>Top three location for investment</vt:lpstr>
      <vt:lpstr>Top 10 venues nearby for each location</vt:lpstr>
      <vt:lpstr>Results and Discussion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FOX</dc:creator>
  <cp:lastModifiedBy>FOX</cp:lastModifiedBy>
  <cp:revision>11</cp:revision>
  <dcterms:created xsi:type="dcterms:W3CDTF">2020-08-04T15:59:26Z</dcterms:created>
  <dcterms:modified xsi:type="dcterms:W3CDTF">2020-08-04T17:26:41Z</dcterms:modified>
</cp:coreProperties>
</file>