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85"/>
  </p:notesMasterIdLst>
  <p:sldIdLst>
    <p:sldId id="256" r:id="rId2"/>
    <p:sldId id="326" r:id="rId3"/>
    <p:sldId id="388" r:id="rId4"/>
    <p:sldId id="389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29" r:id="rId13"/>
    <p:sldId id="330" r:id="rId14"/>
    <p:sldId id="331" r:id="rId15"/>
    <p:sldId id="342" r:id="rId16"/>
    <p:sldId id="390" r:id="rId17"/>
    <p:sldId id="343" r:id="rId18"/>
    <p:sldId id="392" r:id="rId19"/>
    <p:sldId id="344" r:id="rId20"/>
    <p:sldId id="393" r:id="rId21"/>
    <p:sldId id="394" r:id="rId22"/>
    <p:sldId id="395" r:id="rId23"/>
    <p:sldId id="345" r:id="rId24"/>
    <p:sldId id="396" r:id="rId25"/>
    <p:sldId id="346" r:id="rId26"/>
    <p:sldId id="347" r:id="rId27"/>
    <p:sldId id="349" r:id="rId28"/>
    <p:sldId id="350" r:id="rId29"/>
    <p:sldId id="313" r:id="rId30"/>
    <p:sldId id="348" r:id="rId31"/>
    <p:sldId id="351" r:id="rId32"/>
    <p:sldId id="306" r:id="rId33"/>
    <p:sldId id="314" r:id="rId34"/>
    <p:sldId id="315" r:id="rId35"/>
    <p:sldId id="316" r:id="rId36"/>
    <p:sldId id="317" r:id="rId37"/>
    <p:sldId id="312" r:id="rId38"/>
    <p:sldId id="319" r:id="rId39"/>
    <p:sldId id="301" r:id="rId40"/>
    <p:sldId id="320" r:id="rId41"/>
    <p:sldId id="321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322" r:id="rId53"/>
    <p:sldId id="324" r:id="rId54"/>
    <p:sldId id="28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415" r:id="rId64"/>
    <p:sldId id="416" r:id="rId65"/>
    <p:sldId id="417" r:id="rId66"/>
    <p:sldId id="418" r:id="rId67"/>
    <p:sldId id="419" r:id="rId68"/>
    <p:sldId id="420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432" r:id="rId81"/>
    <p:sldId id="433" r:id="rId82"/>
    <p:sldId id="434" r:id="rId83"/>
    <p:sldId id="435" r:id="rId8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3399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3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BF20C7-BBB8-48C6-BB22-79B8A04F67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400800"/>
            <a:ext cx="193040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400800"/>
            <a:ext cx="284480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rgbClr val="5E574E"/>
                </a:solidFill>
                <a:latin typeface="Arial" charset="0"/>
              </a:defRPr>
            </a:lvl1pPr>
          </a:lstStyle>
          <a:p>
            <a:r>
              <a:rPr lang="en-US"/>
              <a:t>Genetic Algorithms</a:t>
            </a:r>
            <a:endParaRPr lang="en-US" sz="140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400800"/>
            <a:ext cx="182880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00">
                <a:solidFill>
                  <a:srgbClr val="5E574E"/>
                </a:solidFill>
                <a:latin typeface="Arial" charset="0"/>
              </a:defRPr>
            </a:lvl1pPr>
          </a:lstStyle>
          <a:p>
            <a:fld id="{F9107649-A977-4622-BF8D-69C65765B5F9}" type="slidenum">
              <a:rPr lang="en-US"/>
              <a:pPr/>
              <a:t>‹#›</a:t>
            </a:fld>
            <a:endParaRPr lang="en-US" sz="1400"/>
          </a:p>
        </p:txBody>
      </p:sp>
      <p:pic>
        <p:nvPicPr>
          <p:cNvPr id="55303" name="Picture 7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683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683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" y="1398588"/>
            <a:ext cx="4289425" cy="5284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1398588"/>
            <a:ext cx="4291013" cy="5284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" y="1398588"/>
            <a:ext cx="8732838" cy="52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Char char="•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Char char="x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344488"/>
            <a:ext cx="8415338" cy="3932237"/>
          </a:xfrm>
          <a:solidFill>
            <a:srgbClr val="FFFF99"/>
          </a:solidFill>
        </p:spPr>
        <p:txBody>
          <a:bodyPr/>
          <a:lstStyle/>
          <a:p>
            <a:r>
              <a:rPr lang="en-US" sz="8800"/>
              <a:t>Genetic 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5275" y="4675188"/>
            <a:ext cx="8659813" cy="1771650"/>
          </a:xfrm>
        </p:spPr>
        <p:txBody>
          <a:bodyPr/>
          <a:lstStyle/>
          <a:p>
            <a:pPr algn="ctr"/>
            <a:r>
              <a:rPr lang="en-US" sz="4000">
                <a:solidFill>
                  <a:srgbClr val="003399"/>
                </a:solidFill>
              </a:rPr>
              <a:t>And other approaches for similar applications 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85750" y="18415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kumimoji="1" lang="en-US" u="sng">
                <a:solidFill>
                  <a:schemeClr val="tx2"/>
                </a:solidFill>
                <a:latin typeface="Arial Black" pitchFamily="34" charset="0"/>
              </a:rPr>
              <a:t>Optimization Techniques</a:t>
            </a:r>
            <a:endParaRPr kumimoji="1" lang="en-US">
              <a:solidFill>
                <a:schemeClr val="tx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Basic</a:t>
            </a:r>
            <a:r>
              <a:rPr lang="en-US" sz="4400">
                <a:solidFill>
                  <a:schemeClr val="tx1"/>
                </a:solidFill>
              </a:rPr>
              <a:t> </a:t>
            </a:r>
            <a:r>
              <a:rPr lang="en-US" sz="4400"/>
              <a:t>principles 2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individual is characterized by a set of parameters: </a:t>
            </a:r>
            <a:r>
              <a:rPr lang="en-US">
                <a:solidFill>
                  <a:schemeClr val="hlink"/>
                </a:solidFill>
              </a:rPr>
              <a:t>Genes</a:t>
            </a:r>
            <a:endParaRPr lang="en-US"/>
          </a:p>
          <a:p>
            <a:r>
              <a:rPr lang="en-US"/>
              <a:t>The genes are joined into a string: </a:t>
            </a:r>
            <a:r>
              <a:rPr lang="en-US">
                <a:solidFill>
                  <a:schemeClr val="hlink"/>
                </a:solidFill>
              </a:rPr>
              <a:t>Chromosome</a:t>
            </a:r>
            <a:endParaRPr lang="en-US"/>
          </a:p>
          <a:p>
            <a:endParaRPr lang="en-US"/>
          </a:p>
          <a:p>
            <a:r>
              <a:rPr lang="en-US"/>
              <a:t>The chromosome forms the </a:t>
            </a:r>
            <a:r>
              <a:rPr lang="en-US">
                <a:solidFill>
                  <a:schemeClr val="hlink"/>
                </a:solidFill>
              </a:rPr>
              <a:t>genotype</a:t>
            </a:r>
            <a:endParaRPr lang="en-US"/>
          </a:p>
          <a:p>
            <a:r>
              <a:rPr lang="en-US"/>
              <a:t>The genotype contains all information to construct an organism: the </a:t>
            </a:r>
            <a:r>
              <a:rPr lang="en-US">
                <a:solidFill>
                  <a:schemeClr val="hlink"/>
                </a:solidFill>
              </a:rPr>
              <a:t>phenotype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hlink"/>
                </a:solidFill>
              </a:rPr>
              <a:t>Reproduction</a:t>
            </a:r>
            <a:r>
              <a:rPr lang="en-US"/>
              <a:t> is a “dumb” process on the chromosome of the </a:t>
            </a:r>
            <a:r>
              <a:rPr lang="en-US">
                <a:solidFill>
                  <a:schemeClr val="hlink"/>
                </a:solidFill>
              </a:rPr>
              <a:t>genotype</a:t>
            </a:r>
            <a:endParaRPr lang="en-US"/>
          </a:p>
          <a:p>
            <a:r>
              <a:rPr lang="en-US">
                <a:solidFill>
                  <a:schemeClr val="hlink"/>
                </a:solidFill>
              </a:rPr>
              <a:t>Fitness</a:t>
            </a:r>
            <a:r>
              <a:rPr lang="en-US"/>
              <a:t> is measured in the real world (‘struggle for life’) of the </a:t>
            </a:r>
            <a:r>
              <a:rPr lang="en-US">
                <a:solidFill>
                  <a:schemeClr val="hlink"/>
                </a:solidFill>
              </a:rPr>
              <a:t>phenotype</a:t>
            </a:r>
            <a:endParaRPr lang="en-US"/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533400" y="2514600"/>
            <a:ext cx="8153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>
            <a:off x="609600" y="4191000"/>
            <a:ext cx="8153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Coding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Parameters of the solution (</a:t>
            </a:r>
            <a:r>
              <a:rPr lang="en-US">
                <a:solidFill>
                  <a:schemeClr val="hlink"/>
                </a:solidFill>
              </a:rPr>
              <a:t>genes</a:t>
            </a:r>
            <a:r>
              <a:rPr lang="en-US"/>
              <a:t>) are concatenated to form a string (</a:t>
            </a:r>
            <a:r>
              <a:rPr lang="en-US">
                <a:solidFill>
                  <a:schemeClr val="hlink"/>
                </a:solidFill>
              </a:rPr>
              <a:t>chromosome</a:t>
            </a:r>
            <a:r>
              <a:rPr lang="en-US"/>
              <a:t>)</a:t>
            </a:r>
          </a:p>
          <a:p>
            <a:r>
              <a:rPr lang="en-US"/>
              <a:t>All kind of </a:t>
            </a:r>
            <a:r>
              <a:rPr lang="en-US">
                <a:solidFill>
                  <a:schemeClr val="hlink"/>
                </a:solidFill>
              </a:rPr>
              <a:t>alphabets</a:t>
            </a:r>
            <a:r>
              <a:rPr lang="en-US"/>
              <a:t> can be used for a chromosome (numbers, characters), but generally a </a:t>
            </a:r>
            <a:r>
              <a:rPr lang="en-US">
                <a:solidFill>
                  <a:schemeClr val="hlink"/>
                </a:solidFill>
              </a:rPr>
              <a:t>binary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alphabet</a:t>
            </a:r>
            <a:r>
              <a:rPr lang="en-US"/>
              <a:t> is used</a:t>
            </a:r>
          </a:p>
          <a:p>
            <a:r>
              <a:rPr lang="en-US">
                <a:solidFill>
                  <a:schemeClr val="hlink"/>
                </a:solidFill>
              </a:rPr>
              <a:t>Order</a:t>
            </a:r>
            <a:r>
              <a:rPr lang="en-US"/>
              <a:t> of genes on chromosome can be important</a:t>
            </a:r>
          </a:p>
          <a:p>
            <a:r>
              <a:rPr lang="en-US"/>
              <a:t>Generally many </a:t>
            </a:r>
            <a:r>
              <a:rPr lang="en-US">
                <a:solidFill>
                  <a:schemeClr val="hlink"/>
                </a:solidFill>
              </a:rPr>
              <a:t>different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codings</a:t>
            </a:r>
            <a:r>
              <a:rPr lang="en-US"/>
              <a:t> for the parameters of a solution are possible</a:t>
            </a:r>
          </a:p>
          <a:p>
            <a:r>
              <a:rPr lang="en-US">
                <a:solidFill>
                  <a:schemeClr val="hlink"/>
                </a:solidFill>
              </a:rPr>
              <a:t>Good coding is probably the most important factor for the performance of a GA</a:t>
            </a:r>
          </a:p>
          <a:p>
            <a:r>
              <a:rPr kumimoji="0" lang="en-US"/>
              <a:t>In many cases many possible chromosomes do not code for feasible solutions</a:t>
            </a:r>
          </a:p>
        </p:txBody>
      </p:sp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Genetic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Encoding</a:t>
            </a:r>
          </a:p>
          <a:p>
            <a:r>
              <a:rPr lang="en-US" sz="3600"/>
              <a:t>Fitness Evaluation</a:t>
            </a:r>
          </a:p>
          <a:p>
            <a:r>
              <a:rPr lang="en-US" sz="3600"/>
              <a:t>Reproduction</a:t>
            </a:r>
          </a:p>
          <a:p>
            <a:r>
              <a:rPr lang="en-US" sz="3600"/>
              <a:t>Survivor Selection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Encoding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98588"/>
            <a:ext cx="8972550" cy="2643187"/>
          </a:xfrm>
        </p:spPr>
        <p:txBody>
          <a:bodyPr/>
          <a:lstStyle/>
          <a:p>
            <a:r>
              <a:rPr lang="en-US" sz="3200"/>
              <a:t>Design alternative </a:t>
            </a:r>
            <a:r>
              <a:rPr lang="en-US" sz="3200">
                <a:sym typeface="Wingdings" pitchFamily="2" charset="2"/>
              </a:rPr>
              <a:t> </a:t>
            </a:r>
            <a:r>
              <a:rPr lang="en-US" sz="3200">
                <a:solidFill>
                  <a:schemeClr val="tx2"/>
                </a:solidFill>
                <a:sym typeface="Wingdings" pitchFamily="2" charset="2"/>
              </a:rPr>
              <a:t>individual (chromosome)</a:t>
            </a:r>
          </a:p>
          <a:p>
            <a:r>
              <a:rPr lang="en-US" sz="3200">
                <a:sym typeface="Wingdings" pitchFamily="2" charset="2"/>
              </a:rPr>
              <a:t>Single design choice  </a:t>
            </a:r>
            <a:r>
              <a:rPr lang="en-US" sz="3200">
                <a:solidFill>
                  <a:schemeClr val="tx2"/>
                </a:solidFill>
                <a:sym typeface="Wingdings" pitchFamily="2" charset="2"/>
              </a:rPr>
              <a:t>gene</a:t>
            </a:r>
          </a:p>
          <a:p>
            <a:r>
              <a:rPr lang="en-US" sz="3200">
                <a:sym typeface="Wingdings" pitchFamily="2" charset="2"/>
              </a:rPr>
              <a:t>Design objectives  </a:t>
            </a:r>
            <a:r>
              <a:rPr lang="en-US" sz="3200">
                <a:solidFill>
                  <a:schemeClr val="tx2"/>
                </a:solidFill>
                <a:sym typeface="Wingdings" pitchFamily="2" charset="2"/>
              </a:rPr>
              <a:t>fitness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Example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98588"/>
            <a:ext cx="8732838" cy="2055812"/>
          </a:xfrm>
        </p:spPr>
        <p:txBody>
          <a:bodyPr/>
          <a:lstStyle/>
          <a:p>
            <a:r>
              <a:rPr lang="en-US" sz="3200"/>
              <a:t>Problem</a:t>
            </a:r>
          </a:p>
          <a:p>
            <a:pPr lvl="1"/>
            <a:r>
              <a:rPr lang="en-US" sz="2800"/>
              <a:t>Schedule </a:t>
            </a:r>
            <a:r>
              <a:rPr lang="en-US" sz="2800" i="1">
                <a:solidFill>
                  <a:srgbClr val="FF7C80"/>
                </a:solidFill>
              </a:rPr>
              <a:t>n</a:t>
            </a:r>
            <a:r>
              <a:rPr lang="en-US" sz="2800"/>
              <a:t> jobs on </a:t>
            </a:r>
            <a:r>
              <a:rPr lang="en-US" sz="2800" i="1">
                <a:solidFill>
                  <a:srgbClr val="FF7C80"/>
                </a:solidFill>
              </a:rPr>
              <a:t>m</a:t>
            </a:r>
            <a:r>
              <a:rPr lang="en-US" sz="2800"/>
              <a:t> processors such that the maximum span is minimized.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95300" y="3105150"/>
            <a:ext cx="84201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Times New Roman" pitchFamily="18" charset="0"/>
              </a:rPr>
              <a:t>Design alternative</a:t>
            </a:r>
            <a:r>
              <a:rPr lang="en-US" sz="2000">
                <a:latin typeface="Times New Roman" pitchFamily="18" charset="0"/>
              </a:rPr>
              <a:t>: job </a:t>
            </a:r>
            <a:r>
              <a:rPr lang="en-US" sz="2000">
                <a:solidFill>
                  <a:srgbClr val="FF7C80"/>
                </a:solidFill>
                <a:latin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</a:rPr>
              <a:t> ( </a:t>
            </a:r>
            <a:r>
              <a:rPr lang="en-US" sz="2000">
                <a:solidFill>
                  <a:srgbClr val="FF7C80"/>
                </a:solidFill>
                <a:latin typeface="Times New Roman" pitchFamily="18" charset="0"/>
              </a:rPr>
              <a:t>i=1,2,…n</a:t>
            </a:r>
            <a:r>
              <a:rPr lang="en-US" sz="2000">
                <a:latin typeface="Times New Roman" pitchFamily="18" charset="0"/>
              </a:rPr>
              <a:t>) is assigned to processor </a:t>
            </a:r>
            <a:r>
              <a:rPr lang="en-US" sz="2000">
                <a:solidFill>
                  <a:srgbClr val="FF7C80"/>
                </a:solidFill>
                <a:latin typeface="Times New Roman" pitchFamily="18" charset="0"/>
              </a:rPr>
              <a:t>j</a:t>
            </a:r>
            <a:r>
              <a:rPr lang="en-US" sz="2000">
                <a:latin typeface="Times New Roman" pitchFamily="18" charset="0"/>
              </a:rPr>
              <a:t>  (</a:t>
            </a:r>
            <a:r>
              <a:rPr lang="en-US" sz="2000">
                <a:solidFill>
                  <a:srgbClr val="FF7C80"/>
                </a:solidFill>
                <a:latin typeface="Times New Roman" pitchFamily="18" charset="0"/>
              </a:rPr>
              <a:t>j=1,2,…,m</a:t>
            </a:r>
            <a:r>
              <a:rPr lang="en-US" sz="2000">
                <a:latin typeface="Times New Roman" pitchFamily="18" charset="0"/>
              </a:rPr>
              <a:t>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49275" y="3779838"/>
            <a:ext cx="784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Individual</a:t>
            </a:r>
            <a:r>
              <a:rPr lang="en-US">
                <a:latin typeface="Times New Roman" pitchFamily="18" charset="0"/>
              </a:rPr>
              <a:t>: A n-vector </a:t>
            </a:r>
            <a:r>
              <a:rPr lang="en-US" b="1">
                <a:solidFill>
                  <a:srgbClr val="FF7C80"/>
                </a:solidFill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such that </a:t>
            </a:r>
            <a:r>
              <a:rPr lang="en-US" i="1">
                <a:solidFill>
                  <a:srgbClr val="FF7C80"/>
                </a:solidFill>
                <a:latin typeface="Times New Roman" pitchFamily="18" charset="0"/>
              </a:rPr>
              <a:t>x</a:t>
            </a:r>
            <a:r>
              <a:rPr lang="en-US" i="1" baseline="-25000">
                <a:solidFill>
                  <a:srgbClr val="FF7C80"/>
                </a:solidFill>
                <a:latin typeface="Times New Roman" pitchFamily="18" charset="0"/>
              </a:rPr>
              <a:t>i</a:t>
            </a:r>
            <a:r>
              <a:rPr lang="en-US" i="1">
                <a:solidFill>
                  <a:srgbClr val="FF7C80"/>
                </a:solidFill>
                <a:latin typeface="Times New Roman" pitchFamily="18" charset="0"/>
              </a:rPr>
              <a:t> = 1, …,or m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628650" y="4433888"/>
            <a:ext cx="5768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Design objective</a:t>
            </a:r>
            <a:r>
              <a:rPr lang="en-US">
                <a:latin typeface="Times New Roman" pitchFamily="18" charset="0"/>
              </a:rPr>
              <a:t>: minimize the maximal span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658813" y="5035550"/>
            <a:ext cx="5664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Fitness</a:t>
            </a:r>
            <a:r>
              <a:rPr lang="en-US">
                <a:latin typeface="Times New Roman" pitchFamily="18" charset="0"/>
              </a:rPr>
              <a:t>: the maximal span for each processor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8363"/>
          </a:xfrm>
          <a:solidFill>
            <a:srgbClr val="FFFF99"/>
          </a:solidFill>
        </p:spPr>
        <p:txBody>
          <a:bodyPr/>
          <a:lstStyle/>
          <a:p>
            <a:r>
              <a:rPr lang="en-US" sz="6600"/>
              <a:t>Reproduction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2663825"/>
            <a:ext cx="8732838" cy="4019550"/>
          </a:xfrm>
        </p:spPr>
        <p:txBody>
          <a:bodyPr/>
          <a:lstStyle/>
          <a:p>
            <a:r>
              <a:rPr lang="en-US" sz="4000"/>
              <a:t>Reproduction operators</a:t>
            </a:r>
          </a:p>
          <a:p>
            <a:pPr lvl="1"/>
            <a:r>
              <a:rPr lang="en-US" sz="3600">
                <a:solidFill>
                  <a:schemeClr val="hlink"/>
                </a:solidFill>
              </a:rPr>
              <a:t>Crossover</a:t>
            </a:r>
          </a:p>
          <a:p>
            <a:pPr lvl="1"/>
            <a:r>
              <a:rPr lang="en-US" sz="3600">
                <a:solidFill>
                  <a:schemeClr val="hlink"/>
                </a:solidFill>
              </a:rPr>
              <a:t>Mutation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Reproduction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Crossover</a:t>
            </a:r>
            <a:endParaRPr lang="en-US"/>
          </a:p>
          <a:p>
            <a:pPr lvl="1"/>
            <a:r>
              <a:rPr lang="en-US"/>
              <a:t>Two parents produce two offspring</a:t>
            </a:r>
          </a:p>
          <a:p>
            <a:pPr lvl="1"/>
            <a:r>
              <a:rPr lang="en-US"/>
              <a:t>There is a chance that the chromosomes of the two parents are copied unmodified as offspring</a:t>
            </a:r>
          </a:p>
          <a:p>
            <a:pPr lvl="1"/>
            <a:r>
              <a:rPr lang="en-US"/>
              <a:t>There is a chance that the chromosomes of the two parents are randomly recombined (crossover) to form offspring</a:t>
            </a:r>
          </a:p>
          <a:p>
            <a:pPr lvl="1"/>
            <a:r>
              <a:rPr lang="en-US"/>
              <a:t>Generally the chance of crossover is between 0.6 and 1.0</a:t>
            </a:r>
          </a:p>
          <a:p>
            <a:r>
              <a:rPr lang="en-US">
                <a:solidFill>
                  <a:schemeClr val="hlink"/>
                </a:solidFill>
              </a:rPr>
              <a:t>Mutation</a:t>
            </a:r>
            <a:endParaRPr lang="en-US"/>
          </a:p>
          <a:p>
            <a:pPr lvl="1"/>
            <a:r>
              <a:rPr lang="en-US"/>
              <a:t>There is a chance that a gene of a child is changed randomly</a:t>
            </a:r>
          </a:p>
          <a:p>
            <a:pPr lvl="1"/>
            <a:r>
              <a:rPr lang="en-US"/>
              <a:t>Generally the chance of mutation is low (e.g. 0.001)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Reproduction Operators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98588"/>
            <a:ext cx="8732838" cy="4013200"/>
          </a:xfrm>
        </p:spPr>
        <p:txBody>
          <a:bodyPr/>
          <a:lstStyle/>
          <a:p>
            <a:r>
              <a:rPr lang="en-US" sz="3200"/>
              <a:t>Crossover</a:t>
            </a:r>
          </a:p>
          <a:p>
            <a:pPr lvl="1"/>
            <a:r>
              <a:rPr lang="en-US" sz="2800"/>
              <a:t>Generating offspring from two selected parents</a:t>
            </a:r>
          </a:p>
          <a:p>
            <a:pPr lvl="2"/>
            <a:r>
              <a:rPr lang="en-US" sz="2400"/>
              <a:t>Single point crossover</a:t>
            </a:r>
          </a:p>
          <a:p>
            <a:pPr lvl="2"/>
            <a:r>
              <a:rPr lang="en-US" sz="2400"/>
              <a:t>Two point crossover (Multi point crossover)</a:t>
            </a:r>
          </a:p>
          <a:p>
            <a:pPr lvl="2"/>
            <a:r>
              <a:rPr lang="en-US" sz="2400"/>
              <a:t>Uniform crossover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One-point crossover 1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222375"/>
            <a:ext cx="8732838" cy="5284788"/>
          </a:xfrm>
        </p:spPr>
        <p:txBody>
          <a:bodyPr/>
          <a:lstStyle/>
          <a:p>
            <a:r>
              <a:rPr lang="en-US"/>
              <a:t>Randomly one position in the chromosomes is chosen</a:t>
            </a:r>
          </a:p>
          <a:p>
            <a:r>
              <a:rPr lang="en-US"/>
              <a:t>Child 1 is head of chromosome of parent 1 with tail of chromosome of parent 2</a:t>
            </a:r>
          </a:p>
          <a:p>
            <a:r>
              <a:rPr lang="en-US"/>
              <a:t>Child 2 is head of 2 with tail of 1</a:t>
            </a:r>
          </a:p>
          <a:p>
            <a:endParaRPr lang="en-US"/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609600" y="3124200"/>
            <a:ext cx="7772400" cy="304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 b="1"/>
              <a:t>Parents:   </a:t>
            </a:r>
            <a:r>
              <a:rPr lang="en-US" b="1">
                <a:solidFill>
                  <a:schemeClr val="hlink"/>
                </a:solidFill>
              </a:rPr>
              <a:t>1010001110</a:t>
            </a:r>
            <a:r>
              <a:rPr lang="en-US" b="1"/>
              <a:t>	</a:t>
            </a:r>
            <a:r>
              <a:rPr lang="en-US" b="1">
                <a:solidFill>
                  <a:srgbClr val="0066FF"/>
                </a:solidFill>
              </a:rPr>
              <a:t>0011010010</a:t>
            </a:r>
            <a:endParaRPr lang="en-US" b="1"/>
          </a:p>
          <a:p>
            <a:pPr>
              <a:spcBef>
                <a:spcPct val="50000"/>
              </a:spcBef>
            </a:pPr>
            <a:endParaRPr lang="en-US" b="1"/>
          </a:p>
          <a:p>
            <a:pPr>
              <a:spcBef>
                <a:spcPct val="50000"/>
              </a:spcBef>
            </a:pPr>
            <a:r>
              <a:rPr lang="en-US" b="1"/>
              <a:t>Offspring: </a:t>
            </a:r>
            <a:r>
              <a:rPr lang="en-US" b="1">
                <a:solidFill>
                  <a:schemeClr val="hlink"/>
                </a:solidFill>
              </a:rPr>
              <a:t>0101</a:t>
            </a:r>
            <a:r>
              <a:rPr lang="en-US" b="1">
                <a:solidFill>
                  <a:srgbClr val="0066FF"/>
                </a:solidFill>
              </a:rPr>
              <a:t>010010</a:t>
            </a:r>
            <a:r>
              <a:rPr lang="en-US" b="1"/>
              <a:t>	</a:t>
            </a:r>
            <a:r>
              <a:rPr lang="en-US" b="1">
                <a:solidFill>
                  <a:srgbClr val="0066FF"/>
                </a:solidFill>
              </a:rPr>
              <a:t>0011</a:t>
            </a:r>
            <a:r>
              <a:rPr lang="en-US" b="1">
                <a:solidFill>
                  <a:schemeClr val="hlink"/>
                </a:solidFill>
              </a:rPr>
              <a:t>001110</a:t>
            </a:r>
            <a:endParaRPr lang="en-US" b="1"/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>
            <a:off x="3429000" y="3276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58" name="Line 6"/>
          <p:cNvSpPr>
            <a:spLocks noChangeShapeType="1"/>
          </p:cNvSpPr>
          <p:nvPr/>
        </p:nvSpPr>
        <p:spPr bwMode="auto">
          <a:xfrm>
            <a:off x="5994400" y="33401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59" name="AutoShape 7"/>
          <p:cNvSpPr>
            <a:spLocks/>
          </p:cNvSpPr>
          <p:nvPr/>
        </p:nvSpPr>
        <p:spPr bwMode="auto">
          <a:xfrm rot="-5400000">
            <a:off x="3001963" y="3779838"/>
            <a:ext cx="74612" cy="728662"/>
          </a:xfrm>
          <a:prstGeom prst="leftBrace">
            <a:avLst>
              <a:gd name="adj1" fmla="val 813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60" name="AutoShape 8"/>
          <p:cNvSpPr>
            <a:spLocks/>
          </p:cNvSpPr>
          <p:nvPr/>
        </p:nvSpPr>
        <p:spPr bwMode="auto">
          <a:xfrm rot="-5400000">
            <a:off x="5567363" y="3735388"/>
            <a:ext cx="74612" cy="728662"/>
          </a:xfrm>
          <a:prstGeom prst="leftBrace">
            <a:avLst>
              <a:gd name="adj1" fmla="val 813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61" name="AutoShape 9"/>
          <p:cNvSpPr>
            <a:spLocks/>
          </p:cNvSpPr>
          <p:nvPr/>
        </p:nvSpPr>
        <p:spPr bwMode="auto">
          <a:xfrm rot="-5400000">
            <a:off x="6527801" y="3584575"/>
            <a:ext cx="74612" cy="1062037"/>
          </a:xfrm>
          <a:prstGeom prst="leftBrace">
            <a:avLst>
              <a:gd name="adj1" fmla="val 11861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62" name="AutoShape 10"/>
          <p:cNvSpPr>
            <a:spLocks/>
          </p:cNvSpPr>
          <p:nvPr/>
        </p:nvSpPr>
        <p:spPr bwMode="auto">
          <a:xfrm rot="-5400000">
            <a:off x="3970337" y="3624263"/>
            <a:ext cx="74613" cy="1062038"/>
          </a:xfrm>
          <a:prstGeom prst="leftBrace">
            <a:avLst>
              <a:gd name="adj1" fmla="val 11861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63" name="AutoShape 11"/>
          <p:cNvSpPr>
            <a:spLocks/>
          </p:cNvSpPr>
          <p:nvPr/>
        </p:nvSpPr>
        <p:spPr bwMode="auto">
          <a:xfrm rot="-16200000">
            <a:off x="3005138" y="4427538"/>
            <a:ext cx="74612" cy="728662"/>
          </a:xfrm>
          <a:prstGeom prst="leftBrace">
            <a:avLst>
              <a:gd name="adj1" fmla="val 813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64" name="AutoShape 12"/>
          <p:cNvSpPr>
            <a:spLocks/>
          </p:cNvSpPr>
          <p:nvPr/>
        </p:nvSpPr>
        <p:spPr bwMode="auto">
          <a:xfrm rot="-16200000">
            <a:off x="5568951" y="4443412"/>
            <a:ext cx="74612" cy="728663"/>
          </a:xfrm>
          <a:prstGeom prst="leftBrace">
            <a:avLst>
              <a:gd name="adj1" fmla="val 8138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65" name="AutoShape 13"/>
          <p:cNvSpPr>
            <a:spLocks/>
          </p:cNvSpPr>
          <p:nvPr/>
        </p:nvSpPr>
        <p:spPr bwMode="auto">
          <a:xfrm rot="-16200000">
            <a:off x="6481762" y="4281488"/>
            <a:ext cx="74613" cy="1062038"/>
          </a:xfrm>
          <a:prstGeom prst="leftBrace">
            <a:avLst>
              <a:gd name="adj1" fmla="val 11861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66" name="AutoShape 14"/>
          <p:cNvSpPr>
            <a:spLocks/>
          </p:cNvSpPr>
          <p:nvPr/>
        </p:nvSpPr>
        <p:spPr bwMode="auto">
          <a:xfrm rot="-16200000">
            <a:off x="3876676" y="4273550"/>
            <a:ext cx="74612" cy="1062037"/>
          </a:xfrm>
          <a:prstGeom prst="leftBrace">
            <a:avLst>
              <a:gd name="adj1" fmla="val 11861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7167" name="AutoShape 15"/>
          <p:cNvCxnSpPr>
            <a:cxnSpLocks noChangeShapeType="1"/>
            <a:stCxn id="177160" idx="1"/>
            <a:endCxn id="177164" idx="1"/>
          </p:cNvCxnSpPr>
          <p:nvPr/>
        </p:nvCxnSpPr>
        <p:spPr bwMode="auto">
          <a:xfrm>
            <a:off x="5605463" y="4138613"/>
            <a:ext cx="3175" cy="631825"/>
          </a:xfrm>
          <a:prstGeom prst="straightConnector1">
            <a:avLst/>
          </a:prstGeom>
          <a:noFill/>
          <a:ln w="28575">
            <a:solidFill>
              <a:srgbClr val="0066FF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77168" name="AutoShape 16"/>
          <p:cNvCxnSpPr>
            <a:cxnSpLocks noChangeShapeType="1"/>
            <a:stCxn id="177159" idx="1"/>
            <a:endCxn id="177163" idx="1"/>
          </p:cNvCxnSpPr>
          <p:nvPr/>
        </p:nvCxnSpPr>
        <p:spPr bwMode="auto">
          <a:xfrm>
            <a:off x="3040063" y="4183063"/>
            <a:ext cx="4762" cy="57150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77169" name="AutoShape 17"/>
          <p:cNvCxnSpPr>
            <a:cxnSpLocks noChangeShapeType="1"/>
            <a:stCxn id="177162" idx="1"/>
            <a:endCxn id="177165" idx="1"/>
          </p:cNvCxnSpPr>
          <p:nvPr/>
        </p:nvCxnSpPr>
        <p:spPr bwMode="auto">
          <a:xfrm>
            <a:off x="4008438" y="4194175"/>
            <a:ext cx="2513012" cy="581025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77170" name="AutoShape 18"/>
          <p:cNvCxnSpPr>
            <a:cxnSpLocks noChangeShapeType="1"/>
            <a:stCxn id="177161" idx="1"/>
            <a:endCxn id="177166" idx="1"/>
          </p:cNvCxnSpPr>
          <p:nvPr/>
        </p:nvCxnSpPr>
        <p:spPr bwMode="auto">
          <a:xfrm flipH="1">
            <a:off x="3916363" y="4154488"/>
            <a:ext cx="2649537" cy="612775"/>
          </a:xfrm>
          <a:prstGeom prst="straightConnector1">
            <a:avLst/>
          </a:prstGeom>
          <a:noFill/>
          <a:ln w="28575">
            <a:solidFill>
              <a:srgbClr val="0066FF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1979613" y="2919413"/>
            <a:ext cx="305593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Randomly chosen position</a:t>
            </a:r>
          </a:p>
        </p:txBody>
      </p:sp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Reproduction Operators comparison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98588"/>
            <a:ext cx="8732838" cy="784225"/>
          </a:xfrm>
        </p:spPr>
        <p:txBody>
          <a:bodyPr/>
          <a:lstStyle/>
          <a:p>
            <a:r>
              <a:rPr lang="en-US"/>
              <a:t>Single point crossover</a:t>
            </a:r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1371600" y="3581400"/>
            <a:ext cx="2286000" cy="228600"/>
            <a:chOff x="864" y="2256"/>
            <a:chExt cx="1440" cy="144"/>
          </a:xfrm>
        </p:grpSpPr>
        <p:sp>
          <p:nvSpPr>
            <p:cNvPr id="99333" name="Rectangle 5"/>
            <p:cNvSpPr>
              <a:spLocks noChangeArrowheads="1"/>
            </p:cNvSpPr>
            <p:nvPr/>
          </p:nvSpPr>
          <p:spPr bwMode="auto">
            <a:xfrm>
              <a:off x="864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1008" y="2256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99335" name="Rectangle 7"/>
            <p:cNvSpPr>
              <a:spLocks noChangeArrowheads="1"/>
            </p:cNvSpPr>
            <p:nvPr/>
          </p:nvSpPr>
          <p:spPr bwMode="auto">
            <a:xfrm>
              <a:off x="1152" y="2256"/>
              <a:ext cx="14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36" name="Rectangle 8"/>
            <p:cNvSpPr>
              <a:spLocks noChangeArrowheads="1"/>
            </p:cNvSpPr>
            <p:nvPr/>
          </p:nvSpPr>
          <p:spPr bwMode="auto">
            <a:xfrm>
              <a:off x="1296" y="2256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37" name="Rectangle 9"/>
            <p:cNvSpPr>
              <a:spLocks noChangeArrowheads="1"/>
            </p:cNvSpPr>
            <p:nvPr/>
          </p:nvSpPr>
          <p:spPr bwMode="auto">
            <a:xfrm>
              <a:off x="1440" y="2256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1584" y="2256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1728" y="2256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1872" y="2256"/>
              <a:ext cx="144" cy="14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2016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2" name="Rectangle 14"/>
            <p:cNvSpPr>
              <a:spLocks noChangeArrowheads="1"/>
            </p:cNvSpPr>
            <p:nvPr/>
          </p:nvSpPr>
          <p:spPr bwMode="auto">
            <a:xfrm>
              <a:off x="2160" y="2256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343" name="Group 15"/>
          <p:cNvGrpSpPr>
            <a:grpSpLocks/>
          </p:cNvGrpSpPr>
          <p:nvPr/>
        </p:nvGrpSpPr>
        <p:grpSpPr bwMode="auto">
          <a:xfrm>
            <a:off x="1371600" y="2971800"/>
            <a:ext cx="2286000" cy="228600"/>
            <a:chOff x="864" y="1872"/>
            <a:chExt cx="1440" cy="144"/>
          </a:xfrm>
        </p:grpSpPr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864" y="1872"/>
              <a:ext cx="144" cy="14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1008" y="187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1152" y="187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1296" y="187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1440" y="1872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1584" y="1872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1728" y="187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1" name="Rectangle 23"/>
            <p:cNvSpPr>
              <a:spLocks noChangeArrowheads="1"/>
            </p:cNvSpPr>
            <p:nvPr/>
          </p:nvSpPr>
          <p:spPr bwMode="auto">
            <a:xfrm>
              <a:off x="1872" y="187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2" name="Rectangle 24"/>
            <p:cNvSpPr>
              <a:spLocks noChangeArrowheads="1"/>
            </p:cNvSpPr>
            <p:nvPr/>
          </p:nvSpPr>
          <p:spPr bwMode="auto">
            <a:xfrm>
              <a:off x="2016" y="187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3" name="Rectangle 25"/>
            <p:cNvSpPr>
              <a:spLocks noChangeArrowheads="1"/>
            </p:cNvSpPr>
            <p:nvPr/>
          </p:nvSpPr>
          <p:spPr bwMode="auto">
            <a:xfrm>
              <a:off x="2160" y="187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9354" name="Line 26"/>
          <p:cNvSpPr>
            <a:spLocks noChangeShapeType="1"/>
          </p:cNvSpPr>
          <p:nvPr/>
        </p:nvSpPr>
        <p:spPr bwMode="auto">
          <a:xfrm>
            <a:off x="2286000" y="2743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1812925" y="4003675"/>
            <a:ext cx="1581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Cross point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038600" y="3200400"/>
            <a:ext cx="482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sym typeface="Wingdings" pitchFamily="2" charset="2"/>
              </a:rPr>
              <a:t>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99357" name="Group 29"/>
          <p:cNvGrpSpPr>
            <a:grpSpLocks/>
          </p:cNvGrpSpPr>
          <p:nvPr/>
        </p:nvGrpSpPr>
        <p:grpSpPr bwMode="auto">
          <a:xfrm>
            <a:off x="4876800" y="3581400"/>
            <a:ext cx="2286000" cy="228600"/>
            <a:chOff x="3072" y="2256"/>
            <a:chExt cx="1440" cy="144"/>
          </a:xfrm>
        </p:grpSpPr>
        <p:sp>
          <p:nvSpPr>
            <p:cNvPr id="99358" name="Rectangle 30"/>
            <p:cNvSpPr>
              <a:spLocks noChangeArrowheads="1"/>
            </p:cNvSpPr>
            <p:nvPr/>
          </p:nvSpPr>
          <p:spPr bwMode="auto">
            <a:xfrm>
              <a:off x="3648" y="2256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9" name="Rectangle 31"/>
            <p:cNvSpPr>
              <a:spLocks noChangeArrowheads="1"/>
            </p:cNvSpPr>
            <p:nvPr/>
          </p:nvSpPr>
          <p:spPr bwMode="auto">
            <a:xfrm>
              <a:off x="3792" y="2256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0" name="Rectangle 32"/>
            <p:cNvSpPr>
              <a:spLocks noChangeArrowheads="1"/>
            </p:cNvSpPr>
            <p:nvPr/>
          </p:nvSpPr>
          <p:spPr bwMode="auto">
            <a:xfrm>
              <a:off x="3936" y="2256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1" name="Rectangle 33"/>
            <p:cNvSpPr>
              <a:spLocks noChangeArrowheads="1"/>
            </p:cNvSpPr>
            <p:nvPr/>
          </p:nvSpPr>
          <p:spPr bwMode="auto">
            <a:xfrm>
              <a:off x="4080" y="2256"/>
              <a:ext cx="144" cy="14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2" name="Rectangle 34"/>
            <p:cNvSpPr>
              <a:spLocks noChangeArrowheads="1"/>
            </p:cNvSpPr>
            <p:nvPr/>
          </p:nvSpPr>
          <p:spPr bwMode="auto">
            <a:xfrm>
              <a:off x="4224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3" name="Rectangle 35"/>
            <p:cNvSpPr>
              <a:spLocks noChangeArrowheads="1"/>
            </p:cNvSpPr>
            <p:nvPr/>
          </p:nvSpPr>
          <p:spPr bwMode="auto">
            <a:xfrm>
              <a:off x="4368" y="2256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4" name="Rectangle 36"/>
            <p:cNvSpPr>
              <a:spLocks noChangeArrowheads="1"/>
            </p:cNvSpPr>
            <p:nvPr/>
          </p:nvSpPr>
          <p:spPr bwMode="auto">
            <a:xfrm>
              <a:off x="3072" y="2256"/>
              <a:ext cx="144" cy="14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5" name="Rectangle 37"/>
            <p:cNvSpPr>
              <a:spLocks noChangeArrowheads="1"/>
            </p:cNvSpPr>
            <p:nvPr/>
          </p:nvSpPr>
          <p:spPr bwMode="auto">
            <a:xfrm>
              <a:off x="3216" y="2256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366" name="Rectangle 38"/>
            <p:cNvSpPr>
              <a:spLocks noChangeArrowheads="1"/>
            </p:cNvSpPr>
            <p:nvPr/>
          </p:nvSpPr>
          <p:spPr bwMode="auto">
            <a:xfrm>
              <a:off x="3360" y="2256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7" name="Rectangle 39"/>
            <p:cNvSpPr>
              <a:spLocks noChangeArrowheads="1"/>
            </p:cNvSpPr>
            <p:nvPr/>
          </p:nvSpPr>
          <p:spPr bwMode="auto">
            <a:xfrm>
              <a:off x="3504" y="2256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368" name="Group 40"/>
          <p:cNvGrpSpPr>
            <a:grpSpLocks/>
          </p:cNvGrpSpPr>
          <p:nvPr/>
        </p:nvGrpSpPr>
        <p:grpSpPr bwMode="auto">
          <a:xfrm>
            <a:off x="4876800" y="2971800"/>
            <a:ext cx="2286000" cy="228600"/>
            <a:chOff x="3072" y="1872"/>
            <a:chExt cx="1440" cy="144"/>
          </a:xfrm>
        </p:grpSpPr>
        <p:sp>
          <p:nvSpPr>
            <p:cNvPr id="99369" name="Rectangle 41"/>
            <p:cNvSpPr>
              <a:spLocks noChangeArrowheads="1"/>
            </p:cNvSpPr>
            <p:nvPr/>
          </p:nvSpPr>
          <p:spPr bwMode="auto">
            <a:xfrm>
              <a:off x="3072" y="1872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0" name="Rectangle 42"/>
            <p:cNvSpPr>
              <a:spLocks noChangeArrowheads="1"/>
            </p:cNvSpPr>
            <p:nvPr/>
          </p:nvSpPr>
          <p:spPr bwMode="auto">
            <a:xfrm>
              <a:off x="3216" y="187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371" name="Rectangle 43"/>
            <p:cNvSpPr>
              <a:spLocks noChangeArrowheads="1"/>
            </p:cNvSpPr>
            <p:nvPr/>
          </p:nvSpPr>
          <p:spPr bwMode="auto">
            <a:xfrm>
              <a:off x="3360" y="1872"/>
              <a:ext cx="14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2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3" name="Rectangle 45"/>
            <p:cNvSpPr>
              <a:spLocks noChangeArrowheads="1"/>
            </p:cNvSpPr>
            <p:nvPr/>
          </p:nvSpPr>
          <p:spPr bwMode="auto">
            <a:xfrm>
              <a:off x="3648" y="1872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4" name="Rectangle 46"/>
            <p:cNvSpPr>
              <a:spLocks noChangeArrowheads="1"/>
            </p:cNvSpPr>
            <p:nvPr/>
          </p:nvSpPr>
          <p:spPr bwMode="auto">
            <a:xfrm>
              <a:off x="3792" y="1872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5" name="Rectangle 47"/>
            <p:cNvSpPr>
              <a:spLocks noChangeArrowheads="1"/>
            </p:cNvSpPr>
            <p:nvPr/>
          </p:nvSpPr>
          <p:spPr bwMode="auto">
            <a:xfrm>
              <a:off x="3936" y="187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6" name="Rectangle 48"/>
            <p:cNvSpPr>
              <a:spLocks noChangeArrowheads="1"/>
            </p:cNvSpPr>
            <p:nvPr/>
          </p:nvSpPr>
          <p:spPr bwMode="auto">
            <a:xfrm>
              <a:off x="4080" y="187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7" name="Rectangle 49"/>
            <p:cNvSpPr>
              <a:spLocks noChangeArrowheads="1"/>
            </p:cNvSpPr>
            <p:nvPr/>
          </p:nvSpPr>
          <p:spPr bwMode="auto">
            <a:xfrm>
              <a:off x="4224" y="187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8" name="Rectangle 50"/>
            <p:cNvSpPr>
              <a:spLocks noChangeArrowheads="1"/>
            </p:cNvSpPr>
            <p:nvPr/>
          </p:nvSpPr>
          <p:spPr bwMode="auto">
            <a:xfrm>
              <a:off x="4368" y="187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379" name="Group 51"/>
          <p:cNvGrpSpPr>
            <a:grpSpLocks/>
          </p:cNvGrpSpPr>
          <p:nvPr/>
        </p:nvGrpSpPr>
        <p:grpSpPr bwMode="auto">
          <a:xfrm>
            <a:off x="1447800" y="5791200"/>
            <a:ext cx="2286000" cy="228600"/>
            <a:chOff x="912" y="3648"/>
            <a:chExt cx="1440" cy="144"/>
          </a:xfrm>
        </p:grpSpPr>
        <p:sp>
          <p:nvSpPr>
            <p:cNvPr id="99380" name="Rectangle 52"/>
            <p:cNvSpPr>
              <a:spLocks noChangeArrowheads="1"/>
            </p:cNvSpPr>
            <p:nvPr/>
          </p:nvSpPr>
          <p:spPr bwMode="auto">
            <a:xfrm>
              <a:off x="912" y="3648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1" name="Rectangle 53"/>
            <p:cNvSpPr>
              <a:spLocks noChangeArrowheads="1"/>
            </p:cNvSpPr>
            <p:nvPr/>
          </p:nvSpPr>
          <p:spPr bwMode="auto">
            <a:xfrm>
              <a:off x="1056" y="3648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382" name="Rectangle 54"/>
            <p:cNvSpPr>
              <a:spLocks noChangeArrowheads="1"/>
            </p:cNvSpPr>
            <p:nvPr/>
          </p:nvSpPr>
          <p:spPr bwMode="auto">
            <a:xfrm>
              <a:off x="1200" y="3648"/>
              <a:ext cx="14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3" name="Rectangle 55"/>
            <p:cNvSpPr>
              <a:spLocks noChangeArrowheads="1"/>
            </p:cNvSpPr>
            <p:nvPr/>
          </p:nvSpPr>
          <p:spPr bwMode="auto">
            <a:xfrm>
              <a:off x="1344" y="3648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4" name="Rectangle 56"/>
            <p:cNvSpPr>
              <a:spLocks noChangeArrowheads="1"/>
            </p:cNvSpPr>
            <p:nvPr/>
          </p:nvSpPr>
          <p:spPr bwMode="auto">
            <a:xfrm>
              <a:off x="1488" y="3648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5" name="Rectangle 57"/>
            <p:cNvSpPr>
              <a:spLocks noChangeArrowheads="1"/>
            </p:cNvSpPr>
            <p:nvPr/>
          </p:nvSpPr>
          <p:spPr bwMode="auto">
            <a:xfrm>
              <a:off x="1632" y="3648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6" name="Rectangle 58"/>
            <p:cNvSpPr>
              <a:spLocks noChangeArrowheads="1"/>
            </p:cNvSpPr>
            <p:nvPr/>
          </p:nvSpPr>
          <p:spPr bwMode="auto">
            <a:xfrm>
              <a:off x="1776" y="3648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7" name="Rectangle 59"/>
            <p:cNvSpPr>
              <a:spLocks noChangeArrowheads="1"/>
            </p:cNvSpPr>
            <p:nvPr/>
          </p:nvSpPr>
          <p:spPr bwMode="auto">
            <a:xfrm>
              <a:off x="1920" y="3648"/>
              <a:ext cx="144" cy="14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8" name="Rectangle 60"/>
            <p:cNvSpPr>
              <a:spLocks noChangeArrowheads="1"/>
            </p:cNvSpPr>
            <p:nvPr/>
          </p:nvSpPr>
          <p:spPr bwMode="auto">
            <a:xfrm>
              <a:off x="2064" y="3648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9" name="Rectangle 61"/>
            <p:cNvSpPr>
              <a:spLocks noChangeArrowheads="1"/>
            </p:cNvSpPr>
            <p:nvPr/>
          </p:nvSpPr>
          <p:spPr bwMode="auto">
            <a:xfrm>
              <a:off x="2208" y="3648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390" name="Group 62"/>
          <p:cNvGrpSpPr>
            <a:grpSpLocks/>
          </p:cNvGrpSpPr>
          <p:nvPr/>
        </p:nvGrpSpPr>
        <p:grpSpPr bwMode="auto">
          <a:xfrm>
            <a:off x="1447800" y="5181600"/>
            <a:ext cx="2286000" cy="228600"/>
            <a:chOff x="912" y="3264"/>
            <a:chExt cx="1440" cy="144"/>
          </a:xfrm>
        </p:grpSpPr>
        <p:sp>
          <p:nvSpPr>
            <p:cNvPr id="99391" name="Rectangle 63"/>
            <p:cNvSpPr>
              <a:spLocks noChangeArrowheads="1"/>
            </p:cNvSpPr>
            <p:nvPr/>
          </p:nvSpPr>
          <p:spPr bwMode="auto">
            <a:xfrm>
              <a:off x="912" y="3264"/>
              <a:ext cx="144" cy="14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2" name="Rectangle 64"/>
            <p:cNvSpPr>
              <a:spLocks noChangeArrowheads="1"/>
            </p:cNvSpPr>
            <p:nvPr/>
          </p:nvSpPr>
          <p:spPr bwMode="auto">
            <a:xfrm>
              <a:off x="1056" y="3264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393" name="Rectangle 65"/>
            <p:cNvSpPr>
              <a:spLocks noChangeArrowheads="1"/>
            </p:cNvSpPr>
            <p:nvPr/>
          </p:nvSpPr>
          <p:spPr bwMode="auto">
            <a:xfrm>
              <a:off x="1200" y="3264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4" name="Rectangle 66"/>
            <p:cNvSpPr>
              <a:spLocks noChangeArrowheads="1"/>
            </p:cNvSpPr>
            <p:nvPr/>
          </p:nvSpPr>
          <p:spPr bwMode="auto">
            <a:xfrm>
              <a:off x="1344" y="3264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5" name="Rectangle 67"/>
            <p:cNvSpPr>
              <a:spLocks noChangeArrowheads="1"/>
            </p:cNvSpPr>
            <p:nvPr/>
          </p:nvSpPr>
          <p:spPr bwMode="auto">
            <a:xfrm>
              <a:off x="1488" y="3264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6" name="Rectangle 68"/>
            <p:cNvSpPr>
              <a:spLocks noChangeArrowheads="1"/>
            </p:cNvSpPr>
            <p:nvPr/>
          </p:nvSpPr>
          <p:spPr bwMode="auto">
            <a:xfrm>
              <a:off x="1632" y="3264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7" name="Rectangle 69"/>
            <p:cNvSpPr>
              <a:spLocks noChangeArrowheads="1"/>
            </p:cNvSpPr>
            <p:nvPr/>
          </p:nvSpPr>
          <p:spPr bwMode="auto">
            <a:xfrm>
              <a:off x="1776" y="3264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8" name="Rectangle 70"/>
            <p:cNvSpPr>
              <a:spLocks noChangeArrowheads="1"/>
            </p:cNvSpPr>
            <p:nvPr/>
          </p:nvSpPr>
          <p:spPr bwMode="auto">
            <a:xfrm>
              <a:off x="1920" y="3264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9" name="Rectangle 71"/>
            <p:cNvSpPr>
              <a:spLocks noChangeArrowheads="1"/>
            </p:cNvSpPr>
            <p:nvPr/>
          </p:nvSpPr>
          <p:spPr bwMode="auto">
            <a:xfrm>
              <a:off x="2064" y="3264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00" name="Rectangle 72"/>
            <p:cNvSpPr>
              <a:spLocks noChangeArrowheads="1"/>
            </p:cNvSpPr>
            <p:nvPr/>
          </p:nvSpPr>
          <p:spPr bwMode="auto">
            <a:xfrm>
              <a:off x="2208" y="3264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9401" name="Text Box 73"/>
          <p:cNvSpPr txBox="1">
            <a:spLocks noChangeArrowheads="1"/>
          </p:cNvSpPr>
          <p:nvPr/>
        </p:nvSpPr>
        <p:spPr bwMode="auto">
          <a:xfrm>
            <a:off x="4114800" y="5410200"/>
            <a:ext cx="482600" cy="4572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sym typeface="Wingdings" pitchFamily="2" charset="2"/>
              </a:rPr>
              <a:t>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99402" name="Group 74"/>
          <p:cNvGrpSpPr>
            <a:grpSpLocks/>
          </p:cNvGrpSpPr>
          <p:nvPr/>
        </p:nvGrpSpPr>
        <p:grpSpPr bwMode="auto">
          <a:xfrm>
            <a:off x="2133600" y="4953000"/>
            <a:ext cx="914400" cy="1295400"/>
            <a:chOff x="1344" y="3120"/>
            <a:chExt cx="576" cy="816"/>
          </a:xfrm>
        </p:grpSpPr>
        <p:sp>
          <p:nvSpPr>
            <p:cNvPr id="99403" name="Line 75"/>
            <p:cNvSpPr>
              <a:spLocks noChangeShapeType="1"/>
            </p:cNvSpPr>
            <p:nvPr/>
          </p:nvSpPr>
          <p:spPr bwMode="auto">
            <a:xfrm>
              <a:off x="1344" y="3120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404" name="Line 76"/>
            <p:cNvSpPr>
              <a:spLocks noChangeShapeType="1"/>
            </p:cNvSpPr>
            <p:nvPr/>
          </p:nvSpPr>
          <p:spPr bwMode="auto">
            <a:xfrm>
              <a:off x="1920" y="3120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99405" name="Group 77"/>
          <p:cNvGrpSpPr>
            <a:grpSpLocks/>
          </p:cNvGrpSpPr>
          <p:nvPr/>
        </p:nvGrpSpPr>
        <p:grpSpPr bwMode="auto">
          <a:xfrm>
            <a:off x="4876800" y="5181600"/>
            <a:ext cx="2286000" cy="838200"/>
            <a:chOff x="3072" y="3264"/>
            <a:chExt cx="1440" cy="528"/>
          </a:xfrm>
        </p:grpSpPr>
        <p:sp>
          <p:nvSpPr>
            <p:cNvPr id="99406" name="Rectangle 78"/>
            <p:cNvSpPr>
              <a:spLocks noChangeArrowheads="1"/>
            </p:cNvSpPr>
            <p:nvPr/>
          </p:nvSpPr>
          <p:spPr bwMode="auto">
            <a:xfrm>
              <a:off x="3072" y="3648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07" name="Rectangle 79"/>
            <p:cNvSpPr>
              <a:spLocks noChangeArrowheads="1"/>
            </p:cNvSpPr>
            <p:nvPr/>
          </p:nvSpPr>
          <p:spPr bwMode="auto">
            <a:xfrm>
              <a:off x="3216" y="3648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408" name="Rectangle 80"/>
            <p:cNvSpPr>
              <a:spLocks noChangeArrowheads="1"/>
            </p:cNvSpPr>
            <p:nvPr/>
          </p:nvSpPr>
          <p:spPr bwMode="auto">
            <a:xfrm>
              <a:off x="3360" y="3648"/>
              <a:ext cx="14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09" name="Rectangle 81"/>
            <p:cNvSpPr>
              <a:spLocks noChangeArrowheads="1"/>
            </p:cNvSpPr>
            <p:nvPr/>
          </p:nvSpPr>
          <p:spPr bwMode="auto">
            <a:xfrm>
              <a:off x="3648" y="3264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0" name="Rectangle 82"/>
            <p:cNvSpPr>
              <a:spLocks noChangeArrowheads="1"/>
            </p:cNvSpPr>
            <p:nvPr/>
          </p:nvSpPr>
          <p:spPr bwMode="auto">
            <a:xfrm>
              <a:off x="3792" y="3264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1" name="Rectangle 83"/>
            <p:cNvSpPr>
              <a:spLocks noChangeArrowheads="1"/>
            </p:cNvSpPr>
            <p:nvPr/>
          </p:nvSpPr>
          <p:spPr bwMode="auto">
            <a:xfrm>
              <a:off x="3936" y="3264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2" name="Rectangle 84"/>
            <p:cNvSpPr>
              <a:spLocks noChangeArrowheads="1"/>
            </p:cNvSpPr>
            <p:nvPr/>
          </p:nvSpPr>
          <p:spPr bwMode="auto">
            <a:xfrm>
              <a:off x="4080" y="3648"/>
              <a:ext cx="144" cy="14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3" name="Rectangle 85"/>
            <p:cNvSpPr>
              <a:spLocks noChangeArrowheads="1"/>
            </p:cNvSpPr>
            <p:nvPr/>
          </p:nvSpPr>
          <p:spPr bwMode="auto">
            <a:xfrm>
              <a:off x="4224" y="3648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4" name="Rectangle 86"/>
            <p:cNvSpPr>
              <a:spLocks noChangeArrowheads="1"/>
            </p:cNvSpPr>
            <p:nvPr/>
          </p:nvSpPr>
          <p:spPr bwMode="auto">
            <a:xfrm>
              <a:off x="4368" y="3648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5" name="Rectangle 87"/>
            <p:cNvSpPr>
              <a:spLocks noChangeArrowheads="1"/>
            </p:cNvSpPr>
            <p:nvPr/>
          </p:nvSpPr>
          <p:spPr bwMode="auto">
            <a:xfrm>
              <a:off x="3072" y="3264"/>
              <a:ext cx="144" cy="14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6" name="Rectangle 88"/>
            <p:cNvSpPr>
              <a:spLocks noChangeArrowheads="1"/>
            </p:cNvSpPr>
            <p:nvPr/>
          </p:nvSpPr>
          <p:spPr bwMode="auto">
            <a:xfrm>
              <a:off x="3216" y="3264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417" name="Rectangle 89"/>
            <p:cNvSpPr>
              <a:spLocks noChangeArrowheads="1"/>
            </p:cNvSpPr>
            <p:nvPr/>
          </p:nvSpPr>
          <p:spPr bwMode="auto">
            <a:xfrm>
              <a:off x="3360" y="3264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8" name="Rectangle 90"/>
            <p:cNvSpPr>
              <a:spLocks noChangeArrowheads="1"/>
            </p:cNvSpPr>
            <p:nvPr/>
          </p:nvSpPr>
          <p:spPr bwMode="auto">
            <a:xfrm>
              <a:off x="3504" y="3648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9" name="Rectangle 91"/>
            <p:cNvSpPr>
              <a:spLocks noChangeArrowheads="1"/>
            </p:cNvSpPr>
            <p:nvPr/>
          </p:nvSpPr>
          <p:spPr bwMode="auto">
            <a:xfrm>
              <a:off x="3648" y="3648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20" name="Rectangle 92"/>
            <p:cNvSpPr>
              <a:spLocks noChangeArrowheads="1"/>
            </p:cNvSpPr>
            <p:nvPr/>
          </p:nvSpPr>
          <p:spPr bwMode="auto">
            <a:xfrm>
              <a:off x="3792" y="3648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21" name="Rectangle 93"/>
            <p:cNvSpPr>
              <a:spLocks noChangeArrowheads="1"/>
            </p:cNvSpPr>
            <p:nvPr/>
          </p:nvSpPr>
          <p:spPr bwMode="auto">
            <a:xfrm>
              <a:off x="3936" y="3648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22" name="Rectangle 94"/>
            <p:cNvSpPr>
              <a:spLocks noChangeArrowheads="1"/>
            </p:cNvSpPr>
            <p:nvPr/>
          </p:nvSpPr>
          <p:spPr bwMode="auto">
            <a:xfrm>
              <a:off x="4080" y="3264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23" name="Rectangle 95"/>
            <p:cNvSpPr>
              <a:spLocks noChangeArrowheads="1"/>
            </p:cNvSpPr>
            <p:nvPr/>
          </p:nvSpPr>
          <p:spPr bwMode="auto">
            <a:xfrm>
              <a:off x="4224" y="3264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24" name="Rectangle 96"/>
            <p:cNvSpPr>
              <a:spLocks noChangeArrowheads="1"/>
            </p:cNvSpPr>
            <p:nvPr/>
          </p:nvSpPr>
          <p:spPr bwMode="auto">
            <a:xfrm>
              <a:off x="4368" y="3264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25" name="Rectangle 97"/>
            <p:cNvSpPr>
              <a:spLocks noChangeArrowheads="1"/>
            </p:cNvSpPr>
            <p:nvPr/>
          </p:nvSpPr>
          <p:spPr bwMode="auto">
            <a:xfrm>
              <a:off x="3504" y="3264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9426" name="Rectangle 98"/>
          <p:cNvSpPr>
            <a:spLocks noChangeArrowheads="1"/>
          </p:cNvSpPr>
          <p:nvPr/>
        </p:nvSpPr>
        <p:spPr bwMode="auto">
          <a:xfrm>
            <a:off x="195263" y="4343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>
                <a:latin typeface="Times New Roman" pitchFamily="18" charset="0"/>
              </a:rPr>
              <a:t>Two point crossover (Multi point crossover)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Optimization Techniques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562100"/>
            <a:ext cx="8229600" cy="4089400"/>
          </a:xfrm>
          <a:solidFill>
            <a:schemeClr val="folHlink"/>
          </a:solidFill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Mathematical Programming</a:t>
            </a:r>
          </a:p>
          <a:p>
            <a:r>
              <a:rPr 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Network Analysis</a:t>
            </a:r>
          </a:p>
          <a:p>
            <a:r>
              <a:rPr 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Branch &amp; Bound </a:t>
            </a:r>
          </a:p>
          <a:p>
            <a:r>
              <a:rPr lang="en-US" sz="32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Genetic Algorithm</a:t>
            </a:r>
          </a:p>
          <a:p>
            <a:r>
              <a:rPr lang="en-US" sz="32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Simulated Annealing</a:t>
            </a:r>
          </a:p>
          <a:p>
            <a:r>
              <a:rPr lang="en-US" sz="32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Tabu Search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One-point crossover - Nature</a:t>
            </a:r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884238" y="1398588"/>
          <a:ext cx="7305675" cy="5284787"/>
        </p:xfrm>
        <a:graphic>
          <a:graphicData uri="http://schemas.openxmlformats.org/presentationml/2006/ole">
            <p:oleObj spid="_x0000_s178179" name="Microsoft Drawing" r:id="rId3" imgW="3224160" imgH="2462040" progId="MSDraw">
              <p:embed/>
            </p:oleObj>
          </a:graphicData>
        </a:graphic>
      </p:graphicFrame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Two-point crossover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646113" y="3395663"/>
            <a:ext cx="7772400" cy="304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 b="1"/>
              <a:t>Parents:   </a:t>
            </a:r>
            <a:r>
              <a:rPr lang="en-US" b="1">
                <a:solidFill>
                  <a:schemeClr val="hlink"/>
                </a:solidFill>
              </a:rPr>
              <a:t>1010001110</a:t>
            </a:r>
            <a:r>
              <a:rPr lang="en-US" b="1"/>
              <a:t>	</a:t>
            </a:r>
            <a:r>
              <a:rPr lang="en-US" b="1">
                <a:solidFill>
                  <a:srgbClr val="0066FF"/>
                </a:solidFill>
              </a:rPr>
              <a:t>0011010010</a:t>
            </a:r>
            <a:endParaRPr lang="en-US" b="1"/>
          </a:p>
          <a:p>
            <a:pPr>
              <a:spcBef>
                <a:spcPct val="50000"/>
              </a:spcBef>
            </a:pPr>
            <a:endParaRPr lang="en-US" b="1"/>
          </a:p>
          <a:p>
            <a:pPr>
              <a:spcBef>
                <a:spcPct val="50000"/>
              </a:spcBef>
            </a:pPr>
            <a:r>
              <a:rPr lang="en-US" b="1"/>
              <a:t>Offspring: </a:t>
            </a:r>
            <a:r>
              <a:rPr lang="en-US" b="1">
                <a:solidFill>
                  <a:schemeClr val="hlink"/>
                </a:solidFill>
              </a:rPr>
              <a:t>0101</a:t>
            </a:r>
            <a:r>
              <a:rPr lang="en-US" b="1">
                <a:solidFill>
                  <a:srgbClr val="0066FF"/>
                </a:solidFill>
              </a:rPr>
              <a:t>0100</a:t>
            </a:r>
            <a:r>
              <a:rPr lang="en-US" b="1">
                <a:solidFill>
                  <a:schemeClr val="hlink"/>
                </a:solidFill>
              </a:rPr>
              <a:t>10</a:t>
            </a:r>
            <a:r>
              <a:rPr lang="en-US" b="1"/>
              <a:t>	</a:t>
            </a:r>
            <a:r>
              <a:rPr lang="en-US" b="1">
                <a:solidFill>
                  <a:srgbClr val="0066FF"/>
                </a:solidFill>
              </a:rPr>
              <a:t>0011</a:t>
            </a:r>
            <a:r>
              <a:rPr lang="en-US" b="1">
                <a:solidFill>
                  <a:schemeClr val="hlink"/>
                </a:solidFill>
              </a:rPr>
              <a:t>0011</a:t>
            </a:r>
            <a:r>
              <a:rPr lang="en-US" b="1">
                <a:solidFill>
                  <a:srgbClr val="0066FF"/>
                </a:solidFill>
              </a:rPr>
              <a:t>10</a:t>
            </a:r>
            <a:endParaRPr lang="en-US" b="1"/>
          </a:p>
        </p:txBody>
      </p:sp>
      <p:sp>
        <p:nvSpPr>
          <p:cNvPr id="179204" name="Line 4"/>
          <p:cNvSpPr>
            <a:spLocks noChangeShapeType="1"/>
          </p:cNvSpPr>
          <p:nvPr/>
        </p:nvSpPr>
        <p:spPr bwMode="auto">
          <a:xfrm>
            <a:off x="3465513" y="3573463"/>
            <a:ext cx="1587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>
            <a:off x="6030913" y="3636963"/>
            <a:ext cx="1587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06" name="AutoShape 6"/>
          <p:cNvSpPr>
            <a:spLocks/>
          </p:cNvSpPr>
          <p:nvPr/>
        </p:nvSpPr>
        <p:spPr bwMode="auto">
          <a:xfrm rot="-5400000">
            <a:off x="3038475" y="4076700"/>
            <a:ext cx="74613" cy="728663"/>
          </a:xfrm>
          <a:prstGeom prst="leftBrace">
            <a:avLst>
              <a:gd name="adj1" fmla="val 8138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07" name="AutoShape 7"/>
          <p:cNvSpPr>
            <a:spLocks/>
          </p:cNvSpPr>
          <p:nvPr/>
        </p:nvSpPr>
        <p:spPr bwMode="auto">
          <a:xfrm rot="-5400000">
            <a:off x="5603875" y="4032250"/>
            <a:ext cx="74613" cy="728663"/>
          </a:xfrm>
          <a:prstGeom prst="leftBrace">
            <a:avLst>
              <a:gd name="adj1" fmla="val 8138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08" name="AutoShape 8"/>
          <p:cNvSpPr>
            <a:spLocks/>
          </p:cNvSpPr>
          <p:nvPr/>
        </p:nvSpPr>
        <p:spPr bwMode="auto">
          <a:xfrm rot="-5400000">
            <a:off x="6378575" y="4067175"/>
            <a:ext cx="74613" cy="690563"/>
          </a:xfrm>
          <a:prstGeom prst="leftBrace">
            <a:avLst>
              <a:gd name="adj1" fmla="val 7712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09" name="AutoShape 9"/>
          <p:cNvSpPr>
            <a:spLocks/>
          </p:cNvSpPr>
          <p:nvPr/>
        </p:nvSpPr>
        <p:spPr bwMode="auto">
          <a:xfrm rot="-5400000">
            <a:off x="3833813" y="4094163"/>
            <a:ext cx="74612" cy="715962"/>
          </a:xfrm>
          <a:prstGeom prst="leftBrace">
            <a:avLst>
              <a:gd name="adj1" fmla="val 7996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10" name="AutoShape 10"/>
          <p:cNvSpPr>
            <a:spLocks/>
          </p:cNvSpPr>
          <p:nvPr/>
        </p:nvSpPr>
        <p:spPr bwMode="auto">
          <a:xfrm rot="-16200000">
            <a:off x="3041651" y="4675187"/>
            <a:ext cx="74612" cy="728663"/>
          </a:xfrm>
          <a:prstGeom prst="leftBrace">
            <a:avLst>
              <a:gd name="adj1" fmla="val 8138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11" name="AutoShape 11"/>
          <p:cNvSpPr>
            <a:spLocks/>
          </p:cNvSpPr>
          <p:nvPr/>
        </p:nvSpPr>
        <p:spPr bwMode="auto">
          <a:xfrm rot="-16200000">
            <a:off x="5605462" y="4689476"/>
            <a:ext cx="74613" cy="728662"/>
          </a:xfrm>
          <a:prstGeom prst="leftBrace">
            <a:avLst>
              <a:gd name="adj1" fmla="val 8138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12" name="AutoShape 12"/>
          <p:cNvSpPr>
            <a:spLocks/>
          </p:cNvSpPr>
          <p:nvPr/>
        </p:nvSpPr>
        <p:spPr bwMode="auto">
          <a:xfrm rot="-16200000">
            <a:off x="6357144" y="4690269"/>
            <a:ext cx="74613" cy="739775"/>
          </a:xfrm>
          <a:prstGeom prst="leftBrace">
            <a:avLst>
              <a:gd name="adj1" fmla="val 8262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13" name="AutoShape 13"/>
          <p:cNvSpPr>
            <a:spLocks/>
          </p:cNvSpPr>
          <p:nvPr/>
        </p:nvSpPr>
        <p:spPr bwMode="auto">
          <a:xfrm rot="-16200000">
            <a:off x="3758406" y="4674394"/>
            <a:ext cx="74613" cy="752475"/>
          </a:xfrm>
          <a:prstGeom prst="leftBrace">
            <a:avLst>
              <a:gd name="adj1" fmla="val 8404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9214" name="AutoShape 14"/>
          <p:cNvCxnSpPr>
            <a:cxnSpLocks noChangeShapeType="1"/>
            <a:stCxn id="179207" idx="1"/>
            <a:endCxn id="179211" idx="1"/>
          </p:cNvCxnSpPr>
          <p:nvPr/>
        </p:nvCxnSpPr>
        <p:spPr bwMode="auto">
          <a:xfrm>
            <a:off x="5641975" y="4435475"/>
            <a:ext cx="3175" cy="581025"/>
          </a:xfrm>
          <a:prstGeom prst="straightConnector1">
            <a:avLst/>
          </a:prstGeom>
          <a:noFill/>
          <a:ln w="28575">
            <a:solidFill>
              <a:srgbClr val="0066FF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79215" name="AutoShape 15"/>
          <p:cNvCxnSpPr>
            <a:cxnSpLocks noChangeShapeType="1"/>
            <a:stCxn id="179206" idx="1"/>
            <a:endCxn id="179210" idx="1"/>
          </p:cNvCxnSpPr>
          <p:nvPr/>
        </p:nvCxnSpPr>
        <p:spPr bwMode="auto">
          <a:xfrm>
            <a:off x="3076575" y="4479925"/>
            <a:ext cx="4763" cy="522288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79216" name="AutoShape 16"/>
          <p:cNvCxnSpPr>
            <a:cxnSpLocks noChangeShapeType="1"/>
            <a:stCxn id="179209" idx="1"/>
            <a:endCxn id="179212" idx="1"/>
          </p:cNvCxnSpPr>
          <p:nvPr/>
        </p:nvCxnSpPr>
        <p:spPr bwMode="auto">
          <a:xfrm>
            <a:off x="3871913" y="4491038"/>
            <a:ext cx="2522537" cy="530225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79217" name="AutoShape 17"/>
          <p:cNvCxnSpPr>
            <a:cxnSpLocks noChangeShapeType="1"/>
            <a:stCxn id="179208" idx="1"/>
            <a:endCxn id="179213" idx="1"/>
          </p:cNvCxnSpPr>
          <p:nvPr/>
        </p:nvCxnSpPr>
        <p:spPr bwMode="auto">
          <a:xfrm flipH="1">
            <a:off x="3795713" y="4451350"/>
            <a:ext cx="2620962" cy="560388"/>
          </a:xfrm>
          <a:prstGeom prst="straightConnector1">
            <a:avLst/>
          </a:prstGeom>
          <a:noFill/>
          <a:ln w="28575">
            <a:solidFill>
              <a:srgbClr val="0066FF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2016125" y="3216275"/>
            <a:ext cx="30559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Randomly chosen positions</a:t>
            </a:r>
          </a:p>
        </p:txBody>
      </p:sp>
      <p:sp>
        <p:nvSpPr>
          <p:cNvPr id="179219" name="Rectangle 19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Randomly two positions in the chromosomes are chosen</a:t>
            </a:r>
          </a:p>
          <a:p>
            <a:r>
              <a:rPr lang="en-US"/>
              <a:t>Avoids that genes at the head and genes at the tail of a chromosome are always split when recombined</a:t>
            </a:r>
          </a:p>
          <a:p>
            <a:endParaRPr lang="en-US"/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>
            <a:off x="4210050" y="3614738"/>
            <a:ext cx="158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>
            <a:off x="6796088" y="3602038"/>
            <a:ext cx="1587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22" name="AutoShape 22"/>
          <p:cNvSpPr>
            <a:spLocks/>
          </p:cNvSpPr>
          <p:nvPr/>
        </p:nvSpPr>
        <p:spPr bwMode="auto">
          <a:xfrm rot="-5400000">
            <a:off x="4358481" y="4309269"/>
            <a:ext cx="100013" cy="295275"/>
          </a:xfrm>
          <a:prstGeom prst="leftBrace">
            <a:avLst>
              <a:gd name="adj1" fmla="val 2460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23" name="AutoShape 23"/>
          <p:cNvSpPr>
            <a:spLocks/>
          </p:cNvSpPr>
          <p:nvPr/>
        </p:nvSpPr>
        <p:spPr bwMode="auto">
          <a:xfrm rot="-5400000">
            <a:off x="6898482" y="4288631"/>
            <a:ext cx="100012" cy="295275"/>
          </a:xfrm>
          <a:prstGeom prst="leftBrace">
            <a:avLst>
              <a:gd name="adj1" fmla="val 2460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24" name="AutoShape 24"/>
          <p:cNvSpPr>
            <a:spLocks/>
          </p:cNvSpPr>
          <p:nvPr/>
        </p:nvSpPr>
        <p:spPr bwMode="auto">
          <a:xfrm rot="-16200000">
            <a:off x="4339431" y="4852194"/>
            <a:ext cx="100013" cy="365125"/>
          </a:xfrm>
          <a:prstGeom prst="leftBrace">
            <a:avLst>
              <a:gd name="adj1" fmla="val 3042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9225" name="AutoShape 25"/>
          <p:cNvSpPr>
            <a:spLocks/>
          </p:cNvSpPr>
          <p:nvPr/>
        </p:nvSpPr>
        <p:spPr bwMode="auto">
          <a:xfrm rot="-16200000">
            <a:off x="6906419" y="4941094"/>
            <a:ext cx="100013" cy="295275"/>
          </a:xfrm>
          <a:prstGeom prst="leftBrace">
            <a:avLst>
              <a:gd name="adj1" fmla="val 2460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9226" name="AutoShape 26"/>
          <p:cNvCxnSpPr>
            <a:cxnSpLocks noChangeShapeType="1"/>
            <a:stCxn id="179222" idx="1"/>
            <a:endCxn id="179224" idx="1"/>
          </p:cNvCxnSpPr>
          <p:nvPr/>
        </p:nvCxnSpPr>
        <p:spPr bwMode="auto">
          <a:xfrm flipH="1">
            <a:off x="4389438" y="4506913"/>
            <a:ext cx="19050" cy="4762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79227" name="AutoShape 27"/>
          <p:cNvCxnSpPr>
            <a:cxnSpLocks noChangeShapeType="1"/>
            <a:stCxn id="179223" idx="1"/>
            <a:endCxn id="179225" idx="1"/>
          </p:cNvCxnSpPr>
          <p:nvPr/>
        </p:nvCxnSpPr>
        <p:spPr bwMode="auto">
          <a:xfrm>
            <a:off x="6948488" y="4486275"/>
            <a:ext cx="7937" cy="550863"/>
          </a:xfrm>
          <a:prstGeom prst="straightConnector1">
            <a:avLst/>
          </a:prstGeom>
          <a:noFill/>
          <a:ln w="28575">
            <a:solidFill>
              <a:srgbClr val="0066FF"/>
            </a:solidFill>
            <a:round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Uniform crossover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random mask is generated</a:t>
            </a:r>
          </a:p>
          <a:p>
            <a:r>
              <a:rPr lang="en-US"/>
              <a:t>The mask determines which bits are copied from one parent and which from the other parent</a:t>
            </a:r>
          </a:p>
          <a:p>
            <a:r>
              <a:rPr lang="en-US"/>
              <a:t>Bit density in mask determines how much material is taken from the other parent (takeover parameter)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646113" y="3395663"/>
            <a:ext cx="7772400" cy="304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/>
              <a:t>Mask:      0110011000    (</a:t>
            </a:r>
            <a:r>
              <a:rPr lang="en-US" sz="1800" b="1"/>
              <a:t>Randomly generated)</a:t>
            </a:r>
            <a:endParaRPr lang="en-US" b="1"/>
          </a:p>
          <a:p>
            <a:pPr>
              <a:spcBef>
                <a:spcPct val="50000"/>
              </a:spcBef>
            </a:pPr>
            <a:r>
              <a:rPr lang="en-US" b="1"/>
              <a:t>Parents:   </a:t>
            </a:r>
            <a:r>
              <a:rPr lang="en-US" b="1">
                <a:solidFill>
                  <a:schemeClr val="hlink"/>
                </a:solidFill>
              </a:rPr>
              <a:t>1</a:t>
            </a:r>
            <a:r>
              <a:rPr lang="en-US" b="1" u="sng">
                <a:solidFill>
                  <a:schemeClr val="hlink"/>
                </a:solidFill>
              </a:rPr>
              <a:t>01</a:t>
            </a:r>
            <a:r>
              <a:rPr lang="en-US" b="1">
                <a:solidFill>
                  <a:schemeClr val="hlink"/>
                </a:solidFill>
              </a:rPr>
              <a:t>00</a:t>
            </a:r>
            <a:r>
              <a:rPr lang="en-US" b="1" u="sng">
                <a:solidFill>
                  <a:schemeClr val="hlink"/>
                </a:solidFill>
              </a:rPr>
              <a:t>01</a:t>
            </a:r>
            <a:r>
              <a:rPr lang="en-US" b="1">
                <a:solidFill>
                  <a:schemeClr val="hlink"/>
                </a:solidFill>
              </a:rPr>
              <a:t>110</a:t>
            </a:r>
            <a:r>
              <a:rPr lang="en-US" b="1"/>
              <a:t>	</a:t>
            </a:r>
            <a:r>
              <a:rPr lang="en-US" b="1" u="sng">
                <a:solidFill>
                  <a:srgbClr val="0066FF"/>
                </a:solidFill>
              </a:rPr>
              <a:t>0</a:t>
            </a:r>
            <a:r>
              <a:rPr lang="en-US" b="1">
                <a:solidFill>
                  <a:srgbClr val="0066FF"/>
                </a:solidFill>
              </a:rPr>
              <a:t>01</a:t>
            </a:r>
            <a:r>
              <a:rPr lang="en-US" b="1" u="sng">
                <a:solidFill>
                  <a:srgbClr val="0066FF"/>
                </a:solidFill>
              </a:rPr>
              <a:t>10</a:t>
            </a:r>
            <a:r>
              <a:rPr lang="en-US" b="1">
                <a:solidFill>
                  <a:srgbClr val="0066FF"/>
                </a:solidFill>
              </a:rPr>
              <a:t>10</a:t>
            </a:r>
            <a:r>
              <a:rPr lang="en-US" b="1" u="sng">
                <a:solidFill>
                  <a:srgbClr val="0066FF"/>
                </a:solidFill>
              </a:rPr>
              <a:t>010</a:t>
            </a:r>
            <a:endParaRPr lang="en-US" b="1"/>
          </a:p>
          <a:p>
            <a:pPr>
              <a:spcBef>
                <a:spcPct val="50000"/>
              </a:spcBef>
            </a:pPr>
            <a:endParaRPr lang="en-US" b="1"/>
          </a:p>
          <a:p>
            <a:pPr>
              <a:spcBef>
                <a:spcPct val="50000"/>
              </a:spcBef>
            </a:pPr>
            <a:r>
              <a:rPr lang="en-US" b="1"/>
              <a:t>Offspring: </a:t>
            </a:r>
            <a:r>
              <a:rPr lang="en-US" b="1">
                <a:solidFill>
                  <a:srgbClr val="0066FF"/>
                </a:solidFill>
              </a:rPr>
              <a:t>0</a:t>
            </a:r>
            <a:r>
              <a:rPr lang="en-US" b="1">
                <a:solidFill>
                  <a:schemeClr val="hlink"/>
                </a:solidFill>
              </a:rPr>
              <a:t>01</a:t>
            </a:r>
            <a:r>
              <a:rPr lang="en-US" b="1">
                <a:solidFill>
                  <a:srgbClr val="0066FF"/>
                </a:solidFill>
              </a:rPr>
              <a:t>10</a:t>
            </a:r>
            <a:r>
              <a:rPr lang="en-US" b="1">
                <a:solidFill>
                  <a:schemeClr val="hlink"/>
                </a:solidFill>
              </a:rPr>
              <a:t>01</a:t>
            </a:r>
            <a:r>
              <a:rPr lang="en-US" b="1">
                <a:solidFill>
                  <a:srgbClr val="0066FF"/>
                </a:solidFill>
              </a:rPr>
              <a:t>010</a:t>
            </a:r>
            <a:r>
              <a:rPr lang="en-US" b="1">
                <a:solidFill>
                  <a:schemeClr val="hlink"/>
                </a:solidFill>
              </a:rPr>
              <a:t> </a:t>
            </a:r>
            <a:r>
              <a:rPr lang="en-US" b="1"/>
              <a:t>	</a:t>
            </a:r>
            <a:r>
              <a:rPr lang="en-US" b="1">
                <a:solidFill>
                  <a:schemeClr val="hlink"/>
                </a:solidFill>
              </a:rPr>
              <a:t>1</a:t>
            </a:r>
            <a:r>
              <a:rPr lang="en-US" b="1">
                <a:solidFill>
                  <a:srgbClr val="0066FF"/>
                </a:solidFill>
              </a:rPr>
              <a:t>01</a:t>
            </a:r>
            <a:r>
              <a:rPr lang="en-US" b="1">
                <a:solidFill>
                  <a:schemeClr val="hlink"/>
                </a:solidFill>
              </a:rPr>
              <a:t>00</a:t>
            </a:r>
            <a:r>
              <a:rPr lang="en-US" b="1">
                <a:solidFill>
                  <a:srgbClr val="0066FF"/>
                </a:solidFill>
              </a:rPr>
              <a:t>10</a:t>
            </a:r>
            <a:r>
              <a:rPr lang="en-US" b="1">
                <a:solidFill>
                  <a:schemeClr val="hlink"/>
                </a:solidFill>
              </a:rPr>
              <a:t>110</a:t>
            </a:r>
          </a:p>
          <a:p>
            <a:pPr>
              <a:spcBef>
                <a:spcPct val="50000"/>
              </a:spcBef>
            </a:pPr>
            <a:endParaRPr lang="en-US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Reproduction Operators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2317750"/>
            <a:ext cx="8247062" cy="842963"/>
          </a:xfrm>
        </p:spPr>
        <p:txBody>
          <a:bodyPr/>
          <a:lstStyle/>
          <a:p>
            <a:r>
              <a:rPr lang="en-US"/>
              <a:t>Uniform crossover</a:t>
            </a: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1371600" y="3581400"/>
            <a:ext cx="2286000" cy="228600"/>
            <a:chOff x="864" y="2256"/>
            <a:chExt cx="1440" cy="144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864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1008" y="2256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1152" y="2256"/>
              <a:ext cx="14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1296" y="2256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1440" y="2256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1584" y="2256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1728" y="2256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1872" y="2256"/>
              <a:ext cx="144" cy="14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2016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6" name="Rectangle 14"/>
            <p:cNvSpPr>
              <a:spLocks noChangeArrowheads="1"/>
            </p:cNvSpPr>
            <p:nvPr/>
          </p:nvSpPr>
          <p:spPr bwMode="auto">
            <a:xfrm>
              <a:off x="2160" y="2256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0367" name="Group 15"/>
          <p:cNvGrpSpPr>
            <a:grpSpLocks/>
          </p:cNvGrpSpPr>
          <p:nvPr/>
        </p:nvGrpSpPr>
        <p:grpSpPr bwMode="auto">
          <a:xfrm>
            <a:off x="1371600" y="2971800"/>
            <a:ext cx="2286000" cy="228600"/>
            <a:chOff x="864" y="1872"/>
            <a:chExt cx="1440" cy="144"/>
          </a:xfrm>
        </p:grpSpPr>
        <p:sp>
          <p:nvSpPr>
            <p:cNvPr id="100368" name="Rectangle 16"/>
            <p:cNvSpPr>
              <a:spLocks noChangeArrowheads="1"/>
            </p:cNvSpPr>
            <p:nvPr/>
          </p:nvSpPr>
          <p:spPr bwMode="auto">
            <a:xfrm>
              <a:off x="864" y="1872"/>
              <a:ext cx="144" cy="14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9" name="Rectangle 17"/>
            <p:cNvSpPr>
              <a:spLocks noChangeArrowheads="1"/>
            </p:cNvSpPr>
            <p:nvPr/>
          </p:nvSpPr>
          <p:spPr bwMode="auto">
            <a:xfrm>
              <a:off x="1008" y="187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1152" y="187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1296" y="187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1440" y="1872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1584" y="1872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1728" y="187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1872" y="187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6" name="Rectangle 24"/>
            <p:cNvSpPr>
              <a:spLocks noChangeArrowheads="1"/>
            </p:cNvSpPr>
            <p:nvPr/>
          </p:nvSpPr>
          <p:spPr bwMode="auto">
            <a:xfrm>
              <a:off x="2016" y="187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2160" y="187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1600200" y="2743200"/>
            <a:ext cx="1828800" cy="1295400"/>
            <a:chOff x="1008" y="1728"/>
            <a:chExt cx="1152" cy="816"/>
          </a:xfrm>
        </p:grpSpPr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>
              <a:off x="1008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0" name="Line 28"/>
            <p:cNvSpPr>
              <a:spLocks noChangeShapeType="1"/>
            </p:cNvSpPr>
            <p:nvPr/>
          </p:nvSpPr>
          <p:spPr bwMode="auto">
            <a:xfrm>
              <a:off x="1152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1" name="Line 29"/>
            <p:cNvSpPr>
              <a:spLocks noChangeShapeType="1"/>
            </p:cNvSpPr>
            <p:nvPr/>
          </p:nvSpPr>
          <p:spPr bwMode="auto">
            <a:xfrm>
              <a:off x="1296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2" name="Line 30"/>
            <p:cNvSpPr>
              <a:spLocks noChangeShapeType="1"/>
            </p:cNvSpPr>
            <p:nvPr/>
          </p:nvSpPr>
          <p:spPr bwMode="auto">
            <a:xfrm>
              <a:off x="1440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3" name="Line 31"/>
            <p:cNvSpPr>
              <a:spLocks noChangeShapeType="1"/>
            </p:cNvSpPr>
            <p:nvPr/>
          </p:nvSpPr>
          <p:spPr bwMode="auto">
            <a:xfrm>
              <a:off x="1584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4" name="Line 32"/>
            <p:cNvSpPr>
              <a:spLocks noChangeShapeType="1"/>
            </p:cNvSpPr>
            <p:nvPr/>
          </p:nvSpPr>
          <p:spPr bwMode="auto">
            <a:xfrm>
              <a:off x="1728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5" name="Line 33"/>
            <p:cNvSpPr>
              <a:spLocks noChangeShapeType="1"/>
            </p:cNvSpPr>
            <p:nvPr/>
          </p:nvSpPr>
          <p:spPr bwMode="auto">
            <a:xfrm>
              <a:off x="1872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6" name="Line 34"/>
            <p:cNvSpPr>
              <a:spLocks noChangeShapeType="1"/>
            </p:cNvSpPr>
            <p:nvPr/>
          </p:nvSpPr>
          <p:spPr bwMode="auto">
            <a:xfrm>
              <a:off x="2016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7" name="Line 35"/>
            <p:cNvSpPr>
              <a:spLocks noChangeShapeType="1"/>
            </p:cNvSpPr>
            <p:nvPr/>
          </p:nvSpPr>
          <p:spPr bwMode="auto">
            <a:xfrm>
              <a:off x="2160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0388" name="Group 36"/>
          <p:cNvGrpSpPr>
            <a:grpSpLocks/>
          </p:cNvGrpSpPr>
          <p:nvPr/>
        </p:nvGrpSpPr>
        <p:grpSpPr bwMode="auto">
          <a:xfrm>
            <a:off x="4038600" y="3200400"/>
            <a:ext cx="3124200" cy="457200"/>
            <a:chOff x="2544" y="2016"/>
            <a:chExt cx="1968" cy="288"/>
          </a:xfrm>
        </p:grpSpPr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3648" y="2112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0" name="Text Box 38"/>
            <p:cNvSpPr txBox="1">
              <a:spLocks noChangeArrowheads="1"/>
            </p:cNvSpPr>
            <p:nvPr/>
          </p:nvSpPr>
          <p:spPr bwMode="auto">
            <a:xfrm>
              <a:off x="2544" y="2016"/>
              <a:ext cx="30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sym typeface="Wingdings" pitchFamily="2" charset="2"/>
                </a:rPr>
                <a:t>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3072" y="2112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3216" y="211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3360" y="2112"/>
              <a:ext cx="14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3504" y="211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3648" y="211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3216" y="211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100397" name="Rectangle 45"/>
            <p:cNvSpPr>
              <a:spLocks noChangeArrowheads="1"/>
            </p:cNvSpPr>
            <p:nvPr/>
          </p:nvSpPr>
          <p:spPr bwMode="auto">
            <a:xfrm>
              <a:off x="3504" y="211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3792" y="2112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936" y="211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4080" y="211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4224" y="211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02" name="Rectangle 50"/>
            <p:cNvSpPr>
              <a:spLocks noChangeArrowheads="1"/>
            </p:cNvSpPr>
            <p:nvPr/>
          </p:nvSpPr>
          <p:spPr bwMode="auto">
            <a:xfrm>
              <a:off x="4368" y="211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3936" y="211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04" name="Rectangle 52"/>
            <p:cNvSpPr>
              <a:spLocks noChangeArrowheads="1"/>
            </p:cNvSpPr>
            <p:nvPr/>
          </p:nvSpPr>
          <p:spPr bwMode="auto">
            <a:xfrm>
              <a:off x="4224" y="2112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05" name="Rectangle 53"/>
            <p:cNvSpPr>
              <a:spLocks noChangeArrowheads="1"/>
            </p:cNvSpPr>
            <p:nvPr/>
          </p:nvSpPr>
          <p:spPr bwMode="auto">
            <a:xfrm>
              <a:off x="4368" y="2112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685800" y="41910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>
                <a:latin typeface="Times New Roman" pitchFamily="18" charset="0"/>
              </a:rPr>
              <a:t>Is uniform crossover better than single crossover point?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>
                <a:latin typeface="Times New Roman" pitchFamily="18" charset="0"/>
              </a:rPr>
              <a:t>Trade off between</a:t>
            </a:r>
          </a:p>
          <a:p>
            <a:pPr marL="1143000" lvl="2" indent="-2286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>
                <a:latin typeface="Times New Roman" pitchFamily="18" charset="0"/>
              </a:rPr>
              <a:t>Exploration: introduction of new combination of features</a:t>
            </a:r>
          </a:p>
          <a:p>
            <a:pPr marL="1143000" lvl="2" indent="-2286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>
                <a:latin typeface="Times New Roman" pitchFamily="18" charset="0"/>
              </a:rPr>
              <a:t>Exploitation: keep the good features in the existing solution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Problems with crossover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Depending on coding, simple crossovers can have high chance to produce illegal offspring</a:t>
            </a:r>
          </a:p>
          <a:p>
            <a:pPr lvl="1"/>
            <a:r>
              <a:rPr lang="en-US"/>
              <a:t>E.g. in TSP with simple binary or path coding, most offspring will be illegal because not all cities will be in the offspring and some cities will be there more than once</a:t>
            </a:r>
          </a:p>
          <a:p>
            <a:r>
              <a:rPr lang="en-US"/>
              <a:t>Uniform crossover can often be modified to avoid this problem</a:t>
            </a:r>
          </a:p>
          <a:p>
            <a:pPr lvl="1"/>
            <a:r>
              <a:rPr lang="en-US"/>
              <a:t>E.g. in TSP with simple path coding:</a:t>
            </a:r>
          </a:p>
          <a:p>
            <a:pPr lvl="2"/>
            <a:r>
              <a:rPr lang="en-US"/>
              <a:t>Where mask is 1, copy cities from one parent</a:t>
            </a:r>
          </a:p>
          <a:p>
            <a:pPr lvl="2"/>
            <a:r>
              <a:rPr lang="en-US"/>
              <a:t>Where mask is 0, choose the remaining cities in the order of the other parent</a:t>
            </a:r>
          </a:p>
          <a:p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Reproduction Operators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2058988"/>
            <a:ext cx="8247063" cy="3752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Mutation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Generating new offspring from single parent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Maintaining the diversity of the individuals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Crossover can only explore the combinations of the current gene pool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Mutation can “generate” new genes 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981200" y="3505200"/>
            <a:ext cx="228600" cy="2286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2209800" y="3505200"/>
            <a:ext cx="228600" cy="228600"/>
          </a:xfrm>
          <a:prstGeom prst="rect">
            <a:avLst/>
          </a:prstGeom>
          <a:solidFill>
            <a:schemeClr val="bg2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66CC"/>
              </a:solidFill>
              <a:latin typeface="Times New Roman" pitchFamily="18" charset="0"/>
            </a:endParaRP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2438400" y="3505200"/>
            <a:ext cx="228600" cy="228600"/>
          </a:xfrm>
          <a:prstGeom prst="rect">
            <a:avLst/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667000" y="3505200"/>
            <a:ext cx="228600" cy="228600"/>
          </a:xfrm>
          <a:prstGeom prst="rect">
            <a:avLst/>
          </a:prstGeom>
          <a:solidFill>
            <a:srgbClr val="FFCC66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124200" y="3505200"/>
            <a:ext cx="228600" cy="2286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895600" y="3505200"/>
            <a:ext cx="228600" cy="228600"/>
          </a:xfrm>
          <a:prstGeom prst="rect">
            <a:avLst/>
          </a:prstGeom>
          <a:solidFill>
            <a:srgbClr val="FFFF00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3352800" y="3505200"/>
            <a:ext cx="228600" cy="228600"/>
          </a:xfrm>
          <a:prstGeom prst="rect">
            <a:avLst/>
          </a:prstGeom>
          <a:solidFill>
            <a:schemeClr val="bg2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3581400" y="3505200"/>
            <a:ext cx="228600" cy="228600"/>
          </a:xfrm>
          <a:prstGeom prst="rect">
            <a:avLst/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3810000" y="3505200"/>
            <a:ext cx="228600" cy="228600"/>
          </a:xfrm>
          <a:prstGeom prst="rect">
            <a:avLst/>
          </a:prstGeom>
          <a:solidFill>
            <a:srgbClr val="FF66CC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4038600" y="3505200"/>
            <a:ext cx="228600" cy="228600"/>
          </a:xfrm>
          <a:prstGeom prst="rect">
            <a:avLst/>
          </a:prstGeom>
          <a:solidFill>
            <a:srgbClr val="FFCC66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32004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4708525" y="3394075"/>
            <a:ext cx="482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sym typeface="Wingdings" pitchFamily="2" charset="2"/>
              </a:rPr>
              <a:t>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1392" name="Rectangle 16"/>
          <p:cNvSpPr>
            <a:spLocks noChangeArrowheads="1"/>
          </p:cNvSpPr>
          <p:nvPr/>
        </p:nvSpPr>
        <p:spPr bwMode="auto">
          <a:xfrm>
            <a:off x="5334000" y="3505200"/>
            <a:ext cx="228600" cy="2286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93" name="Rectangle 17"/>
          <p:cNvSpPr>
            <a:spLocks noChangeArrowheads="1"/>
          </p:cNvSpPr>
          <p:nvPr/>
        </p:nvSpPr>
        <p:spPr bwMode="auto">
          <a:xfrm>
            <a:off x="5562600" y="3505200"/>
            <a:ext cx="228600" cy="228600"/>
          </a:xfrm>
          <a:prstGeom prst="rect">
            <a:avLst/>
          </a:prstGeom>
          <a:solidFill>
            <a:schemeClr val="bg2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66CC"/>
              </a:solidFill>
              <a:latin typeface="Times New Roman" pitchFamily="18" charset="0"/>
            </a:endParaRPr>
          </a:p>
        </p:txBody>
      </p:sp>
      <p:sp>
        <p:nvSpPr>
          <p:cNvPr id="101394" name="Rectangle 18"/>
          <p:cNvSpPr>
            <a:spLocks noChangeArrowheads="1"/>
          </p:cNvSpPr>
          <p:nvPr/>
        </p:nvSpPr>
        <p:spPr bwMode="auto">
          <a:xfrm>
            <a:off x="5791200" y="3505200"/>
            <a:ext cx="228600" cy="228600"/>
          </a:xfrm>
          <a:prstGeom prst="rect">
            <a:avLst/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95" name="Rectangle 19"/>
          <p:cNvSpPr>
            <a:spLocks noChangeArrowheads="1"/>
          </p:cNvSpPr>
          <p:nvPr/>
        </p:nvSpPr>
        <p:spPr bwMode="auto">
          <a:xfrm>
            <a:off x="6019800" y="3505200"/>
            <a:ext cx="228600" cy="228600"/>
          </a:xfrm>
          <a:prstGeom prst="rect">
            <a:avLst/>
          </a:prstGeom>
          <a:solidFill>
            <a:srgbClr val="FFCC66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6477000" y="3505200"/>
            <a:ext cx="228600" cy="2286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66CC"/>
              </a:solidFill>
              <a:latin typeface="Times New Roman" pitchFamily="18" charset="0"/>
            </a:endParaRPr>
          </a:p>
        </p:txBody>
      </p:sp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6248400" y="3505200"/>
            <a:ext cx="228600" cy="228600"/>
          </a:xfrm>
          <a:prstGeom prst="rect">
            <a:avLst/>
          </a:prstGeom>
          <a:solidFill>
            <a:srgbClr val="FFFF00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98" name="Rectangle 22"/>
          <p:cNvSpPr>
            <a:spLocks noChangeArrowheads="1"/>
          </p:cNvSpPr>
          <p:nvPr/>
        </p:nvSpPr>
        <p:spPr bwMode="auto">
          <a:xfrm>
            <a:off x="6705600" y="3505200"/>
            <a:ext cx="228600" cy="228600"/>
          </a:xfrm>
          <a:prstGeom prst="rect">
            <a:avLst/>
          </a:prstGeom>
          <a:solidFill>
            <a:schemeClr val="bg2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99" name="Rectangle 23"/>
          <p:cNvSpPr>
            <a:spLocks noChangeArrowheads="1"/>
          </p:cNvSpPr>
          <p:nvPr/>
        </p:nvSpPr>
        <p:spPr bwMode="auto">
          <a:xfrm>
            <a:off x="6934200" y="3505200"/>
            <a:ext cx="228600" cy="228600"/>
          </a:xfrm>
          <a:prstGeom prst="rect">
            <a:avLst/>
          </a:prstGeom>
          <a:solidFill>
            <a:srgbClr val="00FF00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400" name="Rectangle 24"/>
          <p:cNvSpPr>
            <a:spLocks noChangeArrowheads="1"/>
          </p:cNvSpPr>
          <p:nvPr/>
        </p:nvSpPr>
        <p:spPr bwMode="auto">
          <a:xfrm>
            <a:off x="7162800" y="3505200"/>
            <a:ext cx="228600" cy="228600"/>
          </a:xfrm>
          <a:prstGeom prst="rect">
            <a:avLst/>
          </a:prstGeom>
          <a:solidFill>
            <a:srgbClr val="FF66CC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401" name="Rectangle 25"/>
          <p:cNvSpPr>
            <a:spLocks noChangeArrowheads="1"/>
          </p:cNvSpPr>
          <p:nvPr/>
        </p:nvSpPr>
        <p:spPr bwMode="auto">
          <a:xfrm>
            <a:off x="7391400" y="3505200"/>
            <a:ext cx="228600" cy="228600"/>
          </a:xfrm>
          <a:prstGeom prst="rect">
            <a:avLst/>
          </a:prstGeom>
          <a:solidFill>
            <a:srgbClr val="FFCC66"/>
          </a:solidFill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402" name="Line 26"/>
          <p:cNvSpPr>
            <a:spLocks noChangeShapeType="1"/>
          </p:cNvSpPr>
          <p:nvPr/>
        </p:nvSpPr>
        <p:spPr bwMode="auto">
          <a:xfrm>
            <a:off x="65532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Reproduction Operators</a:t>
            </a:r>
            <a:endParaRPr lang="en-US" sz="400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349375"/>
            <a:ext cx="8180387" cy="5051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Control parameters: </a:t>
            </a:r>
            <a:r>
              <a:rPr lang="en-US" sz="1800" b="1">
                <a:solidFill>
                  <a:srgbClr val="FF66CC"/>
                </a:solidFill>
              </a:rPr>
              <a:t>population size, crossover/mutation probability</a:t>
            </a:r>
          </a:p>
          <a:p>
            <a:pPr lvl="1">
              <a:lnSpc>
                <a:spcPct val="90000"/>
              </a:lnSpc>
            </a:pPr>
            <a:r>
              <a:rPr lang="en-US"/>
              <a:t>Problem specific</a:t>
            </a:r>
          </a:p>
          <a:p>
            <a:pPr lvl="1">
              <a:lnSpc>
                <a:spcPct val="90000"/>
              </a:lnSpc>
            </a:pPr>
            <a:r>
              <a:rPr lang="en-US"/>
              <a:t>Increase population size</a:t>
            </a:r>
          </a:p>
          <a:p>
            <a:pPr lvl="2">
              <a:lnSpc>
                <a:spcPct val="90000"/>
              </a:lnSpc>
            </a:pPr>
            <a:r>
              <a:rPr lang="en-US"/>
              <a:t>Increase diversity and computation time for each generation</a:t>
            </a:r>
          </a:p>
          <a:p>
            <a:pPr lvl="1">
              <a:lnSpc>
                <a:spcPct val="90000"/>
              </a:lnSpc>
            </a:pPr>
            <a:r>
              <a:rPr lang="en-US"/>
              <a:t>Increase crossover probability</a:t>
            </a:r>
          </a:p>
          <a:p>
            <a:pPr lvl="2">
              <a:lnSpc>
                <a:spcPct val="90000"/>
              </a:lnSpc>
            </a:pPr>
            <a:r>
              <a:rPr lang="en-US"/>
              <a:t>Increase the opportunity for recombination but also disruption of good combination</a:t>
            </a:r>
          </a:p>
          <a:p>
            <a:pPr lvl="1">
              <a:lnSpc>
                <a:spcPct val="90000"/>
              </a:lnSpc>
            </a:pPr>
            <a:r>
              <a:rPr lang="en-US"/>
              <a:t>Increase mutation probability</a:t>
            </a:r>
          </a:p>
          <a:p>
            <a:pPr lvl="2">
              <a:lnSpc>
                <a:spcPct val="90000"/>
              </a:lnSpc>
            </a:pPr>
            <a:r>
              <a:rPr lang="en-US"/>
              <a:t>Closer to randomly search</a:t>
            </a:r>
          </a:p>
          <a:p>
            <a:pPr lvl="2">
              <a:lnSpc>
                <a:spcPct val="90000"/>
              </a:lnSpc>
            </a:pPr>
            <a:r>
              <a:rPr lang="en-US"/>
              <a:t>Help to introduce new gene or reintroduce the lost gene</a:t>
            </a:r>
          </a:p>
          <a:p>
            <a:pPr>
              <a:lnSpc>
                <a:spcPct val="90000"/>
              </a:lnSpc>
            </a:pPr>
            <a:r>
              <a:rPr lang="en-US" sz="2800"/>
              <a:t>Varies the population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Usually using crossover operators to recombine the genes to generate the new population, then using mutation operators on the new population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738438"/>
          </a:xfrm>
          <a:solidFill>
            <a:srgbClr val="FFFF99"/>
          </a:solidFill>
        </p:spPr>
        <p:txBody>
          <a:bodyPr/>
          <a:lstStyle/>
          <a:p>
            <a:r>
              <a:rPr lang="en-US" sz="8000"/>
              <a:t>Parent/Survivor Selection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9144000" cy="3886200"/>
          </a:xfrm>
        </p:spPr>
        <p:txBody>
          <a:bodyPr/>
          <a:lstStyle/>
          <a:p>
            <a:r>
              <a:rPr lang="en-US" sz="3600"/>
              <a:t>Strategies</a:t>
            </a:r>
          </a:p>
          <a:p>
            <a:pPr lvl="1"/>
            <a:r>
              <a:rPr lang="en-US" sz="3200"/>
              <a:t>Survivor selection</a:t>
            </a:r>
          </a:p>
          <a:p>
            <a:pPr lvl="2"/>
            <a:r>
              <a:rPr lang="en-US" sz="2800">
                <a:solidFill>
                  <a:srgbClr val="FF7C80"/>
                </a:solidFill>
              </a:rPr>
              <a:t>Always keep the best one</a:t>
            </a:r>
          </a:p>
          <a:p>
            <a:pPr lvl="2"/>
            <a:r>
              <a:rPr lang="en-US" sz="2800">
                <a:solidFill>
                  <a:srgbClr val="FF7C80"/>
                </a:solidFill>
              </a:rPr>
              <a:t>Elitist: </a:t>
            </a:r>
            <a:r>
              <a:rPr lang="en-US" sz="2800">
                <a:solidFill>
                  <a:schemeClr val="accent1"/>
                </a:solidFill>
              </a:rPr>
              <a:t>deletion of the K worst</a:t>
            </a:r>
          </a:p>
          <a:p>
            <a:pPr lvl="2"/>
            <a:r>
              <a:rPr lang="en-US" sz="2800">
                <a:solidFill>
                  <a:srgbClr val="FF7C80"/>
                </a:solidFill>
              </a:rPr>
              <a:t>Probability selection :</a:t>
            </a:r>
            <a:r>
              <a:rPr lang="en-US" sz="2800">
                <a:solidFill>
                  <a:schemeClr val="accent1"/>
                </a:solidFill>
              </a:rPr>
              <a:t> inverse to their fitness</a:t>
            </a:r>
          </a:p>
          <a:p>
            <a:pPr lvl="2"/>
            <a:r>
              <a:rPr lang="en-US" sz="2800">
                <a:solidFill>
                  <a:srgbClr val="FF7C80"/>
                </a:solidFill>
              </a:rPr>
              <a:t>Etc.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Parent/Survivor Selection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717675"/>
            <a:ext cx="8493125" cy="4419600"/>
          </a:xfrm>
        </p:spPr>
        <p:txBody>
          <a:bodyPr/>
          <a:lstStyle/>
          <a:p>
            <a:r>
              <a:rPr lang="en-US" sz="2800"/>
              <a:t>Too strong fitness selection bias can lead to sub-optimal solution </a:t>
            </a:r>
          </a:p>
          <a:p>
            <a:r>
              <a:rPr lang="en-US" sz="2800"/>
              <a:t>Too little fitness bias selection results in unfocused and meandering search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Parent selection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Chance to be selected as parent proportional to fitness</a:t>
            </a:r>
          </a:p>
          <a:p>
            <a:r>
              <a:rPr lang="en-US" sz="2800">
                <a:solidFill>
                  <a:schemeClr val="hlink"/>
                </a:solidFill>
              </a:rPr>
              <a:t>Roulette wheel</a:t>
            </a:r>
            <a:endParaRPr lang="en-US" sz="2800"/>
          </a:p>
          <a:p>
            <a:endParaRPr lang="en-US" sz="280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2800"/>
              <a:t>To avoid problems with fitness function</a:t>
            </a:r>
            <a:endParaRPr lang="en-US" sz="2800">
              <a:solidFill>
                <a:schemeClr val="hlink"/>
              </a:solidFill>
            </a:endParaRPr>
          </a:p>
          <a:p>
            <a:r>
              <a:rPr lang="en-US" sz="2800">
                <a:solidFill>
                  <a:schemeClr val="hlink"/>
                </a:solidFill>
              </a:rPr>
              <a:t>Tournament</a:t>
            </a:r>
            <a:endParaRPr lang="en-US" sz="2800"/>
          </a:p>
          <a:p>
            <a:endParaRPr lang="en-US" sz="2800"/>
          </a:p>
          <a:p>
            <a:pPr>
              <a:buFontTx/>
              <a:buNone/>
            </a:pPr>
            <a:r>
              <a:rPr lang="en-US" sz="2800"/>
              <a:t>Not a very important parameter</a:t>
            </a:r>
          </a:p>
          <a:p>
            <a:endParaRPr lang="en-US" sz="2800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Genetic Algorithm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000"/>
              <a:t>Based on Darwinian Paradigm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Intrinsically a robust search and optimization mechanism</a:t>
            </a:r>
          </a:p>
        </p:txBody>
      </p:sp>
      <p:grpSp>
        <p:nvGrpSpPr>
          <p:cNvPr id="173060" name="Group 4"/>
          <p:cNvGrpSpPr>
            <a:grpSpLocks/>
          </p:cNvGrpSpPr>
          <p:nvPr/>
        </p:nvGrpSpPr>
        <p:grpSpPr bwMode="auto">
          <a:xfrm>
            <a:off x="1600200" y="2971800"/>
            <a:ext cx="4826000" cy="1787525"/>
            <a:chOff x="1056" y="1872"/>
            <a:chExt cx="3040" cy="1126"/>
          </a:xfrm>
        </p:grpSpPr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1056" y="1894"/>
              <a:ext cx="1168" cy="296"/>
            </a:xfrm>
            <a:prstGeom prst="rect">
              <a:avLst/>
            </a:prstGeom>
            <a:noFill/>
            <a:ln w="12700">
              <a:solidFill>
                <a:srgbClr val="0066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Reproduction</a:t>
              </a:r>
            </a:p>
          </p:txBody>
        </p:sp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3014" y="1872"/>
              <a:ext cx="1082" cy="296"/>
            </a:xfrm>
            <a:prstGeom prst="rect">
              <a:avLst/>
            </a:prstGeom>
            <a:noFill/>
            <a:ln w="12700">
              <a:solidFill>
                <a:srgbClr val="0066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Competition</a:t>
              </a: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3120" y="2702"/>
              <a:ext cx="837" cy="296"/>
            </a:xfrm>
            <a:prstGeom prst="rect">
              <a:avLst/>
            </a:prstGeom>
            <a:noFill/>
            <a:ln w="12700">
              <a:solidFill>
                <a:srgbClr val="0066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Selection</a:t>
              </a:r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1247" y="2702"/>
              <a:ext cx="721" cy="296"/>
            </a:xfrm>
            <a:prstGeom prst="rect">
              <a:avLst/>
            </a:prstGeom>
            <a:noFill/>
            <a:ln w="12700">
              <a:solidFill>
                <a:srgbClr val="0066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Survive</a:t>
              </a:r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3504" y="2182"/>
              <a:ext cx="0" cy="52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 flipH="1">
              <a:off x="1968" y="2854"/>
              <a:ext cx="115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V="1">
              <a:off x="1536" y="2182"/>
              <a:ext cx="0" cy="52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>
              <a:off x="2208" y="2038"/>
              <a:ext cx="81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344738"/>
          </a:xfrm>
          <a:solidFill>
            <a:schemeClr val="folHlink"/>
          </a:solidFill>
        </p:spPr>
        <p:txBody>
          <a:bodyPr/>
          <a:lstStyle/>
          <a:p>
            <a:r>
              <a:rPr lang="en-US" sz="6600"/>
              <a:t>Parent/Survivor Selection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59088"/>
            <a:ext cx="9144000" cy="3736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Strategies</a:t>
            </a:r>
          </a:p>
          <a:p>
            <a:pPr lvl="1">
              <a:lnSpc>
                <a:spcPct val="90000"/>
              </a:lnSpc>
            </a:pPr>
            <a:r>
              <a:rPr lang="en-US"/>
              <a:t>Parent selection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FF7C80"/>
                </a:solidFill>
              </a:rPr>
              <a:t>Uniform randomly selection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FF7C80"/>
                </a:solidFill>
              </a:rPr>
              <a:t>Probability selection :</a:t>
            </a:r>
            <a:r>
              <a:rPr lang="en-US">
                <a:solidFill>
                  <a:schemeClr val="accent1"/>
                </a:solidFill>
              </a:rPr>
              <a:t> proportional to their fitness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FF7C80"/>
                </a:solidFill>
              </a:rPr>
              <a:t>Tournament selection (Multiple Objectives)</a:t>
            </a:r>
          </a:p>
          <a:p>
            <a:pPr lvl="3">
              <a:lnSpc>
                <a:spcPct val="90000"/>
              </a:lnSpc>
            </a:pPr>
            <a:r>
              <a:rPr lang="en-US">
                <a:solidFill>
                  <a:schemeClr val="accent1"/>
                </a:solidFill>
              </a:rPr>
              <a:t>Build a small comparison set</a:t>
            </a:r>
          </a:p>
          <a:p>
            <a:pPr lvl="3">
              <a:lnSpc>
                <a:spcPct val="90000"/>
              </a:lnSpc>
            </a:pPr>
            <a:r>
              <a:rPr lang="en-US">
                <a:solidFill>
                  <a:schemeClr val="accent1"/>
                </a:solidFill>
              </a:rPr>
              <a:t>Randomly select a pair with the higher rank one beats the lower one</a:t>
            </a:r>
          </a:p>
          <a:p>
            <a:pPr lvl="4">
              <a:lnSpc>
                <a:spcPct val="90000"/>
              </a:lnSpc>
            </a:pPr>
            <a:r>
              <a:rPr lang="en-US">
                <a:solidFill>
                  <a:schemeClr val="accent1"/>
                </a:solidFill>
              </a:rPr>
              <a:t>Non-dominated one beat the dominated one</a:t>
            </a:r>
          </a:p>
          <a:p>
            <a:pPr lvl="4">
              <a:lnSpc>
                <a:spcPct val="90000"/>
              </a:lnSpc>
            </a:pPr>
            <a:r>
              <a:rPr lang="en-US" b="1">
                <a:solidFill>
                  <a:srgbClr val="FF66CC"/>
                </a:solidFill>
              </a:rPr>
              <a:t>Niche count</a:t>
            </a:r>
            <a:r>
              <a:rPr lang="en-US">
                <a:solidFill>
                  <a:schemeClr val="accent1"/>
                </a:solidFill>
              </a:rPr>
              <a:t>: the number of points in the population within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                      certain distance, higher the niche count, lower the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                      rank.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FF7C80"/>
                </a:solidFill>
              </a:rPr>
              <a:t>Etc.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9725"/>
            <a:ext cx="9144000" cy="1023938"/>
          </a:xfrm>
        </p:spPr>
        <p:txBody>
          <a:bodyPr/>
          <a:lstStyle/>
          <a:p>
            <a:r>
              <a:rPr lang="en-US" sz="6600">
                <a:solidFill>
                  <a:srgbClr val="FF7C80"/>
                </a:solidFill>
              </a:rPr>
              <a:t>Others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2501900"/>
            <a:ext cx="8732838" cy="4181475"/>
          </a:xfrm>
        </p:spPr>
        <p:txBody>
          <a:bodyPr/>
          <a:lstStyle/>
          <a:p>
            <a:r>
              <a:rPr lang="en-US" sz="3200"/>
              <a:t>Global Optimal</a:t>
            </a:r>
          </a:p>
          <a:p>
            <a:r>
              <a:rPr lang="en-US" sz="3200"/>
              <a:t>Parameter Tuning</a:t>
            </a:r>
          </a:p>
          <a:p>
            <a:r>
              <a:rPr lang="en-US" sz="3200"/>
              <a:t>Parallelism</a:t>
            </a:r>
          </a:p>
          <a:p>
            <a:r>
              <a:rPr lang="en-US" sz="3200"/>
              <a:t>Random number generators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Example of coding for TSP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98588"/>
            <a:ext cx="8972550" cy="5284787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>
                <a:solidFill>
                  <a:schemeClr val="hlink"/>
                </a:solidFill>
              </a:rPr>
              <a:t>Travelling Salesman Problem</a:t>
            </a:r>
            <a:endParaRPr lang="en-US"/>
          </a:p>
          <a:p>
            <a:r>
              <a:rPr lang="en-US"/>
              <a:t>Binary</a:t>
            </a:r>
          </a:p>
          <a:p>
            <a:pPr lvl="1"/>
            <a:r>
              <a:rPr lang="en-US"/>
              <a:t>Cities are binary coded; chromosome is string of bits</a:t>
            </a:r>
          </a:p>
          <a:p>
            <a:pPr lvl="2"/>
            <a:r>
              <a:rPr lang="en-US"/>
              <a:t>Most chromosomes code for illegal tour</a:t>
            </a:r>
          </a:p>
          <a:p>
            <a:pPr lvl="2"/>
            <a:r>
              <a:rPr lang="en-US"/>
              <a:t>Several chromosomes code for the same tour</a:t>
            </a:r>
          </a:p>
          <a:p>
            <a:r>
              <a:rPr lang="en-US"/>
              <a:t>Path</a:t>
            </a:r>
          </a:p>
          <a:p>
            <a:pPr lvl="1"/>
            <a:r>
              <a:rPr lang="en-US"/>
              <a:t>Cities are numbered; chromosome is string of integers</a:t>
            </a:r>
          </a:p>
          <a:p>
            <a:pPr lvl="2"/>
            <a:r>
              <a:rPr lang="en-US"/>
              <a:t>Most chromosomes code for illegal tour</a:t>
            </a:r>
          </a:p>
          <a:p>
            <a:pPr lvl="2"/>
            <a:r>
              <a:rPr lang="en-US"/>
              <a:t>Several chromosomes code for the same tour</a:t>
            </a:r>
          </a:p>
          <a:p>
            <a:r>
              <a:rPr lang="en-US"/>
              <a:t>Ordinal</a:t>
            </a:r>
          </a:p>
          <a:p>
            <a:pPr lvl="1"/>
            <a:r>
              <a:rPr lang="en-US"/>
              <a:t>Cities are numbered, but code is complex</a:t>
            </a:r>
          </a:p>
          <a:p>
            <a:pPr lvl="1"/>
            <a:r>
              <a:rPr kumimoji="0" lang="en-US"/>
              <a:t>All possible chromosomes are legal and only one chromosome for each tour</a:t>
            </a:r>
          </a:p>
          <a:p>
            <a:r>
              <a:rPr kumimoji="0" lang="en-US"/>
              <a:t>Several others</a:t>
            </a:r>
          </a:p>
          <a:p>
            <a:endParaRPr kumimoji="0" lang="en-US"/>
          </a:p>
        </p:txBody>
      </p:sp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Roulette wheel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 the fitness of all chromosomes, call it T</a:t>
            </a:r>
          </a:p>
          <a:p>
            <a:r>
              <a:rPr lang="en-US"/>
              <a:t>Generate a random number N between 1 and T</a:t>
            </a:r>
          </a:p>
          <a:p>
            <a:r>
              <a:rPr lang="en-US"/>
              <a:t>Return chromosome whose fitness added to the running total is equal to or larger than N</a:t>
            </a:r>
          </a:p>
          <a:p>
            <a:r>
              <a:rPr lang="en-US"/>
              <a:t>Chance to be selected is exactly proportional to fitness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b="1">
                <a:solidFill>
                  <a:srgbClr val="0066FF"/>
                </a:solidFill>
                <a:latin typeface="Courier New" pitchFamily="49" charset="0"/>
              </a:rPr>
              <a:t>Chromosome	:	1	2	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rgbClr val="0066FF"/>
                </a:solidFill>
                <a:latin typeface="Courier New" pitchFamily="49" charset="0"/>
              </a:rPr>
              <a:t>	4	5	6</a:t>
            </a:r>
            <a:endParaRPr lang="en-US">
              <a:solidFill>
                <a:srgbClr val="0066FF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0066FF"/>
                </a:solidFill>
                <a:latin typeface="Courier New" pitchFamily="49" charset="0"/>
              </a:rPr>
              <a:t>Fitness:		8	2	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17</a:t>
            </a:r>
            <a:r>
              <a:rPr lang="en-US" b="1">
                <a:solidFill>
                  <a:srgbClr val="0066FF"/>
                </a:solidFill>
                <a:latin typeface="Courier New" pitchFamily="49" charset="0"/>
              </a:rPr>
              <a:t>	7	4	11</a:t>
            </a:r>
            <a:endParaRPr lang="en-US">
              <a:solidFill>
                <a:srgbClr val="0066FF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0066FF"/>
                </a:solidFill>
                <a:latin typeface="Courier New" pitchFamily="49" charset="0"/>
              </a:rPr>
              <a:t>Running total:	8	10	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27</a:t>
            </a:r>
            <a:r>
              <a:rPr lang="en-US" b="1">
                <a:solidFill>
                  <a:srgbClr val="0066FF"/>
                </a:solidFill>
                <a:latin typeface="Courier New" pitchFamily="49" charset="0"/>
              </a:rPr>
              <a:t>	34	38	49</a:t>
            </a:r>
            <a:endParaRPr lang="en-US">
              <a:solidFill>
                <a:srgbClr val="0066FF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0066FF"/>
                </a:solidFill>
                <a:latin typeface="Courier New" pitchFamily="49" charset="0"/>
              </a:rPr>
              <a:t>N (1 </a:t>
            </a:r>
            <a:r>
              <a:rPr lang="en-US" b="1">
                <a:solidFill>
                  <a:srgbClr val="0066FF"/>
                </a:solidFill>
                <a:latin typeface="Courier New" pitchFamily="49" charset="0"/>
                <a:sym typeface="Symbol" pitchFamily="18" charset="2"/>
              </a:rPr>
              <a:t> N  49):			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23</a:t>
            </a:r>
            <a:endParaRPr lang="en-US" b="1">
              <a:solidFill>
                <a:srgbClr val="0066FF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0066FF"/>
                </a:solidFill>
                <a:latin typeface="Courier New" pitchFamily="49" charset="0"/>
              </a:rPr>
              <a:t>Selected:				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3</a:t>
            </a:r>
            <a:endParaRPr lang="en-US" b="1">
              <a:solidFill>
                <a:srgbClr val="0066FF"/>
              </a:solidFill>
              <a:latin typeface="Courier New" pitchFamily="49" charset="0"/>
            </a:endParaRPr>
          </a:p>
          <a:p>
            <a:endParaRPr lang="en-US" b="1">
              <a:solidFill>
                <a:schemeClr val="hlink"/>
              </a:solidFill>
              <a:latin typeface="Times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Tournament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Binary tournament</a:t>
            </a:r>
            <a:endParaRPr lang="en-US"/>
          </a:p>
          <a:p>
            <a:pPr lvl="1"/>
            <a:r>
              <a:rPr lang="en-US"/>
              <a:t>Two individuals are randomly chosen; the fitter of the two is selected as a parent</a:t>
            </a:r>
          </a:p>
          <a:p>
            <a:r>
              <a:rPr lang="en-US">
                <a:solidFill>
                  <a:schemeClr val="hlink"/>
                </a:solidFill>
              </a:rPr>
              <a:t>Probabilistic binary tournament</a:t>
            </a:r>
            <a:endParaRPr lang="en-US"/>
          </a:p>
          <a:p>
            <a:pPr lvl="1"/>
            <a:r>
              <a:rPr lang="en-US"/>
              <a:t>Two individuals are randomly chosen; with a chance </a:t>
            </a:r>
            <a:r>
              <a:rPr lang="en-US" i="1"/>
              <a:t>p</a:t>
            </a:r>
            <a:r>
              <a:rPr lang="en-US"/>
              <a:t>, 0.5&lt;</a:t>
            </a:r>
            <a:r>
              <a:rPr lang="en-US" i="1"/>
              <a:t>p</a:t>
            </a:r>
            <a:r>
              <a:rPr lang="en-US"/>
              <a:t>&lt;1, the fitter of the two is selected as a parent</a:t>
            </a:r>
          </a:p>
          <a:p>
            <a:r>
              <a:rPr lang="en-US">
                <a:solidFill>
                  <a:schemeClr val="hlink"/>
                </a:solidFill>
              </a:rPr>
              <a:t>Larger tournaments</a:t>
            </a:r>
            <a:endParaRPr lang="en-US"/>
          </a:p>
          <a:p>
            <a:pPr lvl="1"/>
            <a:r>
              <a:rPr lang="en-US" i="1"/>
              <a:t>n</a:t>
            </a:r>
            <a:r>
              <a:rPr lang="en-US"/>
              <a:t> individuals are randomly chosen; the fittest one is selected as a parent</a:t>
            </a:r>
          </a:p>
          <a:p>
            <a:endParaRPr lang="en-US"/>
          </a:p>
          <a:p>
            <a:r>
              <a:rPr lang="en-US"/>
              <a:t>By changing </a:t>
            </a:r>
            <a:r>
              <a:rPr lang="en-US" i="1"/>
              <a:t>n</a:t>
            </a:r>
            <a:r>
              <a:rPr kumimoji="0" lang="en-US"/>
              <a:t> and/or </a:t>
            </a:r>
            <a:r>
              <a:rPr kumimoji="0" lang="en-US" i="1"/>
              <a:t>p</a:t>
            </a:r>
            <a:r>
              <a:rPr kumimoji="0" lang="en-US"/>
              <a:t>, the GA can be adjusted dynamically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Problems with fitness range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Premature convergence</a:t>
            </a:r>
          </a:p>
          <a:p>
            <a:pPr lvl="1"/>
            <a:r>
              <a:rPr lang="en-US">
                <a:sym typeface="Symbol" pitchFamily="18" charset="2"/>
              </a:rPr>
              <a:t></a:t>
            </a:r>
            <a:r>
              <a:rPr lang="en-US"/>
              <a:t>Fitness too large</a:t>
            </a:r>
          </a:p>
          <a:p>
            <a:pPr lvl="1"/>
            <a:r>
              <a:rPr lang="en-US"/>
              <a:t>Relatively superfit individuals dominate population</a:t>
            </a:r>
          </a:p>
          <a:p>
            <a:pPr lvl="1"/>
            <a:r>
              <a:rPr lang="en-US"/>
              <a:t>Population converges to a local maximum</a:t>
            </a:r>
          </a:p>
          <a:p>
            <a:pPr lvl="1"/>
            <a:r>
              <a:rPr lang="en-US"/>
              <a:t>Too much exploitation; too few exploration</a:t>
            </a:r>
          </a:p>
          <a:p>
            <a:r>
              <a:rPr lang="en-US">
                <a:solidFill>
                  <a:schemeClr val="hlink"/>
                </a:solidFill>
              </a:rPr>
              <a:t>Slow finishing</a:t>
            </a:r>
          </a:p>
          <a:p>
            <a:pPr lvl="1"/>
            <a:r>
              <a:rPr lang="en-US">
                <a:sym typeface="Symbol" pitchFamily="18" charset="2"/>
              </a:rPr>
              <a:t></a:t>
            </a:r>
            <a:r>
              <a:rPr lang="en-US"/>
              <a:t>Fitness too small</a:t>
            </a:r>
          </a:p>
          <a:p>
            <a:pPr lvl="1"/>
            <a:r>
              <a:rPr lang="en-US"/>
              <a:t>No selection pressure</a:t>
            </a:r>
          </a:p>
          <a:p>
            <a:pPr lvl="1"/>
            <a:r>
              <a:rPr lang="en-US"/>
              <a:t>After many generations, average fitness has converged, but no global maximum is found; not sufficient difference between best and average fitness</a:t>
            </a:r>
          </a:p>
          <a:p>
            <a:pPr lvl="1"/>
            <a:r>
              <a:rPr lang="en-US"/>
              <a:t>Too few exploitation; too much exploration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Solutions for these problems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Use tournament selection</a:t>
            </a:r>
          </a:p>
          <a:p>
            <a:pPr lvl="1"/>
            <a:r>
              <a:rPr lang="en-US" sz="2800"/>
              <a:t>Implicit fitness remapping</a:t>
            </a:r>
          </a:p>
          <a:p>
            <a:r>
              <a:rPr lang="en-US" sz="3200"/>
              <a:t>Adjust fitness function for roulette wheel</a:t>
            </a:r>
          </a:p>
          <a:p>
            <a:pPr lvl="1"/>
            <a:r>
              <a:rPr lang="en-US" sz="2800"/>
              <a:t>Explicit fitness remapping</a:t>
            </a:r>
          </a:p>
          <a:p>
            <a:pPr lvl="2"/>
            <a:r>
              <a:rPr lang="en-US" sz="2400"/>
              <a:t>Fitness </a:t>
            </a:r>
            <a:r>
              <a:rPr lang="en-US" sz="2400">
                <a:solidFill>
                  <a:schemeClr val="hlink"/>
                </a:solidFill>
              </a:rPr>
              <a:t>scaling</a:t>
            </a:r>
            <a:endParaRPr lang="en-US" sz="2400"/>
          </a:p>
          <a:p>
            <a:pPr lvl="2"/>
            <a:r>
              <a:rPr lang="en-US" sz="2400"/>
              <a:t>Fitness </a:t>
            </a:r>
            <a:r>
              <a:rPr lang="en-US" sz="2400">
                <a:solidFill>
                  <a:schemeClr val="hlink"/>
                </a:solidFill>
              </a:rPr>
              <a:t>windowing</a:t>
            </a:r>
            <a:endParaRPr lang="en-US" sz="2400"/>
          </a:p>
          <a:p>
            <a:pPr lvl="2"/>
            <a:r>
              <a:rPr lang="en-US" sz="2400"/>
              <a:t>Fitness </a:t>
            </a:r>
            <a:r>
              <a:rPr lang="en-US" sz="2400">
                <a:solidFill>
                  <a:schemeClr val="hlink"/>
                </a:solidFill>
              </a:rPr>
              <a:t>ranking</a:t>
            </a:r>
            <a:endParaRPr lang="en-US" sz="2400"/>
          </a:p>
          <a:p>
            <a:pPr lvl="1"/>
            <a:endParaRPr lang="en-US" sz="280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729038" y="5646738"/>
            <a:ext cx="4733925" cy="469900"/>
          </a:xfrm>
          <a:prstGeom prst="rect">
            <a:avLst/>
          </a:prstGeom>
          <a:noFill/>
          <a:ln w="1270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Will be explained below</a:t>
            </a:r>
          </a:p>
        </p:txBody>
      </p:sp>
    </p:spTree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en-US" sz="6600"/>
              <a:t>Fitness Function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Purpose</a:t>
            </a:r>
            <a:endParaRPr lang="en-US"/>
          </a:p>
          <a:p>
            <a:r>
              <a:rPr lang="en-US"/>
              <a:t>Parent selection</a:t>
            </a:r>
          </a:p>
          <a:p>
            <a:r>
              <a:rPr lang="en-US"/>
              <a:t>Measure for convergence</a:t>
            </a:r>
          </a:p>
          <a:p>
            <a:r>
              <a:rPr lang="en-US"/>
              <a:t>For Steady state: Selection of individuals to die</a:t>
            </a:r>
          </a:p>
          <a:p>
            <a:endParaRPr lang="en-US"/>
          </a:p>
          <a:p>
            <a:r>
              <a:rPr lang="en-US"/>
              <a:t>Should reflect the value of the chromosome in some “real” way</a:t>
            </a:r>
          </a:p>
          <a:p>
            <a:r>
              <a:rPr lang="en-US"/>
              <a:t>Next to coding the most critical part of a GA</a:t>
            </a: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223838" y="1371600"/>
            <a:ext cx="8153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400"/>
              <a:t>Fitness scaling</a:t>
            </a:r>
            <a:endParaRPr lang="en-US" sz="5400">
              <a:solidFill>
                <a:schemeClr val="hlink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Fitness values are scaled by subtraction and division so that worst value is close to 0 and the best value is close to a certain value, typically 2</a:t>
            </a:r>
          </a:p>
          <a:p>
            <a:pPr lvl="1"/>
            <a:r>
              <a:rPr lang="en-US"/>
              <a:t>Chance for the most fit individual is 2 times the average</a:t>
            </a:r>
          </a:p>
          <a:p>
            <a:pPr lvl="1"/>
            <a:r>
              <a:rPr lang="en-US"/>
              <a:t>Chance for the least fit individual is close to 0</a:t>
            </a:r>
          </a:p>
          <a:p>
            <a:r>
              <a:rPr lang="en-US"/>
              <a:t>Problems when the original maximum is very extreme (</a:t>
            </a:r>
            <a:r>
              <a:rPr lang="en-US">
                <a:solidFill>
                  <a:schemeClr val="hlink"/>
                </a:solidFill>
              </a:rPr>
              <a:t>super-fit</a:t>
            </a:r>
            <a:r>
              <a:rPr lang="en-US"/>
              <a:t>) or when the original minimum is very extreme (</a:t>
            </a:r>
            <a:r>
              <a:rPr lang="en-US">
                <a:solidFill>
                  <a:schemeClr val="hlink"/>
                </a:solidFill>
              </a:rPr>
              <a:t>super-unfit</a:t>
            </a:r>
            <a:r>
              <a:rPr lang="en-US"/>
              <a:t>)</a:t>
            </a:r>
          </a:p>
          <a:p>
            <a:pPr lvl="1"/>
            <a:r>
              <a:rPr lang="en-US"/>
              <a:t>Can be solved by defining a minimum and/or a maximum value for the fitness</a:t>
            </a:r>
          </a:p>
        </p:txBody>
      </p:sp>
    </p:spTree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Example of Fitness Scaling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71450" y="1857375"/>
          <a:ext cx="8732838" cy="4367213"/>
        </p:xfrm>
        <a:graphic>
          <a:graphicData uri="http://schemas.openxmlformats.org/presentationml/2006/ole">
            <p:oleObj spid="_x0000_s50179" name="Photo Editor Photo" r:id="rId3" imgW="7685714" imgH="4057143" progId="MSPhotoEd.3">
              <p:embed/>
            </p:oleObj>
          </a:graphicData>
        </a:graphic>
      </p:graphicFrame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Conceptual Algorithm</a:t>
            </a:r>
          </a:p>
        </p:txBody>
      </p:sp>
      <p:grpSp>
        <p:nvGrpSpPr>
          <p:cNvPr id="174083" name="Group 3"/>
          <p:cNvGrpSpPr>
            <a:grpSpLocks/>
          </p:cNvGrpSpPr>
          <p:nvPr/>
        </p:nvGrpSpPr>
        <p:grpSpPr bwMode="auto">
          <a:xfrm>
            <a:off x="1600200" y="2057400"/>
            <a:ext cx="7043738" cy="3905250"/>
            <a:chOff x="683" y="1227"/>
            <a:chExt cx="4437" cy="2460"/>
          </a:xfrm>
        </p:grpSpPr>
        <p:sp>
          <p:nvSpPr>
            <p:cNvPr id="174084" name="Rectangle 4"/>
            <p:cNvSpPr>
              <a:spLocks noChangeArrowheads="1"/>
            </p:cNvSpPr>
            <p:nvPr/>
          </p:nvSpPr>
          <p:spPr bwMode="auto">
            <a:xfrm>
              <a:off x="683" y="2432"/>
              <a:ext cx="575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85" name="AutoShape 5"/>
            <p:cNvSpPr>
              <a:spLocks noChangeArrowheads="1"/>
            </p:cNvSpPr>
            <p:nvPr/>
          </p:nvSpPr>
          <p:spPr bwMode="auto">
            <a:xfrm>
              <a:off x="1166" y="2239"/>
              <a:ext cx="1834" cy="426"/>
            </a:xfrm>
            <a:prstGeom prst="diamond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86" name="AutoShape 6"/>
            <p:cNvSpPr>
              <a:spLocks noChangeArrowheads="1"/>
            </p:cNvSpPr>
            <p:nvPr/>
          </p:nvSpPr>
          <p:spPr bwMode="auto">
            <a:xfrm>
              <a:off x="1314" y="1227"/>
              <a:ext cx="1581" cy="256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87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433" y="1287"/>
              <a:ext cx="1330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Initialize Population</a:t>
              </a:r>
            </a:p>
          </p:txBody>
        </p:sp>
        <p:sp>
          <p:nvSpPr>
            <p:cNvPr id="174088" name="AutoShape 8"/>
            <p:cNvSpPr>
              <a:spLocks noChangeArrowheads="1"/>
            </p:cNvSpPr>
            <p:nvPr/>
          </p:nvSpPr>
          <p:spPr bwMode="auto">
            <a:xfrm>
              <a:off x="1321" y="1741"/>
              <a:ext cx="1581" cy="256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89" name="AutoShape 9"/>
            <p:cNvSpPr>
              <a:spLocks noChangeArrowheads="1"/>
            </p:cNvSpPr>
            <p:nvPr/>
          </p:nvSpPr>
          <p:spPr bwMode="auto">
            <a:xfrm>
              <a:off x="1287" y="2897"/>
              <a:ext cx="1581" cy="256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0" name="AutoShape 10"/>
            <p:cNvSpPr>
              <a:spLocks noChangeArrowheads="1"/>
            </p:cNvSpPr>
            <p:nvPr/>
          </p:nvSpPr>
          <p:spPr bwMode="auto">
            <a:xfrm>
              <a:off x="3539" y="2870"/>
              <a:ext cx="1581" cy="256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1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419" y="2383"/>
              <a:ext cx="1330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satisfy constraints ?</a:t>
              </a:r>
            </a:p>
          </p:txBody>
        </p:sp>
        <p:sp>
          <p:nvSpPr>
            <p:cNvPr id="174092" name="AutoShape 12"/>
            <p:cNvSpPr>
              <a:spLocks noChangeArrowheads="1"/>
            </p:cNvSpPr>
            <p:nvPr/>
          </p:nvSpPr>
          <p:spPr bwMode="auto">
            <a:xfrm>
              <a:off x="1280" y="3431"/>
              <a:ext cx="1581" cy="256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3" name="AutoShape 13"/>
            <p:cNvSpPr>
              <a:spLocks noChangeArrowheads="1"/>
            </p:cNvSpPr>
            <p:nvPr/>
          </p:nvSpPr>
          <p:spPr bwMode="auto">
            <a:xfrm>
              <a:off x="2040" y="1484"/>
              <a:ext cx="80" cy="271"/>
            </a:xfrm>
            <a:prstGeom prst="downArrow">
              <a:avLst>
                <a:gd name="adj1" fmla="val 50000"/>
                <a:gd name="adj2" fmla="val 846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4" name="AutoShape 14"/>
            <p:cNvSpPr>
              <a:spLocks noChangeArrowheads="1"/>
            </p:cNvSpPr>
            <p:nvPr/>
          </p:nvSpPr>
          <p:spPr bwMode="auto">
            <a:xfrm>
              <a:off x="2037" y="2664"/>
              <a:ext cx="86" cy="239"/>
            </a:xfrm>
            <a:prstGeom prst="downArrow">
              <a:avLst>
                <a:gd name="adj1" fmla="val 50000"/>
                <a:gd name="adj2" fmla="val 6947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5" name="AutoShape 15"/>
            <p:cNvSpPr>
              <a:spLocks noChangeArrowheads="1"/>
            </p:cNvSpPr>
            <p:nvPr/>
          </p:nvSpPr>
          <p:spPr bwMode="auto">
            <a:xfrm>
              <a:off x="2042" y="1998"/>
              <a:ext cx="86" cy="239"/>
            </a:xfrm>
            <a:prstGeom prst="downArrow">
              <a:avLst>
                <a:gd name="adj1" fmla="val 50000"/>
                <a:gd name="adj2" fmla="val 6947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6" name="AutoShape 16"/>
            <p:cNvSpPr>
              <a:spLocks noChangeArrowheads="1"/>
            </p:cNvSpPr>
            <p:nvPr/>
          </p:nvSpPr>
          <p:spPr bwMode="auto">
            <a:xfrm>
              <a:off x="2878" y="2968"/>
              <a:ext cx="664" cy="72"/>
            </a:xfrm>
            <a:prstGeom prst="rightArrow">
              <a:avLst>
                <a:gd name="adj1" fmla="val 50000"/>
                <a:gd name="adj2" fmla="val 2305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7" name="Rectangle 17"/>
            <p:cNvSpPr>
              <a:spLocks noChangeArrowheads="1"/>
            </p:cNvSpPr>
            <p:nvPr/>
          </p:nvSpPr>
          <p:spPr bwMode="auto">
            <a:xfrm>
              <a:off x="4277" y="1826"/>
              <a:ext cx="54" cy="10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8" name="Rectangle 18"/>
            <p:cNvSpPr>
              <a:spLocks noChangeArrowheads="1"/>
            </p:cNvSpPr>
            <p:nvPr/>
          </p:nvSpPr>
          <p:spPr bwMode="auto">
            <a:xfrm>
              <a:off x="3032" y="1826"/>
              <a:ext cx="1284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9" name="AutoShape 19"/>
            <p:cNvSpPr>
              <a:spLocks noChangeArrowheads="1"/>
            </p:cNvSpPr>
            <p:nvPr/>
          </p:nvSpPr>
          <p:spPr bwMode="auto">
            <a:xfrm>
              <a:off x="2910" y="1805"/>
              <a:ext cx="345" cy="87"/>
            </a:xfrm>
            <a:prstGeom prst="leftArrow">
              <a:avLst>
                <a:gd name="adj1" fmla="val 50000"/>
                <a:gd name="adj2" fmla="val 9913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0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1511" y="1815"/>
              <a:ext cx="1219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Evaluate Fitness</a:t>
              </a:r>
            </a:p>
          </p:txBody>
        </p:sp>
        <p:sp>
          <p:nvSpPr>
            <p:cNvPr id="174101" name="Rectangle 21"/>
            <p:cNvSpPr>
              <a:spLocks noChangeArrowheads="1"/>
            </p:cNvSpPr>
            <p:nvPr/>
          </p:nvSpPr>
          <p:spPr bwMode="auto">
            <a:xfrm>
              <a:off x="683" y="2432"/>
              <a:ext cx="54" cy="1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02" name="AutoShape 22"/>
            <p:cNvSpPr>
              <a:spLocks noChangeArrowheads="1"/>
            </p:cNvSpPr>
            <p:nvPr/>
          </p:nvSpPr>
          <p:spPr bwMode="auto">
            <a:xfrm>
              <a:off x="690" y="3503"/>
              <a:ext cx="587" cy="79"/>
            </a:xfrm>
            <a:prstGeom prst="rightArrow">
              <a:avLst>
                <a:gd name="adj1" fmla="val 50000"/>
                <a:gd name="adj2" fmla="val 1857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03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1440" y="2982"/>
              <a:ext cx="1219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Select Survivors</a:t>
              </a:r>
            </a:p>
          </p:txBody>
        </p:sp>
        <p:sp>
          <p:nvSpPr>
            <p:cNvPr id="174104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1452" y="3510"/>
              <a:ext cx="1219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Output Results</a:t>
              </a:r>
            </a:p>
          </p:txBody>
        </p:sp>
        <p:sp>
          <p:nvSpPr>
            <p:cNvPr id="174105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3581" y="2949"/>
              <a:ext cx="1483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Randomly Vary Individuals</a:t>
              </a:r>
            </a:p>
          </p:txBody>
        </p:sp>
        <p:sp>
          <p:nvSpPr>
            <p:cNvPr id="174106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877" y="2292"/>
              <a:ext cx="272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Yes</a:t>
              </a:r>
            </a:p>
          </p:txBody>
        </p:sp>
        <p:sp>
          <p:nvSpPr>
            <p:cNvPr id="174107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160" y="2710"/>
              <a:ext cx="214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Fitness windowing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Same as window scaling, except the amount subtracted is the minimum observed in the </a:t>
            </a:r>
            <a:r>
              <a:rPr lang="en-US" sz="3600" i="1"/>
              <a:t>n</a:t>
            </a:r>
            <a:r>
              <a:rPr kumimoji="0" lang="en-US" sz="3600"/>
              <a:t> previous generations, with </a:t>
            </a:r>
            <a:r>
              <a:rPr kumimoji="0" lang="en-US" sz="3600" i="1"/>
              <a:t>n </a:t>
            </a:r>
            <a:r>
              <a:rPr kumimoji="0" lang="en-US" sz="3600"/>
              <a:t>e.g. 10</a:t>
            </a:r>
          </a:p>
          <a:p>
            <a:r>
              <a:rPr kumimoji="0" lang="en-US" sz="3600"/>
              <a:t>Same problems as with scaling</a:t>
            </a:r>
            <a:endParaRPr lang="en-US" sz="3600"/>
          </a:p>
        </p:txBody>
      </p:sp>
    </p:spTree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Fitness ranking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2024063"/>
            <a:ext cx="8732838" cy="4659312"/>
          </a:xfrm>
        </p:spPr>
        <p:txBody>
          <a:bodyPr/>
          <a:lstStyle/>
          <a:p>
            <a:r>
              <a:rPr lang="en-US" sz="2800"/>
              <a:t>Individuals are numbered in order of increasing fitness</a:t>
            </a:r>
          </a:p>
          <a:p>
            <a:r>
              <a:rPr lang="en-US" sz="2800"/>
              <a:t>The rank in this order is the adjusted fitness</a:t>
            </a:r>
          </a:p>
          <a:p>
            <a:r>
              <a:rPr lang="en-US" sz="2800"/>
              <a:t>Starting number and increment can be chosen in several ways and influence the results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No problems with super-fit or super-unfit</a:t>
            </a:r>
          </a:p>
          <a:p>
            <a:r>
              <a:rPr lang="en-US" sz="2800"/>
              <a:t>Often superior to scaling and windowing</a:t>
            </a:r>
          </a:p>
        </p:txBody>
      </p:sp>
    </p:spTree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effectLst>
                  <a:outerShdw blurRad="38100" dist="38100" dir="2700000" algn="tl">
                    <a:srgbClr val="C0C0C0"/>
                  </a:outerShdw>
                </a:effectLst>
              </a:rPr>
              <a:t>Fitness Evaluation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98588"/>
            <a:ext cx="8732838" cy="3132137"/>
          </a:xfrm>
        </p:spPr>
        <p:txBody>
          <a:bodyPr/>
          <a:lstStyle/>
          <a:p>
            <a:r>
              <a:rPr lang="en-US" sz="3200"/>
              <a:t>A key component in GA</a:t>
            </a:r>
          </a:p>
          <a:p>
            <a:r>
              <a:rPr lang="en-US" sz="3200"/>
              <a:t>Time/quality trade off</a:t>
            </a:r>
          </a:p>
          <a:p>
            <a:r>
              <a:rPr lang="en-US" sz="3200"/>
              <a:t>Multi-criterion fitness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Multi-Criterion Fitness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233488"/>
            <a:ext cx="8732838" cy="52847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/>
              <a:t>Dominance and indifference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For an optimization problem with more than one objective function </a:t>
            </a:r>
            <a:r>
              <a:rPr lang="en-US" sz="2400">
                <a:solidFill>
                  <a:srgbClr val="FF7C80"/>
                </a:solidFill>
              </a:rPr>
              <a:t>(</a:t>
            </a:r>
            <a:r>
              <a:rPr lang="en-US" sz="2400" i="1">
                <a:solidFill>
                  <a:srgbClr val="FF7C80"/>
                </a:solidFill>
              </a:rPr>
              <a:t>f</a:t>
            </a:r>
            <a:r>
              <a:rPr lang="en-US" sz="2400" i="1" baseline="-25000">
                <a:solidFill>
                  <a:srgbClr val="FF7C80"/>
                </a:solidFill>
              </a:rPr>
              <a:t>i</a:t>
            </a:r>
            <a:r>
              <a:rPr lang="en-US" sz="2400" i="1">
                <a:solidFill>
                  <a:srgbClr val="FF7C80"/>
                </a:solidFill>
              </a:rPr>
              <a:t>, i=1,2,…n</a:t>
            </a:r>
            <a:r>
              <a:rPr lang="en-US" sz="2400">
                <a:solidFill>
                  <a:srgbClr val="FF7C80"/>
                </a:solidFill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given any two solution </a:t>
            </a:r>
            <a:r>
              <a:rPr lang="en-US" sz="2400" b="1" i="1">
                <a:solidFill>
                  <a:srgbClr val="FF7C80"/>
                </a:solidFill>
              </a:rPr>
              <a:t>X</a:t>
            </a:r>
            <a:r>
              <a:rPr lang="en-US" sz="2400" b="1" i="1" baseline="-25000">
                <a:solidFill>
                  <a:srgbClr val="FF7C80"/>
                </a:solidFill>
              </a:rPr>
              <a:t>1</a:t>
            </a:r>
            <a:r>
              <a:rPr lang="en-US" sz="2400"/>
              <a:t> and </a:t>
            </a:r>
            <a:r>
              <a:rPr lang="en-US" sz="2400" b="1">
                <a:solidFill>
                  <a:srgbClr val="FF7C80"/>
                </a:solidFill>
              </a:rPr>
              <a:t>X</a:t>
            </a:r>
            <a:r>
              <a:rPr lang="en-US" sz="2400" b="1" baseline="-25000">
                <a:solidFill>
                  <a:srgbClr val="FF7C80"/>
                </a:solidFill>
              </a:rPr>
              <a:t>2</a:t>
            </a:r>
            <a:r>
              <a:rPr lang="en-US" sz="2400"/>
              <a:t>, then</a:t>
            </a:r>
          </a:p>
          <a:p>
            <a:pPr lvl="2">
              <a:lnSpc>
                <a:spcPct val="120000"/>
              </a:lnSpc>
            </a:pPr>
            <a:r>
              <a:rPr lang="en-US" sz="2000">
                <a:solidFill>
                  <a:srgbClr val="FF7C80"/>
                </a:solidFill>
              </a:rPr>
              <a:t>X</a:t>
            </a:r>
            <a:r>
              <a:rPr lang="en-US" sz="2000" baseline="-25000">
                <a:solidFill>
                  <a:srgbClr val="FF7C80"/>
                </a:solidFill>
              </a:rPr>
              <a:t>1</a:t>
            </a:r>
            <a:r>
              <a:rPr lang="en-US" sz="2000"/>
              <a:t> dominates </a:t>
            </a:r>
            <a:r>
              <a:rPr lang="en-US" sz="2000">
                <a:solidFill>
                  <a:srgbClr val="FF7C80"/>
                </a:solidFill>
              </a:rPr>
              <a:t>X</a:t>
            </a:r>
            <a:r>
              <a:rPr lang="en-US" sz="2000" baseline="-25000">
                <a:solidFill>
                  <a:srgbClr val="FF7C80"/>
                </a:solidFill>
              </a:rPr>
              <a:t>2</a:t>
            </a:r>
            <a:r>
              <a:rPr lang="en-US" sz="2000">
                <a:solidFill>
                  <a:srgbClr val="FF7C80"/>
                </a:solidFill>
              </a:rPr>
              <a:t> ( X</a:t>
            </a:r>
            <a:r>
              <a:rPr lang="en-US" sz="2000" baseline="-25000">
                <a:solidFill>
                  <a:srgbClr val="FF7C80"/>
                </a:solidFill>
              </a:rPr>
              <a:t>1</a:t>
            </a:r>
            <a:r>
              <a:rPr lang="en-US" sz="2000">
                <a:solidFill>
                  <a:srgbClr val="FF7C80"/>
                </a:solidFill>
              </a:rPr>
              <a:t>      X</a:t>
            </a:r>
            <a:r>
              <a:rPr lang="en-US" sz="2000" baseline="-25000">
                <a:solidFill>
                  <a:srgbClr val="FF7C80"/>
                </a:solidFill>
              </a:rPr>
              <a:t>2</a:t>
            </a:r>
            <a:r>
              <a:rPr lang="en-US" sz="2000">
                <a:solidFill>
                  <a:srgbClr val="FF7C80"/>
                </a:solidFill>
              </a:rPr>
              <a:t>)</a:t>
            </a:r>
            <a:r>
              <a:rPr lang="en-US" sz="2000"/>
              <a:t>, if</a:t>
            </a:r>
          </a:p>
          <a:p>
            <a:pPr lvl="3">
              <a:lnSpc>
                <a:spcPct val="120000"/>
              </a:lnSpc>
            </a:pPr>
            <a:r>
              <a:rPr lang="en-US" sz="2000" i="1">
                <a:solidFill>
                  <a:schemeClr val="hlink"/>
                </a:solidFill>
              </a:rPr>
              <a:t>f</a:t>
            </a:r>
            <a:r>
              <a:rPr lang="en-US" sz="2000" i="1" baseline="-25000">
                <a:solidFill>
                  <a:schemeClr val="hlink"/>
                </a:solidFill>
              </a:rPr>
              <a:t>i</a:t>
            </a:r>
            <a:r>
              <a:rPr lang="en-US" sz="2000" i="1">
                <a:solidFill>
                  <a:schemeClr val="hlink"/>
                </a:solidFill>
              </a:rPr>
              <a:t>(</a:t>
            </a:r>
            <a:r>
              <a:rPr lang="en-US" sz="2000" b="1" i="1">
                <a:solidFill>
                  <a:schemeClr val="hlink"/>
                </a:solidFill>
              </a:rPr>
              <a:t>X</a:t>
            </a:r>
            <a:r>
              <a:rPr lang="en-US" sz="2000" i="1" baseline="-25000">
                <a:solidFill>
                  <a:schemeClr val="hlink"/>
                </a:solidFill>
              </a:rPr>
              <a:t>1</a:t>
            </a:r>
            <a:r>
              <a:rPr lang="en-US" sz="2000" i="1">
                <a:solidFill>
                  <a:schemeClr val="hlink"/>
                </a:solidFill>
              </a:rPr>
              <a:t>) &gt;= f</a:t>
            </a:r>
            <a:r>
              <a:rPr lang="en-US" sz="2000" i="1" baseline="-25000">
                <a:solidFill>
                  <a:schemeClr val="hlink"/>
                </a:solidFill>
              </a:rPr>
              <a:t>i</a:t>
            </a:r>
            <a:r>
              <a:rPr lang="en-US" sz="2000" i="1">
                <a:solidFill>
                  <a:schemeClr val="hlink"/>
                </a:solidFill>
              </a:rPr>
              <a:t>(</a:t>
            </a:r>
            <a:r>
              <a:rPr lang="en-US" sz="2000" b="1" i="1">
                <a:solidFill>
                  <a:schemeClr val="hlink"/>
                </a:solidFill>
              </a:rPr>
              <a:t>X</a:t>
            </a:r>
            <a:r>
              <a:rPr lang="en-US" sz="2000" i="1" baseline="-25000">
                <a:solidFill>
                  <a:schemeClr val="hlink"/>
                </a:solidFill>
              </a:rPr>
              <a:t>2</a:t>
            </a:r>
            <a:r>
              <a:rPr lang="en-US" sz="2000" i="1">
                <a:solidFill>
                  <a:schemeClr val="hlink"/>
                </a:solidFill>
              </a:rPr>
              <a:t>), for all i = 1,…,n</a:t>
            </a:r>
          </a:p>
          <a:p>
            <a:pPr lvl="2">
              <a:lnSpc>
                <a:spcPct val="120000"/>
              </a:lnSpc>
            </a:pPr>
            <a:r>
              <a:rPr lang="en-US" sz="2000">
                <a:solidFill>
                  <a:srgbClr val="FF7C80"/>
                </a:solidFill>
              </a:rPr>
              <a:t>X</a:t>
            </a:r>
            <a:r>
              <a:rPr lang="en-US" sz="2000" baseline="-25000">
                <a:solidFill>
                  <a:srgbClr val="FF7C80"/>
                </a:solidFill>
              </a:rPr>
              <a:t>1</a:t>
            </a:r>
            <a:r>
              <a:rPr lang="en-US" sz="2000"/>
              <a:t> is indifferent with </a:t>
            </a:r>
            <a:r>
              <a:rPr lang="en-US" sz="2000">
                <a:solidFill>
                  <a:srgbClr val="FF7C80"/>
                </a:solidFill>
              </a:rPr>
              <a:t>X</a:t>
            </a:r>
            <a:r>
              <a:rPr lang="en-US" sz="2000" baseline="-25000">
                <a:solidFill>
                  <a:srgbClr val="FF7C80"/>
                </a:solidFill>
              </a:rPr>
              <a:t>2</a:t>
            </a:r>
            <a:r>
              <a:rPr lang="en-US" sz="2000">
                <a:solidFill>
                  <a:srgbClr val="FF7C80"/>
                </a:solidFill>
              </a:rPr>
              <a:t> ( X</a:t>
            </a:r>
            <a:r>
              <a:rPr lang="en-US" sz="2000" baseline="-25000">
                <a:solidFill>
                  <a:srgbClr val="FF7C80"/>
                </a:solidFill>
              </a:rPr>
              <a:t>1</a:t>
            </a:r>
            <a:r>
              <a:rPr lang="en-US" sz="2000">
                <a:solidFill>
                  <a:srgbClr val="FF7C80"/>
                </a:solidFill>
              </a:rPr>
              <a:t>  </a:t>
            </a:r>
            <a:r>
              <a:rPr lang="en-US" sz="3200" b="1">
                <a:solidFill>
                  <a:srgbClr val="FF7C80"/>
                </a:solidFill>
              </a:rPr>
              <a:t>~</a:t>
            </a:r>
            <a:r>
              <a:rPr lang="en-US" sz="2000">
                <a:solidFill>
                  <a:srgbClr val="FF7C80"/>
                </a:solidFill>
              </a:rPr>
              <a:t>  X</a:t>
            </a:r>
            <a:r>
              <a:rPr lang="en-US" sz="2000" baseline="-25000">
                <a:solidFill>
                  <a:srgbClr val="FF7C80"/>
                </a:solidFill>
              </a:rPr>
              <a:t>2</a:t>
            </a:r>
            <a:r>
              <a:rPr lang="en-US" sz="2000">
                <a:solidFill>
                  <a:srgbClr val="FF7C80"/>
                </a:solidFill>
              </a:rPr>
              <a:t>)</a:t>
            </a:r>
            <a:r>
              <a:rPr lang="en-US" sz="2000"/>
              <a:t>, if </a:t>
            </a:r>
            <a:r>
              <a:rPr lang="en-US" sz="2000">
                <a:solidFill>
                  <a:srgbClr val="FF7C80"/>
                </a:solidFill>
              </a:rPr>
              <a:t>X</a:t>
            </a:r>
            <a:r>
              <a:rPr lang="en-US" sz="2000" baseline="-25000">
                <a:solidFill>
                  <a:srgbClr val="FF7C80"/>
                </a:solidFill>
              </a:rPr>
              <a:t>1</a:t>
            </a:r>
            <a:r>
              <a:rPr lang="en-US" sz="2000"/>
              <a:t> does not dominate </a:t>
            </a:r>
            <a:r>
              <a:rPr lang="en-US" sz="2000">
                <a:solidFill>
                  <a:srgbClr val="FF7C80"/>
                </a:solidFill>
              </a:rPr>
              <a:t>X</a:t>
            </a:r>
            <a:r>
              <a:rPr lang="en-US" sz="2000" baseline="-25000">
                <a:solidFill>
                  <a:srgbClr val="FF7C80"/>
                </a:solidFill>
              </a:rPr>
              <a:t>2</a:t>
            </a:r>
            <a:r>
              <a:rPr lang="en-US" sz="2000"/>
              <a:t>, and </a:t>
            </a:r>
            <a:r>
              <a:rPr lang="en-US" sz="2000">
                <a:solidFill>
                  <a:srgbClr val="FF7C80"/>
                </a:solidFill>
              </a:rPr>
              <a:t>X</a:t>
            </a:r>
            <a:r>
              <a:rPr lang="en-US" sz="2000" baseline="-25000">
                <a:solidFill>
                  <a:srgbClr val="FF7C80"/>
                </a:solidFill>
              </a:rPr>
              <a:t>2</a:t>
            </a:r>
            <a:r>
              <a:rPr lang="en-US" sz="2000"/>
              <a:t> does not dominate </a:t>
            </a:r>
            <a:r>
              <a:rPr lang="en-US" sz="2000">
                <a:solidFill>
                  <a:srgbClr val="FF7C80"/>
                </a:solidFill>
              </a:rPr>
              <a:t>X</a:t>
            </a:r>
            <a:r>
              <a:rPr lang="en-US" sz="2000" baseline="-25000">
                <a:solidFill>
                  <a:srgbClr val="FF7C80"/>
                </a:solidFill>
              </a:rPr>
              <a:t>1</a:t>
            </a:r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3781425" y="3352800"/>
          <a:ext cx="457200" cy="363538"/>
        </p:xfrm>
        <a:graphic>
          <a:graphicData uri="http://schemas.openxmlformats.org/presentationml/2006/ole">
            <p:oleObj spid="_x0000_s184324" name="Equation" r:id="rId3" imgW="139680" imgH="139680" progId="Equation.3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Multi-Criterion Fitness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Pareto Optimal Set</a:t>
            </a:r>
          </a:p>
          <a:p>
            <a:pPr lvl="1"/>
            <a:r>
              <a:rPr lang="en-US" sz="2800"/>
              <a:t>If there exists no solution in the search space which dominates any member in the set </a:t>
            </a:r>
            <a:r>
              <a:rPr lang="en-US" sz="2800" b="1" i="1">
                <a:solidFill>
                  <a:srgbClr val="FF7C80"/>
                </a:solidFill>
              </a:rPr>
              <a:t>P</a:t>
            </a:r>
            <a:r>
              <a:rPr lang="en-US" sz="2800">
                <a:solidFill>
                  <a:srgbClr val="FF7C80"/>
                </a:solidFill>
              </a:rPr>
              <a:t>, </a:t>
            </a:r>
            <a:r>
              <a:rPr lang="en-US" sz="2800"/>
              <a:t>then the solutions belonging the the set</a:t>
            </a:r>
            <a:r>
              <a:rPr lang="en-US" sz="2800">
                <a:solidFill>
                  <a:srgbClr val="FF7C80"/>
                </a:solidFill>
              </a:rPr>
              <a:t> </a:t>
            </a:r>
            <a:r>
              <a:rPr lang="en-US" sz="2800" b="1" i="1">
                <a:solidFill>
                  <a:srgbClr val="FF7C80"/>
                </a:solidFill>
              </a:rPr>
              <a:t>P</a:t>
            </a:r>
            <a:r>
              <a:rPr lang="en-US" sz="2800">
                <a:solidFill>
                  <a:srgbClr val="FF7C80"/>
                </a:solidFill>
              </a:rPr>
              <a:t> </a:t>
            </a:r>
            <a:r>
              <a:rPr lang="en-US" sz="2800"/>
              <a:t>constitute a global Pareto-optimal set.</a:t>
            </a:r>
          </a:p>
          <a:p>
            <a:pPr lvl="1"/>
            <a:r>
              <a:rPr lang="en-US" sz="2800"/>
              <a:t>Pareto optimal front</a:t>
            </a:r>
          </a:p>
          <a:p>
            <a:r>
              <a:rPr lang="en-US" sz="3200"/>
              <a:t>Dominance Check</a:t>
            </a:r>
            <a:endParaRPr lang="en-US" sz="3200" b="1" i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Multi-Criterion Fitness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Weighted sum</a:t>
            </a:r>
          </a:p>
          <a:p>
            <a:pPr lvl="1"/>
            <a:r>
              <a:rPr lang="en-US" sz="2800" i="1">
                <a:solidFill>
                  <a:schemeClr val="accent1"/>
                </a:solidFill>
              </a:rPr>
              <a:t>F(</a:t>
            </a:r>
            <a:r>
              <a:rPr lang="en-US" sz="2800" b="1" i="1">
                <a:solidFill>
                  <a:schemeClr val="accent1"/>
                </a:solidFill>
              </a:rPr>
              <a:t>x</a:t>
            </a:r>
            <a:r>
              <a:rPr lang="en-US" sz="2800" i="1">
                <a:solidFill>
                  <a:schemeClr val="accent1"/>
                </a:solidFill>
              </a:rPr>
              <a:t>) = w</a:t>
            </a:r>
            <a:r>
              <a:rPr lang="en-US" sz="2800" i="1" baseline="-25000">
                <a:solidFill>
                  <a:schemeClr val="accent1"/>
                </a:solidFill>
              </a:rPr>
              <a:t>1</a:t>
            </a:r>
            <a:r>
              <a:rPr lang="en-US" sz="2800" i="1">
                <a:solidFill>
                  <a:schemeClr val="accent1"/>
                </a:solidFill>
              </a:rPr>
              <a:t>f</a:t>
            </a:r>
            <a:r>
              <a:rPr lang="en-US" sz="2800" i="1" baseline="-25000">
                <a:solidFill>
                  <a:schemeClr val="accent1"/>
                </a:solidFill>
              </a:rPr>
              <a:t>1</a:t>
            </a:r>
            <a:r>
              <a:rPr lang="en-US" sz="2800" i="1">
                <a:solidFill>
                  <a:schemeClr val="accent1"/>
                </a:solidFill>
              </a:rPr>
              <a:t>(x</a:t>
            </a:r>
            <a:r>
              <a:rPr lang="en-US" sz="2800" i="1" baseline="-25000">
                <a:solidFill>
                  <a:schemeClr val="accent1"/>
                </a:solidFill>
              </a:rPr>
              <a:t>1</a:t>
            </a:r>
            <a:r>
              <a:rPr lang="en-US" sz="2800" i="1">
                <a:solidFill>
                  <a:schemeClr val="accent1"/>
                </a:solidFill>
              </a:rPr>
              <a:t>) + w</a:t>
            </a:r>
            <a:r>
              <a:rPr lang="en-US" sz="2800" i="1" baseline="-25000">
                <a:solidFill>
                  <a:schemeClr val="accent1"/>
                </a:solidFill>
              </a:rPr>
              <a:t>2</a:t>
            </a:r>
            <a:r>
              <a:rPr lang="en-US" sz="2800" i="1">
                <a:solidFill>
                  <a:schemeClr val="accent1"/>
                </a:solidFill>
              </a:rPr>
              <a:t>f</a:t>
            </a:r>
            <a:r>
              <a:rPr lang="en-US" sz="2800" i="1" baseline="-25000">
                <a:solidFill>
                  <a:schemeClr val="accent1"/>
                </a:solidFill>
              </a:rPr>
              <a:t>2</a:t>
            </a:r>
            <a:r>
              <a:rPr lang="en-US" sz="2800" i="1">
                <a:solidFill>
                  <a:schemeClr val="accent1"/>
                </a:solidFill>
              </a:rPr>
              <a:t>(x</a:t>
            </a:r>
            <a:r>
              <a:rPr lang="en-US" sz="2800" i="1" baseline="-25000">
                <a:solidFill>
                  <a:schemeClr val="accent1"/>
                </a:solidFill>
              </a:rPr>
              <a:t>2</a:t>
            </a:r>
            <a:r>
              <a:rPr lang="en-US" sz="2800" i="1">
                <a:solidFill>
                  <a:schemeClr val="accent1"/>
                </a:solidFill>
              </a:rPr>
              <a:t>) +…+w</a:t>
            </a:r>
            <a:r>
              <a:rPr lang="en-US" sz="2800" i="1" baseline="-25000">
                <a:solidFill>
                  <a:schemeClr val="accent1"/>
                </a:solidFill>
              </a:rPr>
              <a:t>n</a:t>
            </a:r>
            <a:r>
              <a:rPr lang="en-US" sz="2800" i="1">
                <a:solidFill>
                  <a:schemeClr val="accent1"/>
                </a:solidFill>
              </a:rPr>
              <a:t>f</a:t>
            </a:r>
            <a:r>
              <a:rPr lang="en-US" sz="2800" i="1" baseline="-25000">
                <a:solidFill>
                  <a:schemeClr val="accent1"/>
                </a:solidFill>
              </a:rPr>
              <a:t>n</a:t>
            </a:r>
            <a:r>
              <a:rPr lang="en-US" sz="2800" i="1">
                <a:solidFill>
                  <a:schemeClr val="accent1"/>
                </a:solidFill>
              </a:rPr>
              <a:t>(x</a:t>
            </a:r>
            <a:r>
              <a:rPr lang="en-US" sz="2800" i="1" baseline="-25000">
                <a:solidFill>
                  <a:schemeClr val="accent1"/>
                </a:solidFill>
              </a:rPr>
              <a:t>n</a:t>
            </a:r>
            <a:r>
              <a:rPr lang="en-US" sz="2800" i="1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800" i="1">
                <a:solidFill>
                  <a:schemeClr val="accent1"/>
                </a:solidFill>
              </a:rPr>
              <a:t>Problems? </a:t>
            </a:r>
          </a:p>
          <a:p>
            <a:pPr lvl="2"/>
            <a:r>
              <a:rPr lang="en-US" sz="2400" i="1">
                <a:solidFill>
                  <a:srgbClr val="003399"/>
                </a:solidFill>
              </a:rPr>
              <a:t>Convex and convex Pareto optimal front</a:t>
            </a:r>
          </a:p>
          <a:p>
            <a:pPr lvl="3"/>
            <a:r>
              <a:rPr lang="en-US" sz="2400" i="1">
                <a:solidFill>
                  <a:srgbClr val="003399"/>
                </a:solidFill>
              </a:rPr>
              <a:t>Sensitive to the shape of the Pareto-optimal front</a:t>
            </a:r>
          </a:p>
          <a:p>
            <a:pPr lvl="2"/>
            <a:r>
              <a:rPr lang="en-US" sz="2400" i="1">
                <a:solidFill>
                  <a:schemeClr val="bg2"/>
                </a:solidFill>
              </a:rPr>
              <a:t>Selection of weights?</a:t>
            </a:r>
          </a:p>
          <a:p>
            <a:pPr lvl="3"/>
            <a:r>
              <a:rPr lang="en-US" sz="2400" i="1">
                <a:solidFill>
                  <a:schemeClr val="bg2"/>
                </a:solidFill>
              </a:rPr>
              <a:t>Need some pre-knowledge </a:t>
            </a:r>
          </a:p>
          <a:p>
            <a:pPr lvl="3"/>
            <a:r>
              <a:rPr lang="en-US" sz="2400" i="1">
                <a:solidFill>
                  <a:schemeClr val="bg2"/>
                </a:solidFill>
              </a:rPr>
              <a:t>Not reliable for problem involving uncertainties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Multi-Criterion Fitness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Optimizing single objective</a:t>
            </a:r>
          </a:p>
          <a:p>
            <a:pPr lvl="1"/>
            <a:r>
              <a:rPr lang="en-US" sz="2800" i="1">
                <a:solidFill>
                  <a:schemeClr val="accent1"/>
                </a:solidFill>
              </a:rPr>
              <a:t>Maximize:   f</a:t>
            </a:r>
            <a:r>
              <a:rPr lang="en-US" sz="2800" i="1" baseline="-25000">
                <a:solidFill>
                  <a:schemeClr val="accent1"/>
                </a:solidFill>
              </a:rPr>
              <a:t>k</a:t>
            </a:r>
            <a:r>
              <a:rPr lang="en-US" sz="2800" i="1">
                <a:solidFill>
                  <a:schemeClr val="accent1"/>
                </a:solidFill>
              </a:rPr>
              <a:t>(</a:t>
            </a:r>
            <a:r>
              <a:rPr lang="en-US" sz="2800" b="1">
                <a:solidFill>
                  <a:schemeClr val="accent1"/>
                </a:solidFill>
              </a:rPr>
              <a:t>X</a:t>
            </a:r>
            <a:r>
              <a:rPr lang="en-US" sz="2800" i="1">
                <a:solidFill>
                  <a:schemeClr val="accent1"/>
                </a:solidFill>
              </a:rPr>
              <a:t>)</a:t>
            </a:r>
          </a:p>
          <a:p>
            <a:pPr lvl="2">
              <a:buFont typeface="Monotype Sorts" pitchFamily="2" charset="2"/>
              <a:buNone/>
            </a:pPr>
            <a:r>
              <a:rPr lang="en-US" sz="2400" i="1">
                <a:solidFill>
                  <a:schemeClr val="accent1"/>
                </a:solidFill>
              </a:rPr>
              <a:t>Subject to:</a:t>
            </a:r>
          </a:p>
          <a:p>
            <a:pPr lvl="2">
              <a:buFont typeface="Monotype Sorts" pitchFamily="2" charset="2"/>
              <a:buNone/>
            </a:pPr>
            <a:r>
              <a:rPr lang="en-US" sz="2400" i="1">
                <a:solidFill>
                  <a:schemeClr val="accent1"/>
                </a:solidFill>
              </a:rPr>
              <a:t>                   f</a:t>
            </a:r>
            <a:r>
              <a:rPr lang="en-US" sz="2400" i="1" baseline="-25000">
                <a:solidFill>
                  <a:schemeClr val="accent1"/>
                </a:solidFill>
              </a:rPr>
              <a:t>j</a:t>
            </a:r>
            <a:r>
              <a:rPr lang="en-US" sz="2400" i="1">
                <a:solidFill>
                  <a:schemeClr val="accent1"/>
                </a:solidFill>
              </a:rPr>
              <a:t>(</a:t>
            </a:r>
            <a:r>
              <a:rPr lang="en-US" sz="2400" b="1">
                <a:solidFill>
                  <a:schemeClr val="accent1"/>
                </a:solidFill>
              </a:rPr>
              <a:t>X</a:t>
            </a:r>
            <a:r>
              <a:rPr lang="en-US" sz="2400" i="1">
                <a:solidFill>
                  <a:schemeClr val="accent1"/>
                </a:solidFill>
              </a:rPr>
              <a:t>) &lt;= K</a:t>
            </a:r>
            <a:r>
              <a:rPr lang="en-US" sz="2400" i="1" baseline="-25000">
                <a:solidFill>
                  <a:schemeClr val="accent1"/>
                </a:solidFill>
              </a:rPr>
              <a:t>i</a:t>
            </a:r>
            <a:r>
              <a:rPr lang="en-US" sz="2400" i="1">
                <a:solidFill>
                  <a:schemeClr val="accent1"/>
                </a:solidFill>
              </a:rPr>
              <a:t>,   i &lt;&gt; k</a:t>
            </a:r>
          </a:p>
          <a:p>
            <a:pPr lvl="2">
              <a:buFont typeface="Monotype Sorts" pitchFamily="2" charset="2"/>
              <a:buNone/>
            </a:pPr>
            <a:r>
              <a:rPr lang="en-US" sz="2400" i="1" baseline="-25000">
                <a:solidFill>
                  <a:schemeClr val="accent1"/>
                </a:solidFill>
              </a:rPr>
              <a:t>                           </a:t>
            </a:r>
            <a:r>
              <a:rPr lang="en-US" sz="2400" b="1">
                <a:solidFill>
                  <a:schemeClr val="accent1"/>
                </a:solidFill>
              </a:rPr>
              <a:t>X</a:t>
            </a:r>
            <a:r>
              <a:rPr lang="en-US" sz="2400" i="1">
                <a:solidFill>
                  <a:schemeClr val="accent1"/>
                </a:solidFill>
              </a:rPr>
              <a:t> in F where F is the solution space</a:t>
            </a:r>
            <a:r>
              <a:rPr lang="en-US" sz="2400" i="1" baseline="-25000">
                <a:solidFill>
                  <a:schemeClr val="accent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Multi-Criterion Fitness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Weighted sum</a:t>
            </a:r>
          </a:p>
          <a:p>
            <a:pPr lvl="1"/>
            <a:r>
              <a:rPr lang="en-US" sz="2800" i="1">
                <a:solidFill>
                  <a:schemeClr val="accent1"/>
                </a:solidFill>
              </a:rPr>
              <a:t>F(</a:t>
            </a:r>
            <a:r>
              <a:rPr lang="en-US" sz="2800" b="1" i="1">
                <a:solidFill>
                  <a:schemeClr val="accent1"/>
                </a:solidFill>
              </a:rPr>
              <a:t>x</a:t>
            </a:r>
            <a:r>
              <a:rPr lang="en-US" sz="2800" i="1">
                <a:solidFill>
                  <a:schemeClr val="accent1"/>
                </a:solidFill>
              </a:rPr>
              <a:t>) = w</a:t>
            </a:r>
            <a:r>
              <a:rPr lang="en-US" sz="2800" i="1" baseline="-25000">
                <a:solidFill>
                  <a:schemeClr val="accent1"/>
                </a:solidFill>
              </a:rPr>
              <a:t>1</a:t>
            </a:r>
            <a:r>
              <a:rPr lang="en-US" sz="2800" i="1">
                <a:solidFill>
                  <a:schemeClr val="accent1"/>
                </a:solidFill>
              </a:rPr>
              <a:t>f</a:t>
            </a:r>
            <a:r>
              <a:rPr lang="en-US" sz="2800" i="1" baseline="-25000">
                <a:solidFill>
                  <a:schemeClr val="accent1"/>
                </a:solidFill>
              </a:rPr>
              <a:t>1</a:t>
            </a:r>
            <a:r>
              <a:rPr lang="en-US" sz="2800" i="1">
                <a:solidFill>
                  <a:schemeClr val="accent1"/>
                </a:solidFill>
              </a:rPr>
              <a:t>(x</a:t>
            </a:r>
            <a:r>
              <a:rPr lang="en-US" sz="2800" i="1" baseline="-25000">
                <a:solidFill>
                  <a:schemeClr val="accent1"/>
                </a:solidFill>
              </a:rPr>
              <a:t>1</a:t>
            </a:r>
            <a:r>
              <a:rPr lang="en-US" sz="2800" i="1">
                <a:solidFill>
                  <a:schemeClr val="accent1"/>
                </a:solidFill>
              </a:rPr>
              <a:t>) + w</a:t>
            </a:r>
            <a:r>
              <a:rPr lang="en-US" sz="2800" i="1" baseline="-25000">
                <a:solidFill>
                  <a:schemeClr val="accent1"/>
                </a:solidFill>
              </a:rPr>
              <a:t>2</a:t>
            </a:r>
            <a:r>
              <a:rPr lang="en-US" sz="2800" i="1">
                <a:solidFill>
                  <a:schemeClr val="accent1"/>
                </a:solidFill>
              </a:rPr>
              <a:t>f</a:t>
            </a:r>
            <a:r>
              <a:rPr lang="en-US" sz="2800" i="1" baseline="-25000">
                <a:solidFill>
                  <a:schemeClr val="accent1"/>
                </a:solidFill>
              </a:rPr>
              <a:t>2</a:t>
            </a:r>
            <a:r>
              <a:rPr lang="en-US" sz="2800" i="1">
                <a:solidFill>
                  <a:schemeClr val="accent1"/>
                </a:solidFill>
              </a:rPr>
              <a:t>(x</a:t>
            </a:r>
            <a:r>
              <a:rPr lang="en-US" sz="2800" i="1" baseline="-25000">
                <a:solidFill>
                  <a:schemeClr val="accent1"/>
                </a:solidFill>
              </a:rPr>
              <a:t>2</a:t>
            </a:r>
            <a:r>
              <a:rPr lang="en-US" sz="2800" i="1">
                <a:solidFill>
                  <a:schemeClr val="accent1"/>
                </a:solidFill>
              </a:rPr>
              <a:t>) +…+w</a:t>
            </a:r>
            <a:r>
              <a:rPr lang="en-US" sz="2800" i="1" baseline="-25000">
                <a:solidFill>
                  <a:schemeClr val="accent1"/>
                </a:solidFill>
              </a:rPr>
              <a:t>n</a:t>
            </a:r>
            <a:r>
              <a:rPr lang="en-US" sz="2800" i="1">
                <a:solidFill>
                  <a:schemeClr val="accent1"/>
                </a:solidFill>
              </a:rPr>
              <a:t>f</a:t>
            </a:r>
            <a:r>
              <a:rPr lang="en-US" sz="2800" i="1" baseline="-25000">
                <a:solidFill>
                  <a:schemeClr val="accent1"/>
                </a:solidFill>
              </a:rPr>
              <a:t>n</a:t>
            </a:r>
            <a:r>
              <a:rPr lang="en-US" sz="2800" i="1">
                <a:solidFill>
                  <a:schemeClr val="accent1"/>
                </a:solidFill>
              </a:rPr>
              <a:t>(x</a:t>
            </a:r>
            <a:r>
              <a:rPr lang="en-US" sz="2800" i="1" baseline="-25000">
                <a:solidFill>
                  <a:schemeClr val="accent1"/>
                </a:solidFill>
              </a:rPr>
              <a:t>n</a:t>
            </a:r>
            <a:r>
              <a:rPr lang="en-US" sz="2800" i="1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800" i="1">
                <a:solidFill>
                  <a:schemeClr val="accent1"/>
                </a:solidFill>
              </a:rPr>
              <a:t>Problems? </a:t>
            </a:r>
          </a:p>
          <a:p>
            <a:pPr lvl="2"/>
            <a:r>
              <a:rPr lang="en-US" sz="2400" i="1">
                <a:solidFill>
                  <a:schemeClr val="accent1"/>
                </a:solidFill>
              </a:rPr>
              <a:t>Convex and convex Pareto optimal front</a:t>
            </a:r>
          </a:p>
          <a:p>
            <a:pPr lvl="3"/>
            <a:r>
              <a:rPr lang="en-US" sz="2400" i="1">
                <a:solidFill>
                  <a:schemeClr val="accent1"/>
                </a:solidFill>
              </a:rPr>
              <a:t>Sensitive to the shape of the Pareto-optimal front</a:t>
            </a:r>
          </a:p>
          <a:p>
            <a:pPr lvl="2"/>
            <a:r>
              <a:rPr lang="en-US" sz="2400" i="1">
                <a:solidFill>
                  <a:srgbClr val="003399"/>
                </a:solidFill>
              </a:rPr>
              <a:t>Selection of weights?</a:t>
            </a:r>
          </a:p>
          <a:p>
            <a:pPr lvl="3"/>
            <a:r>
              <a:rPr lang="en-US" sz="2400" i="1">
                <a:solidFill>
                  <a:srgbClr val="003399"/>
                </a:solidFill>
              </a:rPr>
              <a:t>Need some pre-knowledge </a:t>
            </a:r>
          </a:p>
          <a:p>
            <a:pPr lvl="3"/>
            <a:r>
              <a:rPr lang="en-US" sz="2400" i="1">
                <a:solidFill>
                  <a:srgbClr val="003399"/>
                </a:solidFill>
              </a:rPr>
              <a:t>Not reliable for problem involving uncertainties</a:t>
            </a:r>
            <a:endParaRPr lang="en-US" sz="2400" i="1">
              <a:solidFill>
                <a:srgbClr val="FF66CC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Multi-Criterion Fitness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98588"/>
            <a:ext cx="8972550" cy="5087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/>
              <a:t>Preference based weighted sum </a:t>
            </a:r>
            <a:br>
              <a:rPr lang="en-US" sz="3200"/>
            </a:br>
            <a:r>
              <a:rPr lang="en-US" sz="3200"/>
              <a:t>(</a:t>
            </a:r>
            <a:r>
              <a:rPr lang="en-US" b="1">
                <a:solidFill>
                  <a:srgbClr val="003399"/>
                </a:solidFill>
              </a:rPr>
              <a:t>ISMAUT</a:t>
            </a:r>
            <a:r>
              <a:rPr lang="en-US">
                <a:solidFill>
                  <a:srgbClr val="003399"/>
                </a:solidFill>
              </a:rPr>
              <a:t> </a:t>
            </a:r>
            <a:r>
              <a:rPr lang="en-US" sz="1600" b="1" i="1">
                <a:solidFill>
                  <a:srgbClr val="003399"/>
                </a:solidFill>
              </a:rPr>
              <a:t>Imprecisely Specific Multiple Attribute Utility Theory</a:t>
            </a:r>
            <a:r>
              <a:rPr lang="en-US" sz="3200"/>
              <a:t>) </a:t>
            </a:r>
          </a:p>
          <a:p>
            <a:pPr lvl="1">
              <a:lnSpc>
                <a:spcPct val="90000"/>
              </a:lnSpc>
            </a:pPr>
            <a:r>
              <a:rPr lang="en-US" sz="2800" i="1">
                <a:solidFill>
                  <a:schemeClr val="accent1"/>
                </a:solidFill>
              </a:rPr>
              <a:t>F(</a:t>
            </a:r>
            <a:r>
              <a:rPr lang="en-US" sz="2800" b="1" i="1">
                <a:solidFill>
                  <a:schemeClr val="accent1"/>
                </a:solidFill>
              </a:rPr>
              <a:t>x</a:t>
            </a:r>
            <a:r>
              <a:rPr lang="en-US" sz="2800" i="1">
                <a:solidFill>
                  <a:schemeClr val="accent1"/>
                </a:solidFill>
              </a:rPr>
              <a:t>) = w</a:t>
            </a:r>
            <a:r>
              <a:rPr lang="en-US" sz="2800" i="1" baseline="-25000">
                <a:solidFill>
                  <a:schemeClr val="accent1"/>
                </a:solidFill>
              </a:rPr>
              <a:t>1</a:t>
            </a:r>
            <a:r>
              <a:rPr lang="en-US" sz="2800" i="1">
                <a:solidFill>
                  <a:schemeClr val="accent1"/>
                </a:solidFill>
              </a:rPr>
              <a:t>f</a:t>
            </a:r>
            <a:r>
              <a:rPr lang="en-US" sz="2800" i="1" baseline="-25000">
                <a:solidFill>
                  <a:schemeClr val="accent1"/>
                </a:solidFill>
              </a:rPr>
              <a:t>1</a:t>
            </a:r>
            <a:r>
              <a:rPr lang="en-US" sz="2800" i="1">
                <a:solidFill>
                  <a:schemeClr val="accent1"/>
                </a:solidFill>
              </a:rPr>
              <a:t>(x</a:t>
            </a:r>
            <a:r>
              <a:rPr lang="en-US" sz="2800" i="1" baseline="-25000">
                <a:solidFill>
                  <a:schemeClr val="accent1"/>
                </a:solidFill>
              </a:rPr>
              <a:t>1</a:t>
            </a:r>
            <a:r>
              <a:rPr lang="en-US" sz="2800" i="1">
                <a:solidFill>
                  <a:schemeClr val="accent1"/>
                </a:solidFill>
              </a:rPr>
              <a:t>) + w</a:t>
            </a:r>
            <a:r>
              <a:rPr lang="en-US" sz="2800" i="1" baseline="-25000">
                <a:solidFill>
                  <a:schemeClr val="accent1"/>
                </a:solidFill>
              </a:rPr>
              <a:t>2</a:t>
            </a:r>
            <a:r>
              <a:rPr lang="en-US" sz="2800" i="1">
                <a:solidFill>
                  <a:schemeClr val="accent1"/>
                </a:solidFill>
              </a:rPr>
              <a:t>f</a:t>
            </a:r>
            <a:r>
              <a:rPr lang="en-US" sz="2800" i="1" baseline="-25000">
                <a:solidFill>
                  <a:schemeClr val="accent1"/>
                </a:solidFill>
              </a:rPr>
              <a:t>2</a:t>
            </a:r>
            <a:r>
              <a:rPr lang="en-US" sz="2800" i="1">
                <a:solidFill>
                  <a:schemeClr val="accent1"/>
                </a:solidFill>
              </a:rPr>
              <a:t>(x</a:t>
            </a:r>
            <a:r>
              <a:rPr lang="en-US" sz="2800" i="1" baseline="-25000">
                <a:solidFill>
                  <a:schemeClr val="accent1"/>
                </a:solidFill>
              </a:rPr>
              <a:t>2</a:t>
            </a:r>
            <a:r>
              <a:rPr lang="en-US" sz="2800" i="1">
                <a:solidFill>
                  <a:schemeClr val="accent1"/>
                </a:solidFill>
              </a:rPr>
              <a:t>) +…+w</a:t>
            </a:r>
            <a:r>
              <a:rPr lang="en-US" sz="2800" i="1" baseline="-25000">
                <a:solidFill>
                  <a:schemeClr val="accent1"/>
                </a:solidFill>
              </a:rPr>
              <a:t>n</a:t>
            </a:r>
            <a:r>
              <a:rPr lang="en-US" sz="2800" i="1">
                <a:solidFill>
                  <a:schemeClr val="accent1"/>
                </a:solidFill>
              </a:rPr>
              <a:t>f</a:t>
            </a:r>
            <a:r>
              <a:rPr lang="en-US" sz="2800" i="1" baseline="-25000">
                <a:solidFill>
                  <a:schemeClr val="accent1"/>
                </a:solidFill>
              </a:rPr>
              <a:t>n</a:t>
            </a:r>
            <a:r>
              <a:rPr lang="en-US" sz="2800" i="1">
                <a:solidFill>
                  <a:schemeClr val="accent1"/>
                </a:solidFill>
              </a:rPr>
              <a:t>(x</a:t>
            </a:r>
            <a:r>
              <a:rPr lang="en-US" sz="2800" i="1" baseline="-25000">
                <a:solidFill>
                  <a:schemeClr val="accent1"/>
                </a:solidFill>
              </a:rPr>
              <a:t>n</a:t>
            </a:r>
            <a:r>
              <a:rPr lang="en-US" sz="2800" i="1">
                <a:solidFill>
                  <a:schemeClr val="accent1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Preference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Given two know individuals </a:t>
            </a:r>
            <a:r>
              <a:rPr lang="en-US" sz="2400" b="1"/>
              <a:t>X</a:t>
            </a:r>
            <a:r>
              <a:rPr lang="en-US" sz="2400"/>
              <a:t> and </a:t>
            </a:r>
            <a:r>
              <a:rPr lang="en-US" sz="2400" b="1"/>
              <a:t>Y, </a:t>
            </a:r>
            <a:r>
              <a:rPr lang="en-US" sz="2400"/>
              <a:t>if</a:t>
            </a:r>
            <a:r>
              <a:rPr lang="en-US" sz="2400" b="1"/>
              <a:t> </a:t>
            </a:r>
            <a:r>
              <a:rPr lang="en-US" sz="2400"/>
              <a:t>we prefer </a:t>
            </a:r>
            <a:r>
              <a:rPr lang="en-US" sz="2400" b="1"/>
              <a:t>X</a:t>
            </a:r>
            <a:r>
              <a:rPr lang="en-US" sz="2400"/>
              <a:t> than </a:t>
            </a:r>
            <a:r>
              <a:rPr lang="en-US" sz="2400" b="1"/>
              <a:t>Y</a:t>
            </a:r>
            <a:r>
              <a:rPr lang="en-US" sz="2400"/>
              <a:t>, then</a:t>
            </a:r>
            <a:br>
              <a:rPr lang="en-US" sz="2400"/>
            </a:br>
            <a:r>
              <a:rPr lang="en-US" sz="2400"/>
              <a:t>      </a:t>
            </a:r>
            <a:r>
              <a:rPr lang="en-US" sz="2400" b="1" i="1">
                <a:solidFill>
                  <a:srgbClr val="FF66CC"/>
                </a:solidFill>
              </a:rPr>
              <a:t>F(X) &gt; F(Y), </a:t>
            </a:r>
            <a:br>
              <a:rPr lang="en-US" sz="2400" b="1" i="1">
                <a:solidFill>
                  <a:srgbClr val="FF66CC"/>
                </a:solidFill>
              </a:rPr>
            </a:br>
            <a:r>
              <a:rPr lang="en-US" sz="2400"/>
              <a:t>that is</a:t>
            </a:r>
            <a:br>
              <a:rPr lang="en-US" sz="2400"/>
            </a:br>
            <a:r>
              <a:rPr lang="en-US" sz="2400"/>
              <a:t> </a:t>
            </a:r>
            <a:r>
              <a:rPr lang="en-US" sz="2400" i="1">
                <a:solidFill>
                  <a:schemeClr val="accent1"/>
                </a:solidFill>
              </a:rPr>
              <a:t>w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(f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(x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)-f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(y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)) +…+w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(f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(x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)-f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(y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)) &gt; 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7813" y="1528763"/>
            <a:ext cx="8426450" cy="4114800"/>
          </a:xfrm>
        </p:spPr>
        <p:txBody>
          <a:bodyPr/>
          <a:lstStyle/>
          <a:p>
            <a:pPr lvl="2"/>
            <a:r>
              <a:rPr lang="en-US" sz="2400"/>
              <a:t>All the preferences constitute a linear space</a:t>
            </a:r>
            <a:r>
              <a:rPr lang="en-US" sz="2400" b="1" i="1">
                <a:solidFill>
                  <a:srgbClr val="FF66CC"/>
                </a:solidFill>
              </a:rPr>
              <a:t> </a:t>
            </a:r>
            <a:r>
              <a:rPr lang="en-US" sz="2400" b="1" i="1">
                <a:solidFill>
                  <a:srgbClr val="003399"/>
                </a:solidFill>
              </a:rPr>
              <a:t>W</a:t>
            </a:r>
            <a:r>
              <a:rPr lang="en-US" sz="2400" b="1" i="1" baseline="-25000">
                <a:solidFill>
                  <a:srgbClr val="003399"/>
                </a:solidFill>
              </a:rPr>
              <a:t>n</a:t>
            </a:r>
            <a:r>
              <a:rPr lang="en-US" sz="2400" b="1" i="1">
                <a:solidFill>
                  <a:srgbClr val="003399"/>
                </a:solidFill>
              </a:rPr>
              <a:t>={w</a:t>
            </a:r>
            <a:r>
              <a:rPr lang="en-US" sz="2400" b="1" i="1" baseline="-25000">
                <a:solidFill>
                  <a:srgbClr val="003399"/>
                </a:solidFill>
              </a:rPr>
              <a:t>1</a:t>
            </a:r>
            <a:r>
              <a:rPr lang="en-US" sz="2400" b="1" i="1">
                <a:solidFill>
                  <a:srgbClr val="003399"/>
                </a:solidFill>
              </a:rPr>
              <a:t>,w</a:t>
            </a:r>
            <a:r>
              <a:rPr lang="en-US" sz="2400" b="1" i="1" baseline="-25000">
                <a:solidFill>
                  <a:srgbClr val="003399"/>
                </a:solidFill>
              </a:rPr>
              <a:t>2</a:t>
            </a:r>
            <a:r>
              <a:rPr lang="en-US" sz="2400" b="1" i="1">
                <a:solidFill>
                  <a:srgbClr val="003399"/>
                </a:solidFill>
              </a:rPr>
              <a:t>,…,w</a:t>
            </a:r>
            <a:r>
              <a:rPr lang="en-US" sz="2400" b="1" i="1" baseline="-25000">
                <a:solidFill>
                  <a:srgbClr val="003399"/>
                </a:solidFill>
              </a:rPr>
              <a:t>n</a:t>
            </a:r>
            <a:r>
              <a:rPr lang="en-US" sz="2400" b="1" i="1">
                <a:solidFill>
                  <a:srgbClr val="003399"/>
                </a:solidFill>
              </a:rPr>
              <a:t>}</a:t>
            </a:r>
          </a:p>
          <a:p>
            <a:pPr lvl="3"/>
            <a:r>
              <a:rPr lang="en-US" sz="2400" i="1">
                <a:solidFill>
                  <a:schemeClr val="accent1"/>
                </a:solidFill>
              </a:rPr>
              <a:t>w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(f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(x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)-f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(y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)) +…+w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(f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(x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)-f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(y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)) &gt; 0</a:t>
            </a:r>
          </a:p>
          <a:p>
            <a:pPr lvl="3"/>
            <a:r>
              <a:rPr lang="en-US" sz="2400" i="1">
                <a:solidFill>
                  <a:schemeClr val="accent1"/>
                </a:solidFill>
              </a:rPr>
              <a:t>w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(f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(z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)-f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(p</a:t>
            </a:r>
            <a:r>
              <a:rPr lang="en-US" sz="2400" i="1" baseline="-25000">
                <a:solidFill>
                  <a:schemeClr val="accent1"/>
                </a:solidFill>
              </a:rPr>
              <a:t>1</a:t>
            </a:r>
            <a:r>
              <a:rPr lang="en-US" sz="2400" i="1">
                <a:solidFill>
                  <a:schemeClr val="accent1"/>
                </a:solidFill>
              </a:rPr>
              <a:t>)) +…+w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(f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(z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)-f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(p</a:t>
            </a:r>
            <a:r>
              <a:rPr lang="en-US" sz="2400" i="1" baseline="-25000">
                <a:solidFill>
                  <a:schemeClr val="accent1"/>
                </a:solidFill>
              </a:rPr>
              <a:t>n</a:t>
            </a:r>
            <a:r>
              <a:rPr lang="en-US" sz="2400" i="1">
                <a:solidFill>
                  <a:schemeClr val="accent1"/>
                </a:solidFill>
              </a:rPr>
              <a:t>)) &gt; 0, etc</a:t>
            </a:r>
          </a:p>
          <a:p>
            <a:pPr lvl="3"/>
            <a:endParaRPr lang="en-US" sz="2400" i="1">
              <a:solidFill>
                <a:schemeClr val="accent1"/>
              </a:solidFill>
            </a:endParaRPr>
          </a:p>
          <a:p>
            <a:pPr lvl="2"/>
            <a:r>
              <a:rPr lang="en-US" sz="2400"/>
              <a:t>For any two new individuals </a:t>
            </a:r>
            <a:r>
              <a:rPr lang="en-US" sz="2400" b="1" i="1"/>
              <a:t>Y’</a:t>
            </a:r>
            <a:r>
              <a:rPr lang="en-US" sz="2400"/>
              <a:t> and Y’’, how to determine which one is more preferable?</a:t>
            </a:r>
          </a:p>
          <a:p>
            <a:pPr lvl="4"/>
            <a:r>
              <a:rPr lang="en-US" sz="2400" i="1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Multi-Criterion Fitness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2738438" y="3167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76438"/>
          </a:xfrm>
        </p:spPr>
        <p:txBody>
          <a:bodyPr/>
          <a:lstStyle/>
          <a:p>
            <a:r>
              <a:rPr lang="en-US" sz="5400"/>
              <a:t>Genetic Algorithm Introduction 1</a:t>
            </a:r>
            <a:endParaRPr kumimoji="0" lang="en-US" sz="5400">
              <a:solidFill>
                <a:schemeClr val="tx1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2052638"/>
            <a:ext cx="8732838" cy="4630737"/>
          </a:xfrm>
        </p:spPr>
        <p:txBody>
          <a:bodyPr/>
          <a:lstStyle/>
          <a:p>
            <a:r>
              <a:rPr lang="en-US"/>
              <a:t>Inspired by </a:t>
            </a:r>
            <a:r>
              <a:rPr lang="en-US">
                <a:solidFill>
                  <a:schemeClr val="hlink"/>
                </a:solidFill>
              </a:rPr>
              <a:t>natural evolution</a:t>
            </a:r>
            <a:endParaRPr lang="en-US"/>
          </a:p>
          <a:p>
            <a:r>
              <a:rPr lang="en-US">
                <a:solidFill>
                  <a:schemeClr val="hlink"/>
                </a:solidFill>
              </a:rPr>
              <a:t>Population</a:t>
            </a:r>
            <a:r>
              <a:rPr lang="en-US"/>
              <a:t> of individuals</a:t>
            </a:r>
          </a:p>
          <a:p>
            <a:pPr lvl="1"/>
            <a:r>
              <a:rPr lang="en-US"/>
              <a:t>Individual is feasible solution to problem</a:t>
            </a:r>
          </a:p>
          <a:p>
            <a:r>
              <a:rPr lang="en-US"/>
              <a:t>Each individual is characterized by a </a:t>
            </a:r>
            <a:r>
              <a:rPr lang="en-US">
                <a:solidFill>
                  <a:schemeClr val="hlink"/>
                </a:solidFill>
              </a:rPr>
              <a:t>Fitness function</a:t>
            </a:r>
          </a:p>
          <a:p>
            <a:pPr lvl="1"/>
            <a:r>
              <a:rPr lang="en-US"/>
              <a:t>Higher fitness is better solution</a:t>
            </a:r>
          </a:p>
          <a:p>
            <a:r>
              <a:rPr lang="en-US"/>
              <a:t>Based on their fitness, parents are selected to reproduce </a:t>
            </a:r>
            <a:r>
              <a:rPr lang="en-US">
                <a:solidFill>
                  <a:schemeClr val="hlink"/>
                </a:solidFill>
              </a:rPr>
              <a:t>offspring</a:t>
            </a:r>
            <a:r>
              <a:rPr lang="en-US"/>
              <a:t> for a new </a:t>
            </a:r>
            <a:r>
              <a:rPr lang="en-US">
                <a:solidFill>
                  <a:schemeClr val="hlink"/>
                </a:solidFill>
              </a:rPr>
              <a:t>generation</a:t>
            </a:r>
            <a:endParaRPr lang="en-US"/>
          </a:p>
          <a:p>
            <a:pPr lvl="1"/>
            <a:r>
              <a:rPr lang="en-US"/>
              <a:t>Fitter individuals have more chance to reproduce</a:t>
            </a:r>
          </a:p>
          <a:p>
            <a:pPr lvl="1"/>
            <a:r>
              <a:rPr lang="en-US"/>
              <a:t>New generation has same size as old generation; old generation dies</a:t>
            </a:r>
          </a:p>
          <a:p>
            <a:r>
              <a:rPr lang="en-US"/>
              <a:t>Offspring has </a:t>
            </a:r>
            <a:r>
              <a:rPr lang="en-US">
                <a:solidFill>
                  <a:schemeClr val="hlink"/>
                </a:solidFill>
              </a:rPr>
              <a:t>combination</a:t>
            </a:r>
            <a:r>
              <a:rPr lang="en-US"/>
              <a:t> of properties of two parents</a:t>
            </a:r>
          </a:p>
          <a:p>
            <a:r>
              <a:rPr lang="en-US"/>
              <a:t>If well designed, population will </a:t>
            </a:r>
            <a:r>
              <a:rPr lang="en-US">
                <a:solidFill>
                  <a:schemeClr val="hlink"/>
                </a:solidFill>
              </a:rPr>
              <a:t>converge</a:t>
            </a:r>
            <a:r>
              <a:rPr lang="en-US"/>
              <a:t> to optimal solution</a:t>
            </a:r>
            <a:r>
              <a:rPr lang="en-US">
                <a:solidFill>
                  <a:schemeClr val="hlink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Multi-Criterion Fitness</a:t>
            </a:r>
          </a:p>
        </p:txBody>
      </p:sp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1371600" y="1631950"/>
          <a:ext cx="6237288" cy="1687513"/>
        </p:xfrm>
        <a:graphic>
          <a:graphicData uri="http://schemas.openxmlformats.org/presentationml/2006/ole">
            <p:oleObj spid="_x0000_s191491" name="Equation" r:id="rId3" imgW="2145960" imgH="583920" progId="Equation.3">
              <p:embed/>
            </p:oleObj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1371600" y="3886200"/>
          <a:ext cx="6237288" cy="1687513"/>
        </p:xfrm>
        <a:graphic>
          <a:graphicData uri="http://schemas.openxmlformats.org/presentationml/2006/ole">
            <p:oleObj spid="_x0000_s191492" name="Equation" r:id="rId4" imgW="214596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Multi-Criterion Fitness</a:t>
            </a:r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2362200" y="1978025"/>
          <a:ext cx="3276600" cy="1211263"/>
        </p:xfrm>
        <a:graphic>
          <a:graphicData uri="http://schemas.openxmlformats.org/presentationml/2006/ole">
            <p:oleObj spid="_x0000_s192515" name="Equation" r:id="rId3" imgW="1168200" imgH="431640" progId="Equation.3">
              <p:embed/>
            </p:oleObj>
          </a:graphicData>
        </a:graphic>
      </p:graphicFrame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2339975" y="3346450"/>
          <a:ext cx="3276600" cy="1211263"/>
        </p:xfrm>
        <a:graphic>
          <a:graphicData uri="http://schemas.openxmlformats.org/presentationml/2006/ole">
            <p:oleObj spid="_x0000_s192516" name="Equation" r:id="rId4" imgW="1168200" imgH="431640" progId="Equation.3">
              <p:embed/>
            </p:oleObj>
          </a:graphicData>
        </a:graphic>
      </p:graphicFrame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216025" y="1298575"/>
            <a:ext cx="13525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latin typeface="Times New Roman" pitchFamily="18" charset="0"/>
              </a:rPr>
              <a:t>Then, 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646113" y="4502150"/>
            <a:ext cx="18224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Otherwise, 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2971800" y="4876800"/>
            <a:ext cx="1563688" cy="576263"/>
          </a:xfrm>
          <a:prstGeom prst="rect">
            <a:avLst/>
          </a:prstGeom>
          <a:solidFill>
            <a:srgbClr val="003399"/>
          </a:solidFill>
          <a:ln w="57150" cmpd="thinThick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CCFF"/>
                </a:solidFill>
                <a:latin typeface="Times New Roman" pitchFamily="18" charset="0"/>
              </a:rPr>
              <a:t>Y’  ~ Y’’</a:t>
            </a:r>
          </a:p>
        </p:txBody>
      </p: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228600" y="5702300"/>
            <a:ext cx="874395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</a:rPr>
              <a:t>Construct the dominant relationship among some indifferent ones according to the preferences.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Other parameters of GA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Initialization</a:t>
            </a:r>
            <a:r>
              <a:rPr lang="en-US"/>
              <a:t>: </a:t>
            </a:r>
          </a:p>
          <a:p>
            <a:pPr lvl="1"/>
            <a:r>
              <a:rPr lang="en-US"/>
              <a:t>Population size</a:t>
            </a:r>
          </a:p>
          <a:p>
            <a:pPr lvl="1"/>
            <a:r>
              <a:rPr lang="en-US"/>
              <a:t>Random</a:t>
            </a:r>
          </a:p>
          <a:p>
            <a:pPr lvl="1"/>
            <a:r>
              <a:rPr lang="en-US"/>
              <a:t>Dedicated greedy algorithm</a:t>
            </a:r>
          </a:p>
          <a:p>
            <a:r>
              <a:rPr lang="en-US">
                <a:solidFill>
                  <a:schemeClr val="hlink"/>
                </a:solidFill>
              </a:rPr>
              <a:t>Reproduction</a:t>
            </a:r>
            <a:r>
              <a:rPr lang="en-US"/>
              <a:t>: </a:t>
            </a:r>
          </a:p>
          <a:p>
            <a:pPr lvl="1"/>
            <a:r>
              <a:rPr lang="en-US"/>
              <a:t>Generational: as described before (insects)</a:t>
            </a:r>
          </a:p>
          <a:p>
            <a:pPr lvl="1"/>
            <a:r>
              <a:rPr lang="en-US"/>
              <a:t>Generational with elitism: fixed number of most fit individuals are copied unmodified into new generation</a:t>
            </a:r>
          </a:p>
          <a:p>
            <a:pPr lvl="1"/>
            <a:r>
              <a:rPr lang="en-US"/>
              <a:t>Steady state: two parents are selected to reproduce and two parents are selected to die; two offspring are immediately inserted in the pool (mammals)</a:t>
            </a:r>
          </a:p>
          <a:p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Other parameters of GA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Stop criterion</a:t>
            </a:r>
            <a:r>
              <a:rPr lang="en-US"/>
              <a:t>:</a:t>
            </a:r>
          </a:p>
          <a:p>
            <a:pPr lvl="1"/>
            <a:r>
              <a:rPr lang="en-US"/>
              <a:t>Number of new chromosomes</a:t>
            </a:r>
          </a:p>
          <a:p>
            <a:pPr lvl="1"/>
            <a:r>
              <a:rPr lang="en-US"/>
              <a:t>Number of new and unique chromosomes</a:t>
            </a:r>
          </a:p>
          <a:p>
            <a:pPr lvl="1"/>
            <a:r>
              <a:rPr lang="en-US"/>
              <a:t>Number of generations</a:t>
            </a:r>
          </a:p>
          <a:p>
            <a:r>
              <a:rPr lang="en-US" noProof="1">
                <a:solidFill>
                  <a:schemeClr val="hlink"/>
                </a:solidFill>
              </a:rPr>
              <a:t>Measure</a:t>
            </a:r>
            <a:r>
              <a:rPr kumimoji="0" lang="en-US" noProof="1"/>
              <a:t>:</a:t>
            </a:r>
          </a:p>
          <a:p>
            <a:pPr lvl="1"/>
            <a:r>
              <a:rPr kumimoji="0" lang="en-US" noProof="1"/>
              <a:t>Best of population</a:t>
            </a:r>
          </a:p>
          <a:p>
            <a:pPr lvl="1"/>
            <a:r>
              <a:rPr kumimoji="0" lang="en-US" noProof="1"/>
              <a:t>Average of population</a:t>
            </a:r>
          </a:p>
          <a:p>
            <a:r>
              <a:rPr lang="en-US">
                <a:solidFill>
                  <a:schemeClr val="hlink"/>
                </a:solidFill>
              </a:rPr>
              <a:t>Duplicates</a:t>
            </a:r>
            <a:endParaRPr lang="en-US" u="sng"/>
          </a:p>
          <a:p>
            <a:pPr lvl="1"/>
            <a:r>
              <a:rPr lang="en-US"/>
              <a:t>Accept all duplicates</a:t>
            </a:r>
          </a:p>
          <a:p>
            <a:pPr lvl="1"/>
            <a:r>
              <a:rPr lang="en-US"/>
              <a:t>Avoid too many duplicates, because that degenerates the population (inteelt)</a:t>
            </a:r>
          </a:p>
          <a:p>
            <a:pPr lvl="1"/>
            <a:r>
              <a:rPr lang="en-US"/>
              <a:t>No duplicates at all</a:t>
            </a:r>
          </a:p>
          <a:p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Example run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98588"/>
            <a:ext cx="8732838" cy="995362"/>
          </a:xfrm>
        </p:spPr>
        <p:txBody>
          <a:bodyPr/>
          <a:lstStyle/>
          <a:p>
            <a:pPr>
              <a:buFontTx/>
              <a:buNone/>
            </a:pPr>
            <a:r>
              <a:rPr lang="en-US" u="sng"/>
              <a:t>	Maxima</a:t>
            </a:r>
            <a:r>
              <a:rPr lang="en-US"/>
              <a:t> and </a:t>
            </a:r>
            <a:r>
              <a:rPr lang="en-US" u="sng"/>
              <a:t>Averages</a:t>
            </a:r>
            <a:r>
              <a:rPr lang="en-US"/>
              <a:t> of steady state and generational replacement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29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914400" y="2286000"/>
          <a:ext cx="7115175" cy="3879850"/>
        </p:xfrm>
        <a:graphic>
          <a:graphicData uri="http://schemas.openxmlformats.org/presentationml/2006/ole">
            <p:oleObj spid="_x0000_s34821" name="Document" r:id="rId3" imgW="4172760" imgH="2274840" progId="Word.Document.8">
              <p:embed/>
            </p:oleObj>
          </a:graphicData>
        </a:graphic>
      </p:graphicFrame>
    </p:spTree>
  </p:cSld>
  <p:clrMapOvr>
    <a:masterClrMapping/>
  </p:clrMapOvr>
  <p:transition spd="med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547938"/>
          </a:xfrm>
          <a:solidFill>
            <a:schemeClr val="folHlink"/>
          </a:solidFill>
        </p:spPr>
        <p:txBody>
          <a:bodyPr/>
          <a:lstStyle/>
          <a:p>
            <a:r>
              <a:rPr lang="en-US" sz="8000" b="1" i="1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4200525"/>
            <a:ext cx="8732838" cy="2482850"/>
          </a:xfrm>
        </p:spPr>
        <p:txBody>
          <a:bodyPr/>
          <a:lstStyle/>
          <a:p>
            <a:r>
              <a:rPr lang="en-US" sz="3600"/>
              <a:t>What</a:t>
            </a:r>
          </a:p>
          <a:p>
            <a:pPr lvl="1"/>
            <a:r>
              <a:rPr lang="en-US" sz="3200"/>
              <a:t>Exploits an analogy between the annealing process and the search for the optimum in a more general system.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Annealing Process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Annealing Process</a:t>
            </a:r>
          </a:p>
          <a:p>
            <a:pPr lvl="1"/>
            <a:r>
              <a:rPr lang="en-US" sz="2800"/>
              <a:t>Raising the temperature up to a very high level (melting temperature, for example), the atoms have a higher energy state and a high possibility to re-arrange the crystalline structure.</a:t>
            </a:r>
          </a:p>
          <a:p>
            <a:pPr lvl="1"/>
            <a:r>
              <a:rPr lang="en-US" sz="2800"/>
              <a:t>Cooling down slowly, the atoms have a lower and lower energy state and a smaller and smaller possibility to re-arrange the crystalline structure.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73188"/>
            <a:ext cx="8247063" cy="3370262"/>
          </a:xfrm>
        </p:spPr>
        <p:txBody>
          <a:bodyPr/>
          <a:lstStyle/>
          <a:p>
            <a:r>
              <a:rPr lang="en-US" sz="2800"/>
              <a:t>Analogy</a:t>
            </a:r>
          </a:p>
          <a:p>
            <a:pPr lvl="1"/>
            <a:r>
              <a:rPr lang="en-US" sz="2400"/>
              <a:t>Metal  </a:t>
            </a:r>
            <a:r>
              <a:rPr lang="en-US" sz="2400">
                <a:sym typeface="Wingdings" pitchFamily="2" charset="2"/>
              </a:rPr>
              <a:t> Problem</a:t>
            </a:r>
          </a:p>
          <a:p>
            <a:pPr lvl="1"/>
            <a:r>
              <a:rPr lang="en-US" sz="2400">
                <a:sym typeface="Wingdings" pitchFamily="2" charset="2"/>
              </a:rPr>
              <a:t>Energy State  Cost Function</a:t>
            </a:r>
          </a:p>
          <a:p>
            <a:pPr lvl="1"/>
            <a:r>
              <a:rPr lang="en-US" sz="2400">
                <a:sym typeface="Wingdings" pitchFamily="2" charset="2"/>
              </a:rPr>
              <a:t>Temperature  Control Parameter</a:t>
            </a:r>
          </a:p>
          <a:p>
            <a:pPr lvl="1"/>
            <a:r>
              <a:rPr lang="en-US" sz="2400">
                <a:sym typeface="Wingdings" pitchFamily="2" charset="2"/>
              </a:rPr>
              <a:t>A completely ordered crystalline structure </a:t>
            </a:r>
            <a:br>
              <a:rPr lang="en-US" sz="2400">
                <a:sym typeface="Wingdings" pitchFamily="2" charset="2"/>
              </a:rPr>
            </a:br>
            <a:r>
              <a:rPr lang="en-US" sz="2400">
                <a:sym typeface="Wingdings" pitchFamily="2" charset="2"/>
              </a:rPr>
              <a:t>  the optimal solution for the problem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633413" y="5221288"/>
            <a:ext cx="7934325" cy="958850"/>
          </a:xfrm>
          <a:prstGeom prst="rect">
            <a:avLst/>
          </a:prstGeom>
          <a:noFill/>
          <a:ln w="1270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003399"/>
                </a:solidFill>
                <a:latin typeface="Times New Roman" pitchFamily="18" charset="0"/>
              </a:rPr>
              <a:t>Global optimal solution can be achieved as long as the cooling process is slow enough.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Metropolis Loop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595438"/>
            <a:ext cx="8732838" cy="4403725"/>
          </a:xfrm>
        </p:spPr>
        <p:txBody>
          <a:bodyPr/>
          <a:lstStyle/>
          <a:p>
            <a:r>
              <a:rPr lang="en-US" sz="2800"/>
              <a:t>The essential characteristic of simulated annealing</a:t>
            </a:r>
          </a:p>
          <a:p>
            <a:r>
              <a:rPr lang="en-US" sz="2800"/>
              <a:t>Determining how to randomly explore new solution, reject or accept the new solution</a:t>
            </a:r>
            <a:br>
              <a:rPr lang="en-US" sz="2800"/>
            </a:br>
            <a:r>
              <a:rPr lang="en-US" sz="2800"/>
              <a:t>at a constant temperature T. </a:t>
            </a:r>
          </a:p>
          <a:p>
            <a:r>
              <a:rPr lang="en-US" sz="2800"/>
              <a:t>Finished until equilibrium is achieved.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050925" y="5070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Metropolis Criterion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1409700"/>
            <a:ext cx="862965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Let </a:t>
            </a:r>
          </a:p>
          <a:p>
            <a:pPr lvl="1">
              <a:lnSpc>
                <a:spcPct val="90000"/>
              </a:lnSpc>
            </a:pPr>
            <a:r>
              <a:rPr lang="en-US" sz="1800" b="1"/>
              <a:t>X</a:t>
            </a:r>
            <a:r>
              <a:rPr lang="en-US" b="1"/>
              <a:t> </a:t>
            </a:r>
            <a:r>
              <a:rPr lang="en-US"/>
              <a:t>be the current solution and</a:t>
            </a:r>
            <a:r>
              <a:rPr lang="en-US" b="1"/>
              <a:t> </a:t>
            </a:r>
            <a:r>
              <a:rPr lang="en-US" sz="1800" b="1"/>
              <a:t>X</a:t>
            </a:r>
            <a:r>
              <a:rPr lang="en-US" b="1"/>
              <a:t>’ </a:t>
            </a:r>
            <a:r>
              <a:rPr lang="en-US"/>
              <a:t>be the new solution</a:t>
            </a:r>
          </a:p>
          <a:p>
            <a:pPr lvl="1">
              <a:lnSpc>
                <a:spcPct val="90000"/>
              </a:lnSpc>
            </a:pPr>
            <a:r>
              <a:rPr lang="en-US" b="1" i="1"/>
              <a:t>C</a:t>
            </a:r>
            <a:r>
              <a:rPr lang="en-US"/>
              <a:t>(</a:t>
            </a:r>
            <a:r>
              <a:rPr lang="en-US" b="1"/>
              <a:t>x</a:t>
            </a:r>
            <a:r>
              <a:rPr lang="en-US"/>
              <a:t>) (</a:t>
            </a:r>
            <a:r>
              <a:rPr lang="en-US" b="1" i="1"/>
              <a:t>C</a:t>
            </a:r>
            <a:r>
              <a:rPr lang="en-US"/>
              <a:t>(</a:t>
            </a:r>
            <a:r>
              <a:rPr lang="en-US" b="1"/>
              <a:t>x’</a:t>
            </a:r>
            <a:r>
              <a:rPr lang="en-US"/>
              <a:t>))be the energy state (cost) of </a:t>
            </a:r>
            <a:r>
              <a:rPr lang="en-US" b="1"/>
              <a:t>x</a:t>
            </a:r>
            <a:r>
              <a:rPr lang="en-US"/>
              <a:t> (</a:t>
            </a:r>
            <a:r>
              <a:rPr lang="en-US" b="1"/>
              <a:t>x’</a:t>
            </a:r>
            <a:r>
              <a:rPr lang="en-US"/>
              <a:t>) </a:t>
            </a:r>
          </a:p>
          <a:p>
            <a:pPr>
              <a:lnSpc>
                <a:spcPct val="90000"/>
              </a:lnSpc>
            </a:pPr>
            <a:r>
              <a:rPr lang="en-US"/>
              <a:t>Probability </a:t>
            </a:r>
            <a:r>
              <a:rPr lang="en-US" b="1" i="1"/>
              <a:t>P</a:t>
            </a:r>
            <a:r>
              <a:rPr lang="en-US" baseline="-25000"/>
              <a:t>accept</a:t>
            </a:r>
            <a:r>
              <a:rPr lang="en-US"/>
              <a:t> = </a:t>
            </a:r>
            <a:r>
              <a:rPr lang="en-US" b="1" i="1"/>
              <a:t>exp</a:t>
            </a:r>
            <a:r>
              <a:rPr lang="en-US"/>
              <a:t> [(</a:t>
            </a:r>
            <a:r>
              <a:rPr lang="en-US" b="1" i="1"/>
              <a:t>C</a:t>
            </a:r>
            <a:r>
              <a:rPr lang="en-US"/>
              <a:t>(</a:t>
            </a:r>
            <a:r>
              <a:rPr lang="en-US" b="1"/>
              <a:t>x</a:t>
            </a:r>
            <a:r>
              <a:rPr lang="en-US"/>
              <a:t>)-</a:t>
            </a:r>
            <a:r>
              <a:rPr lang="en-US" b="1" i="1"/>
              <a:t>C</a:t>
            </a:r>
            <a:r>
              <a:rPr lang="en-US"/>
              <a:t>(</a:t>
            </a:r>
            <a:r>
              <a:rPr lang="en-US" b="1"/>
              <a:t>x’</a:t>
            </a:r>
            <a:r>
              <a:rPr lang="en-US"/>
              <a:t>))/ T]</a:t>
            </a:r>
          </a:p>
          <a:p>
            <a:pPr>
              <a:lnSpc>
                <a:spcPct val="90000"/>
              </a:lnSpc>
            </a:pPr>
            <a:r>
              <a:rPr lang="en-US"/>
              <a:t>Let </a:t>
            </a:r>
            <a:r>
              <a:rPr lang="en-US" b="1" i="1"/>
              <a:t>N=Random</a:t>
            </a:r>
            <a:r>
              <a:rPr lang="en-US"/>
              <a:t>(0,1)</a:t>
            </a:r>
          </a:p>
          <a:p>
            <a:pPr>
              <a:lnSpc>
                <a:spcPct val="90000"/>
              </a:lnSpc>
            </a:pPr>
            <a:r>
              <a:rPr lang="en-US"/>
              <a:t>Unconditional accepted if</a:t>
            </a:r>
          </a:p>
          <a:p>
            <a:pPr lvl="1">
              <a:lnSpc>
                <a:spcPct val="90000"/>
              </a:lnSpc>
            </a:pPr>
            <a:r>
              <a:rPr lang="en-US" b="1" i="1"/>
              <a:t>C(</a:t>
            </a:r>
            <a:r>
              <a:rPr lang="en-US" b="1"/>
              <a:t>x’</a:t>
            </a:r>
            <a:r>
              <a:rPr lang="en-US" b="1" i="1"/>
              <a:t>) &lt; C(</a:t>
            </a:r>
            <a:r>
              <a:rPr lang="en-US" b="1"/>
              <a:t>x</a:t>
            </a:r>
            <a:r>
              <a:rPr lang="en-US" b="1" i="1"/>
              <a:t>), the new solution is better</a:t>
            </a:r>
          </a:p>
          <a:p>
            <a:pPr>
              <a:lnSpc>
                <a:spcPct val="90000"/>
              </a:lnSpc>
            </a:pPr>
            <a:r>
              <a:rPr lang="en-US"/>
              <a:t>Probably accepted if </a:t>
            </a:r>
          </a:p>
          <a:p>
            <a:pPr lvl="1">
              <a:lnSpc>
                <a:spcPct val="90000"/>
              </a:lnSpc>
            </a:pPr>
            <a:r>
              <a:rPr lang="en-US" b="1" i="1"/>
              <a:t>C(</a:t>
            </a:r>
            <a:r>
              <a:rPr lang="en-US" b="1"/>
              <a:t>x’</a:t>
            </a:r>
            <a:r>
              <a:rPr lang="en-US" b="1" i="1"/>
              <a:t>) &gt;= C(</a:t>
            </a:r>
            <a:r>
              <a:rPr lang="en-US" b="1"/>
              <a:t>x</a:t>
            </a:r>
            <a:r>
              <a:rPr lang="en-US" b="1" i="1"/>
              <a:t>), the new solution is worse . Accepted only when </a:t>
            </a:r>
            <a:r>
              <a:rPr lang="en-US" i="1"/>
              <a:t>N &lt; P</a:t>
            </a:r>
            <a:r>
              <a:rPr lang="en-US" i="1" baseline="-25000"/>
              <a:t>accept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Algorithm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Generate initial population;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Compute fitness of each individual;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REPEAT </a:t>
            </a:r>
            <a:r>
              <a:rPr lang="en-US" b="1">
                <a:latin typeface="Courier New" pitchFamily="49" charset="0"/>
              </a:rPr>
              <a:t>/* New generation /*</a:t>
            </a:r>
            <a:endParaRPr lang="en-US" b="1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  FOR population_size / 2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    Select two parents from old generation;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     </a:t>
            </a:r>
            <a:r>
              <a:rPr lang="en-US" b="1">
                <a:latin typeface="Courier New" pitchFamily="49" charset="0"/>
              </a:rPr>
              <a:t>/* biased to the fitter ones */</a:t>
            </a:r>
            <a:endParaRPr lang="en-US" b="1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    Recombine parents for two offspring;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    Compute fitness of offspring;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    Insert offspring in new generation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  END FOR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UNTIL population has converged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  <p:transition spd="med"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i="1"/>
              <a:t>Algorithm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431925"/>
            <a:ext cx="8602663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Initialize initial solution </a:t>
            </a:r>
            <a:r>
              <a:rPr lang="en-US" b="1"/>
              <a:t>x , </a:t>
            </a:r>
            <a:r>
              <a:rPr lang="en-US"/>
              <a:t>highest temperature</a:t>
            </a:r>
            <a:r>
              <a:rPr lang="en-US" b="1"/>
              <a:t> T</a:t>
            </a:r>
            <a:r>
              <a:rPr lang="en-US" b="1" baseline="-25000"/>
              <a:t>h</a:t>
            </a:r>
            <a:r>
              <a:rPr lang="en-US" b="1"/>
              <a:t>, </a:t>
            </a:r>
            <a:r>
              <a:rPr lang="en-US"/>
              <a:t>and coolest temperature</a:t>
            </a:r>
            <a:r>
              <a:rPr lang="en-US" b="1"/>
              <a:t> T</a:t>
            </a:r>
            <a:r>
              <a:rPr lang="en-US" b="1" baseline="-25000"/>
              <a:t>l</a:t>
            </a:r>
          </a:p>
          <a:p>
            <a:pPr>
              <a:buFontTx/>
              <a:buNone/>
            </a:pPr>
            <a:r>
              <a:rPr lang="en-US" b="1"/>
              <a:t>T= T</a:t>
            </a:r>
            <a:r>
              <a:rPr lang="en-US" b="1" baseline="-25000"/>
              <a:t>h</a:t>
            </a:r>
          </a:p>
          <a:p>
            <a:pPr>
              <a:buFontTx/>
              <a:buNone/>
            </a:pPr>
            <a:r>
              <a:rPr lang="en-US"/>
              <a:t>When the temperature is higher than</a:t>
            </a:r>
            <a:r>
              <a:rPr lang="en-US" b="1"/>
              <a:t> T</a:t>
            </a:r>
            <a:r>
              <a:rPr lang="en-US" b="1" baseline="-25000"/>
              <a:t>l</a:t>
            </a:r>
          </a:p>
          <a:p>
            <a:pPr>
              <a:buFontTx/>
              <a:buNone/>
            </a:pPr>
            <a:r>
              <a:rPr lang="en-US" b="1"/>
              <a:t>    </a:t>
            </a:r>
            <a:r>
              <a:rPr lang="en-US"/>
              <a:t>While not in equilibrium</a:t>
            </a:r>
          </a:p>
          <a:p>
            <a:pPr>
              <a:buFontTx/>
              <a:buNone/>
            </a:pPr>
            <a:r>
              <a:rPr lang="en-US"/>
              <a:t>	  Search for the new solution </a:t>
            </a:r>
            <a:r>
              <a:rPr lang="en-US" b="1"/>
              <a:t>X’</a:t>
            </a:r>
          </a:p>
          <a:p>
            <a:pPr>
              <a:buFontTx/>
              <a:buNone/>
            </a:pPr>
            <a:r>
              <a:rPr lang="en-US"/>
              <a:t>       Accept or reject </a:t>
            </a:r>
            <a:r>
              <a:rPr lang="en-US" b="1"/>
              <a:t>X’</a:t>
            </a:r>
            <a:r>
              <a:rPr lang="en-US"/>
              <a:t> according to Metropolis Criterion</a:t>
            </a:r>
          </a:p>
          <a:p>
            <a:pPr>
              <a:buFontTx/>
              <a:buNone/>
            </a:pPr>
            <a:r>
              <a:rPr lang="en-US"/>
              <a:t>   End</a:t>
            </a:r>
          </a:p>
          <a:p>
            <a:pPr>
              <a:buFontTx/>
              <a:buNone/>
            </a:pPr>
            <a:r>
              <a:rPr lang="en-US"/>
              <a:t>   Decrease the temperature </a:t>
            </a:r>
            <a:r>
              <a:rPr lang="en-US" b="1"/>
              <a:t>T</a:t>
            </a:r>
          </a:p>
          <a:p>
            <a:pPr>
              <a:buFontTx/>
              <a:buNone/>
            </a:pPr>
            <a:r>
              <a:rPr lang="en-US"/>
              <a:t>End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Simulated Annealing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Definition of solution</a:t>
            </a:r>
          </a:p>
          <a:p>
            <a:r>
              <a:rPr lang="en-US" sz="3200"/>
              <a:t>Search mechanism, i.e. the definition of a neighborhood</a:t>
            </a:r>
          </a:p>
          <a:p>
            <a:r>
              <a:rPr lang="en-US" sz="3200"/>
              <a:t>Cost-function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Control Parameters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71613"/>
            <a:ext cx="8677275" cy="4114800"/>
          </a:xfrm>
        </p:spPr>
        <p:txBody>
          <a:bodyPr/>
          <a:lstStyle/>
          <a:p>
            <a:r>
              <a:rPr lang="en-US" sz="2800"/>
              <a:t>Definition of equilibrium</a:t>
            </a:r>
          </a:p>
          <a:p>
            <a:pPr lvl="1"/>
            <a:r>
              <a:rPr lang="en-US" sz="2400"/>
              <a:t>Cannot yield any significant improvement after certain number of loops</a:t>
            </a:r>
          </a:p>
          <a:p>
            <a:pPr lvl="1"/>
            <a:r>
              <a:rPr lang="en-US" sz="2400"/>
              <a:t>A constant number of loops</a:t>
            </a:r>
          </a:p>
          <a:p>
            <a:r>
              <a:rPr lang="en-US" sz="2800"/>
              <a:t>Annealing schedule (i.e. </a:t>
            </a:r>
            <a:r>
              <a:rPr lang="en-US"/>
              <a:t>How to reduce the temperature</a:t>
            </a:r>
            <a:r>
              <a:rPr lang="en-US" sz="2800"/>
              <a:t>)</a:t>
            </a:r>
          </a:p>
          <a:p>
            <a:pPr lvl="1"/>
            <a:r>
              <a:rPr lang="en-US" sz="2400"/>
              <a:t>A constant value, T’ = T - T</a:t>
            </a:r>
            <a:r>
              <a:rPr lang="en-US" sz="2400" baseline="-25000"/>
              <a:t>d</a:t>
            </a:r>
          </a:p>
          <a:p>
            <a:pPr lvl="1"/>
            <a:r>
              <a:rPr lang="en-US" sz="2400"/>
              <a:t>A constant scale factor, T’= T * R</a:t>
            </a:r>
            <a:r>
              <a:rPr lang="en-US" sz="2400" baseline="-25000"/>
              <a:t>d</a:t>
            </a:r>
          </a:p>
          <a:p>
            <a:pPr lvl="2"/>
            <a:r>
              <a:rPr lang="en-US" sz="2000"/>
              <a:t>A scale factor usually can achieve better performance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Control Parameters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1446213"/>
            <a:ext cx="8229600" cy="4114800"/>
          </a:xfrm>
        </p:spPr>
        <p:txBody>
          <a:bodyPr/>
          <a:lstStyle/>
          <a:p>
            <a:r>
              <a:rPr lang="en-US" sz="2800"/>
              <a:t>Temperature determination</a:t>
            </a:r>
          </a:p>
          <a:p>
            <a:pPr lvl="1"/>
            <a:r>
              <a:rPr lang="en-US" sz="2400"/>
              <a:t>Artificial, without physical significant</a:t>
            </a:r>
          </a:p>
          <a:p>
            <a:pPr lvl="1"/>
            <a:r>
              <a:rPr lang="en-US" sz="2400"/>
              <a:t>Initial temperature</a:t>
            </a:r>
          </a:p>
          <a:p>
            <a:pPr lvl="2"/>
            <a:r>
              <a:rPr lang="en-US" sz="2000"/>
              <a:t>80-90% acceptance rate</a:t>
            </a:r>
          </a:p>
          <a:p>
            <a:pPr lvl="1"/>
            <a:r>
              <a:rPr lang="en-US" sz="2400"/>
              <a:t>Final temperature</a:t>
            </a:r>
          </a:p>
          <a:p>
            <a:pPr lvl="2"/>
            <a:r>
              <a:rPr lang="en-US" sz="2000"/>
              <a:t>A constant value, i.e., based on the total number of solutions searched</a:t>
            </a:r>
          </a:p>
          <a:p>
            <a:pPr lvl="2"/>
            <a:r>
              <a:rPr lang="en-US" sz="2000"/>
              <a:t>No improvement during the entire Metropolis loop</a:t>
            </a:r>
          </a:p>
          <a:p>
            <a:pPr lvl="2"/>
            <a:r>
              <a:rPr lang="en-US" sz="2000"/>
              <a:t>Acceptance rate falling below a given (small) value</a:t>
            </a:r>
          </a:p>
          <a:p>
            <a:pPr lvl="1"/>
            <a:r>
              <a:rPr lang="en-US" sz="2400"/>
              <a:t>Problem specific and may need to be tuned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Example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Traveling Salesman Problem (TSP)</a:t>
            </a:r>
          </a:p>
          <a:p>
            <a:pPr lvl="1"/>
            <a:r>
              <a:rPr lang="en-US" sz="2800"/>
              <a:t>Given 6 cities and the traveling cost between any two cities</a:t>
            </a:r>
          </a:p>
          <a:p>
            <a:pPr lvl="1"/>
            <a:r>
              <a:rPr lang="en-US" sz="2800"/>
              <a:t>A salesman need to start from city 1 and travel all other cities then back to city 1</a:t>
            </a:r>
          </a:p>
          <a:p>
            <a:pPr lvl="1"/>
            <a:r>
              <a:rPr lang="en-US" sz="2800"/>
              <a:t>Minimize the total traveling cost</a:t>
            </a:r>
          </a:p>
          <a:p>
            <a:pPr lvl="1"/>
            <a:endParaRPr lang="en-US" sz="2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Example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Solution representation</a:t>
            </a:r>
          </a:p>
          <a:p>
            <a:pPr lvl="1"/>
            <a:r>
              <a:rPr lang="en-US" sz="3200"/>
              <a:t>An integer list, i.e., (1,4,2,3,6,5)</a:t>
            </a:r>
          </a:p>
          <a:p>
            <a:r>
              <a:rPr lang="en-US" sz="3600"/>
              <a:t>Search mechanism</a:t>
            </a:r>
          </a:p>
          <a:p>
            <a:pPr lvl="1"/>
            <a:r>
              <a:rPr lang="en-US" sz="3200"/>
              <a:t>Swap any two integers (except for the first one)</a:t>
            </a:r>
          </a:p>
          <a:p>
            <a:pPr lvl="2"/>
            <a:r>
              <a:rPr lang="en-US" sz="2800"/>
              <a:t> (1,4,</a:t>
            </a:r>
            <a:r>
              <a:rPr lang="en-US" sz="2800">
                <a:solidFill>
                  <a:srgbClr val="FF66CC"/>
                </a:solidFill>
              </a:rPr>
              <a:t>2,3</a:t>
            </a:r>
            <a:r>
              <a:rPr lang="en-US" sz="2800"/>
              <a:t>,6,5) </a:t>
            </a:r>
            <a:r>
              <a:rPr lang="en-US" sz="2800">
                <a:sym typeface="Wingdings" pitchFamily="2" charset="2"/>
              </a:rPr>
              <a:t> (1,4,</a:t>
            </a:r>
            <a:r>
              <a:rPr lang="en-US" sz="2800">
                <a:solidFill>
                  <a:schemeClr val="tx2"/>
                </a:solidFill>
                <a:sym typeface="Wingdings" pitchFamily="2" charset="2"/>
              </a:rPr>
              <a:t>3,2</a:t>
            </a:r>
            <a:r>
              <a:rPr lang="en-US" sz="2800">
                <a:sym typeface="Wingdings" pitchFamily="2" charset="2"/>
              </a:rPr>
              <a:t>,6,5)</a:t>
            </a:r>
          </a:p>
          <a:p>
            <a:r>
              <a:rPr lang="en-US" sz="3600"/>
              <a:t>Cost function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Example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Temperature</a:t>
            </a:r>
          </a:p>
          <a:p>
            <a:pPr lvl="1"/>
            <a:r>
              <a:rPr lang="en-US" sz="2800"/>
              <a:t>Initial temperature determination</a:t>
            </a:r>
          </a:p>
          <a:p>
            <a:pPr lvl="2"/>
            <a:r>
              <a:rPr lang="en-US" sz="2400"/>
              <a:t>Around 80% acceptation rate for “bad move”</a:t>
            </a:r>
          </a:p>
          <a:p>
            <a:pPr lvl="2"/>
            <a:r>
              <a:rPr lang="en-US" sz="2400"/>
              <a:t>Determine acceptable (C</a:t>
            </a:r>
            <a:r>
              <a:rPr lang="en-US" sz="2400" baseline="-25000"/>
              <a:t>new</a:t>
            </a:r>
            <a:r>
              <a:rPr lang="en-US" sz="2400"/>
              <a:t> – C</a:t>
            </a:r>
            <a:r>
              <a:rPr lang="en-US" sz="2400" baseline="-25000"/>
              <a:t>old</a:t>
            </a:r>
            <a:r>
              <a:rPr lang="en-US" sz="2400"/>
              <a:t>)</a:t>
            </a:r>
          </a:p>
          <a:p>
            <a:pPr lvl="1"/>
            <a:r>
              <a:rPr lang="en-US" sz="2800"/>
              <a:t>Final temperature determination </a:t>
            </a:r>
          </a:p>
          <a:p>
            <a:pPr lvl="2"/>
            <a:r>
              <a:rPr lang="en-US" sz="2400"/>
              <a:t>Stop criteria</a:t>
            </a:r>
          </a:p>
          <a:p>
            <a:pPr lvl="2"/>
            <a:r>
              <a:rPr lang="en-US" sz="2400"/>
              <a:t>Solution space coverage rate</a:t>
            </a:r>
          </a:p>
          <a:p>
            <a:pPr lvl="1"/>
            <a:r>
              <a:rPr lang="en-US" sz="2800"/>
              <a:t>Annealing schedule</a:t>
            </a:r>
          </a:p>
          <a:p>
            <a:pPr lvl="2"/>
            <a:r>
              <a:rPr lang="en-US" sz="2400"/>
              <a:t>Constant number (90% for example)</a:t>
            </a:r>
          </a:p>
          <a:p>
            <a:pPr lvl="2"/>
            <a:r>
              <a:rPr lang="en-US" sz="2400"/>
              <a:t>Depending on solution space coverage rate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>
                <a:solidFill>
                  <a:srgbClr val="FF7C80"/>
                </a:solidFill>
              </a:rPr>
              <a:t>Others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Global optimal is possible, but near optimal is practical</a:t>
            </a:r>
          </a:p>
          <a:p>
            <a:r>
              <a:rPr lang="en-US" sz="3600"/>
              <a:t>Parameter Tuning</a:t>
            </a:r>
          </a:p>
          <a:p>
            <a:pPr lvl="2">
              <a:buFontTx/>
              <a:buChar char="–"/>
            </a:pPr>
            <a:r>
              <a:rPr lang="en-US" sz="2800"/>
              <a:t>Aarts, E. and Korst, J. (1989). </a:t>
            </a:r>
            <a:r>
              <a:rPr lang="en-US" sz="2800" i="1"/>
              <a:t>Simulated Annealing and Boltzmann Machines</a:t>
            </a:r>
            <a:r>
              <a:rPr lang="en-US" sz="2800"/>
              <a:t>. John Wiley &amp; Sons. </a:t>
            </a:r>
          </a:p>
          <a:p>
            <a:r>
              <a:rPr lang="en-US" sz="3600"/>
              <a:t>Not easy for parallel implementation</a:t>
            </a:r>
          </a:p>
          <a:p>
            <a:r>
              <a:rPr lang="en-US" sz="3600"/>
              <a:t>Randomly generator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Optimization Techniques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98588"/>
            <a:ext cx="8732838" cy="4110037"/>
          </a:xfrm>
        </p:spPr>
        <p:txBody>
          <a:bodyPr/>
          <a:lstStyle/>
          <a:p>
            <a:r>
              <a:rPr lang="en-US" sz="3200">
                <a:solidFill>
                  <a:srgbClr val="003399"/>
                </a:solidFill>
              </a:rPr>
              <a:t>Mathematical Programming</a:t>
            </a:r>
          </a:p>
          <a:p>
            <a:r>
              <a:rPr lang="en-US" sz="3200">
                <a:solidFill>
                  <a:srgbClr val="003399"/>
                </a:solidFill>
              </a:rPr>
              <a:t>Network Analysis</a:t>
            </a:r>
          </a:p>
          <a:p>
            <a:r>
              <a:rPr lang="en-US" sz="3200">
                <a:solidFill>
                  <a:srgbClr val="003399"/>
                </a:solidFill>
              </a:rPr>
              <a:t>Branch &amp; Bound </a:t>
            </a:r>
          </a:p>
          <a:p>
            <a:r>
              <a:rPr lang="en-US" sz="3200">
                <a:solidFill>
                  <a:srgbClr val="003399"/>
                </a:solidFill>
              </a:rPr>
              <a:t>Genetic Algorithm</a:t>
            </a:r>
          </a:p>
          <a:p>
            <a:r>
              <a:rPr lang="en-US" sz="3200">
                <a:solidFill>
                  <a:srgbClr val="003399"/>
                </a:solidFill>
              </a:rPr>
              <a:t>Simulated Annealing</a:t>
            </a:r>
          </a:p>
          <a:p>
            <a:r>
              <a:rPr lang="en-US" sz="3200">
                <a:solidFill>
                  <a:schemeClr val="hlink"/>
                </a:solidFill>
              </a:rPr>
              <a:t>Tabu Search</a:t>
            </a:r>
            <a:endParaRPr lang="en-US" sz="320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392488"/>
          </a:xfrm>
          <a:solidFill>
            <a:schemeClr val="folHlink"/>
          </a:solidFill>
        </p:spPr>
        <p:txBody>
          <a:bodyPr/>
          <a:lstStyle/>
          <a:p>
            <a:r>
              <a:rPr lang="en-US" sz="10600"/>
              <a:t>Tabu Search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3575050"/>
            <a:ext cx="8732838" cy="3108325"/>
          </a:xfrm>
        </p:spPr>
        <p:txBody>
          <a:bodyPr/>
          <a:lstStyle/>
          <a:p>
            <a:r>
              <a:rPr lang="en-US" sz="3200">
                <a:solidFill>
                  <a:schemeClr val="hlink"/>
                </a:solidFill>
              </a:rPr>
              <a:t>What</a:t>
            </a:r>
          </a:p>
          <a:p>
            <a:pPr lvl="1"/>
            <a:r>
              <a:rPr lang="en-US" sz="2800">
                <a:solidFill>
                  <a:schemeClr val="hlink"/>
                </a:solidFill>
              </a:rPr>
              <a:t>Neighborhood search + memory</a:t>
            </a:r>
          </a:p>
          <a:p>
            <a:pPr lvl="2"/>
            <a:r>
              <a:rPr lang="en-US" sz="2400">
                <a:solidFill>
                  <a:srgbClr val="003399"/>
                </a:solidFill>
              </a:rPr>
              <a:t>Neighborhood search</a:t>
            </a:r>
          </a:p>
          <a:p>
            <a:pPr lvl="2"/>
            <a:r>
              <a:rPr lang="en-US" sz="2400">
                <a:solidFill>
                  <a:srgbClr val="003399"/>
                </a:solidFill>
              </a:rPr>
              <a:t>Memory </a:t>
            </a:r>
          </a:p>
          <a:p>
            <a:pPr lvl="3"/>
            <a:r>
              <a:rPr lang="en-US" sz="2400">
                <a:solidFill>
                  <a:srgbClr val="003399"/>
                </a:solidFill>
              </a:rPr>
              <a:t>Record the search history</a:t>
            </a:r>
          </a:p>
          <a:p>
            <a:pPr lvl="3"/>
            <a:r>
              <a:rPr lang="en-US" sz="2400">
                <a:solidFill>
                  <a:srgbClr val="003399"/>
                </a:solidFill>
              </a:rPr>
              <a:t>Forbid cycling 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Example of convergence</a:t>
            </a: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71450" y="1733550"/>
          <a:ext cx="8732838" cy="4614863"/>
        </p:xfrm>
        <a:graphic>
          <a:graphicData uri="http://schemas.openxmlformats.org/presentationml/2006/ole">
            <p:oleObj spid="_x0000_s167939" name="Photo Editor Photo" r:id="rId3" imgW="8040222" imgH="4486901" progId="MSPhotoEd.3">
              <p:embed/>
            </p:oleObj>
          </a:graphicData>
        </a:graphic>
      </p:graphicFrame>
    </p:spTree>
  </p:cSld>
  <p:clrMapOvr>
    <a:masterClrMapping/>
  </p:clrMapOvr>
  <p:transition spd="med"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7175"/>
          </a:xfrm>
        </p:spPr>
        <p:txBody>
          <a:bodyPr/>
          <a:lstStyle/>
          <a:p>
            <a:r>
              <a:rPr lang="en-US" sz="6600"/>
              <a:t>Algorithm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2963863"/>
            <a:ext cx="8732838" cy="3719512"/>
          </a:xfrm>
          <a:ln>
            <a:solidFill>
              <a:srgbClr val="0066FF"/>
            </a:solidFill>
          </a:ln>
        </p:spPr>
        <p:txBody>
          <a:bodyPr/>
          <a:lstStyle/>
          <a:p>
            <a:r>
              <a:rPr lang="en-US"/>
              <a:t>Choose an</a:t>
            </a:r>
            <a:r>
              <a:rPr lang="en-US">
                <a:solidFill>
                  <a:srgbClr val="003399"/>
                </a:solidFill>
              </a:rPr>
              <a:t> initial </a:t>
            </a:r>
            <a:r>
              <a:rPr lang="en-US"/>
              <a:t>solution </a:t>
            </a:r>
            <a:r>
              <a:rPr lang="en-US" sz="1800" b="1" i="1"/>
              <a:t>X</a:t>
            </a:r>
          </a:p>
          <a:p>
            <a:r>
              <a:rPr lang="en-US"/>
              <a:t>Find a subset of </a:t>
            </a:r>
            <a:r>
              <a:rPr lang="en-US" b="1" i="1"/>
              <a:t>N(x)</a:t>
            </a:r>
            <a:r>
              <a:rPr lang="en-US"/>
              <a:t> the neighbor of </a:t>
            </a:r>
            <a:r>
              <a:rPr lang="en-US" sz="1800" b="1" i="1"/>
              <a:t>X  </a:t>
            </a:r>
            <a:r>
              <a:rPr lang="en-US"/>
              <a:t>which are not in the tabu list.</a:t>
            </a:r>
          </a:p>
          <a:p>
            <a:r>
              <a:rPr lang="en-US"/>
              <a:t>Find the best one (x’) in </a:t>
            </a:r>
            <a:r>
              <a:rPr lang="en-US" b="1" i="1"/>
              <a:t>N(x).</a:t>
            </a:r>
          </a:p>
          <a:p>
            <a:r>
              <a:rPr lang="en-US"/>
              <a:t>If F(x’) &gt; F(x) then set x=x’.</a:t>
            </a:r>
          </a:p>
          <a:p>
            <a:r>
              <a:rPr lang="en-US"/>
              <a:t>Modify the tabu list.</a:t>
            </a:r>
          </a:p>
          <a:p>
            <a:r>
              <a:rPr lang="en-US"/>
              <a:t>If a stopping condition is met </a:t>
            </a:r>
            <a:r>
              <a:rPr lang="en-US">
                <a:solidFill>
                  <a:srgbClr val="003399"/>
                </a:solidFill>
              </a:rPr>
              <a:t>then stop</a:t>
            </a:r>
            <a:r>
              <a:rPr lang="en-US"/>
              <a:t>, else go to the </a:t>
            </a:r>
            <a:r>
              <a:rPr lang="en-US">
                <a:solidFill>
                  <a:srgbClr val="003399"/>
                </a:solidFill>
              </a:rPr>
              <a:t>second step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Effective Tabu Search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2227263"/>
            <a:ext cx="8732838" cy="4456112"/>
          </a:xfrm>
          <a:ln>
            <a:solidFill>
              <a:srgbClr val="0066FF"/>
            </a:solidFill>
          </a:ln>
        </p:spPr>
        <p:txBody>
          <a:bodyPr/>
          <a:lstStyle/>
          <a:p>
            <a:r>
              <a:rPr lang="en-US" sz="2800"/>
              <a:t>Effective Modeling</a:t>
            </a:r>
          </a:p>
          <a:p>
            <a:pPr lvl="1"/>
            <a:r>
              <a:rPr lang="en-US" sz="2400"/>
              <a:t>Neighborhood structure</a:t>
            </a:r>
          </a:p>
          <a:p>
            <a:pPr lvl="1"/>
            <a:r>
              <a:rPr lang="en-US" sz="2400"/>
              <a:t>Objective function (fitness or cost)</a:t>
            </a:r>
          </a:p>
          <a:p>
            <a:pPr lvl="2"/>
            <a:r>
              <a:rPr lang="en-US" sz="2000">
                <a:solidFill>
                  <a:schemeClr val="accent1"/>
                </a:solidFill>
              </a:rPr>
              <a:t>Example</a:t>
            </a:r>
            <a:r>
              <a:rPr lang="en-US" sz="2000"/>
              <a:t> Graph coloring problem: Find the minimum number of colors needed such that no two connected nodes share the same color.</a:t>
            </a:r>
          </a:p>
          <a:p>
            <a:r>
              <a:rPr lang="en-US" altLang="ko-KR" sz="2800">
                <a:solidFill>
                  <a:srgbClr val="003399"/>
                </a:solidFill>
                <a:ea typeface="Gulim" pitchFamily="34" charset="-127"/>
              </a:rPr>
              <a:t>Aspiration criteria</a:t>
            </a:r>
            <a:r>
              <a:rPr lang="en-US" altLang="ko-KR" sz="2800">
                <a:ea typeface="Gulim" pitchFamily="34" charset="-127"/>
              </a:rPr>
              <a:t> </a:t>
            </a:r>
          </a:p>
          <a:p>
            <a:pPr lvl="1"/>
            <a:r>
              <a:rPr lang="en-US" sz="2400"/>
              <a:t>The criteria for overruling the tabu constraints and differentiating the preference of among the neighbors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Effective Tabu Search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2093913"/>
            <a:ext cx="8732838" cy="4589462"/>
          </a:xfrm>
        </p:spPr>
        <p:txBody>
          <a:bodyPr/>
          <a:lstStyle/>
          <a:p>
            <a:r>
              <a:rPr lang="en-US" sz="3600" u="sng"/>
              <a:t>Effective</a:t>
            </a:r>
            <a:r>
              <a:rPr lang="en-US" sz="3600"/>
              <a:t> Computing</a:t>
            </a:r>
          </a:p>
          <a:p>
            <a:pPr lvl="1"/>
            <a:r>
              <a:rPr lang="en-US" sz="3200">
                <a:solidFill>
                  <a:srgbClr val="003399"/>
                </a:solidFill>
              </a:rPr>
              <a:t>“Move”</a:t>
            </a:r>
            <a:r>
              <a:rPr lang="en-US" sz="3200"/>
              <a:t> may be easier to be stored and computed than a completed solution </a:t>
            </a:r>
          </a:p>
          <a:p>
            <a:pPr lvl="2"/>
            <a:r>
              <a:rPr lang="en-US" sz="2800">
                <a:solidFill>
                  <a:schemeClr val="accent1"/>
                </a:solidFill>
              </a:rPr>
              <a:t>move</a:t>
            </a:r>
            <a:r>
              <a:rPr lang="en-US" sz="2800"/>
              <a:t>: the process of constructing of x’ from x</a:t>
            </a:r>
          </a:p>
          <a:p>
            <a:pPr lvl="1"/>
            <a:r>
              <a:rPr lang="en-US" sz="3200"/>
              <a:t>Computing and storing the </a:t>
            </a:r>
            <a:r>
              <a:rPr lang="en-US" sz="3200">
                <a:solidFill>
                  <a:srgbClr val="003399"/>
                </a:solidFill>
              </a:rPr>
              <a:t>fitness difference</a:t>
            </a:r>
            <a:r>
              <a:rPr lang="en-US" sz="3200"/>
              <a:t> may be easier than that of the fitness function.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Effective Tabu Search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Effective Memory Use</a:t>
            </a:r>
            <a:endParaRPr lang="en-US" sz="2800"/>
          </a:p>
          <a:p>
            <a:pPr lvl="1"/>
            <a:r>
              <a:rPr lang="en-US" sz="2400">
                <a:solidFill>
                  <a:srgbClr val="003399"/>
                </a:solidFill>
              </a:rPr>
              <a:t>Variable tabu list size</a:t>
            </a:r>
            <a:endParaRPr lang="en-US" sz="2400"/>
          </a:p>
          <a:p>
            <a:pPr lvl="2"/>
            <a:r>
              <a:rPr lang="en-US" sz="2000"/>
              <a:t>For a constant size tabu list</a:t>
            </a:r>
          </a:p>
          <a:p>
            <a:pPr lvl="3"/>
            <a:r>
              <a:rPr lang="en-US" sz="2000"/>
              <a:t>Too long:  deteriorate the search results </a:t>
            </a:r>
          </a:p>
          <a:p>
            <a:pPr lvl="3"/>
            <a:r>
              <a:rPr lang="en-US" sz="2000"/>
              <a:t>Too short: cannot effectively prevent from cycling</a:t>
            </a:r>
          </a:p>
          <a:p>
            <a:pPr lvl="1"/>
            <a:r>
              <a:rPr lang="en-US" sz="2400">
                <a:solidFill>
                  <a:srgbClr val="003399"/>
                </a:solidFill>
              </a:rPr>
              <a:t>Intensification of the search</a:t>
            </a:r>
            <a:endParaRPr lang="en-US" sz="2400"/>
          </a:p>
          <a:p>
            <a:pPr lvl="2"/>
            <a:r>
              <a:rPr lang="en-US" sz="2000"/>
              <a:t>Decrease the tabu list size</a:t>
            </a:r>
          </a:p>
          <a:p>
            <a:pPr lvl="1"/>
            <a:r>
              <a:rPr lang="en-US" sz="2400">
                <a:solidFill>
                  <a:srgbClr val="003399"/>
                </a:solidFill>
              </a:rPr>
              <a:t>Diversification of the search</a:t>
            </a:r>
            <a:endParaRPr lang="en-US" sz="2400"/>
          </a:p>
          <a:p>
            <a:pPr lvl="2"/>
            <a:r>
              <a:rPr lang="en-US" sz="2000"/>
              <a:t>Increase the tabu list size</a:t>
            </a:r>
          </a:p>
          <a:p>
            <a:pPr lvl="2"/>
            <a:r>
              <a:rPr lang="en-US" sz="2000"/>
              <a:t>Penalize the frequent move or unsatisfied constraints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/>
              <a:t>Example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A hybrid approach for graph coloring problem</a:t>
            </a:r>
          </a:p>
          <a:p>
            <a:pPr lvl="1"/>
            <a:r>
              <a:rPr lang="en-US" sz="2800"/>
              <a:t>R. Dorne and J.K. Hao, </a:t>
            </a:r>
            <a:r>
              <a:rPr lang="en-US" sz="2800" i="1"/>
              <a:t>A New Genetic Local Search Algorithm for Graph Coloring</a:t>
            </a:r>
            <a:r>
              <a:rPr lang="en-US" sz="2800"/>
              <a:t>, 1998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Problem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/>
              <a:t>Given an undirected graph </a:t>
            </a:r>
            <a:r>
              <a:rPr lang="en-US" sz="3200" i="1">
                <a:solidFill>
                  <a:schemeClr val="accent1"/>
                </a:solidFill>
              </a:rPr>
              <a:t>G=(V,E)</a:t>
            </a:r>
            <a:r>
              <a:rPr lang="en-US" sz="32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800" b="1" i="1">
                <a:solidFill>
                  <a:schemeClr val="accent1"/>
                </a:solidFill>
              </a:rPr>
              <a:t>V={v</a:t>
            </a:r>
            <a:r>
              <a:rPr lang="en-US" sz="2800" b="1" i="1" baseline="-25000">
                <a:solidFill>
                  <a:schemeClr val="accent1"/>
                </a:solidFill>
              </a:rPr>
              <a:t>1</a:t>
            </a:r>
            <a:r>
              <a:rPr lang="en-US" sz="2800" b="1" i="1">
                <a:solidFill>
                  <a:schemeClr val="accent1"/>
                </a:solidFill>
              </a:rPr>
              <a:t>,v</a:t>
            </a:r>
            <a:r>
              <a:rPr lang="en-US" sz="2800" b="1" i="1" baseline="-25000">
                <a:solidFill>
                  <a:schemeClr val="accent1"/>
                </a:solidFill>
              </a:rPr>
              <a:t>2</a:t>
            </a:r>
            <a:r>
              <a:rPr lang="en-US" sz="2800" b="1" i="1">
                <a:solidFill>
                  <a:schemeClr val="accent1"/>
                </a:solidFill>
              </a:rPr>
              <a:t>,…,v</a:t>
            </a:r>
            <a:r>
              <a:rPr lang="en-US" sz="2800" b="1" i="1" baseline="-25000">
                <a:solidFill>
                  <a:schemeClr val="accent1"/>
                </a:solidFill>
              </a:rPr>
              <a:t>n</a:t>
            </a:r>
            <a:r>
              <a:rPr lang="en-US" sz="2800" b="1" i="1">
                <a:solidFill>
                  <a:schemeClr val="accent1"/>
                </a:solidFill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sz="2800" b="1" i="1">
                <a:solidFill>
                  <a:schemeClr val="accent1"/>
                </a:solidFill>
              </a:rPr>
              <a:t>E={e</a:t>
            </a:r>
            <a:r>
              <a:rPr lang="en-US" sz="2800" b="1" i="1" baseline="-25000">
                <a:solidFill>
                  <a:schemeClr val="accent1"/>
                </a:solidFill>
              </a:rPr>
              <a:t>ij</a:t>
            </a:r>
            <a:r>
              <a:rPr lang="en-US" sz="2800" b="1" i="1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3200"/>
              <a:t>Determine a partition of </a:t>
            </a:r>
            <a:r>
              <a:rPr lang="en-US" sz="3200" i="1">
                <a:solidFill>
                  <a:schemeClr val="accent1"/>
                </a:solidFill>
              </a:rPr>
              <a:t>V</a:t>
            </a:r>
            <a:r>
              <a:rPr lang="en-US" sz="3200"/>
              <a:t> in a minimum number of color classes </a:t>
            </a:r>
            <a:r>
              <a:rPr lang="en-US" sz="3200" i="1">
                <a:solidFill>
                  <a:schemeClr val="accent1"/>
                </a:solidFill>
              </a:rPr>
              <a:t>C</a:t>
            </a:r>
            <a:r>
              <a:rPr lang="en-US" sz="3200" i="1" baseline="-25000">
                <a:solidFill>
                  <a:schemeClr val="accent1"/>
                </a:solidFill>
              </a:rPr>
              <a:t>1</a:t>
            </a:r>
            <a:r>
              <a:rPr lang="en-US" sz="3200" i="1">
                <a:solidFill>
                  <a:schemeClr val="accent1"/>
                </a:solidFill>
              </a:rPr>
              <a:t>,C</a:t>
            </a:r>
            <a:r>
              <a:rPr lang="en-US" sz="3200" i="1" baseline="-25000">
                <a:solidFill>
                  <a:schemeClr val="accent1"/>
                </a:solidFill>
              </a:rPr>
              <a:t>2</a:t>
            </a:r>
            <a:r>
              <a:rPr lang="en-US" sz="3200" i="1">
                <a:solidFill>
                  <a:schemeClr val="accent1"/>
                </a:solidFill>
              </a:rPr>
              <a:t>,…,C</a:t>
            </a:r>
            <a:r>
              <a:rPr lang="en-US" sz="3200" i="1" baseline="-25000">
                <a:solidFill>
                  <a:schemeClr val="accent1"/>
                </a:solidFill>
              </a:rPr>
              <a:t>k</a:t>
            </a:r>
            <a:r>
              <a:rPr lang="en-US" sz="3200"/>
              <a:t> such that for each edge </a:t>
            </a:r>
            <a:r>
              <a:rPr lang="en-US" sz="3200" i="1">
                <a:solidFill>
                  <a:schemeClr val="accent1"/>
                </a:solidFill>
              </a:rPr>
              <a:t>e</a:t>
            </a:r>
            <a:r>
              <a:rPr lang="en-US" sz="3200" i="1" baseline="-25000">
                <a:solidFill>
                  <a:schemeClr val="accent1"/>
                </a:solidFill>
              </a:rPr>
              <a:t>ij</a:t>
            </a:r>
            <a:r>
              <a:rPr lang="en-US" sz="3200"/>
              <a:t>, </a:t>
            </a:r>
            <a:r>
              <a:rPr lang="en-US" sz="3200" i="1">
                <a:solidFill>
                  <a:schemeClr val="accent1"/>
                </a:solidFill>
              </a:rPr>
              <a:t>v</a:t>
            </a:r>
            <a:r>
              <a:rPr lang="en-US" sz="3200" i="1" baseline="-25000">
                <a:solidFill>
                  <a:schemeClr val="accent1"/>
                </a:solidFill>
              </a:rPr>
              <a:t>i</a:t>
            </a:r>
            <a:r>
              <a:rPr lang="en-US" sz="3200"/>
              <a:t> and </a:t>
            </a:r>
            <a:r>
              <a:rPr lang="en-US" sz="3200" i="1">
                <a:solidFill>
                  <a:schemeClr val="accent1"/>
                </a:solidFill>
              </a:rPr>
              <a:t>v</a:t>
            </a:r>
            <a:r>
              <a:rPr lang="en-US" sz="3200" i="1" baseline="-25000">
                <a:solidFill>
                  <a:schemeClr val="accent1"/>
                </a:solidFill>
              </a:rPr>
              <a:t>j</a:t>
            </a:r>
            <a:r>
              <a:rPr lang="en-US" sz="3200"/>
              <a:t> are not in the same color class.</a:t>
            </a:r>
          </a:p>
          <a:p>
            <a:pPr>
              <a:lnSpc>
                <a:spcPct val="90000"/>
              </a:lnSpc>
            </a:pPr>
            <a:r>
              <a:rPr lang="en-US" sz="3200"/>
              <a:t>NP-hard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General Approach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98588"/>
            <a:ext cx="8732838" cy="4894262"/>
          </a:xfrm>
        </p:spPr>
        <p:txBody>
          <a:bodyPr/>
          <a:lstStyle/>
          <a:p>
            <a:r>
              <a:rPr lang="en-US" sz="3200"/>
              <a:t>Transform an optimization problem </a:t>
            </a:r>
            <a:r>
              <a:rPr lang="en-US" sz="3200">
                <a:solidFill>
                  <a:schemeClr val="hlink"/>
                </a:solidFill>
              </a:rPr>
              <a:t>into a decision problem</a:t>
            </a:r>
          </a:p>
          <a:p>
            <a:r>
              <a:rPr lang="en-US" sz="3200"/>
              <a:t>Genetic Algorithm + Tabu Search</a:t>
            </a:r>
          </a:p>
          <a:p>
            <a:pPr lvl="1"/>
            <a:r>
              <a:rPr lang="en-US" sz="2800"/>
              <a:t>Meaningful crossover</a:t>
            </a:r>
          </a:p>
          <a:p>
            <a:pPr lvl="1"/>
            <a:r>
              <a:rPr lang="en-US" sz="2800"/>
              <a:t>Using Tabu search for efficient local search</a:t>
            </a:r>
          </a:p>
          <a:p>
            <a:endParaRPr lang="en-US" sz="32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sz="8000"/>
              <a:t>Encoding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2084388"/>
            <a:ext cx="8561387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Individual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(C</a:t>
            </a:r>
            <a:r>
              <a:rPr lang="en-US" sz="2400" baseline="-25000"/>
              <a:t>i1</a:t>
            </a:r>
            <a:r>
              <a:rPr lang="en-US" sz="2400"/>
              <a:t>, C</a:t>
            </a:r>
            <a:r>
              <a:rPr lang="en-US" sz="2400" baseline="-25000"/>
              <a:t>i2</a:t>
            </a:r>
            <a:r>
              <a:rPr lang="en-US" sz="2400"/>
              <a:t>, …, C</a:t>
            </a:r>
            <a:r>
              <a:rPr lang="en-US" sz="2400" baseline="-25000"/>
              <a:t>ik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</a:pPr>
            <a:r>
              <a:rPr lang="en-US" sz="2800"/>
              <a:t>Cost function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Number of total conflicting nodes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</a:rPr>
              <a:t>Conflicting node </a:t>
            </a:r>
          </a:p>
          <a:p>
            <a:pPr lvl="3"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</a:rPr>
              <a:t>having same color with at least one of its adjacent nodes </a:t>
            </a:r>
          </a:p>
          <a:p>
            <a:pPr>
              <a:lnSpc>
                <a:spcPct val="90000"/>
              </a:lnSpc>
            </a:pPr>
            <a:r>
              <a:rPr lang="en-US" sz="2800"/>
              <a:t>Neighborhood (move) definition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Changing the color of a conflicting node</a:t>
            </a:r>
          </a:p>
          <a:p>
            <a:pPr>
              <a:lnSpc>
                <a:spcPct val="90000"/>
              </a:lnSpc>
            </a:pPr>
            <a:r>
              <a:rPr lang="en-US" sz="2800"/>
              <a:t>Cost evaluation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Special data structures and techniques to improve the efficiency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0013"/>
            <a:ext cx="9144000" cy="1023937"/>
          </a:xfrm>
        </p:spPr>
        <p:txBody>
          <a:bodyPr/>
          <a:lstStyle/>
          <a:p>
            <a:r>
              <a:rPr lang="en-US" sz="6600"/>
              <a:t>Implementation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2609850"/>
            <a:ext cx="8732838" cy="4073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/>
              <a:t>Parent Selection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Random</a:t>
            </a:r>
          </a:p>
          <a:p>
            <a:pPr>
              <a:lnSpc>
                <a:spcPct val="90000"/>
              </a:lnSpc>
            </a:pPr>
            <a:r>
              <a:rPr lang="en-US" sz="3200"/>
              <a:t>Reproduction/Survivor</a:t>
            </a:r>
          </a:p>
          <a:p>
            <a:pPr>
              <a:lnSpc>
                <a:spcPct val="90000"/>
              </a:lnSpc>
            </a:pPr>
            <a:r>
              <a:rPr lang="en-US" sz="3200"/>
              <a:t>Crossover Operator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Unify independent set (UIS) crossover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Independent set</a:t>
            </a:r>
          </a:p>
          <a:p>
            <a:pPr lvl="3">
              <a:lnSpc>
                <a:spcPct val="90000"/>
              </a:lnSpc>
            </a:pPr>
            <a:r>
              <a:rPr lang="en-US" sz="2400"/>
              <a:t>Conflict-free nodes set with the same color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Try to increase the size of the independent set to improve the performance of the solutions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UIS</a:t>
            </a:r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2" cstate="print"/>
          <a:srcRect l="4076" t="32513" r="4076" b="16121"/>
          <a:stretch>
            <a:fillRect/>
          </a:stretch>
        </p:blipFill>
        <p:spPr bwMode="auto">
          <a:xfrm>
            <a:off x="762000" y="2438400"/>
            <a:ext cx="7620000" cy="3581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613275" y="1182688"/>
            <a:ext cx="3775075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hlink"/>
                </a:solidFill>
                <a:latin typeface="Times New Roman" pitchFamily="18" charset="0"/>
              </a:rPr>
              <a:t>U</a:t>
            </a:r>
            <a:r>
              <a:rPr lang="en-US" sz="3200">
                <a:latin typeface="Times New Roman" pitchFamily="18" charset="0"/>
              </a:rPr>
              <a:t>nify </a:t>
            </a:r>
            <a:r>
              <a:rPr lang="en-US" sz="320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sz="3200">
                <a:latin typeface="Times New Roman" pitchFamily="18" charset="0"/>
              </a:rPr>
              <a:t>ndependent </a:t>
            </a:r>
            <a:r>
              <a:rPr lang="en-US" sz="32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3200">
                <a:latin typeface="Times New Roman" pitchFamily="18" charset="0"/>
              </a:rPr>
              <a:t>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Introduction 2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Reproduction mechanisms have no knowledge of the problem to be solved</a:t>
            </a:r>
          </a:p>
          <a:p>
            <a:endParaRPr lang="en-US" sz="3200"/>
          </a:p>
          <a:p>
            <a:r>
              <a:rPr lang="en-US" sz="3200"/>
              <a:t>Link between genetic algorithm and problem:</a:t>
            </a:r>
          </a:p>
          <a:p>
            <a:pPr lvl="1"/>
            <a:r>
              <a:rPr lang="en-US" sz="2800">
                <a:solidFill>
                  <a:schemeClr val="hlink"/>
                </a:solidFill>
              </a:rPr>
              <a:t>Coding</a:t>
            </a:r>
            <a:endParaRPr lang="en-US" sz="2800"/>
          </a:p>
          <a:p>
            <a:pPr lvl="1"/>
            <a:r>
              <a:rPr lang="en-US" sz="2800">
                <a:solidFill>
                  <a:schemeClr val="hlink"/>
                </a:solidFill>
              </a:rPr>
              <a:t>Fitness function</a:t>
            </a:r>
            <a:endParaRPr lang="en-US" sz="2800"/>
          </a:p>
          <a:p>
            <a:endParaRPr lang="en-US" sz="3200"/>
          </a:p>
        </p:txBody>
      </p:sp>
    </p:spTree>
  </p:cSld>
  <p:clrMapOvr>
    <a:masterClrMapping/>
  </p:clrMapOvr>
  <p:transition spd="med"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Implementation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/>
              <a:t>Mutation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With Probability </a:t>
            </a:r>
            <a:r>
              <a:rPr lang="en-US" sz="2800" i="1"/>
              <a:t>P</a:t>
            </a:r>
            <a:r>
              <a:rPr lang="en-US" sz="2800" i="1" baseline="-25000"/>
              <a:t>w</a:t>
            </a:r>
            <a:r>
              <a:rPr lang="en-US" sz="2800"/>
              <a:t>, randomly pick neighbor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With Probability </a:t>
            </a:r>
            <a:r>
              <a:rPr lang="en-US" sz="2800" i="1"/>
              <a:t>1 – P</a:t>
            </a:r>
            <a:r>
              <a:rPr lang="en-US" sz="2800" i="1" baseline="-25000"/>
              <a:t>w</a:t>
            </a:r>
            <a:r>
              <a:rPr lang="en-US" sz="2800"/>
              <a:t>, Tabu search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Tabu search</a:t>
            </a:r>
          </a:p>
          <a:p>
            <a:pPr lvl="3">
              <a:lnSpc>
                <a:spcPct val="90000"/>
              </a:lnSpc>
            </a:pPr>
            <a:r>
              <a:rPr lang="en-US" sz="2400"/>
              <a:t>Tabu list</a:t>
            </a:r>
          </a:p>
          <a:p>
            <a:pPr lvl="4">
              <a:lnSpc>
                <a:spcPct val="90000"/>
              </a:lnSpc>
            </a:pPr>
            <a:r>
              <a:rPr lang="en-US" sz="2400"/>
              <a:t>List of </a:t>
            </a:r>
            <a:r>
              <a:rPr lang="en-US" sz="2400" i="1"/>
              <a:t>{V</a:t>
            </a:r>
            <a:r>
              <a:rPr lang="en-US" sz="2400" i="1" baseline="-25000"/>
              <a:t>i</a:t>
            </a:r>
            <a:r>
              <a:rPr lang="en-US" sz="2400" i="1"/>
              <a:t>, c</a:t>
            </a:r>
            <a:r>
              <a:rPr lang="en-US" sz="2400" i="1" baseline="-25000"/>
              <a:t>j</a:t>
            </a:r>
            <a:r>
              <a:rPr lang="en-US" sz="2400" i="1"/>
              <a:t>}</a:t>
            </a:r>
          </a:p>
          <a:p>
            <a:pPr lvl="3">
              <a:lnSpc>
                <a:spcPct val="90000"/>
              </a:lnSpc>
            </a:pPr>
            <a:r>
              <a:rPr lang="en-US" sz="2400"/>
              <a:t>Tabu tenure (the length of the tabu list)</a:t>
            </a:r>
          </a:p>
          <a:p>
            <a:pPr lvl="4">
              <a:lnSpc>
                <a:spcPct val="90000"/>
              </a:lnSpc>
            </a:pPr>
            <a:r>
              <a:rPr lang="en-US" sz="2400"/>
              <a:t>L = a * N</a:t>
            </a:r>
            <a:r>
              <a:rPr lang="en-US" sz="2400" baseline="-25000"/>
              <a:t>c</a:t>
            </a:r>
            <a:r>
              <a:rPr lang="en-US" sz="2400"/>
              <a:t> + Random(g) </a:t>
            </a:r>
          </a:p>
          <a:p>
            <a:pPr lvl="4">
              <a:lnSpc>
                <a:spcPct val="90000"/>
              </a:lnSpc>
            </a:pPr>
            <a:r>
              <a:rPr lang="en-US" sz="2400"/>
              <a:t>N</a:t>
            </a:r>
            <a:r>
              <a:rPr lang="en-US" sz="2400" baseline="-25000"/>
              <a:t>c</a:t>
            </a:r>
            <a:r>
              <a:rPr lang="en-US" sz="2400"/>
              <a:t>: Number of conflicted nodes</a:t>
            </a:r>
          </a:p>
          <a:p>
            <a:pPr lvl="4">
              <a:lnSpc>
                <a:spcPct val="90000"/>
              </a:lnSpc>
            </a:pPr>
            <a:r>
              <a:rPr lang="en-US" sz="2400"/>
              <a:t>a,g:  empirical parameters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Summary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Neighbor Search </a:t>
            </a:r>
          </a:p>
          <a:p>
            <a:r>
              <a:rPr lang="en-US" sz="2800"/>
              <a:t>TS prevent being trapped in the local minimum with tabu list</a:t>
            </a:r>
          </a:p>
          <a:p>
            <a:r>
              <a:rPr lang="en-US" sz="2800"/>
              <a:t>TS directs the selection of neighbor</a:t>
            </a:r>
          </a:p>
          <a:p>
            <a:r>
              <a:rPr lang="en-US" sz="2800"/>
              <a:t>TS cannot guarantee the optimal result</a:t>
            </a:r>
          </a:p>
          <a:p>
            <a:r>
              <a:rPr lang="en-US" sz="2800"/>
              <a:t>Sequential</a:t>
            </a:r>
          </a:p>
          <a:p>
            <a:r>
              <a:rPr lang="en-US" sz="2800"/>
              <a:t>Adaptive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Hill climbing</a:t>
            </a:r>
          </a:p>
        </p:txBody>
      </p:sp>
      <p:graphicFrame>
        <p:nvGraphicFramePr>
          <p:cNvPr id="221187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71450" y="1676400"/>
          <a:ext cx="8732838" cy="4729163"/>
        </p:xfrm>
        <a:graphic>
          <a:graphicData uri="http://schemas.openxmlformats.org/presentationml/2006/ole">
            <p:oleObj spid="_x0000_s221187" name="Photo Editor Photo" r:id="rId3" imgW="7942857" imgH="4544059" progId="MSPhotoEd.3">
              <p:embed/>
            </p:oleObj>
          </a:graphicData>
        </a:graphic>
      </p:graphicFrame>
    </p:spTree>
  </p:cSld>
  <p:clrMapOvr>
    <a:masterClrMapping/>
  </p:clrMapOvr>
  <p:transition spd="med"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5638" y="603250"/>
            <a:ext cx="7980362" cy="2571750"/>
          </a:xfrm>
        </p:spPr>
        <p:txBody>
          <a:bodyPr/>
          <a:lstStyle/>
          <a:p>
            <a:r>
              <a:rPr lang="en-US" sz="6000"/>
              <a:t>sources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151188"/>
            <a:ext cx="8074025" cy="1771650"/>
          </a:xfrm>
        </p:spPr>
        <p:txBody>
          <a:bodyPr/>
          <a:lstStyle/>
          <a:p>
            <a:r>
              <a:rPr lang="en-US" sz="2800"/>
              <a:t>Jaap Hofstede, Beasly, Bull, Martin</a:t>
            </a:r>
          </a:p>
          <a:p>
            <a:r>
              <a:rPr lang="en-US" sz="2800"/>
              <a:t>Version 2, October 2000</a:t>
            </a: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422275" y="4587875"/>
            <a:ext cx="814228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>
                <a:latin typeface="Times New Roman" pitchFamily="18" charset="0"/>
              </a:rPr>
              <a:t>Department of Computer Science &amp; Engineering</a:t>
            </a:r>
          </a:p>
          <a:p>
            <a:pPr algn="ctr"/>
            <a:r>
              <a:rPr lang="en-US" sz="3200">
                <a:latin typeface="Times New Roman" pitchFamily="18" charset="0"/>
              </a:rPr>
              <a:t>University of South Carolina</a:t>
            </a:r>
          </a:p>
          <a:p>
            <a:pPr algn="ctr"/>
            <a:r>
              <a:rPr lang="en-US" sz="3200">
                <a:latin typeface="Times New Roman" pitchFamily="18" charset="0"/>
              </a:rPr>
              <a:t>Spring, 2002</a:t>
            </a:r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Basic</a:t>
            </a:r>
            <a:r>
              <a:rPr lang="en-US" sz="4800">
                <a:solidFill>
                  <a:schemeClr val="tx1"/>
                </a:solidFill>
              </a:rPr>
              <a:t> </a:t>
            </a:r>
            <a:r>
              <a:rPr lang="en-US" sz="4800"/>
              <a:t>principles 1</a:t>
            </a:r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>
                <a:solidFill>
                  <a:schemeClr val="hlink"/>
                </a:solidFill>
              </a:rPr>
              <a:t>Coding</a:t>
            </a:r>
            <a:r>
              <a:rPr lang="en-US" sz="3200"/>
              <a:t> or </a:t>
            </a:r>
            <a:r>
              <a:rPr lang="en-US" sz="3200">
                <a:solidFill>
                  <a:schemeClr val="hlink"/>
                </a:solidFill>
              </a:rPr>
              <a:t>Representation</a:t>
            </a:r>
          </a:p>
          <a:p>
            <a:pPr lvl="1"/>
            <a:r>
              <a:rPr lang="en-US" sz="2800"/>
              <a:t>String with all parameters</a:t>
            </a:r>
          </a:p>
          <a:p>
            <a:r>
              <a:rPr lang="en-US" sz="3200">
                <a:solidFill>
                  <a:schemeClr val="hlink"/>
                </a:solidFill>
              </a:rPr>
              <a:t>Fitness function</a:t>
            </a:r>
            <a:endParaRPr lang="en-US" sz="3200"/>
          </a:p>
          <a:p>
            <a:pPr lvl="1"/>
            <a:r>
              <a:rPr lang="en-US" sz="2800"/>
              <a:t>Parent selection</a:t>
            </a:r>
          </a:p>
          <a:p>
            <a:r>
              <a:rPr lang="en-US" sz="3200">
                <a:solidFill>
                  <a:schemeClr val="hlink"/>
                </a:solidFill>
              </a:rPr>
              <a:t>Reproduction</a:t>
            </a:r>
            <a:endParaRPr lang="en-US" sz="3200"/>
          </a:p>
          <a:p>
            <a:pPr lvl="1"/>
            <a:r>
              <a:rPr lang="en-US" sz="2800"/>
              <a:t>Crossover</a:t>
            </a:r>
          </a:p>
          <a:p>
            <a:pPr lvl="1"/>
            <a:r>
              <a:rPr lang="en-US" sz="2800"/>
              <a:t>Mutation</a:t>
            </a:r>
          </a:p>
          <a:p>
            <a:r>
              <a:rPr lang="en-US" sz="3200">
                <a:solidFill>
                  <a:schemeClr val="hlink"/>
                </a:solidFill>
              </a:rPr>
              <a:t>Convergence</a:t>
            </a:r>
          </a:p>
          <a:p>
            <a:pPr lvl="1"/>
            <a:r>
              <a:rPr lang="en-US" sz="2800"/>
              <a:t>When to stop</a:t>
            </a:r>
            <a:endParaRPr lang="en-US" sz="28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Codesign_templ.pot">
  <a:themeElements>
    <a:clrScheme name="Codesign_templ.pot 4">
      <a:dk1>
        <a:srgbClr val="000000"/>
      </a:dk1>
      <a:lt1>
        <a:srgbClr val="FFFFFF"/>
      </a:lt1>
      <a:dk2>
        <a:srgbClr val="8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FF0000"/>
      </a:hlink>
      <a:folHlink>
        <a:srgbClr val="FFFFCC"/>
      </a:folHlink>
    </a:clrScheme>
    <a:fontScheme name="Codesign_templ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design_templ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sign_templ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sign_templ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sign_templ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sign_templ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sign_templ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sign_templ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F:\codesign\1999\Sheets\Codesign_templ.pot</Template>
  <TotalTime>937</TotalTime>
  <Words>3216</Words>
  <Application>Microsoft Office PowerPoint</Application>
  <PresentationFormat>On-screen Show (4:3)</PresentationFormat>
  <Paragraphs>587</Paragraphs>
  <Slides>83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83</vt:i4>
      </vt:variant>
    </vt:vector>
  </HeadingPairs>
  <TitlesOfParts>
    <vt:vector size="99" baseType="lpstr">
      <vt:lpstr>Times New Roman</vt:lpstr>
      <vt:lpstr>Arial Black</vt:lpstr>
      <vt:lpstr>Tahoma</vt:lpstr>
      <vt:lpstr>CommonBullets</vt:lpstr>
      <vt:lpstr>Monotype Sorts</vt:lpstr>
      <vt:lpstr>Arial</vt:lpstr>
      <vt:lpstr>Courier New</vt:lpstr>
      <vt:lpstr>Wingdings</vt:lpstr>
      <vt:lpstr>Symbol</vt:lpstr>
      <vt:lpstr>Times</vt:lpstr>
      <vt:lpstr>Gulim</vt:lpstr>
      <vt:lpstr>Codesign_templ.pot</vt:lpstr>
      <vt:lpstr>Microsoft Word Document</vt:lpstr>
      <vt:lpstr>Microsoft Photo Editor 3.0 Photo</vt:lpstr>
      <vt:lpstr>Microsoft Drawing</vt:lpstr>
      <vt:lpstr>Microsoft Equation 3.0</vt:lpstr>
      <vt:lpstr>Genetic Algorithms</vt:lpstr>
      <vt:lpstr>Optimization Techniques</vt:lpstr>
      <vt:lpstr>Genetic Algorithm</vt:lpstr>
      <vt:lpstr>Conceptual Algorithm</vt:lpstr>
      <vt:lpstr>Genetic Algorithm Introduction 1</vt:lpstr>
      <vt:lpstr>Algorithm</vt:lpstr>
      <vt:lpstr>Example of convergence</vt:lpstr>
      <vt:lpstr>Introduction 2</vt:lpstr>
      <vt:lpstr>Basic principles 1</vt:lpstr>
      <vt:lpstr>Basic principles 2</vt:lpstr>
      <vt:lpstr>Coding</vt:lpstr>
      <vt:lpstr>Genetic Algorithm</vt:lpstr>
      <vt:lpstr>Encoding </vt:lpstr>
      <vt:lpstr>Example</vt:lpstr>
      <vt:lpstr>Reproduction</vt:lpstr>
      <vt:lpstr>Reproduction</vt:lpstr>
      <vt:lpstr>Reproduction Operators</vt:lpstr>
      <vt:lpstr>One-point crossover 1</vt:lpstr>
      <vt:lpstr>Reproduction Operators comparison</vt:lpstr>
      <vt:lpstr>One-point crossover - Nature</vt:lpstr>
      <vt:lpstr>Two-point crossover</vt:lpstr>
      <vt:lpstr>Uniform crossover</vt:lpstr>
      <vt:lpstr>Reproduction Operators</vt:lpstr>
      <vt:lpstr>Problems with crossover</vt:lpstr>
      <vt:lpstr>Reproduction Operators</vt:lpstr>
      <vt:lpstr>Reproduction Operators</vt:lpstr>
      <vt:lpstr>Parent/Survivor Selection</vt:lpstr>
      <vt:lpstr>Parent/Survivor Selection</vt:lpstr>
      <vt:lpstr>Parent selection</vt:lpstr>
      <vt:lpstr>Parent/Survivor Selection</vt:lpstr>
      <vt:lpstr>Others</vt:lpstr>
      <vt:lpstr>Example of coding for TSP</vt:lpstr>
      <vt:lpstr>Roulette wheel</vt:lpstr>
      <vt:lpstr>Tournament</vt:lpstr>
      <vt:lpstr>Problems with fitness range</vt:lpstr>
      <vt:lpstr>Solutions for these problems </vt:lpstr>
      <vt:lpstr>Fitness Function</vt:lpstr>
      <vt:lpstr>Fitness scaling</vt:lpstr>
      <vt:lpstr>Example of Fitness Scaling</vt:lpstr>
      <vt:lpstr>Fitness windowing</vt:lpstr>
      <vt:lpstr>Fitness ranking</vt:lpstr>
      <vt:lpstr>Fitness Evaluation</vt:lpstr>
      <vt:lpstr>Multi-Criterion Fitness</vt:lpstr>
      <vt:lpstr>Multi-Criterion Fitness</vt:lpstr>
      <vt:lpstr>Multi-Criterion Fitness</vt:lpstr>
      <vt:lpstr>Multi-Criterion Fitness</vt:lpstr>
      <vt:lpstr>Multi-Criterion Fitness</vt:lpstr>
      <vt:lpstr>Multi-Criterion Fitness</vt:lpstr>
      <vt:lpstr>Multi-Criterion Fitness</vt:lpstr>
      <vt:lpstr>Multi-Criterion Fitness</vt:lpstr>
      <vt:lpstr>Multi-Criterion Fitness</vt:lpstr>
      <vt:lpstr>Other parameters of GA 1</vt:lpstr>
      <vt:lpstr>Other parameters of GA 2</vt:lpstr>
      <vt:lpstr>Example run</vt:lpstr>
      <vt:lpstr>Simulated Annealing</vt:lpstr>
      <vt:lpstr>Annealing Process</vt:lpstr>
      <vt:lpstr>Simulated Annealing</vt:lpstr>
      <vt:lpstr>Metropolis Loop</vt:lpstr>
      <vt:lpstr>Metropolis Criterion</vt:lpstr>
      <vt:lpstr>Algorithm</vt:lpstr>
      <vt:lpstr>Simulated Annealing</vt:lpstr>
      <vt:lpstr>Control Parameters</vt:lpstr>
      <vt:lpstr>Control Parameters</vt:lpstr>
      <vt:lpstr>Example</vt:lpstr>
      <vt:lpstr>Example</vt:lpstr>
      <vt:lpstr>Example</vt:lpstr>
      <vt:lpstr>Others</vt:lpstr>
      <vt:lpstr>Optimization Techniques</vt:lpstr>
      <vt:lpstr>Tabu Search</vt:lpstr>
      <vt:lpstr>Algorithm</vt:lpstr>
      <vt:lpstr>Effective Tabu Search</vt:lpstr>
      <vt:lpstr>Effective Tabu Search</vt:lpstr>
      <vt:lpstr>Effective Tabu Search</vt:lpstr>
      <vt:lpstr>Example</vt:lpstr>
      <vt:lpstr>Problem</vt:lpstr>
      <vt:lpstr>General Approach</vt:lpstr>
      <vt:lpstr>Encoding</vt:lpstr>
      <vt:lpstr>Implementation</vt:lpstr>
      <vt:lpstr>UIS</vt:lpstr>
      <vt:lpstr>Implementation</vt:lpstr>
      <vt:lpstr>Summary</vt:lpstr>
      <vt:lpstr>Hill climbing</vt:lpstr>
      <vt:lpstr>sources</vt:lpstr>
    </vt:vector>
  </TitlesOfParts>
  <Company>UT/INF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DHEERENDRA K SINGH</dc:creator>
  <cp:lastModifiedBy>20001334</cp:lastModifiedBy>
  <cp:revision>13</cp:revision>
  <dcterms:created xsi:type="dcterms:W3CDTF">1999-11-08T14:24:25Z</dcterms:created>
  <dcterms:modified xsi:type="dcterms:W3CDTF">2015-09-04T06:00:32Z</dcterms:modified>
</cp:coreProperties>
</file>