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22" r:id="rId2"/>
    <p:sldId id="453" r:id="rId3"/>
    <p:sldId id="423" r:id="rId4"/>
    <p:sldId id="262" r:id="rId5"/>
    <p:sldId id="307" r:id="rId6"/>
    <p:sldId id="425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438" r:id="rId29"/>
    <p:sldId id="349" r:id="rId30"/>
    <p:sldId id="396" r:id="rId31"/>
    <p:sldId id="319" r:id="rId32"/>
    <p:sldId id="320" r:id="rId33"/>
    <p:sldId id="321" r:id="rId34"/>
    <p:sldId id="397" r:id="rId35"/>
    <p:sldId id="322" r:id="rId36"/>
    <p:sldId id="279" r:id="rId37"/>
    <p:sldId id="280" r:id="rId38"/>
    <p:sldId id="395" r:id="rId39"/>
    <p:sldId id="398" r:id="rId40"/>
    <p:sldId id="399" r:id="rId41"/>
    <p:sldId id="400" r:id="rId42"/>
    <p:sldId id="401" r:id="rId43"/>
    <p:sldId id="402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04" r:id="rId54"/>
    <p:sldId id="405" r:id="rId55"/>
    <p:sldId id="406" r:id="rId56"/>
    <p:sldId id="407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CC00"/>
    <a:srgbClr val="FFFFCC"/>
    <a:srgbClr val="F0FDA1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86" autoAdjust="0"/>
  </p:normalViewPr>
  <p:slideViewPr>
    <p:cSldViewPr>
      <p:cViewPr>
        <p:scale>
          <a:sx n="66" d="100"/>
          <a:sy n="66" d="100"/>
        </p:scale>
        <p:origin x="-1284" y="-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9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F8E929F-7DB6-4DD0-B6D0-FABB6C348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5B16E4-1E12-4B88-8537-4C43DA4737A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Teacher values were gaussian</a:t>
            </a:r>
            <a:r>
              <a:rPr lang="en-US" smtClean="0"/>
              <a:t> with variance 10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CDE30-F177-4EC2-A413-FA708592D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92A3-FBC7-4CF9-869E-161D32B25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B9AA-62A1-4AC8-B343-B0D2FD907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C2655-501E-45A8-BFEC-C7986C9AB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B10F1-DF47-4D4C-B68A-2F840CF7C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6C8CF-2897-4D93-9534-B25656834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4B84B-87C9-477B-9373-64B6B6878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DD65F-838F-46F4-956E-F0B560F0C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37A62-E12F-468A-8247-FA8AAE218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483D0-A263-4B16-BECB-495639B4B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C8786-43A3-462A-B226-984BE9D3F7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894AE-4706-4386-A967-B7CD3063B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B65C9-8C19-4B88-84B4-D80C19734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163BECA-CD18-4DE5-BA8A-0B13B1F01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685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altLang="en-US" sz="3600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0" y="1811338"/>
            <a:ext cx="9144000" cy="37512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en-US" sz="8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</a:t>
            </a:r>
            <a:r>
              <a:rPr lang="en-US" alt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Networks</a:t>
            </a:r>
          </a:p>
          <a:p>
            <a:pPr algn="ctr" eaLnBrk="0" hangingPunct="0">
              <a:defRPr/>
            </a:pPr>
            <a:endParaRPr lang="en-US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Surface</a:t>
            </a:r>
          </a:p>
        </p:txBody>
      </p:sp>
      <p:pic>
        <p:nvPicPr>
          <p:cNvPr id="12291" name="Picture 3" descr="weight-space"/>
          <p:cNvPicPr>
            <a:picLocks noChangeAspect="1" noChangeArrowheads="1"/>
          </p:cNvPicPr>
          <p:nvPr>
            <p:ph type="chart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600200"/>
            <a:ext cx="6224587" cy="4525963"/>
          </a:xfrm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2819400" cy="925513"/>
          </a:xfrm>
          <a:prstGeom prst="rect">
            <a:avLst/>
          </a:prstGeom>
          <a:solidFill>
            <a:srgbClr val="FFFFCC"/>
          </a:solidFill>
          <a:ln w="9525">
            <a:solidFill>
              <a:srgbClr val="F0FDA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Error as function of weights in multidimensional space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295400" y="1828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error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96000" y="5181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Gradient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Trying to make </a:t>
            </a:r>
            <a:r>
              <a:rPr lang="en-US" sz="2800" smtClean="0">
                <a:solidFill>
                  <a:srgbClr val="FF0000"/>
                </a:solidFill>
              </a:rPr>
              <a:t>error decrease the fastest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olidFill>
                  <a:srgbClr val="FF0000"/>
                </a:solidFill>
              </a:rPr>
              <a:t>Compute: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400" smtClean="0"/>
              <a:t>Grad</a:t>
            </a:r>
            <a:r>
              <a:rPr lang="en-US" sz="2400" baseline="-25000" smtClean="0"/>
              <a:t>E</a:t>
            </a:r>
            <a:r>
              <a:rPr lang="en-US" sz="2400" smtClean="0"/>
              <a:t> = [dE/dw1, dE/dw2, . . ., dE/dwn]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olidFill>
                  <a:srgbClr val="FF0000"/>
                </a:solidFill>
              </a:rPr>
              <a:t>Change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i</a:t>
            </a:r>
            <a:r>
              <a:rPr lang="en-US" sz="2800" smtClean="0"/>
              <a:t>-th weight by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2400" smtClean="0"/>
              <a:t>delta</a:t>
            </a:r>
            <a:r>
              <a:rPr lang="en-US" sz="2400" baseline="-25000" smtClean="0"/>
              <a:t>wi </a:t>
            </a:r>
            <a:r>
              <a:rPr lang="en-US" sz="2400" smtClean="0"/>
              <a:t>= -</a:t>
            </a:r>
            <a:r>
              <a:rPr lang="en-US" sz="24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alpha</a:t>
            </a:r>
            <a:r>
              <a:rPr lang="en-US" sz="2400" smtClean="0"/>
              <a:t> * dE/dwi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We need a </a:t>
            </a:r>
            <a:r>
              <a:rPr lang="en-US" sz="2800" smtClean="0">
                <a:solidFill>
                  <a:srgbClr val="FF0000"/>
                </a:solidFill>
              </a:rPr>
              <a:t>derivative</a:t>
            </a:r>
            <a:r>
              <a:rPr lang="en-US" sz="2800" smtClean="0"/>
              <a:t>!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Activation function must be </a:t>
            </a:r>
            <a:r>
              <a:rPr lang="en-US" sz="2800" b="1" smtClean="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continuous</a:t>
            </a:r>
            <a:r>
              <a:rPr lang="en-US" sz="2800" smtClean="0"/>
              <a:t>, differentiable, non-decreasing, and easy to compute</a:t>
            </a: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 flipH="1" flipV="1">
            <a:off x="4724400" y="3810000"/>
            <a:ext cx="16764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 flipH="1">
            <a:off x="2286000" y="1143000"/>
            <a:ext cx="1600200" cy="144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H="1" flipV="1">
            <a:off x="5715000" y="2895600"/>
            <a:ext cx="1143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6172200" y="3429000"/>
            <a:ext cx="27432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/>
              <a:t>Derivatives of error for weights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609600"/>
            <a:ext cx="1143000" cy="650875"/>
          </a:xfrm>
          <a:prstGeom prst="rect">
            <a:avLst/>
          </a:prstGeom>
          <a:solidFill>
            <a:srgbClr val="F0FDA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Compute deltas</a:t>
            </a: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04800" y="1295400"/>
            <a:ext cx="533400" cy="213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Can’t use LTU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effectively assign credit / blame to units in hidden layers, </a:t>
            </a:r>
            <a:r>
              <a:rPr lang="en-US" smtClean="0">
                <a:solidFill>
                  <a:srgbClr val="FF0000"/>
                </a:solidFill>
              </a:rPr>
              <a:t>we want to look at the first derivative</a:t>
            </a:r>
            <a:r>
              <a:rPr lang="en-US" smtClean="0"/>
              <a:t> of the activation function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Sigmoid function</a:t>
            </a:r>
            <a:r>
              <a:rPr lang="en-US" smtClean="0"/>
              <a:t> is easy to </a:t>
            </a:r>
            <a:r>
              <a:rPr lang="en-US" smtClean="0">
                <a:solidFill>
                  <a:srgbClr val="FF0000"/>
                </a:solidFill>
              </a:rPr>
              <a:t>differentiate</a:t>
            </a:r>
            <a:r>
              <a:rPr lang="en-US" smtClean="0"/>
              <a:t> and easy to compute forward</a:t>
            </a:r>
          </a:p>
          <a:p>
            <a:pPr eaLnBrk="1" hangingPunct="1"/>
            <a:endParaRPr lang="en-US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8200" y="5562600"/>
            <a:ext cx="2819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</a:t>
            </a:r>
            <a:r>
              <a:rPr lang="en-US"/>
              <a:t>inear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hreshold </a:t>
            </a:r>
            <a:r>
              <a:rPr lang="en-US">
                <a:solidFill>
                  <a:srgbClr val="FF0000"/>
                </a:solidFill>
              </a:rPr>
              <a:t>U</a:t>
            </a:r>
            <a:r>
              <a:rPr lang="en-US"/>
              <a:t>nits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562600" y="5486400"/>
            <a:ext cx="18827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Sigmoid function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038600" y="571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914400" y="5181600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838200" y="5029200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Updating hidden-to-output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have </a:t>
            </a:r>
            <a:r>
              <a:rPr lang="en-US" smtClean="0">
                <a:solidFill>
                  <a:srgbClr val="FF0000"/>
                </a:solidFill>
              </a:rPr>
              <a:t>teacher supplied</a:t>
            </a:r>
            <a:r>
              <a:rPr lang="en-US" smtClean="0"/>
              <a:t> desired values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delta</a:t>
            </a:r>
            <a:r>
              <a:rPr lang="en-US" baseline="-25000" smtClean="0"/>
              <a:t>wji</a:t>
            </a:r>
            <a:r>
              <a:rPr lang="en-US" smtClean="0"/>
              <a:t> = </a:t>
            </a:r>
            <a:r>
              <a:rPr lang="en-US" smtClean="0">
                <a:sym typeface="Symbol" pitchFamily="-106" charset="2"/>
              </a:rPr>
              <a:t> * a</a:t>
            </a:r>
            <a:r>
              <a:rPr lang="en-US" baseline="-25000" smtClean="0">
                <a:sym typeface="Symbol" pitchFamily="-106" charset="2"/>
              </a:rPr>
              <a:t>j</a:t>
            </a:r>
            <a:r>
              <a:rPr lang="en-US" smtClean="0">
                <a:sym typeface="Symbol" pitchFamily="-106" charset="2"/>
              </a:rPr>
              <a:t> * (</a:t>
            </a:r>
            <a:r>
              <a:rPr lang="en-US" smtClean="0">
                <a:solidFill>
                  <a:srgbClr val="FF0000"/>
                </a:solidFill>
                <a:sym typeface="Symbol" pitchFamily="-106" charset="2"/>
              </a:rPr>
              <a:t>T</a:t>
            </a:r>
            <a:r>
              <a:rPr lang="en-US" baseline="-25000" smtClean="0">
                <a:solidFill>
                  <a:srgbClr val="FF0000"/>
                </a:solidFill>
                <a:sym typeface="Symbol" pitchFamily="-106" charset="2"/>
              </a:rPr>
              <a:t>i</a:t>
            </a:r>
            <a:r>
              <a:rPr lang="en-US" smtClean="0">
                <a:solidFill>
                  <a:srgbClr val="FF0000"/>
                </a:solidFill>
                <a:sym typeface="Symbol" pitchFamily="-106" charset="2"/>
              </a:rPr>
              <a:t> - Oi</a:t>
            </a:r>
            <a:r>
              <a:rPr lang="en-US" smtClean="0">
                <a:sym typeface="Symbol" pitchFamily="-106" charset="2"/>
              </a:rPr>
              <a:t>) * g’(in</a:t>
            </a:r>
            <a:r>
              <a:rPr lang="en-US" baseline="-25000" smtClean="0">
                <a:sym typeface="Symbol" pitchFamily="-106" charset="2"/>
              </a:rPr>
              <a:t>i</a:t>
            </a:r>
            <a:r>
              <a:rPr lang="en-US" smtClean="0">
                <a:sym typeface="Symbol" pitchFamily="-106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mtClean="0"/>
              <a:t>= </a:t>
            </a:r>
            <a:r>
              <a:rPr lang="en-US" smtClean="0">
                <a:sym typeface="Symbol" pitchFamily="-106" charset="2"/>
              </a:rPr>
              <a:t> * a</a:t>
            </a:r>
            <a:r>
              <a:rPr lang="en-US" baseline="-25000" smtClean="0">
                <a:sym typeface="Symbol" pitchFamily="-106" charset="2"/>
              </a:rPr>
              <a:t>j</a:t>
            </a:r>
            <a:r>
              <a:rPr lang="en-US" smtClean="0">
                <a:sym typeface="Symbol" pitchFamily="-106" charset="2"/>
              </a:rPr>
              <a:t> * (T</a:t>
            </a:r>
            <a:r>
              <a:rPr lang="en-US" baseline="-25000" smtClean="0">
                <a:sym typeface="Symbol" pitchFamily="-106" charset="2"/>
              </a:rPr>
              <a:t>i</a:t>
            </a:r>
            <a:r>
              <a:rPr lang="en-US" smtClean="0">
                <a:sym typeface="Symbol" pitchFamily="-106" charset="2"/>
              </a:rPr>
              <a:t> - O</a:t>
            </a:r>
            <a:r>
              <a:rPr lang="en-US" baseline="-25000" smtClean="0">
                <a:sym typeface="Symbol" pitchFamily="-106" charset="2"/>
              </a:rPr>
              <a:t>i</a:t>
            </a:r>
            <a:r>
              <a:rPr lang="en-US" smtClean="0">
                <a:sym typeface="Symbol" pitchFamily="-106" charset="2"/>
              </a:rPr>
              <a:t>) * O</a:t>
            </a:r>
            <a:r>
              <a:rPr lang="en-US" baseline="-25000" smtClean="0">
                <a:sym typeface="Symbol" pitchFamily="-106" charset="2"/>
              </a:rPr>
              <a:t>i</a:t>
            </a:r>
            <a:r>
              <a:rPr lang="en-US" smtClean="0">
                <a:sym typeface="Symbol" pitchFamily="-106" charset="2"/>
              </a:rPr>
              <a:t> * (1 - O</a:t>
            </a:r>
            <a:r>
              <a:rPr lang="en-US" baseline="-25000" smtClean="0">
                <a:sym typeface="Symbol" pitchFamily="-106" charset="2"/>
              </a:rPr>
              <a:t>i</a:t>
            </a:r>
            <a:r>
              <a:rPr lang="en-US" smtClean="0">
                <a:sym typeface="Symbol" pitchFamily="-106" charset="2"/>
              </a:rPr>
              <a:t>)</a:t>
            </a:r>
          </a:p>
          <a:p>
            <a:pPr lvl="1" eaLnBrk="1" hangingPunct="1">
              <a:buFontTx/>
              <a:buNone/>
            </a:pPr>
            <a:endParaRPr lang="en-US" smtClean="0">
              <a:sym typeface="Symbol" pitchFamily="-106" charset="2"/>
            </a:endParaRPr>
          </a:p>
          <a:p>
            <a:pPr lvl="1" eaLnBrk="1" hangingPunct="1"/>
            <a:r>
              <a:rPr lang="en-US" sz="2000" smtClean="0">
                <a:solidFill>
                  <a:srgbClr val="0099CC"/>
                </a:solidFill>
                <a:sym typeface="Symbol" pitchFamily="-106" charset="2"/>
              </a:rPr>
              <a:t>for sigmoid the derivative is</a:t>
            </a:r>
            <a:r>
              <a:rPr lang="en-US" sz="2000" smtClean="0">
                <a:sym typeface="Symbol" pitchFamily="-106" charset="2"/>
              </a:rPr>
              <a:t>,</a:t>
            </a:r>
            <a:r>
              <a:rPr lang="en-US" smtClean="0">
                <a:sym typeface="Symbol" pitchFamily="-106" charset="2"/>
              </a:rPr>
              <a:t>  g’(x) = g(x) * (1 - g(x))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457200" y="57150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alpha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457200" y="3810000"/>
            <a:ext cx="914400" cy="2057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 flipV="1">
            <a:off x="5791200" y="3048000"/>
            <a:ext cx="1676400" cy="213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20000" y="5257800"/>
            <a:ext cx="1371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derivative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419600" y="6248400"/>
            <a:ext cx="1371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miss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 flipV="1">
            <a:off x="4572000" y="3276600"/>
            <a:ext cx="30480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4191000" y="2133600"/>
            <a:ext cx="2971800" cy="6858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676400" y="5715000"/>
            <a:ext cx="1828800" cy="9429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Here we have general formula with derivative, next we use for sigmoid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Updating interior weights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 k units provide values to all layer k+1 units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“miss” is </a:t>
            </a:r>
            <a:r>
              <a:rPr lang="en-US" b="1" i="1" smtClean="0">
                <a:solidFill>
                  <a:srgbClr val="FF0000"/>
                </a:solidFill>
              </a:rPr>
              <a:t>sum of misses</a:t>
            </a:r>
            <a:r>
              <a:rPr lang="en-US" smtClean="0"/>
              <a:t> from all units on k+1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miss</a:t>
            </a:r>
            <a:r>
              <a:rPr lang="en-US" baseline="-25000" smtClean="0">
                <a:solidFill>
                  <a:srgbClr val="FF0000"/>
                </a:solidFill>
              </a:rPr>
              <a:t>j</a:t>
            </a:r>
            <a:r>
              <a:rPr lang="en-US" smtClean="0"/>
              <a:t> = </a:t>
            </a:r>
            <a:r>
              <a:rPr lang="en-US" smtClean="0">
                <a:sym typeface="Symbol" pitchFamily="-106" charset="2"/>
              </a:rPr>
              <a:t> [ a</a:t>
            </a:r>
            <a:r>
              <a:rPr lang="en-US" baseline="-25000" smtClean="0">
                <a:sym typeface="Symbol" pitchFamily="-106" charset="2"/>
              </a:rPr>
              <a:t>i</a:t>
            </a:r>
            <a:r>
              <a:rPr lang="en-US" smtClean="0">
                <a:sym typeface="Symbol" pitchFamily="-106" charset="2"/>
              </a:rPr>
              <a:t>(1- a</a:t>
            </a:r>
            <a:r>
              <a:rPr lang="en-US" baseline="-25000" smtClean="0">
                <a:sym typeface="Symbol" pitchFamily="-106" charset="2"/>
              </a:rPr>
              <a:t>i</a:t>
            </a:r>
            <a:r>
              <a:rPr lang="en-US" smtClean="0">
                <a:sym typeface="Symbol" pitchFamily="-106" charset="2"/>
              </a:rPr>
              <a:t>) (T</a:t>
            </a:r>
            <a:r>
              <a:rPr lang="en-US" baseline="-25000" smtClean="0">
                <a:sym typeface="Symbol" pitchFamily="-106" charset="2"/>
              </a:rPr>
              <a:t>i </a:t>
            </a:r>
            <a:r>
              <a:rPr lang="en-US" smtClean="0">
                <a:sym typeface="Symbol" pitchFamily="-106" charset="2"/>
              </a:rPr>
              <a:t>- a</a:t>
            </a:r>
            <a:r>
              <a:rPr lang="en-US" baseline="-25000" smtClean="0">
                <a:sym typeface="Symbol" pitchFamily="-106" charset="2"/>
              </a:rPr>
              <a:t>i</a:t>
            </a:r>
            <a:r>
              <a:rPr lang="en-US" smtClean="0">
                <a:sym typeface="Symbol" pitchFamily="-106" charset="2"/>
              </a:rPr>
              <a:t>) w</a:t>
            </a:r>
            <a:r>
              <a:rPr lang="en-US" baseline="-25000" smtClean="0">
                <a:sym typeface="Symbol" pitchFamily="-106" charset="2"/>
              </a:rPr>
              <a:t>ji </a:t>
            </a:r>
            <a:r>
              <a:rPr lang="en-US" smtClean="0">
                <a:sym typeface="Symbol" pitchFamily="-106" charset="2"/>
              </a:rPr>
              <a:t>]</a:t>
            </a:r>
          </a:p>
          <a:p>
            <a:pPr lvl="1" eaLnBrk="1" hangingPunct="1">
              <a:buFontTx/>
              <a:buChar char="•"/>
            </a:pPr>
            <a:r>
              <a:rPr lang="en-US" smtClean="0"/>
              <a:t>weights coming into this unit are </a:t>
            </a:r>
            <a:r>
              <a:rPr lang="en-US" smtClean="0">
                <a:solidFill>
                  <a:srgbClr val="FF0000"/>
                </a:solidFill>
              </a:rPr>
              <a:t>adjusted based on their contribution</a:t>
            </a:r>
          </a:p>
          <a:p>
            <a:pPr lvl="1" eaLnBrk="1" hangingPunct="1">
              <a:buFontTx/>
              <a:buNone/>
            </a:pPr>
            <a:r>
              <a:rPr lang="en-US" smtClean="0"/>
              <a:t>delta</a:t>
            </a:r>
            <a:r>
              <a:rPr lang="en-US" baseline="-25000" smtClean="0"/>
              <a:t>kj </a:t>
            </a:r>
            <a:r>
              <a:rPr lang="en-US" smtClean="0"/>
              <a:t>= </a:t>
            </a:r>
            <a:r>
              <a:rPr lang="en-US" smtClean="0">
                <a:sym typeface="Symbol" pitchFamily="-106" charset="2"/>
              </a:rPr>
              <a:t> * I</a:t>
            </a:r>
            <a:r>
              <a:rPr lang="en-US" baseline="-25000" smtClean="0">
                <a:sym typeface="Symbol" pitchFamily="-106" charset="2"/>
              </a:rPr>
              <a:t>k</a:t>
            </a:r>
            <a:r>
              <a:rPr lang="en-US" smtClean="0">
                <a:sym typeface="Symbol" pitchFamily="-106" charset="2"/>
              </a:rPr>
              <a:t> * a</a:t>
            </a:r>
            <a:r>
              <a:rPr lang="en-US" baseline="-25000" smtClean="0">
                <a:sym typeface="Symbol" pitchFamily="-106" charset="2"/>
              </a:rPr>
              <a:t>j</a:t>
            </a:r>
            <a:r>
              <a:rPr lang="en-US" smtClean="0">
                <a:sym typeface="Symbol" pitchFamily="-106" charset="2"/>
              </a:rPr>
              <a:t> * (1 - a</a:t>
            </a:r>
            <a:r>
              <a:rPr lang="en-US" baseline="-25000" smtClean="0">
                <a:sym typeface="Symbol" pitchFamily="-106" charset="2"/>
              </a:rPr>
              <a:t>j</a:t>
            </a:r>
            <a:r>
              <a:rPr lang="en-US" smtClean="0">
                <a:sym typeface="Symbol" pitchFamily="-106" charset="2"/>
              </a:rPr>
              <a:t>) * </a:t>
            </a:r>
            <a:r>
              <a:rPr lang="en-US" smtClean="0">
                <a:solidFill>
                  <a:srgbClr val="FF0000"/>
                </a:solidFill>
                <a:sym typeface="Symbol" pitchFamily="-106" charset="2"/>
              </a:rPr>
              <a:t>miss</a:t>
            </a:r>
            <a:r>
              <a:rPr lang="en-US" baseline="-25000" smtClean="0">
                <a:solidFill>
                  <a:srgbClr val="FF0000"/>
                </a:solidFill>
                <a:sym typeface="Symbol" pitchFamily="-106" charset="2"/>
              </a:rPr>
              <a:t>j</a:t>
            </a:r>
            <a:endParaRPr lang="en-US" baseline="-25000" smtClean="0">
              <a:solidFill>
                <a:srgbClr val="FF0000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086600" y="4800600"/>
            <a:ext cx="1828800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For layer k+1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 flipV="1">
            <a:off x="8001000" y="3200400"/>
            <a:ext cx="6096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" y="6096000"/>
            <a:ext cx="2133600" cy="376238"/>
          </a:xfrm>
          <a:prstGeom prst="rect">
            <a:avLst/>
          </a:prstGeom>
          <a:solidFill>
            <a:srgbClr val="F0FDA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Compute deltas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838200" y="5105400"/>
            <a:ext cx="609600" cy="990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do we pick </a:t>
            </a:r>
            <a:r>
              <a:rPr lang="en-US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106" charset="2"/>
              </a:rPr>
              <a:t></a:t>
            </a:r>
            <a:r>
              <a:rPr lang="en-US" smtClean="0">
                <a:sym typeface="Symbol" pitchFamily="-106" charset="2"/>
              </a:rPr>
              <a:t>?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Tuning</a:t>
            </a:r>
            <a:r>
              <a:rPr lang="en-US" smtClean="0"/>
              <a:t> set, or</a:t>
            </a:r>
          </a:p>
          <a:p>
            <a:pPr marL="609600" indent="-609600" eaLnBrk="1" hangingPunct="1">
              <a:buFontTx/>
              <a:buAutoNum type="arabicPeriod"/>
            </a:pPr>
            <a:endParaRPr lang="en-US" smtClean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Cross validation</a:t>
            </a:r>
            <a:r>
              <a:rPr lang="en-US" smtClean="0"/>
              <a:t>, or</a:t>
            </a:r>
          </a:p>
          <a:p>
            <a:pPr marL="609600" indent="-609600" eaLnBrk="1" hangingPunct="1">
              <a:buFontTx/>
              <a:buAutoNum type="arabicPeriod"/>
            </a:pPr>
            <a:endParaRPr lang="en-US" smtClean="0">
              <a:solidFill>
                <a:srgbClr val="FF0000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Small</a:t>
            </a:r>
            <a:r>
              <a:rPr lang="en-US" smtClean="0"/>
              <a:t> for slow, conservative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hidden layers?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Usually just </a:t>
            </a:r>
            <a:r>
              <a:rPr lang="en-US" smtClean="0">
                <a:solidFill>
                  <a:srgbClr val="FF0000"/>
                </a:solidFill>
              </a:rPr>
              <a:t>one </a:t>
            </a:r>
            <a:r>
              <a:rPr lang="en-US" smtClean="0"/>
              <a:t>(i.e., a 2-layer net)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many </a:t>
            </a:r>
            <a:r>
              <a:rPr lang="en-US" smtClean="0">
                <a:solidFill>
                  <a:srgbClr val="FF0000"/>
                </a:solidFill>
              </a:rPr>
              <a:t>hidden units</a:t>
            </a:r>
            <a:r>
              <a:rPr lang="en-US" smtClean="0"/>
              <a:t> in the layer?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Too few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==&gt;</a:t>
            </a:r>
            <a:r>
              <a:rPr lang="en-US" smtClean="0"/>
              <a:t> can’t learn</a:t>
            </a:r>
          </a:p>
          <a:p>
            <a:pPr lvl="1" eaLnBrk="1" hangingPunct="1"/>
            <a:r>
              <a:rPr lang="en-US" smtClean="0"/>
              <a:t>Too many </a:t>
            </a:r>
            <a:r>
              <a:rPr lang="en-US" smtClean="0">
                <a:solidFill>
                  <a:schemeClr val="accent2"/>
                </a:solidFill>
              </a:rPr>
              <a:t>==&gt;</a:t>
            </a:r>
            <a:r>
              <a:rPr lang="en-US" smtClean="0"/>
              <a:t> poor 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big a training set?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Determine your </a:t>
            </a:r>
            <a:r>
              <a:rPr lang="en-US" sz="2800" smtClean="0">
                <a:solidFill>
                  <a:srgbClr val="FF0000"/>
                </a:solidFill>
              </a:rPr>
              <a:t>target error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rate</a:t>
            </a:r>
            <a:r>
              <a:rPr lang="en-US" sz="2800" smtClean="0"/>
              <a:t>, </a:t>
            </a:r>
            <a:r>
              <a:rPr lang="en-US" sz="2800" i="1" smtClean="0">
                <a:solidFill>
                  <a:schemeClr val="accent2"/>
                </a:solidFill>
              </a:rPr>
              <a:t>e</a:t>
            </a:r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Success rate</a:t>
            </a:r>
            <a:r>
              <a:rPr lang="en-US" sz="2800" smtClean="0"/>
              <a:t> is 1- </a:t>
            </a:r>
            <a:r>
              <a:rPr lang="en-US" sz="2800" i="1" smtClean="0"/>
              <a:t>e</a:t>
            </a:r>
          </a:p>
          <a:p>
            <a:pPr eaLnBrk="1" hangingPunct="1"/>
            <a:r>
              <a:rPr lang="en-US" sz="2800" smtClean="0"/>
              <a:t>Typical training set approx. </a:t>
            </a:r>
            <a:r>
              <a:rPr lang="en-US" sz="2800" smtClean="0">
                <a:solidFill>
                  <a:srgbClr val="FF0000"/>
                </a:solidFill>
              </a:rPr>
              <a:t>n/</a:t>
            </a:r>
            <a:r>
              <a:rPr lang="en-US" sz="2800" i="1" smtClean="0">
                <a:solidFill>
                  <a:srgbClr val="FF0000"/>
                </a:solidFill>
              </a:rPr>
              <a:t>e</a:t>
            </a:r>
            <a:r>
              <a:rPr lang="en-US" sz="2800" smtClean="0"/>
              <a:t>, where </a:t>
            </a:r>
            <a:r>
              <a:rPr lang="en-US" sz="2800" smtClean="0">
                <a:solidFill>
                  <a:srgbClr val="FF0000"/>
                </a:solidFill>
              </a:rPr>
              <a:t>n</a:t>
            </a:r>
            <a:r>
              <a:rPr lang="en-US" sz="2800" smtClean="0"/>
              <a:t> is the number of weights in the net</a:t>
            </a:r>
          </a:p>
          <a:p>
            <a:pPr eaLnBrk="1" hangingPunct="1"/>
            <a:r>
              <a:rPr lang="en-US" sz="2800" smtClean="0"/>
              <a:t>Example:</a:t>
            </a:r>
          </a:p>
          <a:p>
            <a:pPr lvl="1" eaLnBrk="1" hangingPunct="1"/>
            <a:r>
              <a:rPr lang="en-US" sz="2400" i="1" smtClean="0"/>
              <a:t>e</a:t>
            </a:r>
            <a:r>
              <a:rPr lang="en-US" sz="2400" smtClean="0"/>
              <a:t> = 0.1, n = 80 weights</a:t>
            </a:r>
          </a:p>
          <a:p>
            <a:pPr lvl="1" eaLnBrk="1" hangingPunct="1"/>
            <a:r>
              <a:rPr lang="en-US" sz="2400" smtClean="0"/>
              <a:t>training set </a:t>
            </a:r>
            <a:r>
              <a:rPr lang="en-US" sz="2400" smtClean="0">
                <a:solidFill>
                  <a:srgbClr val="FF0000"/>
                </a:solidFill>
              </a:rPr>
              <a:t>size 800</a:t>
            </a:r>
            <a:r>
              <a:rPr lang="en-US" sz="240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     trained until </a:t>
            </a:r>
            <a:r>
              <a:rPr lang="en-US" sz="2400" smtClean="0">
                <a:solidFill>
                  <a:srgbClr val="FF0000"/>
                </a:solidFill>
              </a:rPr>
              <a:t>95% correct training</a:t>
            </a:r>
            <a:r>
              <a:rPr lang="en-US" sz="2400" smtClean="0"/>
              <a:t> set classification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       should produce 90% correct classification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          on </a:t>
            </a:r>
            <a:r>
              <a:rPr lang="en-US" sz="2400" smtClean="0">
                <a:solidFill>
                  <a:srgbClr val="FF0000"/>
                </a:solidFill>
              </a:rPr>
              <a:t>testing set</a:t>
            </a:r>
            <a:r>
              <a:rPr lang="en-US" sz="2400" smtClean="0"/>
              <a:t> (typical)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533400" y="0"/>
            <a:ext cx="8229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</a:t>
            </a:r>
            <a:r>
              <a:rPr lang="en-US" altLang="en-US" sz="3600"/>
              <a:t> of Backpropagation Learning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pic>
        <p:nvPicPr>
          <p:cNvPr id="20484" name="Picture 4" descr="19_15"/>
          <p:cNvPicPr>
            <a:picLocks noChangeAspect="1" noChangeArrowheads="1"/>
          </p:cNvPicPr>
          <p:nvPr/>
        </p:nvPicPr>
        <p:blipFill>
          <a:blip r:embed="rId2" cstate="print">
            <a:lum bright="30000" contrast="54000"/>
          </a:blip>
          <a:srcRect/>
          <a:stretch>
            <a:fillRect/>
          </a:stretch>
        </p:blipFill>
        <p:spPr bwMode="auto">
          <a:xfrm>
            <a:off x="0" y="1203325"/>
            <a:ext cx="9144000" cy="56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905000" y="2362200"/>
            <a:ext cx="1752600" cy="9429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In the restaurant problem NN was worse than the decision tree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 flipV="1">
            <a:off x="6096000" y="2133600"/>
            <a:ext cx="9906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810000" y="2743200"/>
            <a:ext cx="2209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0" y="4892675"/>
            <a:ext cx="1143000" cy="8223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Error decreases with number of epochs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696200" y="4876800"/>
            <a:ext cx="1447800" cy="8223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Decision tree still better for restaurant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Examples of Backpropagation Learning</a:t>
            </a:r>
          </a:p>
        </p:txBody>
      </p:sp>
      <p:pic>
        <p:nvPicPr>
          <p:cNvPr id="21507" name="Picture 3" descr="19_12"/>
          <p:cNvPicPr>
            <a:picLocks noChangeAspect="1" noChangeArrowheads="1"/>
          </p:cNvPicPr>
          <p:nvPr/>
        </p:nvPicPr>
        <p:blipFill>
          <a:blip r:embed="rId2" cstate="print">
            <a:lum bright="18000" contrast="60000"/>
          </a:blip>
          <a:srcRect/>
          <a:stretch>
            <a:fillRect/>
          </a:stretch>
        </p:blipFill>
        <p:spPr bwMode="auto">
          <a:xfrm>
            <a:off x="0" y="1095375"/>
            <a:ext cx="914400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3810000" y="1600200"/>
            <a:ext cx="1524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2438400" y="2743200"/>
            <a:ext cx="3048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8382000" y="2514600"/>
            <a:ext cx="228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6705600" y="1905000"/>
            <a:ext cx="609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667000" y="5105400"/>
            <a:ext cx="251460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Majority example, perceptron better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467600" y="5105400"/>
            <a:ext cx="1676400" cy="7302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Restaurant example, DT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85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altLang="en-US" sz="3600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0" y="0"/>
            <a:ext cx="9144000" cy="3140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altLang="en-US" sz="6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 to</a:t>
            </a:r>
            <a:r>
              <a:rPr lang="en-US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Backpropagation</a:t>
            </a:r>
          </a:p>
          <a:p>
            <a:pPr algn="ctr" eaLnBrk="0" hangingPunct="0">
              <a:defRPr/>
            </a:pPr>
            <a:endParaRPr lang="en-US" altLang="en-US" sz="4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8153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en-US" sz="2400"/>
              <a:t>- In 1969 a method for learning in multi-layer network,</a:t>
            </a:r>
          </a:p>
          <a:p>
            <a:pPr eaLnBrk="0" hangingPunct="0">
              <a:defRPr/>
            </a:pPr>
            <a:r>
              <a:rPr lang="en-US" altLang="en-US" sz="2400"/>
              <a:t>  </a:t>
            </a:r>
            <a:r>
              <a:rPr lang="en-US" altLang="en-US" sz="240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Backpropagation</a:t>
            </a:r>
            <a:r>
              <a:rPr lang="en-US" altLang="en-US" sz="2400"/>
              <a:t>, was invented by </a:t>
            </a:r>
            <a:r>
              <a:rPr lang="en-US" altLang="en-US" sz="2400">
                <a:solidFill>
                  <a:srgbClr val="FF0000"/>
                </a:solidFill>
              </a:rPr>
              <a:t>Bryson and Ho</a:t>
            </a:r>
            <a:r>
              <a:rPr lang="en-US" altLang="en-US" sz="2400"/>
              <a:t>.</a:t>
            </a:r>
          </a:p>
          <a:p>
            <a:pPr eaLnBrk="0" hangingPunct="0">
              <a:defRPr/>
            </a:pPr>
            <a:endParaRPr lang="en-US" altLang="en-US" sz="2400"/>
          </a:p>
          <a:p>
            <a:pPr eaLnBrk="0" hangingPunct="0">
              <a:defRPr/>
            </a:pPr>
            <a:endParaRPr lang="en-US" altLang="en-US" sz="2400"/>
          </a:p>
          <a:p>
            <a:pPr eaLnBrk="0" hangingPunct="0">
              <a:defRPr/>
            </a:pPr>
            <a:r>
              <a:rPr lang="en-US" altLang="en-US" sz="2400"/>
              <a:t>- The Backpropagation algorithm is a sensible approach</a:t>
            </a:r>
          </a:p>
          <a:p>
            <a:pPr eaLnBrk="0" hangingPunct="0">
              <a:defRPr/>
            </a:pPr>
            <a:r>
              <a:rPr lang="en-US" altLang="en-US" sz="2400"/>
              <a:t>  for </a:t>
            </a:r>
            <a:r>
              <a:rPr lang="en-US" altLang="en-US" sz="2400">
                <a:solidFill>
                  <a:srgbClr val="FF0000"/>
                </a:solidFill>
              </a:rPr>
              <a:t>dividing the </a:t>
            </a:r>
            <a:r>
              <a:rPr lang="en-US" altLang="en-US" sz="2400" u="sng">
                <a:solidFill>
                  <a:srgbClr val="FF0000"/>
                </a:solidFill>
              </a:rPr>
              <a:t>contribution of each weight</a:t>
            </a:r>
            <a:r>
              <a:rPr lang="en-US" altLang="en-US" sz="2400"/>
              <a:t>.</a:t>
            </a:r>
          </a:p>
          <a:p>
            <a:pPr eaLnBrk="0" hangingPunct="0">
              <a:defRPr/>
            </a:pPr>
            <a:endParaRPr lang="en-US" altLang="en-US" sz="2400"/>
          </a:p>
          <a:p>
            <a:pPr eaLnBrk="0" hangingPunct="0">
              <a:defRPr/>
            </a:pPr>
            <a:endParaRPr lang="en-US" altLang="en-US" sz="2400"/>
          </a:p>
          <a:p>
            <a:pPr eaLnBrk="0" hangingPunct="0">
              <a:defRPr/>
            </a:pPr>
            <a:r>
              <a:rPr lang="en-US" altLang="en-US" sz="2400"/>
              <a:t>- Works </a:t>
            </a:r>
            <a:r>
              <a:rPr lang="en-US" altLang="en-US" sz="2400">
                <a:solidFill>
                  <a:srgbClr val="FF0000"/>
                </a:solidFill>
              </a:rPr>
              <a:t>basically</a:t>
            </a:r>
            <a:r>
              <a:rPr lang="en-US" altLang="en-US" sz="2400"/>
              <a:t> the same as perceptrons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 l="7501" t="17502" r="9377" b="16252"/>
          <a:stretch>
            <a:fillRect/>
          </a:stretch>
        </p:blipFill>
        <p:spPr bwMode="auto">
          <a:xfrm>
            <a:off x="457200" y="1676400"/>
            <a:ext cx="8107363" cy="484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2860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6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Learning Math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7696200" y="5791200"/>
            <a:ext cx="14478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162800" y="5975350"/>
            <a:ext cx="1295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See next slide for explanation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962400" cy="28194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2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Visualization of Backpropagation learning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 cstate="print"/>
          <a:srcRect l="7501" t="17502" r="14064" b="16252"/>
          <a:stretch>
            <a:fillRect/>
          </a:stretch>
        </p:blipFill>
        <p:spPr bwMode="auto">
          <a:xfrm>
            <a:off x="0" y="3197225"/>
            <a:ext cx="5780088" cy="366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 l="7501" t="15002" r="6563" b="11252"/>
          <a:stretch>
            <a:fillRect/>
          </a:stretch>
        </p:blipFill>
        <p:spPr bwMode="auto">
          <a:xfrm>
            <a:off x="4114800" y="0"/>
            <a:ext cx="5029200" cy="3236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3557" name="Line 6"/>
          <p:cNvSpPr>
            <a:spLocks noChangeShapeType="1"/>
          </p:cNvSpPr>
          <p:nvPr/>
        </p:nvSpPr>
        <p:spPr bwMode="auto">
          <a:xfrm flipV="1">
            <a:off x="2362200" y="2362200"/>
            <a:ext cx="5257800" cy="1828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5105400" y="5410200"/>
            <a:ext cx="27432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Backprop output layer</a:t>
            </a:r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 flipH="1">
            <a:off x="3810000" y="5562600"/>
            <a:ext cx="1219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 l="9377" t="15002" r="5626" b="13751"/>
          <a:stretch>
            <a:fillRect/>
          </a:stretch>
        </p:blipFill>
        <p:spPr bwMode="auto">
          <a:xfrm>
            <a:off x="854075" y="0"/>
            <a:ext cx="8289925" cy="5210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 cstate="print"/>
          <a:srcRect l="7501" t="17502" r="14064" b="16252"/>
          <a:stretch>
            <a:fillRect/>
          </a:stretch>
        </p:blipFill>
        <p:spPr bwMode="auto">
          <a:xfrm>
            <a:off x="0" y="4059238"/>
            <a:ext cx="4419600" cy="279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581" name="Line 6"/>
          <p:cNvSpPr>
            <a:spLocks noChangeShapeType="1"/>
          </p:cNvSpPr>
          <p:nvPr/>
        </p:nvSpPr>
        <p:spPr bwMode="auto">
          <a:xfrm flipV="1">
            <a:off x="2590800" y="4495800"/>
            <a:ext cx="2286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 cstate="print"/>
          <a:srcRect l="6563" t="15002" r="4688" b="15002"/>
          <a:stretch>
            <a:fillRect/>
          </a:stretch>
        </p:blipFill>
        <p:spPr bwMode="auto">
          <a:xfrm>
            <a:off x="990600" y="0"/>
            <a:ext cx="8153400" cy="4822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 cstate="print"/>
          <a:srcRect l="7501" t="17502" r="14064" b="16252"/>
          <a:stretch>
            <a:fillRect/>
          </a:stretch>
        </p:blipFill>
        <p:spPr bwMode="auto">
          <a:xfrm>
            <a:off x="0" y="4348163"/>
            <a:ext cx="3962400" cy="250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l="7501" t="16252" r="4688" b="11252"/>
          <a:stretch>
            <a:fillRect/>
          </a:stretch>
        </p:blipFill>
        <p:spPr bwMode="auto">
          <a:xfrm>
            <a:off x="1600200" y="0"/>
            <a:ext cx="7543800" cy="4672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 l="7501" t="17502" r="14064" b="16252"/>
          <a:stretch>
            <a:fillRect/>
          </a:stretch>
        </p:blipFill>
        <p:spPr bwMode="auto">
          <a:xfrm>
            <a:off x="0" y="4348163"/>
            <a:ext cx="3962400" cy="250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400800"/>
            <a:ext cx="3352800" cy="258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</a:rPr>
              <a:t>bias neuron in input layer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 cstate="print"/>
          <a:srcRect l="7501" t="26253" r="8438" b="16252"/>
          <a:stretch>
            <a:fillRect/>
          </a:stretch>
        </p:blipFill>
        <p:spPr bwMode="auto">
          <a:xfrm>
            <a:off x="228600" y="1447800"/>
            <a:ext cx="8199438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1763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Bias Neurons in </a:t>
            </a:r>
            <a:r>
              <a:rPr 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</a:t>
            </a:r>
            <a:r>
              <a:rPr lang="en-US" sz="40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agation Learning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609600" y="4419600"/>
            <a:ext cx="1219200" cy="1981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2590800" cy="381000"/>
          </a:xfrm>
          <a:solidFill>
            <a:srgbClr val="FFFFCC"/>
          </a:solidFill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Training pairs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/>
          <a:srcRect l="6563" t="25003" r="5626" b="15002"/>
          <a:stretch>
            <a:fillRect/>
          </a:stretch>
        </p:blipFill>
        <p:spPr bwMode="auto">
          <a:xfrm>
            <a:off x="0" y="2470150"/>
            <a:ext cx="8564563" cy="438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for Backpropagation Learning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086600" y="5105400"/>
            <a:ext cx="2057400" cy="5270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Calculate difference to desired output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5029200" y="5410200"/>
            <a:ext cx="205740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667000" y="20574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819400" y="1981200"/>
            <a:ext cx="3352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10400" y="6400800"/>
            <a:ext cx="2133600" cy="254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Calculate total error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 flipV="1">
            <a:off x="5105400" y="6248400"/>
            <a:ext cx="182880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086600" y="4114800"/>
            <a:ext cx="2057400" cy="5270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Run network forward. </a:t>
            </a:r>
            <a:r>
              <a:rPr lang="en-US" sz="1400" i="1" u="sng"/>
              <a:t>Was explained earlier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4876800" y="4419600"/>
            <a:ext cx="2133600" cy="533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457200" y="4800600"/>
            <a:ext cx="1828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181600" y="1219200"/>
            <a:ext cx="220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routine calculate error for backpropagation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1371600"/>
            <a:ext cx="3124200" cy="457200"/>
          </a:xfrm>
          <a:solidFill>
            <a:srgbClr val="FFFFCC"/>
          </a:solidFill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Update output weights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 cstate="print"/>
          <a:srcRect l="6563" t="25003" r="6563" b="15002"/>
          <a:stretch>
            <a:fillRect/>
          </a:stretch>
        </p:blipFill>
        <p:spPr bwMode="auto">
          <a:xfrm>
            <a:off x="0" y="2468563"/>
            <a:ext cx="8474075" cy="438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Software for Backpropagation Learning continuation</a:t>
            </a:r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 flipH="1">
            <a:off x="2438400" y="1828800"/>
            <a:ext cx="3505200" cy="22860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6019800" y="3200400"/>
            <a:ext cx="3124200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400" b="1"/>
              <a:t>Calculate hidden difference values</a:t>
            </a:r>
          </a:p>
        </p:txBody>
      </p:sp>
      <p:sp>
        <p:nvSpPr>
          <p:cNvPr id="29703" name="Line 9"/>
          <p:cNvSpPr>
            <a:spLocks noChangeShapeType="1"/>
          </p:cNvSpPr>
          <p:nvPr/>
        </p:nvSpPr>
        <p:spPr bwMode="auto">
          <a:xfrm flipH="1">
            <a:off x="2209800" y="3581400"/>
            <a:ext cx="3733800" cy="9906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6400800" y="5105400"/>
            <a:ext cx="2362200" cy="381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400" b="1"/>
              <a:t>Update input weights</a:t>
            </a:r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 flipH="1">
            <a:off x="3124200" y="5334000"/>
            <a:ext cx="3200400" cy="5334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6477000" y="6172200"/>
            <a:ext cx="2362200" cy="381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400" b="1"/>
              <a:t>Return total error</a:t>
            </a:r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 flipH="1">
            <a:off x="2895600" y="6324600"/>
            <a:ext cx="3505200" cy="1524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8" name="Text Box 14"/>
          <p:cNvSpPr txBox="1">
            <a:spLocks noChangeArrowheads="1"/>
          </p:cNvSpPr>
          <p:nvPr/>
        </p:nvSpPr>
        <p:spPr bwMode="auto">
          <a:xfrm>
            <a:off x="533400" y="1447800"/>
            <a:ext cx="2590800" cy="641350"/>
          </a:xfrm>
          <a:prstGeom prst="rect">
            <a:avLst/>
          </a:prstGeom>
          <a:solidFill>
            <a:srgbClr val="F0FDA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 we do not use alpha, the learning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/>
              <a:t>The </a:t>
            </a:r>
            <a:r>
              <a:rPr lang="en-US" altLang="en-US" u="sng">
                <a:effectLst>
                  <a:outerShdw blurRad="38100" dist="38100" dir="2700000" algn="tl">
                    <a:srgbClr val="FFFFFF"/>
                  </a:outerShdw>
                </a:effectLst>
              </a:rPr>
              <a:t>general</a:t>
            </a:r>
            <a:r>
              <a:rPr lang="en-US" altLang="en-US"/>
              <a:t> Backpropagation Algorithm for updating weights in a </a:t>
            </a:r>
            <a:r>
              <a:rPr lang="en-US" altLang="en-US" u="sng">
                <a:effectLst>
                  <a:outerShdw blurRad="38100" dist="38100" dir="2700000" algn="tl">
                    <a:srgbClr val="FFFFFF"/>
                  </a:outerShdw>
                </a:effectLst>
              </a:rPr>
              <a:t>multilayer</a:t>
            </a:r>
            <a:r>
              <a:rPr lang="en-US" altLang="en-US"/>
              <a:t> network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>
              <a:solidFill>
                <a:schemeClr val="bg1"/>
              </a:solidFill>
            </a:endParaRPr>
          </a:p>
        </p:txBody>
      </p:sp>
      <p:pic>
        <p:nvPicPr>
          <p:cNvPr id="30724" name="Picture 4" descr="19_14"/>
          <p:cNvPicPr>
            <a:picLocks noChangeAspect="1" noChangeArrowheads="1"/>
          </p:cNvPicPr>
          <p:nvPr/>
        </p:nvPicPr>
        <p:blipFill>
          <a:blip r:embed="rId2" cstate="print">
            <a:lum bright="6000" contrast="30000"/>
          </a:blip>
          <a:srcRect l="897" t="2420" r="3586" b="12100"/>
          <a:stretch>
            <a:fillRect/>
          </a:stretch>
        </p:blipFill>
        <p:spPr bwMode="auto">
          <a:xfrm>
            <a:off x="0" y="1371600"/>
            <a:ext cx="91440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239000" y="1828800"/>
            <a:ext cx="1676400" cy="9429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Run network to calculate its output for this example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2362200" y="2133600"/>
            <a:ext cx="2438400" cy="685800"/>
          </a:xfrm>
          <a:prstGeom prst="line">
            <a:avLst/>
          </a:prstGeom>
          <a:noFill/>
          <a:ln w="38100">
            <a:solidFill>
              <a:srgbClr val="F0FDA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800600" y="1828800"/>
            <a:ext cx="1676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 through all examples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4191000" y="2514600"/>
            <a:ext cx="3048000" cy="914400"/>
          </a:xfrm>
          <a:prstGeom prst="line">
            <a:avLst/>
          </a:prstGeom>
          <a:noFill/>
          <a:ln w="38100">
            <a:solidFill>
              <a:srgbClr val="F0FDA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67600" y="3429000"/>
            <a:ext cx="1676400" cy="5175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Compute the error in output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2743200" y="3810000"/>
            <a:ext cx="4724400" cy="76200"/>
          </a:xfrm>
          <a:prstGeom prst="line">
            <a:avLst/>
          </a:prstGeom>
          <a:noFill/>
          <a:ln w="38100">
            <a:solidFill>
              <a:srgbClr val="F0FDA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467600" y="4191000"/>
            <a:ext cx="1676400" cy="5175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Update weights to output layer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5105400" y="4419600"/>
            <a:ext cx="2362200" cy="0"/>
          </a:xfrm>
          <a:prstGeom prst="line">
            <a:avLst/>
          </a:prstGeom>
          <a:noFill/>
          <a:ln w="38100">
            <a:solidFill>
              <a:srgbClr val="F0FDA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086600" y="4968875"/>
            <a:ext cx="2057400" cy="5175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Compute error in each hidden layer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934200" y="5867400"/>
            <a:ext cx="2057400" cy="5175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Update weights in each hidden layer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 flipV="1">
            <a:off x="4343400" y="5029200"/>
            <a:ext cx="2667000" cy="76200"/>
          </a:xfrm>
          <a:prstGeom prst="line">
            <a:avLst/>
          </a:prstGeom>
          <a:noFill/>
          <a:ln w="38100">
            <a:solidFill>
              <a:srgbClr val="F0FDA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4343400" y="5638800"/>
            <a:ext cx="2590800" cy="457200"/>
          </a:xfrm>
          <a:prstGeom prst="line">
            <a:avLst/>
          </a:prstGeom>
          <a:noFill/>
          <a:ln w="38100">
            <a:solidFill>
              <a:srgbClr val="F0FDA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0" y="762000"/>
            <a:ext cx="1676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Repeat until convergent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0" y="1295400"/>
            <a:ext cx="457200" cy="1219200"/>
          </a:xfrm>
          <a:prstGeom prst="line">
            <a:avLst/>
          </a:prstGeom>
          <a:noFill/>
          <a:ln w="28575">
            <a:solidFill>
              <a:srgbClr val="F0FDA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3581400" y="6400800"/>
            <a:ext cx="1905000" cy="284163"/>
          </a:xfrm>
          <a:prstGeom prst="rect">
            <a:avLst/>
          </a:prstGeom>
          <a:solidFill>
            <a:srgbClr val="FFFFCC"/>
          </a:solidFill>
          <a:ln w="9525">
            <a:solidFill>
              <a:srgbClr val="F0FDA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Return learned network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 flipV="1">
            <a:off x="2057400" y="6477000"/>
            <a:ext cx="1447800" cy="76200"/>
          </a:xfrm>
          <a:prstGeom prst="line">
            <a:avLst/>
          </a:prstGeom>
          <a:noFill/>
          <a:ln w="57150">
            <a:solidFill>
              <a:srgbClr val="F0FDA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200400" y="609600"/>
            <a:ext cx="2590800" cy="641350"/>
          </a:xfrm>
          <a:prstGeom prst="rect">
            <a:avLst/>
          </a:prstGeom>
          <a:solidFill>
            <a:srgbClr val="F0FDA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Here we use alpha, the learning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CC"/>
          </a:solidFill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8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Examples and Applications of 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Backpropagation Learning Principles: </a:t>
            </a:r>
            <a:r>
              <a:rPr lang="en-US" altLang="en-US" sz="3600" b="1">
                <a:solidFill>
                  <a:srgbClr val="0099CC"/>
                </a:solidFill>
              </a:rPr>
              <a:t>Hidden Layers</a:t>
            </a:r>
            <a:r>
              <a:rPr lang="en-US" altLang="en-US" sz="3600"/>
              <a:t> and </a:t>
            </a:r>
            <a:r>
              <a:rPr lang="en-US" altLang="en-US" sz="3600">
                <a:solidFill>
                  <a:srgbClr val="FF0000"/>
                </a:solidFill>
              </a:rPr>
              <a:t>Gradients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533400" y="2362200"/>
            <a:ext cx="82296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en-US" sz="2400" dirty="0"/>
              <a:t>There are two </a:t>
            </a:r>
            <a:r>
              <a:rPr lang="en-US" altLang="en-US" sz="2400" b="1" dirty="0">
                <a:solidFill>
                  <a:srgbClr val="0099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differences for the updating rule :</a:t>
            </a:r>
          </a:p>
          <a:p>
            <a:pPr eaLnBrk="0" hangingPunct="0">
              <a:defRPr/>
            </a:pPr>
            <a:endParaRPr lang="en-US" altLang="en-US" sz="2400" b="1" dirty="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defRPr/>
            </a:pPr>
            <a:endParaRPr lang="en-US" altLang="en-US" sz="2400" b="1" dirty="0">
              <a:solidFill>
                <a:srgbClr val="0099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1</a:t>
            </a:r>
            <a:r>
              <a:rPr lang="en-US" altLang="en-US" sz="2400" dirty="0"/>
              <a:t>) The </a:t>
            </a:r>
            <a:r>
              <a:rPr lang="en-US" altLang="en-US" sz="2400" dirty="0">
                <a:solidFill>
                  <a:srgbClr val="FF0000"/>
                </a:solidFill>
              </a:rPr>
              <a:t>activation of the </a:t>
            </a:r>
            <a:r>
              <a:rPr lang="en-US" altLang="en-US" sz="2400" u="sng" dirty="0">
                <a:solidFill>
                  <a:srgbClr val="FF0000"/>
                </a:solidFill>
              </a:rPr>
              <a:t>hidden unit</a:t>
            </a:r>
            <a:r>
              <a:rPr lang="en-US" altLang="en-US" sz="2400" dirty="0"/>
              <a:t> is used </a:t>
            </a:r>
            <a:r>
              <a:rPr lang="en-US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instead of activation of the   input value.</a:t>
            </a:r>
          </a:p>
          <a:p>
            <a:pPr eaLnBrk="0" hangingPunct="0">
              <a:defRPr/>
            </a:pPr>
            <a:endParaRPr lang="en-US" altLang="en-US" sz="24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0" hangingPunct="0"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2</a:t>
            </a:r>
            <a:r>
              <a:rPr lang="en-US" altLang="en-US" sz="2400" dirty="0"/>
              <a:t>) The rule contains </a:t>
            </a:r>
            <a:r>
              <a:rPr lang="en-US" altLang="en-US" sz="2400" dirty="0">
                <a:solidFill>
                  <a:srgbClr val="FF0000"/>
                </a:solidFill>
              </a:rPr>
              <a:t>a term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for the gradient</a:t>
            </a:r>
            <a:r>
              <a:rPr lang="en-US" altLang="en-US" sz="2400" dirty="0"/>
              <a:t> of the activation </a:t>
            </a:r>
          </a:p>
          <a:p>
            <a:pPr eaLnBrk="0" hangingPunct="0">
              <a:defRPr/>
            </a:pPr>
            <a:r>
              <a:rPr lang="en-US" altLang="en-US" sz="2400" dirty="0"/>
              <a:t>   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Neural Network in Practice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2209800"/>
            <a:ext cx="8120063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NNs are used for </a:t>
            </a:r>
            <a:r>
              <a:rPr lang="en-US" altLang="en-US" sz="2400">
                <a:solidFill>
                  <a:srgbClr val="FF0000"/>
                </a:solidFill>
              </a:rPr>
              <a:t>classification </a:t>
            </a:r>
            <a:r>
              <a:rPr lang="en-US" altLang="en-US" sz="2400"/>
              <a:t>and</a:t>
            </a:r>
            <a:r>
              <a:rPr lang="en-US" altLang="en-US" sz="2400">
                <a:solidFill>
                  <a:srgbClr val="FF0000"/>
                </a:solidFill>
              </a:rPr>
              <a:t> function approximation</a:t>
            </a:r>
            <a:r>
              <a:rPr lang="en-US" altLang="en-US" sz="2400"/>
              <a:t> or </a:t>
            </a:r>
            <a:r>
              <a:rPr lang="en-US" altLang="en-US" sz="2400">
                <a:solidFill>
                  <a:schemeClr val="accent2"/>
                </a:solidFill>
              </a:rPr>
              <a:t>mapping problems which are:</a:t>
            </a:r>
          </a:p>
          <a:p>
            <a:pPr eaLnBrk="0" hangingPunct="0"/>
            <a:endParaRPr lang="en-US" altLang="en-US" sz="2400">
              <a:solidFill>
                <a:schemeClr val="accent2"/>
              </a:solidFill>
            </a:endParaRPr>
          </a:p>
          <a:p>
            <a:pPr eaLnBrk="0" hangingPunct="0"/>
            <a:r>
              <a:rPr lang="en-US" altLang="en-US" sz="2400"/>
              <a:t>	- </a:t>
            </a:r>
            <a:r>
              <a:rPr lang="en-US" altLang="en-US" sz="2400">
                <a:solidFill>
                  <a:srgbClr val="FF0000"/>
                </a:solidFill>
              </a:rPr>
              <a:t>Tolerant</a:t>
            </a:r>
            <a:r>
              <a:rPr lang="en-US" altLang="en-US" sz="2400"/>
              <a:t> of some imprecision.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	- Have </a:t>
            </a:r>
            <a:r>
              <a:rPr lang="en-US" altLang="en-US" sz="2400">
                <a:solidFill>
                  <a:srgbClr val="FF0000"/>
                </a:solidFill>
              </a:rPr>
              <a:t>lots of training data</a:t>
            </a:r>
            <a:r>
              <a:rPr lang="en-US" altLang="en-US" sz="2400"/>
              <a:t> available.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	- </a:t>
            </a:r>
            <a:r>
              <a:rPr lang="en-US" altLang="en-US" sz="2400">
                <a:solidFill>
                  <a:schemeClr val="accent2"/>
                </a:solidFill>
              </a:rPr>
              <a:t>Hard and fast</a:t>
            </a:r>
            <a:r>
              <a:rPr lang="en-US" altLang="en-US" sz="2400"/>
              <a:t> rules </a:t>
            </a:r>
            <a:r>
              <a:rPr lang="en-US" altLang="en-US" sz="2400">
                <a:solidFill>
                  <a:srgbClr val="FF0000"/>
                </a:solidFill>
              </a:rPr>
              <a:t>cannot </a:t>
            </a:r>
            <a:r>
              <a:rPr lang="en-US" altLang="en-US" sz="2400"/>
              <a:t>easily </a:t>
            </a:r>
            <a:r>
              <a:rPr lang="en-US" altLang="en-US" sz="2400">
                <a:solidFill>
                  <a:srgbClr val="FF0000"/>
                </a:solidFill>
              </a:rPr>
              <a:t>be applied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NETalk (1987)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638800"/>
          </a:xfrm>
        </p:spPr>
        <p:txBody>
          <a:bodyPr/>
          <a:lstStyle/>
          <a:p>
            <a:pPr eaLnBrk="1" hangingPunct="1"/>
            <a:r>
              <a:rPr lang="en-US" sz="2800" smtClean="0"/>
              <a:t>Mapping </a:t>
            </a:r>
            <a:r>
              <a:rPr lang="en-US" sz="2800" smtClean="0">
                <a:solidFill>
                  <a:schemeClr val="accent2"/>
                </a:solidFill>
              </a:rPr>
              <a:t>character strings</a:t>
            </a:r>
            <a:r>
              <a:rPr lang="en-US" sz="2800" smtClean="0"/>
              <a:t> into </a:t>
            </a:r>
            <a:r>
              <a:rPr lang="en-US" sz="2800" smtClean="0">
                <a:solidFill>
                  <a:srgbClr val="FF0000"/>
                </a:solidFill>
              </a:rPr>
              <a:t>phonemes</a:t>
            </a:r>
            <a:r>
              <a:rPr lang="en-US" sz="2800" smtClean="0"/>
              <a:t> so they can be pronounced by a computer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Neural network trained </a:t>
            </a:r>
            <a:r>
              <a:rPr lang="en-US" sz="2800" smtClean="0">
                <a:solidFill>
                  <a:srgbClr val="FF0000"/>
                </a:solidFill>
              </a:rPr>
              <a:t>how to pronounce</a:t>
            </a:r>
            <a:r>
              <a:rPr lang="en-US" sz="2800" smtClean="0"/>
              <a:t> each letter in a word in a sentence, </a:t>
            </a:r>
            <a:r>
              <a:rPr lang="en-US" sz="2800" smtClean="0">
                <a:solidFill>
                  <a:schemeClr val="hlink"/>
                </a:solidFill>
              </a:rPr>
              <a:t>given the three letters before and three letters after it in a window</a:t>
            </a:r>
          </a:p>
          <a:p>
            <a:pPr eaLnBrk="1" hangingPunct="1"/>
            <a:endParaRPr lang="en-US" sz="280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800" smtClean="0"/>
              <a:t>Output was the </a:t>
            </a:r>
            <a:r>
              <a:rPr lang="en-US" sz="2800" smtClean="0">
                <a:solidFill>
                  <a:srgbClr val="FF0000"/>
                </a:solidFill>
              </a:rPr>
              <a:t>correct phoneme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Results</a:t>
            </a:r>
          </a:p>
          <a:p>
            <a:pPr lvl="1" eaLnBrk="1" hangingPunct="1"/>
            <a:r>
              <a:rPr lang="en-US" sz="2400" smtClean="0"/>
              <a:t>95% accuracy on the </a:t>
            </a:r>
            <a:r>
              <a:rPr lang="en-US" sz="2400" smtClean="0">
                <a:solidFill>
                  <a:srgbClr val="FF0000"/>
                </a:solidFill>
              </a:rPr>
              <a:t>training data</a:t>
            </a:r>
          </a:p>
          <a:p>
            <a:pPr lvl="1" eaLnBrk="1" hangingPunct="1"/>
            <a:r>
              <a:rPr lang="en-US" sz="2400" smtClean="0"/>
              <a:t>78% accuracy on the </a:t>
            </a:r>
            <a:r>
              <a:rPr lang="en-US" sz="2400" b="1" i="1" smtClean="0">
                <a:solidFill>
                  <a:srgbClr val="0099CC"/>
                </a:solidFill>
              </a:rPr>
              <a:t>test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Neurogammon </a:t>
            </a:r>
            <a:r>
              <a:rPr lang="en-US" sz="2800" smtClean="0"/>
              <a:t>(Tesauro &amp; Sejnowski, 1989)</a:t>
            </a:r>
          </a:p>
          <a:p>
            <a:pPr lvl="1" eaLnBrk="1" hangingPunct="1"/>
            <a:r>
              <a:rPr lang="en-US" sz="2400" smtClean="0"/>
              <a:t>Backgammon learning program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Speech Recognition</a:t>
            </a:r>
            <a:r>
              <a:rPr lang="en-US" sz="2800" smtClean="0"/>
              <a:t> (Waibel, 1989)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Character Recognition</a:t>
            </a:r>
            <a:r>
              <a:rPr lang="en-US" sz="2800" smtClean="0"/>
              <a:t> (LeCun et al., 1989)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Face Recognition</a:t>
            </a:r>
            <a:r>
              <a:rPr lang="en-US" sz="2800" smtClean="0"/>
              <a:t> (Mitchell)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ALVINN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Steer a van down the road</a:t>
            </a:r>
          </a:p>
          <a:p>
            <a:pPr lvl="1" eaLnBrk="1" hangingPunct="1"/>
            <a:r>
              <a:rPr lang="en-US" sz="2400" smtClean="0"/>
              <a:t>2-layer feedforward </a:t>
            </a:r>
          </a:p>
          <a:p>
            <a:pPr lvl="2" eaLnBrk="1" hangingPunct="1"/>
            <a:r>
              <a:rPr lang="en-US" sz="2000" smtClean="0"/>
              <a:t>using backpropagation for learning</a:t>
            </a:r>
          </a:p>
          <a:p>
            <a:pPr lvl="2" eaLnBrk="1" hangingPunct="1"/>
            <a:endParaRPr lang="en-US" sz="2000" smtClean="0"/>
          </a:p>
          <a:p>
            <a:pPr lvl="1" eaLnBrk="1" hangingPunct="1"/>
            <a:r>
              <a:rPr lang="en-US" sz="2400" smtClean="0"/>
              <a:t>Raw input is 480 x 512 pixel image 15x per sec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Color image </a:t>
            </a:r>
            <a:r>
              <a:rPr lang="en-US" sz="2400" smtClean="0">
                <a:solidFill>
                  <a:srgbClr val="0099CC"/>
                </a:solidFill>
              </a:rPr>
              <a:t>preprocessed</a:t>
            </a:r>
            <a:r>
              <a:rPr lang="en-US" sz="2400" smtClean="0"/>
              <a:t> into 960 input units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4 hidden units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30 output units, each is a steering direction</a:t>
            </a:r>
          </a:p>
          <a:p>
            <a:pPr lvl="1"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38200" y="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Neural Network Approaches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ALVINN - Autonomous Land Vehicle In a Neural Network</a:t>
            </a:r>
          </a:p>
        </p:txBody>
      </p:sp>
      <p:pic>
        <p:nvPicPr>
          <p:cNvPr id="36869" name="Picture 5" descr="ALVI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2608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 descr="ALVIN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1013" y="1295400"/>
            <a:ext cx="48529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152400"/>
            <a:ext cx="4191000" cy="1371600"/>
          </a:xfrm>
        </p:spPr>
        <p:txBody>
          <a:bodyPr/>
          <a:lstStyle/>
          <a:p>
            <a:pPr eaLnBrk="1" hangingPunct="1"/>
            <a:r>
              <a:rPr lang="en-US" sz="4000" smtClean="0"/>
              <a:t>Learning on-the-fly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4800600" cy="5029200"/>
          </a:xfrm>
        </p:spPr>
        <p:txBody>
          <a:bodyPr/>
          <a:lstStyle/>
          <a:p>
            <a:pPr eaLnBrk="1" hangingPunct="1"/>
            <a:r>
              <a:rPr lang="en-US" sz="2400" smtClean="0"/>
              <a:t>ALVINN </a:t>
            </a:r>
            <a:r>
              <a:rPr lang="en-US" sz="2400" smtClean="0">
                <a:solidFill>
                  <a:schemeClr val="accent2"/>
                </a:solidFill>
              </a:rPr>
              <a:t>learned as the vehicle traveled</a:t>
            </a:r>
            <a:endParaRPr lang="en-US" sz="280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sz="2000" smtClean="0"/>
              <a:t>initially by </a:t>
            </a:r>
            <a:r>
              <a:rPr lang="en-US" sz="2000" smtClean="0">
                <a:solidFill>
                  <a:srgbClr val="FF0000"/>
                </a:solidFill>
              </a:rPr>
              <a:t>observing a human</a:t>
            </a:r>
            <a:r>
              <a:rPr lang="en-US" sz="2000" smtClean="0"/>
              <a:t> driving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learns from its own driving by watching for </a:t>
            </a:r>
            <a:r>
              <a:rPr lang="en-US" sz="2000" smtClean="0">
                <a:solidFill>
                  <a:srgbClr val="FF0000"/>
                </a:solidFill>
              </a:rPr>
              <a:t>future corrections</a:t>
            </a:r>
          </a:p>
          <a:p>
            <a:pPr lvl="1" eaLnBrk="1" hangingPunct="1"/>
            <a:endParaRPr lang="en-US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000" b="1" u="sng" smtClean="0"/>
              <a:t>never saw bad driving</a:t>
            </a:r>
          </a:p>
          <a:p>
            <a:pPr lvl="2" eaLnBrk="1" hangingPunct="1"/>
            <a:r>
              <a:rPr lang="en-US" sz="2000" smtClean="0"/>
              <a:t>didn’t know what was dangerous, NOT correct</a:t>
            </a:r>
          </a:p>
          <a:p>
            <a:pPr lvl="2" eaLnBrk="1" hangingPunct="1"/>
            <a:r>
              <a:rPr lang="en-US" sz="2000" smtClean="0"/>
              <a:t>computes alternate views of the road (rotations, shifts, and fill-ins) </a:t>
            </a:r>
            <a:r>
              <a:rPr lang="en-US" sz="2000" smtClean="0">
                <a:solidFill>
                  <a:srgbClr val="FF0000"/>
                </a:solidFill>
              </a:rPr>
              <a:t>to use as “bad” examples</a:t>
            </a:r>
          </a:p>
          <a:p>
            <a:pPr lvl="2" eaLnBrk="1" hangingPunct="1"/>
            <a:endParaRPr lang="en-US" sz="20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000" smtClean="0"/>
              <a:t>keeps a buffer pool of </a:t>
            </a:r>
            <a:r>
              <a:rPr lang="en-US" sz="2000" smtClean="0">
                <a:solidFill>
                  <a:srgbClr val="FF0000"/>
                </a:solidFill>
              </a:rPr>
              <a:t>200 pretty old examples to avoid overfitting</a:t>
            </a:r>
            <a:r>
              <a:rPr lang="en-US" sz="2000" smtClean="0"/>
              <a:t> to only the most recent images</a:t>
            </a:r>
          </a:p>
        </p:txBody>
      </p:sp>
      <p:pic>
        <p:nvPicPr>
          <p:cNvPr id="37892" name="Picture 4" descr="ALVINN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300" y="1828800"/>
            <a:ext cx="43307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Feed-forward vs. Interactive Nets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Feed-forward</a:t>
            </a:r>
          </a:p>
          <a:p>
            <a:pPr lvl="1" eaLnBrk="1" hangingPunct="1"/>
            <a:r>
              <a:rPr lang="en-US" sz="2400" smtClean="0"/>
              <a:t>activation propagates in one direction</a:t>
            </a:r>
          </a:p>
          <a:p>
            <a:pPr lvl="1" eaLnBrk="1" hangingPunct="1"/>
            <a:r>
              <a:rPr lang="en-US" sz="2400" smtClean="0"/>
              <a:t>We usually focus on this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Interactive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activation propagates</a:t>
            </a:r>
            <a:r>
              <a:rPr lang="en-US" sz="2400" smtClean="0"/>
              <a:t> forward &amp; backwards</a:t>
            </a:r>
          </a:p>
          <a:p>
            <a:pPr lvl="1" eaLnBrk="1" hangingPunct="1"/>
            <a:r>
              <a:rPr lang="en-US" sz="2400" smtClean="0"/>
              <a:t>propagation continues </a:t>
            </a:r>
            <a:r>
              <a:rPr lang="en-US" sz="2400" smtClean="0">
                <a:solidFill>
                  <a:srgbClr val="FF0000"/>
                </a:solidFill>
              </a:rPr>
              <a:t>until equilibrium is reached in the network</a:t>
            </a:r>
          </a:p>
          <a:p>
            <a:pPr lvl="1" eaLnBrk="1" hangingPunct="1"/>
            <a:r>
              <a:rPr lang="en-US" sz="2400" smtClean="0">
                <a:solidFill>
                  <a:srgbClr val="0099CC"/>
                </a:solidFill>
              </a:rPr>
              <a:t>We do not discuss these networks here, complex training.</a:t>
            </a:r>
            <a:r>
              <a:rPr lang="en-US" sz="2400" smtClean="0">
                <a:solidFill>
                  <a:srgbClr val="FF0000"/>
                </a:solidFill>
              </a:rPr>
              <a:t> May be unstable.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Ways of learning with an ANN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Add</a:t>
            </a:r>
            <a:r>
              <a:rPr lang="en-US" smtClean="0"/>
              <a:t> nodes &amp; connections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Subtract</a:t>
            </a:r>
            <a:r>
              <a:rPr lang="en-US" smtClean="0"/>
              <a:t> nodes &amp; connections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Modify connection</a:t>
            </a:r>
            <a:r>
              <a:rPr lang="en-US" smtClean="0"/>
              <a:t>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current focus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simulate first two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I/O pairs: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the inputs, what should the output be? [“typical” learning problem]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5557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 Neural Network Applications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8153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- May provide a model for </a:t>
            </a:r>
            <a:r>
              <a:rPr lang="en-US" altLang="en-US" sz="2400">
                <a:solidFill>
                  <a:srgbClr val="FF0000"/>
                </a:solidFill>
              </a:rPr>
              <a:t>massive parallel</a:t>
            </a:r>
            <a:r>
              <a:rPr lang="en-US" altLang="en-US" sz="2400"/>
              <a:t> computation.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More successful approach of </a:t>
            </a:r>
            <a:r>
              <a:rPr lang="en-US" altLang="en-US" sz="2400">
                <a:solidFill>
                  <a:srgbClr val="FF0000"/>
                </a:solidFill>
              </a:rPr>
              <a:t>“parallelizing”</a:t>
            </a:r>
            <a:r>
              <a:rPr lang="en-US" altLang="en-US" sz="2400"/>
              <a:t> traditional</a:t>
            </a:r>
          </a:p>
          <a:p>
            <a:pPr eaLnBrk="0" hangingPunct="0"/>
            <a:r>
              <a:rPr lang="en-US" altLang="en-US" sz="2400"/>
              <a:t>  serial </a:t>
            </a:r>
            <a:r>
              <a:rPr lang="en-US" altLang="en-US" sz="2400">
                <a:solidFill>
                  <a:srgbClr val="FF0000"/>
                </a:solidFill>
              </a:rPr>
              <a:t>algorithms.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Can compute </a:t>
            </a:r>
            <a:r>
              <a:rPr lang="en-US" altLang="en-US" sz="2400">
                <a:solidFill>
                  <a:srgbClr val="FF0000"/>
                </a:solidFill>
              </a:rPr>
              <a:t>any computable</a:t>
            </a:r>
            <a:r>
              <a:rPr lang="en-US" altLang="en-US" sz="2400"/>
              <a:t> function.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</a:t>
            </a:r>
            <a:r>
              <a:rPr lang="en-US" altLang="en-US" sz="2400">
                <a:solidFill>
                  <a:srgbClr val="FF0000"/>
                </a:solidFill>
              </a:rPr>
              <a:t>Can do everything</a:t>
            </a:r>
            <a:r>
              <a:rPr lang="en-US" altLang="en-US" sz="2400"/>
              <a:t> a normal digital computer can do.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Can do even more under some </a:t>
            </a:r>
            <a:r>
              <a:rPr lang="en-US" altLang="en-US" sz="2400">
                <a:solidFill>
                  <a:srgbClr val="FF0000"/>
                </a:solidFill>
              </a:rPr>
              <a:t>impractical assumptions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876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Neural Network Approaches to driving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953000" y="2057400"/>
            <a:ext cx="381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- Developed in 1993.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Performs driving with</a:t>
            </a:r>
          </a:p>
          <a:p>
            <a:pPr eaLnBrk="0" hangingPunct="0"/>
            <a:r>
              <a:rPr lang="en-US" altLang="en-US" sz="2400"/>
              <a:t>  Neural Networks.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An intelligent VLSI image</a:t>
            </a:r>
          </a:p>
          <a:p>
            <a:pPr eaLnBrk="0" hangingPunct="0"/>
            <a:r>
              <a:rPr lang="en-US" altLang="en-US" sz="2400"/>
              <a:t>  sensor for road following.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Learns to filter out </a:t>
            </a:r>
            <a:r>
              <a:rPr lang="en-US" altLang="en-US" sz="2400">
                <a:solidFill>
                  <a:srgbClr val="FF0000"/>
                </a:solidFill>
              </a:rPr>
              <a:t>image</a:t>
            </a:r>
          </a:p>
          <a:p>
            <a:pPr eaLnBrk="0" hangingPunct="0"/>
            <a:r>
              <a:rPr lang="en-US" altLang="en-US" sz="2400">
                <a:solidFill>
                  <a:srgbClr val="FF0000"/>
                </a:solidFill>
              </a:rPr>
              <a:t>  details not relevant</a:t>
            </a:r>
            <a:r>
              <a:rPr lang="en-US" altLang="en-US" sz="2400"/>
              <a:t> to </a:t>
            </a:r>
          </a:p>
          <a:p>
            <a:pPr eaLnBrk="0" hangingPunct="0"/>
            <a:r>
              <a:rPr lang="en-US" altLang="en-US" sz="2400"/>
              <a:t>  driving.</a:t>
            </a:r>
          </a:p>
        </p:txBody>
      </p:sp>
      <p:pic>
        <p:nvPicPr>
          <p:cNvPr id="41989" name="Picture 5" descr="ALVINN-N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40052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25146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429000" y="32766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/>
              <a:t>Hidden layer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505200" y="4648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429000" y="24384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/>
              <a:t>Output units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429000" y="49530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/>
              <a:t>Input units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28600" y="685800"/>
            <a:ext cx="2971800" cy="14668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Use special hardware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ASIC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FPGA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/>
              <a:t>analog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9812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5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Network training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1. </a:t>
            </a:r>
            <a:r>
              <a:rPr lang="en-US" smtClean="0">
                <a:solidFill>
                  <a:srgbClr val="FF0000"/>
                </a:solidFill>
              </a:rPr>
              <a:t>Initialize</a:t>
            </a:r>
            <a:r>
              <a:rPr lang="en-US" smtClean="0"/>
              <a:t> network with </a:t>
            </a:r>
            <a:r>
              <a:rPr lang="en-US" smtClean="0">
                <a:solidFill>
                  <a:srgbClr val="0099CC"/>
                </a:solidFill>
              </a:rPr>
              <a:t>random</a:t>
            </a:r>
            <a:r>
              <a:rPr lang="en-US" smtClean="0"/>
              <a:t> weights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2. </a:t>
            </a:r>
            <a:r>
              <a:rPr lang="en-US" smtClean="0">
                <a:solidFill>
                  <a:srgbClr val="FF0000"/>
                </a:solidFill>
              </a:rPr>
              <a:t>For all</a:t>
            </a:r>
            <a:r>
              <a:rPr lang="en-US" smtClean="0"/>
              <a:t> training cases (</a:t>
            </a:r>
            <a:r>
              <a:rPr lang="en-US" smtClean="0">
                <a:solidFill>
                  <a:srgbClr val="0099CC"/>
                </a:solidFill>
              </a:rPr>
              <a:t>called examples</a:t>
            </a:r>
            <a:r>
              <a:rPr lang="en-US" smtClean="0"/>
              <a:t>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solidFill>
                  <a:srgbClr val="FF0000"/>
                </a:solidFill>
              </a:rPr>
              <a:t>a.</a:t>
            </a:r>
            <a:r>
              <a:rPr lang="en-US" smtClean="0"/>
              <a:t> Present training inputs to network and calculate output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b.</a:t>
            </a:r>
            <a:r>
              <a:rPr lang="en-US" smtClean="0"/>
              <a:t> For </a:t>
            </a:r>
            <a:r>
              <a:rPr lang="en-US" u="sng" smtClean="0"/>
              <a:t>all layers</a:t>
            </a:r>
            <a:r>
              <a:rPr lang="en-US" smtClean="0"/>
              <a:t> (starting with output layer, back to input layer):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i. Compare </a:t>
            </a:r>
            <a:r>
              <a:rPr lang="en-US" smtClean="0">
                <a:solidFill>
                  <a:srgbClr val="0099CC"/>
                </a:solidFill>
              </a:rPr>
              <a:t>network output</a:t>
            </a:r>
            <a:r>
              <a:rPr lang="en-US" smtClean="0"/>
              <a:t> with </a:t>
            </a:r>
            <a:r>
              <a:rPr lang="en-US" smtClean="0">
                <a:solidFill>
                  <a:srgbClr val="FF0000"/>
                </a:solidFill>
              </a:rPr>
              <a:t>correct output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mtClean="0"/>
              <a:t>       (error function)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ii. </a:t>
            </a:r>
            <a:r>
              <a:rPr lang="en-US" smtClean="0">
                <a:solidFill>
                  <a:schemeClr val="accent2"/>
                </a:solidFill>
              </a:rPr>
              <a:t>Adapt weights</a:t>
            </a:r>
            <a:r>
              <a:rPr lang="en-US" smtClean="0"/>
              <a:t> in current layer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mtClean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 flipV="1">
            <a:off x="7162800" y="5334000"/>
            <a:ext cx="762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924800" y="5562600"/>
            <a:ext cx="1066800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This is what you want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Neural Network Approaches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pic>
        <p:nvPicPr>
          <p:cNvPr id="43012" name="Picture 4" descr="ALVINN-VLS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495800" y="2133600"/>
            <a:ext cx="19319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Hidden Units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781800" y="2133600"/>
            <a:ext cx="18272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Output units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371600" y="2057400"/>
            <a:ext cx="2438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2057400" y="5410200"/>
            <a:ext cx="3276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24000" y="2133600"/>
            <a:ext cx="16748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Input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Actual </a:t>
            </a:r>
            <a:r>
              <a:rPr lang="en-US" altLang="en-US" sz="3600">
                <a:solidFill>
                  <a:srgbClr val="FF0000"/>
                </a:solidFill>
              </a:rPr>
              <a:t>Products</a:t>
            </a:r>
            <a:r>
              <a:rPr lang="en-US" altLang="en-US" sz="3600"/>
              <a:t> Available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822325" y="1893888"/>
            <a:ext cx="8081963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ex1. Enterprise Miner:</a:t>
            </a:r>
            <a:endParaRPr lang="en-US" altLang="en-US" sz="2400"/>
          </a:p>
          <a:p>
            <a:pPr eaLnBrk="0" hangingPunct="0">
              <a:defRPr/>
            </a:pPr>
            <a:endParaRPr lang="en-US" altLang="en-US" sz="2400"/>
          </a:p>
          <a:p>
            <a:pPr eaLnBrk="0" hangingPunct="0">
              <a:defRPr/>
            </a:pPr>
            <a:r>
              <a:rPr lang="en-US" altLang="en-US" sz="2400">
                <a:solidFill>
                  <a:srgbClr val="FF0000"/>
                </a:solidFill>
              </a:rPr>
              <a:t>- Single multi-layered feed-forward</a:t>
            </a:r>
            <a:r>
              <a:rPr lang="en-US" altLang="en-US" sz="2400"/>
              <a:t> neural networks.</a:t>
            </a:r>
          </a:p>
          <a:p>
            <a:pPr eaLnBrk="0" hangingPunct="0">
              <a:defRPr/>
            </a:pPr>
            <a:r>
              <a:rPr lang="en-US" altLang="en-US" sz="2400"/>
              <a:t>- Provides business solutions for </a:t>
            </a:r>
            <a:r>
              <a:rPr lang="en-US" altLang="en-US" sz="2400">
                <a:solidFill>
                  <a:srgbClr val="FF0000"/>
                </a:solidFill>
              </a:rPr>
              <a:t>data mining</a:t>
            </a:r>
            <a:r>
              <a:rPr lang="en-US" altLang="en-US" sz="2400"/>
              <a:t>.</a:t>
            </a:r>
          </a:p>
          <a:p>
            <a:pPr eaLnBrk="0" hangingPunct="0">
              <a:defRPr/>
            </a:pPr>
            <a:r>
              <a:rPr lang="en-US" altLang="en-US" sz="2400"/>
              <a:t>	</a:t>
            </a:r>
          </a:p>
          <a:p>
            <a:pPr eaLnBrk="0" hangingPunct="0">
              <a:defRPr/>
            </a:pPr>
            <a:endParaRPr lang="en-US" altLang="en-US" sz="2400"/>
          </a:p>
          <a:p>
            <a:pPr eaLnBrk="0" hangingPunct="0">
              <a:defRPr/>
            </a:pPr>
            <a:r>
              <a:rPr lang="en-US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ex2. Nestor:</a:t>
            </a:r>
            <a:endParaRPr lang="en-US" altLang="en-US" sz="2400">
              <a:solidFill>
                <a:schemeClr val="accent2"/>
              </a:solidFill>
            </a:endParaRPr>
          </a:p>
          <a:p>
            <a:pPr eaLnBrk="0" hangingPunct="0">
              <a:defRPr/>
            </a:pPr>
            <a:endParaRPr lang="en-US" altLang="en-US" sz="2400"/>
          </a:p>
          <a:p>
            <a:pPr eaLnBrk="0" hangingPunct="0">
              <a:defRPr/>
            </a:pPr>
            <a:r>
              <a:rPr lang="en-US" altLang="en-US" sz="2400"/>
              <a:t>- Uses Nestor Learning System (NLS).</a:t>
            </a:r>
          </a:p>
          <a:p>
            <a:pPr eaLnBrk="0" hangingPunct="0">
              <a:defRPr/>
            </a:pPr>
            <a:r>
              <a:rPr lang="en-US" altLang="en-US" sz="2400"/>
              <a:t>- Several multi-layered feed-forward neural networks.</a:t>
            </a:r>
          </a:p>
          <a:p>
            <a:pPr eaLnBrk="0" hangingPunct="0">
              <a:defRPr/>
            </a:pPr>
            <a:r>
              <a:rPr lang="en-US" altLang="en-US" sz="2400"/>
              <a:t>- </a:t>
            </a:r>
            <a:r>
              <a:rPr lang="en-US" altLang="en-US" sz="2400">
                <a:solidFill>
                  <a:srgbClr val="FF0000"/>
                </a:solidFill>
              </a:rPr>
              <a:t>Intel has made such a chip</a:t>
            </a:r>
            <a:r>
              <a:rPr lang="en-US" altLang="en-US" sz="2400"/>
              <a:t> - NE1000 in VLSI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Ex1. Software tool</a:t>
            </a:r>
            <a:r>
              <a:rPr lang="en-US" altLang="en-US" sz="3600"/>
              <a:t> - Enterprise Miner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816927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- Based on SEMMA (Sample, Explore, Modify, Model,</a:t>
            </a:r>
          </a:p>
          <a:p>
            <a:pPr eaLnBrk="0" hangingPunct="0"/>
            <a:r>
              <a:rPr lang="en-US" altLang="en-US" sz="2400"/>
              <a:t>  Access) methodology.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</a:t>
            </a:r>
            <a:r>
              <a:rPr lang="en-US" altLang="en-US" sz="2400">
                <a:solidFill>
                  <a:srgbClr val="FF0000"/>
                </a:solidFill>
              </a:rPr>
              <a:t>Statistical tools</a:t>
            </a:r>
            <a:r>
              <a:rPr lang="en-US" altLang="en-US" sz="2400"/>
              <a:t> include :</a:t>
            </a:r>
          </a:p>
          <a:p>
            <a:pPr eaLnBrk="0" hangingPunct="0"/>
            <a:r>
              <a:rPr lang="en-US" altLang="en-US" sz="2400"/>
              <a:t>	Clustering, decision trees, linear and logistic		regression and neural networks.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</a:t>
            </a:r>
            <a:r>
              <a:rPr lang="en-US" altLang="en-US" sz="2400">
                <a:solidFill>
                  <a:srgbClr val="FF0000"/>
                </a:solidFill>
              </a:rPr>
              <a:t>Data preparation tools</a:t>
            </a:r>
            <a:r>
              <a:rPr lang="en-US" altLang="en-US" sz="2400"/>
              <a:t> include :</a:t>
            </a:r>
          </a:p>
          <a:p>
            <a:pPr eaLnBrk="0" hangingPunct="0"/>
            <a:r>
              <a:rPr lang="en-US" altLang="en-US" sz="2400"/>
              <a:t>	Outliner detection, variable transformation, random 	sampling, and partition of data sets  (into training,</a:t>
            </a:r>
          </a:p>
          <a:p>
            <a:pPr eaLnBrk="0" hangingPunct="0"/>
            <a:r>
              <a:rPr lang="en-US" altLang="en-US" sz="2400"/>
              <a:t>	testing and validation data sets).</a:t>
            </a:r>
          </a:p>
          <a:p>
            <a:pPr eaLnBrk="0" hangingPunct="0"/>
            <a:r>
              <a:rPr lang="en-US" altLang="en-US" sz="240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>
                <a:solidFill>
                  <a:srgbClr val="FF0000"/>
                </a:solidFill>
              </a:rPr>
              <a:t>Ex 2. Hardware Tool</a:t>
            </a:r>
            <a:r>
              <a:rPr lang="en-US" altLang="en-US" sz="3600"/>
              <a:t> - Nestor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3058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- With low connectivity within each layer.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Minimized connectivity within each layer results in rapid</a:t>
            </a:r>
          </a:p>
          <a:p>
            <a:pPr eaLnBrk="0" hangingPunct="0"/>
            <a:r>
              <a:rPr lang="en-US" altLang="en-US" sz="2400"/>
              <a:t>  training and efficient memory utilization, </a:t>
            </a:r>
            <a:r>
              <a:rPr lang="en-US" altLang="en-US" sz="2400">
                <a:solidFill>
                  <a:srgbClr val="FF0000"/>
                </a:solidFill>
              </a:rPr>
              <a:t>ideal for VLSI</a:t>
            </a:r>
            <a:r>
              <a:rPr lang="en-US" altLang="en-US" sz="2400"/>
              <a:t>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Composed of multiple neural networks, each specializing</a:t>
            </a:r>
          </a:p>
          <a:p>
            <a:pPr eaLnBrk="0" hangingPunct="0"/>
            <a:r>
              <a:rPr lang="en-US" altLang="en-US" sz="2400"/>
              <a:t>  in a subset of information about the input patterns.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Real time operation without the need of special computers</a:t>
            </a:r>
          </a:p>
          <a:p>
            <a:pPr eaLnBrk="0" hangingPunct="0"/>
            <a:r>
              <a:rPr lang="en-US" altLang="en-US" sz="2400"/>
              <a:t>  or custom hardware DSP platforms</a:t>
            </a:r>
          </a:p>
          <a:p>
            <a:pPr eaLnBrk="0" hangingPunct="0"/>
            <a:endParaRPr lang="en-US" altLang="en-US" sz="2400"/>
          </a:p>
          <a:p>
            <a:pPr lvl="1" eaLnBrk="0" hangingPunct="0">
              <a:buFontTx/>
              <a:buChar char="•"/>
            </a:pPr>
            <a:r>
              <a:rPr lang="en-US" altLang="en-US" sz="2400"/>
              <a:t>Software exists.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9144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mtClean="0"/>
              <a:t>Problems with using ANNs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Insufficiently characterized development </a:t>
            </a:r>
            <a:r>
              <a:rPr lang="en-US" sz="2800" smtClean="0"/>
              <a:t>process compared with conventional software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What are the steps to create a neural network?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How do we create neural networks in </a:t>
            </a:r>
            <a:r>
              <a:rPr lang="en-US" sz="2800" smtClean="0">
                <a:solidFill>
                  <a:srgbClr val="FF0000"/>
                </a:solidFill>
              </a:rPr>
              <a:t>a repeatable and predictable</a:t>
            </a:r>
            <a:r>
              <a:rPr lang="en-US" sz="2800" smtClean="0"/>
              <a:t> manner?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Absence of quality assurance methods for neural network models and implementations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How do I verify </a:t>
            </a:r>
            <a:r>
              <a:rPr lang="en-US" sz="2400" smtClean="0"/>
              <a:t>my implementation?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Problem 1 – The Steps to create a ANN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5410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smtClean="0"/>
              <a:t>Define the process of developing neural networks: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Formally capture the </a:t>
            </a:r>
            <a:r>
              <a:rPr lang="en-US" sz="2800" smtClean="0">
                <a:solidFill>
                  <a:srgbClr val="FF0000"/>
                </a:solidFill>
              </a:rPr>
              <a:t>specifics of the problem </a:t>
            </a:r>
            <a:r>
              <a:rPr lang="en-US" sz="2800" smtClean="0"/>
              <a:t>in a document based on a template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80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Define the factors/parameters for creation</a:t>
            </a:r>
          </a:p>
          <a:p>
            <a:pPr marL="990600" lvl="1" indent="-533400" eaLnBrk="1" hangingPunct="1"/>
            <a:r>
              <a:rPr lang="en-US" sz="2400" smtClean="0"/>
              <a:t>Neural network </a:t>
            </a:r>
            <a:r>
              <a:rPr lang="en-US" sz="2400" smtClean="0">
                <a:solidFill>
                  <a:srgbClr val="FF0000"/>
                </a:solidFill>
              </a:rPr>
              <a:t>creation parameters</a:t>
            </a:r>
          </a:p>
          <a:p>
            <a:pPr marL="990600" lvl="1" indent="-533400" eaLnBrk="1" hangingPunct="1"/>
            <a:r>
              <a:rPr lang="en-US" sz="2400" smtClean="0"/>
              <a:t>Performance requirements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80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solidFill>
                  <a:srgbClr val="FF0000"/>
                </a:solidFill>
              </a:rPr>
              <a:t>Create</a:t>
            </a:r>
            <a:r>
              <a:rPr lang="en-US" sz="2800" smtClean="0"/>
              <a:t> the neural network</a:t>
            </a:r>
          </a:p>
          <a:p>
            <a:pPr marL="609600" indent="-609600" eaLnBrk="1" hangingPunct="1">
              <a:buFontTx/>
              <a:buAutoNum type="arabicPeriod"/>
            </a:pPr>
            <a:endParaRPr lang="en-US" sz="280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Get </a:t>
            </a:r>
            <a:r>
              <a:rPr lang="en-US" sz="2800" smtClean="0">
                <a:solidFill>
                  <a:srgbClr val="FF0000"/>
                </a:solidFill>
              </a:rPr>
              <a:t>feedback on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Neural Network </a:t>
            </a:r>
            <a:r>
              <a:rPr lang="en-US" sz="4000" b="1" smtClean="0">
                <a:solidFill>
                  <a:srgbClr val="FF0000"/>
                </a:solidFill>
              </a:rPr>
              <a:t>Development Process</a:t>
            </a:r>
          </a:p>
        </p:txBody>
      </p:sp>
      <p:pic>
        <p:nvPicPr>
          <p:cNvPr id="49155" name="Picture 3" descr="nnlife1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87438" y="1371600"/>
            <a:ext cx="7358062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Specification Phase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Some factors to define in problem specification: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Type</a:t>
            </a:r>
            <a:r>
              <a:rPr lang="en-US" sz="2400" smtClean="0"/>
              <a:t> of neural networks (based on experience or published results)</a:t>
            </a:r>
          </a:p>
          <a:p>
            <a:pPr lvl="1" eaLnBrk="1" hangingPunct="1"/>
            <a:r>
              <a:rPr lang="en-US" sz="2400" smtClean="0"/>
              <a:t>How to collect and transform </a:t>
            </a:r>
            <a:r>
              <a:rPr lang="en-US" sz="2400" smtClean="0">
                <a:solidFill>
                  <a:srgbClr val="FF0000"/>
                </a:solidFill>
              </a:rPr>
              <a:t>problem data</a:t>
            </a:r>
          </a:p>
          <a:p>
            <a:pPr lvl="1" eaLnBrk="1" hangingPunct="1"/>
            <a:r>
              <a:rPr lang="en-US" sz="2400" smtClean="0"/>
              <a:t>Potential </a:t>
            </a:r>
            <a:r>
              <a:rPr lang="en-US" sz="2400" smtClean="0">
                <a:solidFill>
                  <a:srgbClr val="FF0000"/>
                </a:solidFill>
              </a:rPr>
              <a:t>input/output</a:t>
            </a:r>
            <a:r>
              <a:rPr lang="en-US" sz="2400" smtClean="0"/>
              <a:t> representations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Training &amp; testing </a:t>
            </a:r>
            <a:r>
              <a:rPr lang="en-US" sz="2400" smtClean="0"/>
              <a:t>method and data selection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Performance</a:t>
            </a:r>
            <a:r>
              <a:rPr lang="en-US" sz="2400" smtClean="0"/>
              <a:t> targets (accuracy and precision)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Most important output is the </a:t>
            </a:r>
            <a:r>
              <a:rPr lang="en-US" sz="2800" smtClean="0">
                <a:solidFill>
                  <a:srgbClr val="FF0000"/>
                </a:solidFill>
              </a:rPr>
              <a:t>ranked collection </a:t>
            </a:r>
            <a:r>
              <a:rPr lang="en-US" sz="2800" smtClean="0"/>
              <a:t>of factors/parameters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2 – </a:t>
            </a:r>
            <a:b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create a Neural Network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Predictability </a:t>
            </a:r>
            <a:r>
              <a:rPr lang="en-US" sz="2800" smtClean="0"/>
              <a:t>(with regard to resources)</a:t>
            </a:r>
          </a:p>
          <a:p>
            <a:pPr lvl="1" eaLnBrk="1" hangingPunct="1"/>
            <a:r>
              <a:rPr lang="en-US" sz="2400" smtClean="0"/>
              <a:t>Depending on creation approach used, record </a:t>
            </a:r>
            <a:r>
              <a:rPr lang="en-US" sz="2400" smtClean="0">
                <a:solidFill>
                  <a:srgbClr val="0000FF"/>
                </a:solidFill>
              </a:rPr>
              <a:t>time for one iteration</a:t>
            </a:r>
          </a:p>
          <a:p>
            <a:pPr lvl="1" eaLnBrk="1" hangingPunct="1"/>
            <a:r>
              <a:rPr lang="en-US" sz="2400" smtClean="0"/>
              <a:t>Use timing to predict </a:t>
            </a:r>
            <a:r>
              <a:rPr lang="en-US" sz="2400" smtClean="0">
                <a:solidFill>
                  <a:srgbClr val="0000FF"/>
                </a:solidFill>
              </a:rPr>
              <a:t>maximum and minimum times</a:t>
            </a:r>
            <a:r>
              <a:rPr lang="en-US" sz="2400" smtClean="0"/>
              <a:t> for all of the combinations specified</a:t>
            </a:r>
          </a:p>
          <a:p>
            <a:pPr eaLnBrk="1" hangingPunct="1"/>
            <a:endParaRPr lang="en-US" sz="28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Repeatability</a:t>
            </a:r>
          </a:p>
          <a:p>
            <a:pPr lvl="1" eaLnBrk="1" hangingPunct="1"/>
            <a:r>
              <a:rPr lang="en-US" sz="2400" smtClean="0">
                <a:solidFill>
                  <a:srgbClr val="0000FF"/>
                </a:solidFill>
              </a:rPr>
              <a:t>Relevant information must be captured </a:t>
            </a:r>
            <a:r>
              <a:rPr lang="en-US" sz="2400" smtClean="0"/>
              <a:t>in problem specification and combinations of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mtClean="0"/>
              <a:t>Problem 3 - Quality Assurance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Specification of </a:t>
            </a:r>
            <a:r>
              <a:rPr lang="en-US" sz="2800" smtClean="0">
                <a:solidFill>
                  <a:srgbClr val="0000FF"/>
                </a:solidFill>
              </a:rPr>
              <a:t>generic neural network software </a:t>
            </a:r>
            <a:r>
              <a:rPr lang="en-US" sz="2800" smtClean="0"/>
              <a:t>(models and learning)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Prototype</a:t>
            </a:r>
            <a:r>
              <a:rPr lang="en-US" sz="2800" smtClean="0"/>
              <a:t> of specification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Comparison</a:t>
            </a:r>
            <a:r>
              <a:rPr lang="en-US" sz="2800" smtClean="0"/>
              <a:t> of a given implementation with specification prototype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Allows practitioners to create arbitrary neural networks </a:t>
            </a:r>
            <a:r>
              <a:rPr lang="en-US" sz="2800" smtClean="0">
                <a:solidFill>
                  <a:srgbClr val="0000FF"/>
                </a:solidFill>
              </a:rPr>
              <a:t>verified against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Backpropagation Learning Details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Method for </a:t>
            </a:r>
            <a:r>
              <a:rPr lang="en-US" sz="2800" smtClean="0">
                <a:solidFill>
                  <a:srgbClr val="FF0000"/>
                </a:solidFill>
              </a:rPr>
              <a:t>learning weights</a:t>
            </a:r>
            <a:r>
              <a:rPr lang="en-US" sz="2800" smtClean="0"/>
              <a:t> in feed-forward (FF) nets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Can’t use Perceptron Learning Rule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 </a:t>
            </a:r>
            <a:r>
              <a:rPr lang="en-US" sz="2400" smtClean="0">
                <a:solidFill>
                  <a:schemeClr val="accent2"/>
                </a:solidFill>
              </a:rPr>
              <a:t>teacher values</a:t>
            </a:r>
            <a:r>
              <a:rPr lang="en-US" sz="2400" smtClean="0"/>
              <a:t> are possible for </a:t>
            </a:r>
            <a:r>
              <a:rPr lang="en-US" sz="2400" smtClean="0">
                <a:solidFill>
                  <a:srgbClr val="FF0000"/>
                </a:solidFill>
              </a:rPr>
              <a:t>hidden units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FF0000"/>
                </a:solidFill>
              </a:rPr>
              <a:t>gradient descent</a:t>
            </a:r>
            <a:r>
              <a:rPr lang="en-US" sz="2800" smtClean="0"/>
              <a:t> to minimize the error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propagate deltas</a:t>
            </a:r>
            <a:r>
              <a:rPr lang="en-US" sz="2400" smtClean="0"/>
              <a:t> to </a:t>
            </a:r>
            <a:r>
              <a:rPr lang="en-US" sz="2400" smtClean="0">
                <a:solidFill>
                  <a:schemeClr val="accent2"/>
                </a:solidFill>
              </a:rPr>
              <a:t>adjust for errors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    backward from outputs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to hidden layers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         to inputs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791200" y="5334000"/>
            <a:ext cx="1676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forward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867400" y="6096000"/>
            <a:ext cx="1676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backward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7467600" y="5486400"/>
            <a:ext cx="635000" cy="774700"/>
          </a:xfrm>
          <a:custGeom>
            <a:avLst/>
            <a:gdLst>
              <a:gd name="T0" fmla="*/ 0 w 400"/>
              <a:gd name="T1" fmla="*/ 0 h 488"/>
              <a:gd name="T2" fmla="*/ 2147483647 w 400"/>
              <a:gd name="T3" fmla="*/ 2147483647 h 488"/>
              <a:gd name="T4" fmla="*/ 2147483647 w 400"/>
              <a:gd name="T5" fmla="*/ 2147483647 h 488"/>
              <a:gd name="T6" fmla="*/ 2147483647 w 400"/>
              <a:gd name="T7" fmla="*/ 2147483647 h 488"/>
              <a:gd name="T8" fmla="*/ 2147483647 w 400"/>
              <a:gd name="T9" fmla="*/ 2147483647 h 488"/>
              <a:gd name="T10" fmla="*/ 2147483647 w 400"/>
              <a:gd name="T11" fmla="*/ 2147483647 h 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0" h="488">
                <a:moveTo>
                  <a:pt x="0" y="0"/>
                </a:moveTo>
                <a:cubicBezTo>
                  <a:pt x="112" y="8"/>
                  <a:pt x="224" y="16"/>
                  <a:pt x="288" y="48"/>
                </a:cubicBezTo>
                <a:cubicBezTo>
                  <a:pt x="352" y="80"/>
                  <a:pt x="368" y="128"/>
                  <a:pt x="384" y="192"/>
                </a:cubicBezTo>
                <a:cubicBezTo>
                  <a:pt x="400" y="256"/>
                  <a:pt x="400" y="384"/>
                  <a:pt x="384" y="432"/>
                </a:cubicBezTo>
                <a:cubicBezTo>
                  <a:pt x="368" y="480"/>
                  <a:pt x="336" y="472"/>
                  <a:pt x="288" y="480"/>
                </a:cubicBezTo>
                <a:cubicBezTo>
                  <a:pt x="240" y="488"/>
                  <a:pt x="168" y="484"/>
                  <a:pt x="9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75" name="Freeform 7"/>
          <p:cNvSpPr>
            <a:spLocks/>
          </p:cNvSpPr>
          <p:nvPr/>
        </p:nvSpPr>
        <p:spPr bwMode="auto">
          <a:xfrm flipH="1" flipV="1">
            <a:off x="5105400" y="5410200"/>
            <a:ext cx="609600" cy="914400"/>
          </a:xfrm>
          <a:custGeom>
            <a:avLst/>
            <a:gdLst>
              <a:gd name="T0" fmla="*/ 0 w 400"/>
              <a:gd name="T1" fmla="*/ 0 h 488"/>
              <a:gd name="T2" fmla="*/ 2147483647 w 400"/>
              <a:gd name="T3" fmla="*/ 2147483647 h 488"/>
              <a:gd name="T4" fmla="*/ 2147483647 w 400"/>
              <a:gd name="T5" fmla="*/ 2147483647 h 488"/>
              <a:gd name="T6" fmla="*/ 2147483647 w 400"/>
              <a:gd name="T7" fmla="*/ 2147483647 h 488"/>
              <a:gd name="T8" fmla="*/ 2147483647 w 400"/>
              <a:gd name="T9" fmla="*/ 2147483647 h 488"/>
              <a:gd name="T10" fmla="*/ 2147483647 w 400"/>
              <a:gd name="T11" fmla="*/ 2147483647 h 4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00" h="488">
                <a:moveTo>
                  <a:pt x="0" y="0"/>
                </a:moveTo>
                <a:cubicBezTo>
                  <a:pt x="112" y="8"/>
                  <a:pt x="224" y="16"/>
                  <a:pt x="288" y="48"/>
                </a:cubicBezTo>
                <a:cubicBezTo>
                  <a:pt x="352" y="80"/>
                  <a:pt x="368" y="128"/>
                  <a:pt x="384" y="192"/>
                </a:cubicBezTo>
                <a:cubicBezTo>
                  <a:pt x="400" y="256"/>
                  <a:pt x="400" y="384"/>
                  <a:pt x="384" y="432"/>
                </a:cubicBezTo>
                <a:cubicBezTo>
                  <a:pt x="368" y="480"/>
                  <a:pt x="336" y="472"/>
                  <a:pt x="288" y="480"/>
                </a:cubicBezTo>
                <a:cubicBezTo>
                  <a:pt x="240" y="488"/>
                  <a:pt x="168" y="484"/>
                  <a:pt x="96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Two Methods </a:t>
            </a:r>
            <a:r>
              <a:rPr lang="en-US" smtClean="0"/>
              <a:t>for Comparison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Direct comparison of outputs</a:t>
            </a:r>
            <a:r>
              <a:rPr lang="en-US" sz="2800" smtClean="0"/>
              <a:t>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>
                <a:solidFill>
                  <a:srgbClr val="0000FF"/>
                </a:solidFill>
              </a:rPr>
              <a:t>Verification of weights generated by learning algorithm</a:t>
            </a:r>
            <a:r>
              <a:rPr lang="en-US" sz="2800" smtClean="0"/>
              <a:t>: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148484" name="Group 4"/>
          <p:cNvGraphicFramePr>
            <a:graphicFrameLocks noGrp="1"/>
          </p:cNvGraphicFramePr>
          <p:nvPr>
            <p:ph sz="quarter" idx="2"/>
          </p:nvPr>
        </p:nvGraphicFramePr>
        <p:xfrm>
          <a:off x="1143000" y="2667000"/>
          <a:ext cx="7620000" cy="1203325"/>
        </p:xfrm>
        <a:graphic>
          <a:graphicData uri="http://schemas.openxmlformats.org/drawingml/2006/table">
            <a:tbl>
              <a:tblPr/>
              <a:tblGrid>
                <a:gridCol w="1924050"/>
                <a:gridCol w="5695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06" charset="0"/>
                        <a:ea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20-10-5 (with particular connections and input)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Prototype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&lt;0.123892, 0.567442, 0.981194, 0.321438, 0.699115&gt;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Implementation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&lt;0.123892, 0.567442, 0.981194, 0.321438, 0.699115&gt;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8498" name="Group 18"/>
          <p:cNvGraphicFramePr>
            <a:graphicFrameLocks noGrp="1"/>
          </p:cNvGraphicFramePr>
          <p:nvPr>
            <p:ph sz="quarter" idx="3"/>
          </p:nvPr>
        </p:nvGraphicFramePr>
        <p:xfrm>
          <a:off x="1143000" y="5105400"/>
          <a:ext cx="7772400" cy="1265239"/>
        </p:xfrm>
        <a:graphic>
          <a:graphicData uri="http://schemas.openxmlformats.org/drawingml/2006/table">
            <a:tbl>
              <a:tblPr/>
              <a:tblGrid>
                <a:gridCol w="1676400"/>
                <a:gridCol w="1524000"/>
                <a:gridCol w="1524000"/>
                <a:gridCol w="1371600"/>
                <a:gridCol w="16764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20-10-5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Iteration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Iteration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……….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Iteration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Prototype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Weight state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Weight state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……….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Weight state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Implementation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Weight state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Weight state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……….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06" charset="0"/>
                          <a:ea typeface="ＭＳ Ｐゴシック" pitchFamily="-106" charset="-128"/>
                        </a:rPr>
                        <a:t>Weight state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153400" cy="12954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Further Work on improvements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Practitioners to use the development process or at least document in problem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FF"/>
                </a:solidFill>
              </a:rPr>
              <a:t>Feedback from neural network development community </a:t>
            </a:r>
            <a:r>
              <a:rPr lang="en-US" sz="2800" smtClean="0"/>
              <a:t>on the content of the problem specification template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FF"/>
                </a:solidFill>
              </a:rPr>
              <a:t>Collect problem specifications </a:t>
            </a:r>
            <a:r>
              <a:rPr lang="en-US" sz="2800" smtClean="0"/>
              <a:t>and </a:t>
            </a:r>
            <a:r>
              <a:rPr lang="en-US" sz="2800" smtClean="0">
                <a:solidFill>
                  <a:srgbClr val="FF0000"/>
                </a:solidFill>
              </a:rPr>
              <a:t>analyse</a:t>
            </a:r>
            <a:r>
              <a:rPr lang="en-US" sz="2800" smtClean="0"/>
              <a:t> to look for commonalities in problem domains and improve predictability (eg. control)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More verification </a:t>
            </a:r>
            <a:r>
              <a:rPr lang="en-US" sz="2800" smtClean="0"/>
              <a:t>of specification 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Further Work (2)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Translation methods for formal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Extend formal specification to new types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Fully prove aspects of the specification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Cross discipline data analysis methods (eg. ICA, statistical analysis)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Implementation of learning on distributed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Peer-to-peer network systems (farm each combination of parameters to a peer)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Remain unfashionable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129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98525" y="2438400"/>
            <a:ext cx="82454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- Neural network is a computational model that simulate</a:t>
            </a:r>
          </a:p>
          <a:p>
            <a:pPr eaLnBrk="0" hangingPunct="0"/>
            <a:r>
              <a:rPr lang="en-US" altLang="en-US" sz="2400"/>
              <a:t>  some properties of  the human brain.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The connections and nature of units determine the   </a:t>
            </a:r>
          </a:p>
          <a:p>
            <a:pPr eaLnBrk="0" hangingPunct="0"/>
            <a:r>
              <a:rPr lang="en-US" altLang="en-US" sz="2400"/>
              <a:t>  behavior of a neural network.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Perceptrons are feed-forward networks that can only  </a:t>
            </a:r>
          </a:p>
          <a:p>
            <a:pPr eaLnBrk="0" hangingPunct="0"/>
            <a:r>
              <a:rPr lang="en-US" altLang="en-US" sz="2400"/>
              <a:t>  represent linearly separable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Summary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762000" y="2514600"/>
            <a:ext cx="7772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- Given enough units, any function can be represented  </a:t>
            </a:r>
          </a:p>
          <a:p>
            <a:pPr eaLnBrk="0" hangingPunct="0"/>
            <a:r>
              <a:rPr lang="en-US" altLang="en-US" sz="2400"/>
              <a:t>  by Multi-layer feed-forward networks.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Backpropagation learning works on multi-layer </a:t>
            </a:r>
          </a:p>
          <a:p>
            <a:pPr eaLnBrk="0" hangingPunct="0"/>
            <a:r>
              <a:rPr lang="en-US" altLang="en-US" sz="2400"/>
              <a:t>  feed-forward networks.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Neural Networks are widely used in developing </a:t>
            </a:r>
          </a:p>
          <a:p>
            <a:pPr eaLnBrk="0" hangingPunct="0"/>
            <a:r>
              <a:rPr lang="en-US" altLang="en-US" sz="2400"/>
              <a:t>  artificial learning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5557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9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References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8382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- Russel, S. and P. Norvig (1995). Artificial Intelligence - A   </a:t>
            </a:r>
          </a:p>
          <a:p>
            <a:pPr eaLnBrk="0" hangingPunct="0"/>
            <a:r>
              <a:rPr lang="en-US" altLang="en-US" sz="2400"/>
              <a:t>  Modern Approach. Upper Saddle River, NJ, Prentice  </a:t>
            </a:r>
          </a:p>
          <a:p>
            <a:pPr eaLnBrk="0" hangingPunct="0"/>
            <a:r>
              <a:rPr lang="en-US" altLang="en-US" sz="2400"/>
              <a:t>  Hall.</a:t>
            </a:r>
          </a:p>
          <a:p>
            <a:pPr eaLnBrk="0" hangingPunct="0"/>
            <a:endParaRPr lang="en-US" altLang="en-US" sz="2400"/>
          </a:p>
          <a:p>
            <a:pPr eaLnBrk="0" hangingPunct="0"/>
            <a:r>
              <a:rPr lang="en-US" altLang="en-US" sz="2400"/>
              <a:t>- Sarle, W.S., ed. (1997), </a:t>
            </a:r>
            <a:r>
              <a:rPr lang="en-US" altLang="en-US" sz="2400" i="1"/>
              <a:t>Neural Network FAQ, part 1 of 7:   </a:t>
            </a:r>
          </a:p>
          <a:p>
            <a:pPr eaLnBrk="0" hangingPunct="0"/>
            <a:r>
              <a:rPr lang="en-US" altLang="en-US" sz="2400" i="1"/>
              <a:t>  Introduction,</a:t>
            </a:r>
            <a:r>
              <a:rPr lang="en-US" altLang="en-US" sz="2400"/>
              <a:t> periodic posting to the Usenet newsgroup </a:t>
            </a:r>
          </a:p>
          <a:p>
            <a:pPr eaLnBrk="0" hangingPunct="0"/>
            <a:r>
              <a:rPr lang="en-US" altLang="en-US" sz="2400"/>
              <a:t>  comp.ai.neural-nets, </a:t>
            </a:r>
          </a:p>
          <a:p>
            <a:pPr eaLnBrk="0" hangingPunct="0"/>
            <a:r>
              <a:rPr lang="en-US" altLang="en-US" sz="2400"/>
              <a:t>  URL: ftp://ftp.sas.com/pub/neural/FAQ.html </a:t>
            </a:r>
          </a:p>
          <a:p>
            <a:pPr eaLnBrk="0" hangingPunct="0"/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203325" y="5146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Eddy Li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Eric Wong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143000" y="2667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2400"/>
              <a:t>Martin Ho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/>
              <a:t>Kitty Wong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85800" y="381000"/>
            <a:ext cx="307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en-US" sz="3600"/>
              <a:t>Sources</a:t>
            </a: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7848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600"/>
              <a:t>Backpropagation Algorithm – </a:t>
            </a:r>
            <a:r>
              <a:rPr lang="en-US" altLang="en-US" sz="3600">
                <a:solidFill>
                  <a:srgbClr val="FF0000"/>
                </a:solidFill>
              </a:rPr>
              <a:t>Main Idea</a:t>
            </a:r>
            <a:r>
              <a:rPr lang="en-US" altLang="en-US" sz="3600"/>
              <a:t> – </a:t>
            </a:r>
            <a:r>
              <a:rPr lang="en-US" altLang="en-US" sz="3600">
                <a:solidFill>
                  <a:srgbClr val="0099CC"/>
                </a:solidFill>
              </a:rPr>
              <a:t>error in hidden layers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981200" y="2057400"/>
            <a:ext cx="672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 altLang="en-US" sz="2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8382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altLang="en-US" sz="2400"/>
              <a:t>The ideas of the algorithm can be summarized as follows :</a:t>
            </a:r>
          </a:p>
          <a:p>
            <a:pPr marL="342900" indent="-342900" eaLnBrk="0" hangingPunct="0"/>
            <a:endParaRPr lang="en-US" altLang="en-US" sz="2400"/>
          </a:p>
          <a:p>
            <a:pPr marL="342900" indent="-342900" eaLnBrk="0" hangingPunct="0"/>
            <a:endParaRPr lang="en-US" altLang="en-US" sz="2400"/>
          </a:p>
          <a:p>
            <a:pPr marL="342900" indent="-342900" eaLnBrk="0" hangingPunct="0">
              <a:buFontTx/>
              <a:buAutoNum type="arabicPeriod"/>
            </a:pPr>
            <a:r>
              <a:rPr lang="en-US" altLang="en-US" sz="2400"/>
              <a:t>Computes the </a:t>
            </a:r>
            <a:r>
              <a:rPr lang="en-US" altLang="en-US" sz="2400" b="1">
                <a:solidFill>
                  <a:srgbClr val="FF0000"/>
                </a:solidFill>
              </a:rPr>
              <a:t>error term for the output units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using the</a:t>
            </a:r>
          </a:p>
          <a:p>
            <a:pPr marL="342900" indent="-342900" eaLnBrk="0" hangingPunct="0"/>
            <a:r>
              <a:rPr lang="en-US" altLang="en-US" sz="2400">
                <a:solidFill>
                  <a:schemeClr val="accent2"/>
                </a:solidFill>
              </a:rPr>
              <a:t>  observed error.</a:t>
            </a:r>
          </a:p>
          <a:p>
            <a:pPr marL="342900" indent="-342900" eaLnBrk="0" hangingPunct="0"/>
            <a:endParaRPr lang="en-US" altLang="en-US" sz="2400">
              <a:solidFill>
                <a:schemeClr val="accent2"/>
              </a:solidFill>
            </a:endParaRPr>
          </a:p>
          <a:p>
            <a:pPr marL="342900" indent="-342900" eaLnBrk="0" hangingPunct="0"/>
            <a:r>
              <a:rPr lang="en-US" altLang="en-US" sz="2400"/>
              <a:t>2. From output layer, </a:t>
            </a:r>
            <a:r>
              <a:rPr lang="en-US" altLang="en-US" sz="2400">
                <a:solidFill>
                  <a:schemeClr val="accent2"/>
                </a:solidFill>
              </a:rPr>
              <a:t>repeat </a:t>
            </a:r>
          </a:p>
          <a:p>
            <a:pPr marL="800100" lvl="1" indent="-342900" eaLnBrk="0" hangingPunct="0">
              <a:buFontTx/>
              <a:buChar char="-"/>
            </a:pPr>
            <a:r>
              <a:rPr lang="en-US" altLang="en-US" sz="2400">
                <a:solidFill>
                  <a:schemeClr val="accent2"/>
                </a:solidFill>
              </a:rPr>
              <a:t>propagating the error term </a:t>
            </a:r>
            <a:r>
              <a:rPr lang="en-US" altLang="en-US" sz="2400" u="sng">
                <a:solidFill>
                  <a:schemeClr val="accent2"/>
                </a:solidFill>
              </a:rPr>
              <a:t>back to the previous layer</a:t>
            </a:r>
            <a:r>
              <a:rPr lang="en-US" altLang="en-US" sz="2400"/>
              <a:t> and </a:t>
            </a:r>
          </a:p>
          <a:p>
            <a:pPr marL="800100" lvl="1" indent="-342900" eaLnBrk="0" hangingPunct="0">
              <a:buFontTx/>
              <a:buChar char="-"/>
            </a:pPr>
            <a:r>
              <a:rPr lang="en-US" altLang="en-US" sz="2400">
                <a:solidFill>
                  <a:srgbClr val="FF0000"/>
                </a:solidFill>
              </a:rPr>
              <a:t>updating the weights </a:t>
            </a:r>
            <a:r>
              <a:rPr lang="en-US" altLang="en-US" sz="2400" u="sng">
                <a:solidFill>
                  <a:srgbClr val="FF0000"/>
                </a:solidFill>
              </a:rPr>
              <a:t>between the two layers</a:t>
            </a:r>
            <a:r>
              <a:rPr lang="en-US" altLang="en-US" sz="2400"/>
              <a:t> </a:t>
            </a:r>
          </a:p>
          <a:p>
            <a:pPr marL="800100" lvl="1" indent="-342900" eaLnBrk="0" hangingPunct="0"/>
            <a:r>
              <a:rPr lang="en-US" altLang="en-US" sz="2400">
                <a:solidFill>
                  <a:schemeClr val="accent2"/>
                </a:solidFill>
              </a:rPr>
              <a:t>until the earliest</a:t>
            </a:r>
            <a:r>
              <a:rPr lang="en-US" altLang="en-US" sz="2400"/>
              <a:t> hidden layer is reached.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Backpropagation Algorithm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4648200"/>
          </a:xfrm>
          <a:solidFill>
            <a:srgbClr val="FFFFCC"/>
          </a:solidFill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Initialize weights (typically random!)</a:t>
            </a:r>
          </a:p>
          <a:p>
            <a:pPr eaLnBrk="1" hangingPunct="1">
              <a:defRPr/>
            </a:pPr>
            <a:r>
              <a:rPr lang="en-US" sz="2800" smtClean="0"/>
              <a:t>Keep doing epochs</a:t>
            </a:r>
          </a:p>
          <a:p>
            <a:pPr lvl="1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For each</a:t>
            </a:r>
            <a:r>
              <a:rPr lang="en-US" smtClean="0"/>
              <a:t> example </a:t>
            </a:r>
            <a:r>
              <a:rPr lang="en-US" b="1" smtClean="0">
                <a:solidFill>
                  <a:srgbClr val="0099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mtClean="0"/>
              <a:t> in training set do</a:t>
            </a:r>
          </a:p>
          <a:p>
            <a:pPr lvl="2"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forward pass</a:t>
            </a:r>
            <a:r>
              <a:rPr lang="en-US" smtClean="0"/>
              <a:t> to compute</a:t>
            </a:r>
          </a:p>
          <a:p>
            <a:pPr lvl="3" eaLnBrk="1" hangingPunct="1">
              <a:defRPr/>
            </a:pPr>
            <a:r>
              <a:rPr lang="en-US" smtClean="0"/>
              <a:t>O = neural-net-output(network,e)</a:t>
            </a:r>
          </a:p>
          <a:p>
            <a:pPr lvl="3" eaLnBrk="1" hangingPunct="1">
              <a:defRPr/>
            </a:pPr>
            <a:r>
              <a:rPr lang="en-US" smtClean="0"/>
              <a:t>miss = (T-O) at each output unit </a:t>
            </a:r>
          </a:p>
          <a:p>
            <a:pPr lvl="2" eaLnBrk="1" hangingPunct="1">
              <a:defRPr/>
            </a:pPr>
            <a:r>
              <a:rPr lang="en-US" b="1" smtClean="0">
                <a:solidFill>
                  <a:schemeClr val="accent2"/>
                </a:solidFill>
              </a:rPr>
              <a:t>backward pass</a:t>
            </a:r>
            <a:r>
              <a:rPr lang="en-US" smtClean="0"/>
              <a:t> to calculate deltas to weights</a:t>
            </a:r>
          </a:p>
          <a:p>
            <a:pPr lvl="2" eaLnBrk="1" hangingPunct="1">
              <a:defRPr/>
            </a:pPr>
            <a:r>
              <a:rPr lang="en-US" smtClean="0"/>
              <a:t>update all weights</a:t>
            </a:r>
          </a:p>
          <a:p>
            <a:pPr lvl="1" eaLnBrk="1" hangingPunct="1">
              <a:defRPr/>
            </a:pPr>
            <a:r>
              <a:rPr lang="en-US" smtClean="0"/>
              <a:t>end</a:t>
            </a:r>
          </a:p>
          <a:p>
            <a:pPr eaLnBrk="1" hangingPunct="1">
              <a:defRPr/>
            </a:pPr>
            <a:r>
              <a:rPr lang="en-US" sz="2800" smtClean="0"/>
              <a:t>until </a:t>
            </a:r>
            <a:r>
              <a:rPr lang="en-US" sz="2800" smtClean="0">
                <a:solidFill>
                  <a:srgbClr val="FF0000"/>
                </a:solidFill>
              </a:rPr>
              <a:t>tuning set error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99CC"/>
                </a:solidFill>
              </a:rPr>
              <a:t>stops improving</a:t>
            </a:r>
            <a:endParaRPr lang="en-US" smtClean="0">
              <a:solidFill>
                <a:srgbClr val="0099CC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267200" y="6019800"/>
            <a:ext cx="4495800" cy="376238"/>
          </a:xfrm>
          <a:prstGeom prst="rect">
            <a:avLst/>
          </a:prstGeom>
          <a:solidFill>
            <a:srgbClr val="F0FDA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Backward pass explained in next slide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 flipV="1">
            <a:off x="3124200" y="4267200"/>
            <a:ext cx="11430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6019800"/>
            <a:ext cx="3200400" cy="650875"/>
          </a:xfrm>
          <a:prstGeom prst="rect">
            <a:avLst/>
          </a:prstGeom>
          <a:solidFill>
            <a:srgbClr val="F0FDA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Forward pass explained earlier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V="1">
            <a:off x="457200" y="3124200"/>
            <a:ext cx="152400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Pass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 </a:t>
            </a:r>
            <a:r>
              <a:rPr lang="en-US" smtClean="0">
                <a:solidFill>
                  <a:schemeClr val="accent2"/>
                </a:solidFill>
              </a:rPr>
              <a:t>deltas</a:t>
            </a:r>
            <a:r>
              <a:rPr lang="en-US" smtClean="0"/>
              <a:t> to weights 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from hidden</a:t>
            </a:r>
            <a:r>
              <a:rPr lang="en-US" smtClean="0"/>
              <a:t> layer 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to output</a:t>
            </a:r>
            <a:r>
              <a:rPr lang="en-US" smtClean="0"/>
              <a:t> layer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Without changing any weights (yet), compute the </a:t>
            </a:r>
            <a:r>
              <a:rPr lang="en-US" smtClean="0">
                <a:solidFill>
                  <a:srgbClr val="FF0000"/>
                </a:solidFill>
              </a:rPr>
              <a:t>actual contributions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within the hidden layer(s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 and </a:t>
            </a:r>
            <a:r>
              <a:rPr lang="en-US" smtClean="0">
                <a:solidFill>
                  <a:schemeClr val="accent2"/>
                </a:solidFill>
              </a:rPr>
              <a:t>compute </a:t>
            </a:r>
            <a:r>
              <a:rPr lang="en-US" smtClean="0">
                <a:solidFill>
                  <a:srgbClr val="FF0000"/>
                </a:solidFill>
              </a:rPr>
              <a:t>deltas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solidFill>
            <a:srgbClr val="FFFFCC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6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Gradient Descent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 of the N weights </a:t>
            </a:r>
            <a:r>
              <a:rPr lang="en-US" smtClean="0">
                <a:solidFill>
                  <a:srgbClr val="FF0000"/>
                </a:solidFill>
              </a:rPr>
              <a:t>as a point</a:t>
            </a:r>
            <a:r>
              <a:rPr lang="en-US" smtClean="0"/>
              <a:t> in an N-dimensional space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Add a </a:t>
            </a:r>
            <a:r>
              <a:rPr lang="en-US" smtClean="0">
                <a:solidFill>
                  <a:srgbClr val="FF0000"/>
                </a:solidFill>
              </a:rPr>
              <a:t>dimension</a:t>
            </a:r>
            <a:r>
              <a:rPr lang="en-US" smtClean="0"/>
              <a:t> for the observed error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Try to </a:t>
            </a:r>
            <a:r>
              <a:rPr lang="en-US" smtClean="0">
                <a:solidFill>
                  <a:srgbClr val="FF0000"/>
                </a:solidFill>
              </a:rPr>
              <a:t>minimize your position</a:t>
            </a:r>
            <a:r>
              <a:rPr lang="en-US" smtClean="0"/>
              <a:t> on the “error surface”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2185</Words>
  <Application>Microsoft Office PowerPoint</Application>
  <PresentationFormat>On-screen Show (4:3)</PresentationFormat>
  <Paragraphs>435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Symbol</vt:lpstr>
      <vt:lpstr>Times</vt:lpstr>
      <vt:lpstr>ＭＳ Ｐゴシック</vt:lpstr>
      <vt:lpstr>Times New Roman</vt:lpstr>
      <vt:lpstr>Default Design</vt:lpstr>
      <vt:lpstr>Slide 1</vt:lpstr>
      <vt:lpstr>Slide 2</vt:lpstr>
      <vt:lpstr>Slide 3</vt:lpstr>
      <vt:lpstr>Backpropagation Network training</vt:lpstr>
      <vt:lpstr>Backpropagation Learning Details</vt:lpstr>
      <vt:lpstr>Slide 6</vt:lpstr>
      <vt:lpstr>Backpropagation Algorithm</vt:lpstr>
      <vt:lpstr>Backward Pass</vt:lpstr>
      <vt:lpstr>Gradient Descent</vt:lpstr>
      <vt:lpstr>Error Surface</vt:lpstr>
      <vt:lpstr>Gradient</vt:lpstr>
      <vt:lpstr>Can’t use LTU</vt:lpstr>
      <vt:lpstr>Updating hidden-to-output</vt:lpstr>
      <vt:lpstr>Updating interior weights</vt:lpstr>
      <vt:lpstr>How do we pick ?</vt:lpstr>
      <vt:lpstr>How many hidden layers?</vt:lpstr>
      <vt:lpstr>How big a training set?</vt:lpstr>
      <vt:lpstr>Slide 18</vt:lpstr>
      <vt:lpstr>Slide 19</vt:lpstr>
      <vt:lpstr>Backpropagation Learning Math</vt:lpstr>
      <vt:lpstr>Visualization of Backpropagation learning</vt:lpstr>
      <vt:lpstr>Slide 22</vt:lpstr>
      <vt:lpstr>Slide 23</vt:lpstr>
      <vt:lpstr>Slide 24</vt:lpstr>
      <vt:lpstr>Bias Neurons in Backpropagation Learning</vt:lpstr>
      <vt:lpstr>Software for Backpropagation Learning</vt:lpstr>
      <vt:lpstr>Slide 27</vt:lpstr>
      <vt:lpstr>Slide 28</vt:lpstr>
      <vt:lpstr>Slide 29</vt:lpstr>
      <vt:lpstr>Slide 30</vt:lpstr>
      <vt:lpstr>NETalk (1987)</vt:lpstr>
      <vt:lpstr>Other Examples</vt:lpstr>
      <vt:lpstr>ALVINN</vt:lpstr>
      <vt:lpstr>Slide 34</vt:lpstr>
      <vt:lpstr>Learning on-the-fly</vt:lpstr>
      <vt:lpstr>Feed-forward vs. Interactive Nets</vt:lpstr>
      <vt:lpstr>Ways of learning with an ANN</vt:lpstr>
      <vt:lpstr>Slide 38</vt:lpstr>
      <vt:lpstr>Slide 39</vt:lpstr>
      <vt:lpstr>Slide 40</vt:lpstr>
      <vt:lpstr>Slide 41</vt:lpstr>
      <vt:lpstr>Slide 42</vt:lpstr>
      <vt:lpstr>Slide 43</vt:lpstr>
      <vt:lpstr>Problems with using ANNs</vt:lpstr>
      <vt:lpstr>Solving Problem 1 – The Steps to create a ANN </vt:lpstr>
      <vt:lpstr>Neural Network Development Process</vt:lpstr>
      <vt:lpstr>Problem Specification Phase</vt:lpstr>
      <vt:lpstr>Problem 2 –  How to create a Neural Network</vt:lpstr>
      <vt:lpstr>Problem 3 - Quality Assurance</vt:lpstr>
      <vt:lpstr>Two Methods for Comparison</vt:lpstr>
      <vt:lpstr>Further Work on improvements</vt:lpstr>
      <vt:lpstr>Further Work (2)</vt:lpstr>
      <vt:lpstr>Slide 53</vt:lpstr>
      <vt:lpstr>Slide 54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Marek</dc:creator>
  <cp:lastModifiedBy>20001334</cp:lastModifiedBy>
  <cp:revision>18</cp:revision>
  <dcterms:created xsi:type="dcterms:W3CDTF">2006-03-11T21:12:00Z</dcterms:created>
  <dcterms:modified xsi:type="dcterms:W3CDTF">2015-09-04T07:24:33Z</dcterms:modified>
</cp:coreProperties>
</file>