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6"/>
  </p:notesMasterIdLst>
  <p:sldIdLst>
    <p:sldId id="256" r:id="rId2"/>
    <p:sldId id="257" r:id="rId3"/>
    <p:sldId id="258" r:id="rId4"/>
    <p:sldId id="261" r:id="rId5"/>
    <p:sldId id="262" r:id="rId6"/>
    <p:sldId id="263" r:id="rId7"/>
    <p:sldId id="264" r:id="rId8"/>
    <p:sldId id="290" r:id="rId9"/>
    <p:sldId id="291" r:id="rId10"/>
    <p:sldId id="292" r:id="rId11"/>
    <p:sldId id="265" r:id="rId12"/>
    <p:sldId id="294" r:id="rId13"/>
    <p:sldId id="266" r:id="rId14"/>
    <p:sldId id="293" r:id="rId15"/>
    <p:sldId id="268"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59" r:id="rId29"/>
    <p:sldId id="260" r:id="rId30"/>
    <p:sldId id="280" r:id="rId31"/>
    <p:sldId id="282" r:id="rId32"/>
    <p:sldId id="281" r:id="rId33"/>
    <p:sldId id="283" r:id="rId34"/>
    <p:sldId id="285" r:id="rId35"/>
    <p:sldId id="286" r:id="rId36"/>
    <p:sldId id="287" r:id="rId37"/>
    <p:sldId id="288" r:id="rId38"/>
    <p:sldId id="289"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5018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CC817F16-F026-4396-85C7-EA98DD39F78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8BF30-87A5-4468-84C6-87A5269B532C}" type="slidenum">
              <a:rPr lang="en-US"/>
              <a:pPr/>
              <a:t>1</a:t>
            </a:fld>
            <a:endParaRPr lang="en-US"/>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F78D4-CFCF-44AB-9455-682738A9BBED}" type="slidenum">
              <a:rPr lang="en-US"/>
              <a:pPr/>
              <a:t>10</a:t>
            </a:fld>
            <a:endParaRPr lang="en-US"/>
          </a:p>
        </p:txBody>
      </p:sp>
      <p:sp>
        <p:nvSpPr>
          <p:cNvPr id="124930" name="Rectangle 2"/>
          <p:cNvSpPr>
            <a:spLocks noRo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B2094-C3A3-4FFB-BDC4-F854B1E7E7DD}" type="slidenum">
              <a:rPr lang="en-US"/>
              <a:pPr/>
              <a:t>11</a:t>
            </a:fld>
            <a:endParaRPr lang="en-US"/>
          </a:p>
        </p:txBody>
      </p:sp>
      <p:sp>
        <p:nvSpPr>
          <p:cNvPr id="67586" name="Rectangle 2"/>
          <p:cNvSpPr>
            <a:spLocks noRo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7002E-01DB-41D2-AF41-62871D4AD4B7}" type="slidenum">
              <a:rPr lang="en-US"/>
              <a:pPr/>
              <a:t>12</a:t>
            </a:fld>
            <a:endParaRPr lang="en-US"/>
          </a:p>
        </p:txBody>
      </p:sp>
      <p:sp>
        <p:nvSpPr>
          <p:cNvPr id="130050" name="Rectangle 2"/>
          <p:cNvSpPr>
            <a:spLocks noRo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CBA66-C94C-48C1-9583-6911520EE9F9}" type="slidenum">
              <a:rPr lang="en-US"/>
              <a:pPr/>
              <a:t>13</a:t>
            </a:fld>
            <a:endParaRPr lang="en-US"/>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81F23-6D00-4979-B8D5-164CCC5CB2E3}" type="slidenum">
              <a:rPr lang="en-US"/>
              <a:pPr/>
              <a:t>14</a:t>
            </a:fld>
            <a:endParaRPr lang="en-US"/>
          </a:p>
        </p:txBody>
      </p:sp>
      <p:sp>
        <p:nvSpPr>
          <p:cNvPr id="126978" name="Rectangle 2"/>
          <p:cNvSpPr>
            <a:spLocks noRo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9320E-359E-47C3-BF8A-B680196F0525}" type="slidenum">
              <a:rPr lang="en-US"/>
              <a:pPr/>
              <a:t>15</a:t>
            </a:fld>
            <a:endParaRPr lang="en-US"/>
          </a:p>
        </p:txBody>
      </p:sp>
      <p:sp>
        <p:nvSpPr>
          <p:cNvPr id="75778" name="Rectangle 2"/>
          <p:cNvSpPr>
            <a:spLocks noRo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83E3D-D81F-46E4-8E36-4F7D0D58A5EF}" type="slidenum">
              <a:rPr lang="en-US"/>
              <a:pPr/>
              <a:t>16</a:t>
            </a:fld>
            <a:endParaRPr lang="en-US"/>
          </a:p>
        </p:txBody>
      </p:sp>
      <p:sp>
        <p:nvSpPr>
          <p:cNvPr id="69634" name="Rectangle 2"/>
          <p:cNvSpPr>
            <a:spLocks noRo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1C212-A6D4-4B8B-A38B-FFB3EC67A285}" type="slidenum">
              <a:rPr lang="en-US"/>
              <a:pPr/>
              <a:t>17</a:t>
            </a:fld>
            <a:endParaRPr lang="en-US"/>
          </a:p>
        </p:txBody>
      </p:sp>
      <p:sp>
        <p:nvSpPr>
          <p:cNvPr id="76802" name="Rectangle 2"/>
          <p:cNvSpPr>
            <a:spLocks noRo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29D37-875A-4070-8536-61CE75576D09}" type="slidenum">
              <a:rPr lang="en-US"/>
              <a:pPr/>
              <a:t>18</a:t>
            </a:fld>
            <a:endParaRPr lang="en-US"/>
          </a:p>
        </p:txBody>
      </p:sp>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B0A73-1721-4AB2-8C9F-A661E4D6A99F}" type="slidenum">
              <a:rPr lang="en-US"/>
              <a:pPr/>
              <a:t>19</a:t>
            </a:fld>
            <a:endParaRPr lang="en-US"/>
          </a:p>
        </p:txBody>
      </p:sp>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5F752B-B4DB-4DF6-9834-4467FBEDC9FC}" type="slidenum">
              <a:rPr lang="en-US"/>
              <a:pPr/>
              <a:t>2</a:t>
            </a:fld>
            <a:endParaRPr 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826546-07B6-4CAC-980F-81AB242ED5AD}" type="slidenum">
              <a:rPr lang="en-US"/>
              <a:pPr/>
              <a:t>20</a:t>
            </a:fld>
            <a:endParaRPr 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CD055-BF0B-42C4-BBB2-4DBDD89ADE92}" type="slidenum">
              <a:rPr lang="en-US"/>
              <a:pPr/>
              <a:t>21</a:t>
            </a:fld>
            <a:endParaRPr 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4C8C6-BFAB-4D93-99EF-CCC72E41313A}" type="slidenum">
              <a:rPr lang="en-US"/>
              <a:pPr/>
              <a:t>22</a:t>
            </a:fld>
            <a:endParaRPr 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BA1E2-1901-48F6-9532-C2E3B1E4FA70}" type="slidenum">
              <a:rPr lang="en-US"/>
              <a:pPr/>
              <a:t>23</a:t>
            </a:fld>
            <a:endParaRPr 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5E0828-FF2F-49C4-A951-40EBC5528B92}" type="slidenum">
              <a:rPr lang="en-US"/>
              <a:pPr/>
              <a:t>24</a:t>
            </a:fld>
            <a:endParaRPr 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A8EEA5-D221-435C-92A0-E56A7843950D}" type="slidenum">
              <a:rPr lang="en-US"/>
              <a:pPr/>
              <a:t>25</a:t>
            </a:fld>
            <a:endParaRPr 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7829D-0311-4D38-BFA2-EDE6A63C0F34}" type="slidenum">
              <a:rPr lang="en-US"/>
              <a:pPr/>
              <a:t>26</a:t>
            </a:fld>
            <a:endParaRPr 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81B742-583D-4044-B784-AB117BF1AC9E}" type="slidenum">
              <a:rPr lang="en-US"/>
              <a:pPr/>
              <a:t>27</a:t>
            </a:fld>
            <a:endParaRPr 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D31E64-8C09-465E-AB3F-8C77A57A490A}" type="slidenum">
              <a:rPr lang="en-US"/>
              <a:pPr/>
              <a:t>28</a:t>
            </a:fld>
            <a:endParaRPr lang="en-US"/>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110E9-7492-4066-AB90-B75B27FD7F70}" type="slidenum">
              <a:rPr lang="en-US"/>
              <a:pPr/>
              <a:t>29</a:t>
            </a:fld>
            <a:endParaRPr lang="en-US"/>
          </a:p>
        </p:txBody>
      </p:sp>
      <p:sp>
        <p:nvSpPr>
          <p:cNvPr id="55298" name="Rectangle 2"/>
          <p:cNvSpPr>
            <a:spLocks noRo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CB79A-CC1D-422C-BCE2-918AC8BFEFA6}" type="slidenum">
              <a:rPr lang="en-US"/>
              <a:pPr/>
              <a:t>3</a:t>
            </a:fld>
            <a:endParaRPr lang="en-US"/>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F39DA1-A382-4A7C-BCE5-D81D92F29C92}" type="slidenum">
              <a:rPr lang="en-US"/>
              <a:pPr/>
              <a:t>30</a:t>
            </a:fld>
            <a:endParaRPr lang="en-US"/>
          </a:p>
        </p:txBody>
      </p:sp>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11186-029B-4820-8754-82569CD9B2BB}" type="slidenum">
              <a:rPr lang="en-US"/>
              <a:pPr/>
              <a:t>31</a:t>
            </a:fld>
            <a:endParaRPr lang="en-US"/>
          </a:p>
        </p:txBody>
      </p:sp>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0F046-9834-40D0-9DB8-FBEA290EA350}" type="slidenum">
              <a:rPr lang="en-US"/>
              <a:pPr/>
              <a:t>32</a:t>
            </a:fld>
            <a:endParaRPr lang="en-US"/>
          </a:p>
        </p:txBody>
      </p:sp>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58542-7131-4FDB-AD07-794D15F0A11D}" type="slidenum">
              <a:rPr lang="en-US"/>
              <a:pPr/>
              <a:t>33</a:t>
            </a:fld>
            <a:endParaRPr lang="en-US"/>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4A701D-249D-4E96-9DC0-C2C00E4290D1}" type="slidenum">
              <a:rPr lang="en-US"/>
              <a:pPr/>
              <a:t>34</a:t>
            </a:fld>
            <a:endParaRPr lang="en-US"/>
          </a:p>
        </p:txBody>
      </p:sp>
      <p:sp>
        <p:nvSpPr>
          <p:cNvPr id="108546"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EF5A3-223A-45C3-820E-239267136702}" type="slidenum">
              <a:rPr lang="en-US"/>
              <a:pPr/>
              <a:t>35</a:t>
            </a:fld>
            <a:endParaRPr lang="en-US"/>
          </a:p>
        </p:txBody>
      </p:sp>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264654-F8B1-497C-B458-281F40099394}" type="slidenum">
              <a:rPr lang="en-US"/>
              <a:pPr/>
              <a:t>36</a:t>
            </a:fld>
            <a:endParaRPr lang="en-US"/>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7402D-0CC6-415E-950F-934EAC6AC3FD}" type="slidenum">
              <a:rPr lang="en-US"/>
              <a:pPr/>
              <a:t>37</a:t>
            </a:fld>
            <a:endParaRPr lang="en-US"/>
          </a:p>
        </p:txBody>
      </p:sp>
      <p:sp>
        <p:nvSpPr>
          <p:cNvPr id="116738" name="Rectangle 2"/>
          <p:cNvSpPr>
            <a:spLocks noRo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779D7E-C54A-4809-82DA-CD6AE2014A99}" type="slidenum">
              <a:rPr lang="en-US"/>
              <a:pPr/>
              <a:t>38</a:t>
            </a:fld>
            <a:endParaRPr lang="en-US"/>
          </a:p>
        </p:txBody>
      </p:sp>
      <p:sp>
        <p:nvSpPr>
          <p:cNvPr id="118786" name="Rectangle 2"/>
          <p:cNvSpPr>
            <a:spLocks noRo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FFCCD-E8FD-4C9D-A15F-D600957EB618}" type="slidenum">
              <a:rPr lang="en-US"/>
              <a:pPr/>
              <a:t>39</a:t>
            </a:fld>
            <a:endParaRPr lang="en-US"/>
          </a:p>
        </p:txBody>
      </p:sp>
      <p:sp>
        <p:nvSpPr>
          <p:cNvPr id="131074" name="Rectangle 2"/>
          <p:cNvSpPr>
            <a:spLocks noRo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98252-64A9-4863-ADD9-5C68D5E0E90A}" type="slidenum">
              <a:rPr lang="en-US"/>
              <a:pPr/>
              <a:t>4</a:t>
            </a:fld>
            <a:endParaRPr lang="en-US"/>
          </a:p>
        </p:txBody>
      </p:sp>
      <p:sp>
        <p:nvSpPr>
          <p:cNvPr id="63490" name="Rectangle 2"/>
          <p:cNvSpPr>
            <a:spLocks noRo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ECC41-8B57-4804-A9F4-0BFF63442EB7}" type="slidenum">
              <a:rPr lang="en-US"/>
              <a:pPr/>
              <a:t>40</a:t>
            </a:fld>
            <a:endParaRPr lang="en-US"/>
          </a:p>
        </p:txBody>
      </p:sp>
      <p:sp>
        <p:nvSpPr>
          <p:cNvPr id="133122" name="Rectangle 2"/>
          <p:cNvSpPr>
            <a:spLocks noRo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0ECA5-8F41-432D-9054-4F298BA4B7D8}" type="slidenum">
              <a:rPr lang="en-US"/>
              <a:pPr/>
              <a:t>41</a:t>
            </a:fld>
            <a:endParaRPr lang="en-US"/>
          </a:p>
        </p:txBody>
      </p:sp>
      <p:sp>
        <p:nvSpPr>
          <p:cNvPr id="135170" name="Rectangle 2"/>
          <p:cNvSpPr>
            <a:spLocks noRo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92D88-7130-45AA-9C92-45DA5F7F8AC6}" type="slidenum">
              <a:rPr lang="en-US"/>
              <a:pPr/>
              <a:t>42</a:t>
            </a:fld>
            <a:endParaRPr lang="en-US"/>
          </a:p>
        </p:txBody>
      </p:sp>
      <p:sp>
        <p:nvSpPr>
          <p:cNvPr id="137218" name="Rectangle 2"/>
          <p:cNvSpPr>
            <a:spLocks noRo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09A937-6E00-4750-8179-601AAE8163CD}" type="slidenum">
              <a:rPr lang="en-US"/>
              <a:pPr/>
              <a:t>43</a:t>
            </a:fld>
            <a:endParaRPr lang="en-US"/>
          </a:p>
        </p:txBody>
      </p:sp>
      <p:sp>
        <p:nvSpPr>
          <p:cNvPr id="141314" name="Rectangle 2"/>
          <p:cNvSpPr>
            <a:spLocks noRo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B9E37-25EA-412A-B12A-980819958E76}" type="slidenum">
              <a:rPr lang="en-US"/>
              <a:pPr/>
              <a:t>44</a:t>
            </a:fld>
            <a:endParaRPr lang="en-US"/>
          </a:p>
        </p:txBody>
      </p:sp>
      <p:sp>
        <p:nvSpPr>
          <p:cNvPr id="142338" name="Rectangle 2"/>
          <p:cNvSpPr>
            <a:spLocks noRo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E986D-7527-4840-9920-5643E22BC5C2}" type="slidenum">
              <a:rPr lang="en-US"/>
              <a:pPr/>
              <a:t>5</a:t>
            </a:fld>
            <a:endParaRPr lang="en-US"/>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F2A835-C705-44D9-B896-2DE86FEFB1A7}" type="slidenum">
              <a:rPr lang="en-US"/>
              <a:pPr/>
              <a:t>6</a:t>
            </a:fld>
            <a:endParaRPr lang="en-US"/>
          </a:p>
        </p:txBody>
      </p:sp>
      <p:sp>
        <p:nvSpPr>
          <p:cNvPr id="65538" name="Rectangle 2"/>
          <p:cNvSpPr>
            <a:spLocks noRo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7BBDF-A7F1-430F-9C2C-64DDE8BCABE0}" type="slidenum">
              <a:rPr lang="en-US"/>
              <a:pPr/>
              <a:t>7</a:t>
            </a:fld>
            <a:endParaRPr lang="en-US"/>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6355E-0581-4D16-BA5F-90202049BE0B}" type="slidenum">
              <a:rPr lang="en-US"/>
              <a:pPr/>
              <a:t>8</a:t>
            </a:fld>
            <a:endParaRPr lang="en-US"/>
          </a:p>
        </p:txBody>
      </p:sp>
      <p:sp>
        <p:nvSpPr>
          <p:cNvPr id="120834" name="Rectangle 2"/>
          <p:cNvSpPr>
            <a:spLocks noRo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95F73-8B2C-4817-B8ED-8013111F2178}" type="slidenum">
              <a:rPr lang="en-US"/>
              <a:pPr/>
              <a:t>9</a:t>
            </a:fld>
            <a:endParaRPr lang="en-US"/>
          </a:p>
        </p:txBody>
      </p:sp>
      <p:sp>
        <p:nvSpPr>
          <p:cNvPr id="122882" name="Rectangle 2"/>
          <p:cNvSpPr>
            <a:spLocks noRo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5058" name="Group 2"/>
          <p:cNvGrpSpPr>
            <a:grpSpLocks/>
          </p:cNvGrpSpPr>
          <p:nvPr/>
        </p:nvGrpSpPr>
        <p:grpSpPr bwMode="auto">
          <a:xfrm>
            <a:off x="0" y="0"/>
            <a:ext cx="9144000" cy="6934200"/>
            <a:chOff x="0" y="0"/>
            <a:chExt cx="5760" cy="4368"/>
          </a:xfrm>
        </p:grpSpPr>
        <p:sp>
          <p:nvSpPr>
            <p:cNvPr id="45059"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endParaRPr lang="en-IN"/>
            </a:p>
          </p:txBody>
        </p:sp>
        <p:sp>
          <p:nvSpPr>
            <p:cNvPr id="45060"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5061"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endParaRPr lang="en-IN"/>
            </a:p>
          </p:txBody>
        </p:sp>
        <p:sp>
          <p:nvSpPr>
            <p:cNvPr id="45062"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endParaRPr lang="en-IN"/>
            </a:p>
          </p:txBody>
        </p:sp>
        <p:sp>
          <p:nvSpPr>
            <p:cNvPr id="45063"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endParaRPr lang="en-IN"/>
            </a:p>
          </p:txBody>
        </p:sp>
        <p:sp>
          <p:nvSpPr>
            <p:cNvPr id="45064"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5065"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5066"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5067"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endParaRPr lang="en-IN"/>
            </a:p>
          </p:txBody>
        </p:sp>
        <p:sp>
          <p:nvSpPr>
            <p:cNvPr id="45068"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endParaRPr lang="en-IN"/>
            </a:p>
          </p:txBody>
        </p:sp>
        <p:sp>
          <p:nvSpPr>
            <p:cNvPr id="45069"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endParaRPr lang="en-IN"/>
            </a:p>
          </p:txBody>
        </p:sp>
        <p:sp>
          <p:nvSpPr>
            <p:cNvPr id="45070"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endParaRPr lang="en-IN"/>
            </a:p>
          </p:txBody>
        </p:sp>
        <p:sp>
          <p:nvSpPr>
            <p:cNvPr id="45071"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endParaRPr lang="en-IN"/>
            </a:p>
          </p:txBody>
        </p:sp>
        <p:sp>
          <p:nvSpPr>
            <p:cNvPr id="45072"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endParaRPr lang="en-IN"/>
            </a:p>
          </p:txBody>
        </p:sp>
        <p:sp>
          <p:nvSpPr>
            <p:cNvPr id="45073"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endParaRPr lang="en-IN"/>
            </a:p>
          </p:txBody>
        </p:sp>
        <p:sp>
          <p:nvSpPr>
            <p:cNvPr id="45074"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5075"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endParaRPr lang="en-IN"/>
            </a:p>
          </p:txBody>
        </p:sp>
        <p:sp>
          <p:nvSpPr>
            <p:cNvPr id="45076"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grpSp>
      <p:sp>
        <p:nvSpPr>
          <p:cNvPr id="45077" name="Rectangle 21"/>
          <p:cNvSpPr>
            <a:spLocks noGrp="1" noChangeArrowheads="1"/>
          </p:cNvSpPr>
          <p:nvPr>
            <p:ph type="ctrTitle" sz="quarter"/>
          </p:nvPr>
        </p:nvSpPr>
        <p:spPr>
          <a:xfrm>
            <a:off x="685800" y="1828800"/>
            <a:ext cx="7772400" cy="1736725"/>
          </a:xfrm>
        </p:spPr>
        <p:txBody>
          <a:bodyPr/>
          <a:lstStyle>
            <a:lvl1pPr>
              <a:defRPr sz="5400"/>
            </a:lvl1pPr>
          </a:lstStyle>
          <a:p>
            <a:r>
              <a:rPr lang="en-US"/>
              <a:t>Click to edit Master title style</a:t>
            </a:r>
          </a:p>
        </p:txBody>
      </p:sp>
      <p:sp>
        <p:nvSpPr>
          <p:cNvPr id="45078"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5079" name="Rectangle 23"/>
          <p:cNvSpPr>
            <a:spLocks noGrp="1" noChangeArrowheads="1"/>
          </p:cNvSpPr>
          <p:nvPr>
            <p:ph type="dt" sz="quarter" idx="2"/>
          </p:nvPr>
        </p:nvSpPr>
        <p:spPr/>
        <p:txBody>
          <a:bodyPr/>
          <a:lstStyle>
            <a:lvl1pPr>
              <a:defRPr/>
            </a:lvl1pPr>
          </a:lstStyle>
          <a:p>
            <a:endParaRPr lang="en-US"/>
          </a:p>
        </p:txBody>
      </p:sp>
      <p:sp>
        <p:nvSpPr>
          <p:cNvPr id="45080" name="Rectangle 24"/>
          <p:cNvSpPr>
            <a:spLocks noGrp="1" noChangeArrowheads="1"/>
          </p:cNvSpPr>
          <p:nvPr>
            <p:ph type="ftr" sz="quarter" idx="3"/>
          </p:nvPr>
        </p:nvSpPr>
        <p:spPr/>
        <p:txBody>
          <a:bodyPr/>
          <a:lstStyle>
            <a:lvl1pPr>
              <a:defRPr/>
            </a:lvl1pPr>
          </a:lstStyle>
          <a:p>
            <a:endParaRPr lang="en-US"/>
          </a:p>
        </p:txBody>
      </p:sp>
      <p:sp>
        <p:nvSpPr>
          <p:cNvPr id="45081" name="Rectangle 25"/>
          <p:cNvSpPr>
            <a:spLocks noGrp="1" noChangeArrowheads="1"/>
          </p:cNvSpPr>
          <p:nvPr>
            <p:ph type="sldNum" sz="quarter" idx="4"/>
          </p:nvPr>
        </p:nvSpPr>
        <p:spPr/>
        <p:txBody>
          <a:bodyPr/>
          <a:lstStyle>
            <a:lvl1pPr>
              <a:defRPr/>
            </a:lvl1pPr>
          </a:lstStyle>
          <a:p>
            <a:fld id="{79DA4CE1-3D91-41C8-B19B-FE1FB929AC37}"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87992E4-69CB-420E-9808-464B7B02E51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0A9B63-C177-43CD-9DA1-57BC7A42C05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3DAF31CE-9D10-4EA4-898C-14B1BCEA4DA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4C48AC9-E9BC-4CC7-A2AE-EA77713C817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0287549-3A85-4E90-81E7-933340874AA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A1FAD56-5436-49BF-BAE1-9E650FF579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047AE9-83DA-44F1-B926-2EA434079F7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57E9193-AAD8-4450-AF34-DFCA3473866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502715E-1228-4C4E-80C9-8950DF76226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D8FB16-62CC-43AA-826E-F706DFB13CF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A085E93-8235-4D13-AEC0-F94D945AF74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44034" name="Group 2"/>
          <p:cNvGrpSpPr>
            <a:grpSpLocks/>
          </p:cNvGrpSpPr>
          <p:nvPr/>
        </p:nvGrpSpPr>
        <p:grpSpPr bwMode="auto">
          <a:xfrm>
            <a:off x="0" y="0"/>
            <a:ext cx="9144000" cy="6934200"/>
            <a:chOff x="0" y="0"/>
            <a:chExt cx="5760" cy="4368"/>
          </a:xfrm>
        </p:grpSpPr>
        <p:sp>
          <p:nvSpPr>
            <p:cNvPr id="44035"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endParaRPr lang="en-IN"/>
            </a:p>
          </p:txBody>
        </p:sp>
        <p:sp>
          <p:nvSpPr>
            <p:cNvPr id="44036"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4037"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endParaRPr lang="en-IN"/>
            </a:p>
          </p:txBody>
        </p:sp>
        <p:sp>
          <p:nvSpPr>
            <p:cNvPr id="44038"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endParaRPr lang="en-IN"/>
            </a:p>
          </p:txBody>
        </p:sp>
        <p:sp>
          <p:nvSpPr>
            <p:cNvPr id="44039"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endParaRPr lang="en-IN"/>
            </a:p>
          </p:txBody>
        </p:sp>
        <p:sp>
          <p:nvSpPr>
            <p:cNvPr id="44040"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4041"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4042"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4043"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endParaRPr lang="en-IN"/>
            </a:p>
          </p:txBody>
        </p:sp>
        <p:sp>
          <p:nvSpPr>
            <p:cNvPr id="44044"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endParaRPr lang="en-IN"/>
            </a:p>
          </p:txBody>
        </p:sp>
        <p:sp>
          <p:nvSpPr>
            <p:cNvPr id="44045"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endParaRPr lang="en-IN"/>
            </a:p>
          </p:txBody>
        </p:sp>
        <p:sp>
          <p:nvSpPr>
            <p:cNvPr id="44046"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endParaRPr lang="en-IN"/>
            </a:p>
          </p:txBody>
        </p:sp>
        <p:sp>
          <p:nvSpPr>
            <p:cNvPr id="44047"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endParaRPr lang="en-IN"/>
            </a:p>
          </p:txBody>
        </p:sp>
        <p:sp>
          <p:nvSpPr>
            <p:cNvPr id="44048"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endParaRPr lang="en-IN"/>
            </a:p>
          </p:txBody>
        </p:sp>
        <p:sp>
          <p:nvSpPr>
            <p:cNvPr id="44049"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endParaRPr lang="en-IN"/>
            </a:p>
          </p:txBody>
        </p:sp>
        <p:sp>
          <p:nvSpPr>
            <p:cNvPr id="44050"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sp>
          <p:nvSpPr>
            <p:cNvPr id="44051"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endParaRPr lang="en-IN"/>
            </a:p>
          </p:txBody>
        </p:sp>
        <p:sp>
          <p:nvSpPr>
            <p:cNvPr id="44052"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IN"/>
            </a:p>
          </p:txBody>
        </p:sp>
      </p:grpSp>
      <p:sp>
        <p:nvSpPr>
          <p:cNvPr id="44053" name="Rectangle 21"/>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054" name="Rectangle 22"/>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55" name="Rectangle 23"/>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defRPr>
            </a:lvl1pPr>
          </a:lstStyle>
          <a:p>
            <a:endParaRPr lang="en-US"/>
          </a:p>
        </p:txBody>
      </p:sp>
      <p:sp>
        <p:nvSpPr>
          <p:cNvPr id="44056" name="Rectangle 2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defRPr>
            </a:lvl1pPr>
          </a:lstStyle>
          <a:p>
            <a:endParaRPr lang="en-US"/>
          </a:p>
        </p:txBody>
      </p:sp>
      <p:sp>
        <p:nvSpPr>
          <p:cNvPr id="44057" name="Rectangle 25"/>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defRPr>
            </a:lvl1pPr>
          </a:lstStyle>
          <a:p>
            <a:fld id="{C3E62700-FD60-4A7B-A7E9-B53A8274ED88}"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Knapsack_proble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Genetic Algorithms</a:t>
            </a:r>
          </a:p>
        </p:txBody>
      </p:sp>
      <p:sp>
        <p:nvSpPr>
          <p:cNvPr id="2051" name="Rectangle 3"/>
          <p:cNvSpPr>
            <a:spLocks noGrp="1" noChangeArrowheads="1"/>
          </p:cNvSpPr>
          <p:nvPr>
            <p:ph type="subTitle" idx="1"/>
          </p:nvPr>
        </p:nvSpPr>
        <p:spPr/>
        <p:txBody>
          <a:bodyPr/>
          <a:lstStyle/>
          <a:p>
            <a:r>
              <a:rPr lang="en-US"/>
              <a:t>Muhannad Harrim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sz="4000">
                <a:effectLst/>
              </a:rPr>
              <a:t>Genotype and Phenotype</a:t>
            </a:r>
            <a:r>
              <a:rPr lang="en-US" sz="4000" b="0">
                <a:effectLst/>
              </a:rPr>
              <a:t/>
            </a:r>
            <a:br>
              <a:rPr lang="en-US" sz="4000" b="0">
                <a:effectLst/>
              </a:rPr>
            </a:br>
            <a:endParaRPr lang="en-US" sz="4000" b="0">
              <a:effectLst/>
            </a:endParaRPr>
          </a:p>
        </p:txBody>
      </p:sp>
      <p:sp>
        <p:nvSpPr>
          <p:cNvPr id="123907" name="Rectangle 3"/>
          <p:cNvSpPr>
            <a:spLocks noGrp="1" noChangeArrowheads="1"/>
          </p:cNvSpPr>
          <p:nvPr>
            <p:ph type="body" idx="1"/>
          </p:nvPr>
        </p:nvSpPr>
        <p:spPr/>
        <p:txBody>
          <a:bodyPr/>
          <a:lstStyle/>
          <a:p>
            <a:endParaRPr lang="en-US"/>
          </a:p>
        </p:txBody>
      </p:sp>
      <p:pic>
        <p:nvPicPr>
          <p:cNvPr id="123908" name="Picture 4"/>
          <p:cNvPicPr>
            <a:picLocks noChangeAspect="1" noChangeArrowheads="1"/>
          </p:cNvPicPr>
          <p:nvPr/>
        </p:nvPicPr>
        <p:blipFill>
          <a:blip r:embed="rId3" cstate="print"/>
          <a:srcRect/>
          <a:stretch>
            <a:fillRect/>
          </a:stretch>
        </p:blipFill>
        <p:spPr bwMode="auto">
          <a:xfrm>
            <a:off x="1295400" y="2514600"/>
            <a:ext cx="6281738" cy="32162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GA Requirements</a:t>
            </a:r>
          </a:p>
        </p:txBody>
      </p:sp>
      <p:sp>
        <p:nvSpPr>
          <p:cNvPr id="60419" name="Rectangle 3"/>
          <p:cNvSpPr>
            <a:spLocks noGrp="1" noChangeArrowheads="1"/>
          </p:cNvSpPr>
          <p:nvPr>
            <p:ph type="body" idx="1"/>
          </p:nvPr>
        </p:nvSpPr>
        <p:spPr>
          <a:xfrm>
            <a:off x="457200" y="1600200"/>
            <a:ext cx="8229600" cy="4876800"/>
          </a:xfrm>
        </p:spPr>
        <p:txBody>
          <a:bodyPr/>
          <a:lstStyle/>
          <a:p>
            <a:pPr>
              <a:lnSpc>
                <a:spcPct val="80000"/>
              </a:lnSpc>
            </a:pPr>
            <a:r>
              <a:rPr lang="en-US" sz="2400"/>
              <a:t>A typical genetic algorithm requires two things to be defined:</a:t>
            </a:r>
          </a:p>
          <a:p>
            <a:pPr>
              <a:lnSpc>
                <a:spcPct val="80000"/>
              </a:lnSpc>
            </a:pPr>
            <a:r>
              <a:rPr lang="en-US" sz="2400"/>
              <a:t>a genetic representation of the solution domain, and</a:t>
            </a:r>
          </a:p>
          <a:p>
            <a:pPr>
              <a:lnSpc>
                <a:spcPct val="80000"/>
              </a:lnSpc>
            </a:pPr>
            <a:r>
              <a:rPr lang="en-US" sz="2400"/>
              <a:t>a fitness function to evaluate the solution domain. </a:t>
            </a:r>
          </a:p>
          <a:p>
            <a:pPr>
              <a:lnSpc>
                <a:spcPct val="80000"/>
              </a:lnSpc>
              <a:buFont typeface="Wingdings" pitchFamily="2" charset="2"/>
              <a:buNone/>
            </a:pPr>
            <a:endParaRPr lang="en-US" sz="2400"/>
          </a:p>
          <a:p>
            <a:pPr>
              <a:lnSpc>
                <a:spcPct val="80000"/>
              </a:lnSpc>
            </a:pPr>
            <a:r>
              <a:rPr lang="en-US" sz="2400"/>
              <a:t>A standard representation of the solution is as an array of bits. Arrays of other types and structures can be used in essentially the same way. </a:t>
            </a:r>
          </a:p>
          <a:p>
            <a:pPr>
              <a:lnSpc>
                <a:spcPct val="80000"/>
              </a:lnSpc>
            </a:pPr>
            <a:r>
              <a:rPr lang="en-US" sz="2400"/>
              <a:t>The main property that makes these genetic representations convenient is that their parts are easily aligned due to their fixed size, that facilitates simple crossover operation. </a:t>
            </a:r>
          </a:p>
          <a:p>
            <a:pPr>
              <a:lnSpc>
                <a:spcPct val="80000"/>
              </a:lnSpc>
            </a:pPr>
            <a:r>
              <a:rPr lang="en-US" sz="2400"/>
              <a:t>Variable length representations may also be used, but crossover implementation is more complex in this case. </a:t>
            </a:r>
          </a:p>
          <a:p>
            <a:pPr>
              <a:lnSpc>
                <a:spcPct val="80000"/>
              </a:lnSpc>
            </a:pPr>
            <a:r>
              <a:rPr lang="en-US" sz="2400"/>
              <a:t>Tree-like representations are explored in Genetic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7" dur="5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2" dur="5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17" dur="500"/>
                                        <p:tgtEl>
                                          <p:spTgt spid="604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2" dur="500"/>
                                        <p:tgtEl>
                                          <p:spTgt spid="604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9">
                                            <p:txEl>
                                              <p:pRg st="6" end="6"/>
                                            </p:txEl>
                                          </p:spTgt>
                                        </p:tgtEl>
                                        <p:attrNameLst>
                                          <p:attrName>style.visibility</p:attrName>
                                        </p:attrNameLst>
                                      </p:cBhvr>
                                      <p:to>
                                        <p:strVal val="visible"/>
                                      </p:to>
                                    </p:set>
                                    <p:animEffect transition="in" filter="blinds(horizontal)">
                                      <p:cBhvr>
                                        <p:cTn id="27" dur="500"/>
                                        <p:tgtEl>
                                          <p:spTgt spid="604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419">
                                            <p:txEl>
                                              <p:pRg st="7" end="7"/>
                                            </p:txEl>
                                          </p:spTgt>
                                        </p:tgtEl>
                                        <p:attrNameLst>
                                          <p:attrName>style.visibility</p:attrName>
                                        </p:attrNameLst>
                                      </p:cBhvr>
                                      <p:to>
                                        <p:strVal val="visible"/>
                                      </p:to>
                                    </p:set>
                                    <p:animEffect transition="in" filter="blinds(horizontal)">
                                      <p:cBhvr>
                                        <p:cTn id="32"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Representation</a:t>
            </a:r>
          </a:p>
        </p:txBody>
      </p:sp>
      <p:sp>
        <p:nvSpPr>
          <p:cNvPr id="128003" name="Rectangle 3"/>
          <p:cNvSpPr>
            <a:spLocks noGrp="1" noChangeArrowheads="1"/>
          </p:cNvSpPr>
          <p:nvPr>
            <p:ph type="body" idx="1"/>
          </p:nvPr>
        </p:nvSpPr>
        <p:spPr/>
        <p:txBody>
          <a:bodyPr/>
          <a:lstStyle/>
          <a:p>
            <a:pPr>
              <a:buFont typeface="Wingdings" pitchFamily="2" charset="2"/>
              <a:buNone/>
            </a:pPr>
            <a:r>
              <a:rPr lang="en-US"/>
              <a:t>Chromosomes could be:</a:t>
            </a:r>
          </a:p>
          <a:p>
            <a:pPr lvl="1"/>
            <a:r>
              <a:rPr lang="en-US"/>
              <a:t>Bit strings                                         (0101 ... 1100)</a:t>
            </a:r>
          </a:p>
          <a:p>
            <a:pPr lvl="1"/>
            <a:r>
              <a:rPr lang="en-US"/>
              <a:t>Real numbers                     (43.2 -33.1 ... 0.0 89.2) </a:t>
            </a:r>
          </a:p>
          <a:p>
            <a:pPr lvl="1"/>
            <a:r>
              <a:rPr lang="en-US"/>
              <a:t>Permutations of element     (E11 E3 E7 ... E1 E15)</a:t>
            </a:r>
          </a:p>
          <a:p>
            <a:pPr lvl="1"/>
            <a:r>
              <a:rPr lang="en-US"/>
              <a:t>Lists of rules                       (R1 R2 R3 ... R22 R23)</a:t>
            </a:r>
          </a:p>
          <a:p>
            <a:pPr lvl="1"/>
            <a:r>
              <a:rPr lang="en-US"/>
              <a:t>Program elements               (genetic programming)</a:t>
            </a:r>
          </a:p>
          <a:p>
            <a:pPr lvl="1"/>
            <a:r>
              <a:rPr lang="en-US"/>
              <a:t>... any data structure ...</a:t>
            </a:r>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GA Requirements</a:t>
            </a:r>
          </a:p>
        </p:txBody>
      </p:sp>
      <p:sp>
        <p:nvSpPr>
          <p:cNvPr id="61443" name="Rectangle 3"/>
          <p:cNvSpPr>
            <a:spLocks noGrp="1" noChangeArrowheads="1"/>
          </p:cNvSpPr>
          <p:nvPr>
            <p:ph type="body" idx="1"/>
          </p:nvPr>
        </p:nvSpPr>
        <p:spPr>
          <a:xfrm>
            <a:off x="457200" y="1600200"/>
            <a:ext cx="8229600" cy="5257800"/>
          </a:xfrm>
        </p:spPr>
        <p:txBody>
          <a:bodyPr/>
          <a:lstStyle/>
          <a:p>
            <a:pPr>
              <a:lnSpc>
                <a:spcPct val="80000"/>
              </a:lnSpc>
            </a:pPr>
            <a:r>
              <a:rPr lang="en-US" sz="2400"/>
              <a:t>The fitness function is defined over the genetic representation and measures the </a:t>
            </a:r>
            <a:r>
              <a:rPr lang="en-US" sz="2400" i="1"/>
              <a:t>quality</a:t>
            </a:r>
            <a:r>
              <a:rPr lang="en-US" sz="2400"/>
              <a:t> of the represented solution. </a:t>
            </a:r>
          </a:p>
          <a:p>
            <a:pPr>
              <a:lnSpc>
                <a:spcPct val="80000"/>
              </a:lnSpc>
            </a:pPr>
            <a:r>
              <a:rPr lang="en-US" sz="2400"/>
              <a:t>The fitness function is always problem dependent. </a:t>
            </a:r>
          </a:p>
          <a:p>
            <a:pPr>
              <a:lnSpc>
                <a:spcPct val="80000"/>
              </a:lnSpc>
            </a:pPr>
            <a:r>
              <a:rPr lang="en-US" sz="2400"/>
              <a:t>For instance, in the </a:t>
            </a:r>
            <a:r>
              <a:rPr lang="en-US" sz="2400">
                <a:hlinkClick r:id="rId3" tooltip="Knapsack problem"/>
              </a:rPr>
              <a:t>knapsack problem</a:t>
            </a:r>
            <a:r>
              <a:rPr lang="en-US" sz="2400"/>
              <a:t> we want to maximize the total value of objects that we can put in a knapsack of some fixed capacity. </a:t>
            </a:r>
          </a:p>
          <a:p>
            <a:pPr>
              <a:lnSpc>
                <a:spcPct val="80000"/>
              </a:lnSpc>
            </a:pPr>
            <a:r>
              <a:rPr lang="en-US" sz="2400"/>
              <a:t>A representation of a solution might be an array of bits, where each bit represents a different object, and the value of the bit (0 or 1) represents whether or not the object is in the knapsack. </a:t>
            </a:r>
          </a:p>
          <a:p>
            <a:pPr>
              <a:lnSpc>
                <a:spcPct val="80000"/>
              </a:lnSpc>
            </a:pPr>
            <a:r>
              <a:rPr lang="en-US" sz="2400"/>
              <a:t>Not every such representation is valid, as the size of objects may exceed the capacity of the knapsack. </a:t>
            </a:r>
          </a:p>
          <a:p>
            <a:pPr>
              <a:lnSpc>
                <a:spcPct val="80000"/>
              </a:lnSpc>
            </a:pPr>
            <a:r>
              <a:rPr lang="en-US" sz="2400"/>
              <a:t>The </a:t>
            </a:r>
            <a:r>
              <a:rPr lang="en-US" sz="2400" i="1"/>
              <a:t>fitness</a:t>
            </a:r>
            <a:r>
              <a:rPr lang="en-US" sz="2400"/>
              <a:t> of the solution is the sum of values of all objects in the knapsack if the representation is valid, or 0 otherwise. In some problems, it is hard or even impossible to define the fitness expression; in these cases, interactive genetic algorithms are used.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A fitness function</a:t>
            </a:r>
          </a:p>
        </p:txBody>
      </p:sp>
      <p:sp>
        <p:nvSpPr>
          <p:cNvPr id="125955" name="Rectangle 3"/>
          <p:cNvSpPr>
            <a:spLocks noGrp="1" noChangeArrowheads="1"/>
          </p:cNvSpPr>
          <p:nvPr>
            <p:ph type="body" idx="1"/>
          </p:nvPr>
        </p:nvSpPr>
        <p:spPr/>
        <p:txBody>
          <a:bodyPr/>
          <a:lstStyle/>
          <a:p>
            <a:pPr>
              <a:buFont typeface="Wingdings" pitchFamily="2" charset="2"/>
              <a:buNone/>
            </a:pPr>
            <a:endParaRPr lang="en-US"/>
          </a:p>
        </p:txBody>
      </p:sp>
      <p:pic>
        <p:nvPicPr>
          <p:cNvPr id="125956" name="Picture 4"/>
          <p:cNvPicPr>
            <a:picLocks noChangeAspect="1" noChangeArrowheads="1"/>
          </p:cNvPicPr>
          <p:nvPr/>
        </p:nvPicPr>
        <p:blipFill>
          <a:blip r:embed="rId3" cstate="print"/>
          <a:srcRect/>
          <a:stretch>
            <a:fillRect/>
          </a:stretch>
        </p:blipFill>
        <p:spPr bwMode="auto">
          <a:xfrm>
            <a:off x="1600200" y="2209800"/>
            <a:ext cx="6248400" cy="3657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Basics of GA</a:t>
            </a:r>
          </a:p>
        </p:txBody>
      </p:sp>
      <p:sp>
        <p:nvSpPr>
          <p:cNvPr id="70659" name="Rectangle 3"/>
          <p:cNvSpPr>
            <a:spLocks noGrp="1" noChangeArrowheads="1"/>
          </p:cNvSpPr>
          <p:nvPr>
            <p:ph type="body" idx="1"/>
          </p:nvPr>
        </p:nvSpPr>
        <p:spPr>
          <a:xfrm>
            <a:off x="457200" y="1600200"/>
            <a:ext cx="8229600" cy="4800600"/>
          </a:xfrm>
        </p:spPr>
        <p:txBody>
          <a:bodyPr/>
          <a:lstStyle/>
          <a:p>
            <a:pPr>
              <a:lnSpc>
                <a:spcPct val="80000"/>
              </a:lnSpc>
            </a:pPr>
            <a:r>
              <a:rPr lang="en-US" sz="2400"/>
              <a:t>The most common type of genetic algorithm works like this: </a:t>
            </a:r>
          </a:p>
          <a:p>
            <a:pPr>
              <a:lnSpc>
                <a:spcPct val="80000"/>
              </a:lnSpc>
            </a:pPr>
            <a:r>
              <a:rPr lang="en-US" sz="2400"/>
              <a:t>a population is created with a group of individuals created randomly. </a:t>
            </a:r>
          </a:p>
          <a:p>
            <a:pPr>
              <a:lnSpc>
                <a:spcPct val="80000"/>
              </a:lnSpc>
            </a:pPr>
            <a:r>
              <a:rPr lang="en-US" sz="2400"/>
              <a:t>The individuals in the population are then evaluated. </a:t>
            </a:r>
          </a:p>
          <a:p>
            <a:pPr>
              <a:lnSpc>
                <a:spcPct val="80000"/>
              </a:lnSpc>
            </a:pPr>
            <a:r>
              <a:rPr lang="en-US" sz="2400"/>
              <a:t>The evaluation function is provided by the programmer and gives the individuals a score based on how well they perform at the given task. </a:t>
            </a:r>
          </a:p>
          <a:p>
            <a:pPr>
              <a:lnSpc>
                <a:spcPct val="80000"/>
              </a:lnSpc>
            </a:pPr>
            <a:r>
              <a:rPr lang="en-US" sz="2400"/>
              <a:t>Two individuals are then selected based on their fitness, the higher the fitness, the higher the chance of being selected. </a:t>
            </a:r>
          </a:p>
          <a:p>
            <a:pPr>
              <a:lnSpc>
                <a:spcPct val="80000"/>
              </a:lnSpc>
            </a:pPr>
            <a:r>
              <a:rPr lang="en-US" sz="2400"/>
              <a:t>These individuals then "reproduce" to create one or more offspring, after which the offspring are mutated randomly. </a:t>
            </a:r>
          </a:p>
          <a:p>
            <a:pPr>
              <a:lnSpc>
                <a:spcPct val="80000"/>
              </a:lnSpc>
            </a:pPr>
            <a:r>
              <a:rPr lang="en-US" sz="2400"/>
              <a:t>This continues until a suitable solution has been found or a certain number of generations have passed, depending on the needs of the programmer.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 calcmode="lin" valueType="num">
                                      <p:cBhvr additive="base">
                                        <p:cTn id="7"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 calcmode="lin" valueType="num">
                                      <p:cBhvr additive="base">
                                        <p:cTn id="13"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anim calcmode="lin" valueType="num">
                                      <p:cBhvr additive="base">
                                        <p:cTn id="19"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659">
                                            <p:txEl>
                                              <p:pRg st="4" end="4"/>
                                            </p:txEl>
                                          </p:spTgt>
                                        </p:tgtEl>
                                        <p:attrNameLst>
                                          <p:attrName>style.visibility</p:attrName>
                                        </p:attrNameLst>
                                      </p:cBhvr>
                                      <p:to>
                                        <p:strVal val="visible"/>
                                      </p:to>
                                    </p:set>
                                    <p:anim calcmode="lin" valueType="num">
                                      <p:cBhvr additive="base">
                                        <p:cTn id="25"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659">
                                            <p:txEl>
                                              <p:pRg st="5" end="5"/>
                                            </p:txEl>
                                          </p:spTgt>
                                        </p:tgtEl>
                                        <p:attrNameLst>
                                          <p:attrName>style.visibility</p:attrName>
                                        </p:attrNameLst>
                                      </p:cBhvr>
                                      <p:to>
                                        <p:strVal val="visible"/>
                                      </p:to>
                                    </p:set>
                                    <p:anim calcmode="lin" valueType="num">
                                      <p:cBhvr additive="base">
                                        <p:cTn id="31"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659">
                                            <p:txEl>
                                              <p:pRg st="6" end="6"/>
                                            </p:txEl>
                                          </p:spTgt>
                                        </p:tgtEl>
                                        <p:attrNameLst>
                                          <p:attrName>style.visibility</p:attrName>
                                        </p:attrNameLst>
                                      </p:cBhvr>
                                      <p:to>
                                        <p:strVal val="visible"/>
                                      </p:to>
                                    </p:set>
                                    <p:anim calcmode="lin" valueType="num">
                                      <p:cBhvr additive="base">
                                        <p:cTn id="37" dur="500" fill="hold"/>
                                        <p:tgtEl>
                                          <p:spTgt spid="7065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6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General Algorithm for GA </a:t>
            </a:r>
          </a:p>
        </p:txBody>
      </p:sp>
      <p:sp>
        <p:nvSpPr>
          <p:cNvPr id="62467" name="Rectangle 3"/>
          <p:cNvSpPr>
            <a:spLocks noGrp="1" noChangeArrowheads="1"/>
          </p:cNvSpPr>
          <p:nvPr>
            <p:ph type="body" idx="1"/>
          </p:nvPr>
        </p:nvSpPr>
        <p:spPr>
          <a:xfrm>
            <a:off x="457200" y="1600200"/>
            <a:ext cx="8229600" cy="4724400"/>
          </a:xfrm>
        </p:spPr>
        <p:txBody>
          <a:bodyPr/>
          <a:lstStyle/>
          <a:p>
            <a:pPr>
              <a:lnSpc>
                <a:spcPct val="90000"/>
              </a:lnSpc>
            </a:pPr>
            <a:r>
              <a:rPr lang="en-US" sz="2800" b="1" dirty="0"/>
              <a:t>Initialization</a:t>
            </a:r>
          </a:p>
          <a:p>
            <a:pPr>
              <a:lnSpc>
                <a:spcPct val="90000"/>
              </a:lnSpc>
            </a:pPr>
            <a:r>
              <a:rPr lang="en-US" sz="2800" dirty="0"/>
              <a:t>Initially many individual solutions are randomly generated to form an initial population. The population size depends on the nature of the problem, but typically contains several hundreds or thousands of possible solutions. </a:t>
            </a:r>
          </a:p>
          <a:p>
            <a:pPr>
              <a:lnSpc>
                <a:spcPct val="90000"/>
              </a:lnSpc>
            </a:pPr>
            <a:r>
              <a:rPr lang="en-US" sz="2800" dirty="0"/>
              <a:t>Traditionally, the population is generated randomly, covering the entire range of possible solutions (the </a:t>
            </a:r>
            <a:r>
              <a:rPr lang="en-US" sz="2800" i="1" dirty="0"/>
              <a:t>search space</a:t>
            </a:r>
            <a:r>
              <a:rPr lang="en-US" sz="2800" dirty="0"/>
              <a:t>). </a:t>
            </a:r>
          </a:p>
          <a:p>
            <a:pPr>
              <a:lnSpc>
                <a:spcPct val="90000"/>
              </a:lnSpc>
            </a:pPr>
            <a:r>
              <a:rPr lang="en-US" sz="2800" dirty="0"/>
              <a:t>Occasionally, the solutions may be "seeded" in areas where optimal solutions are likely to be found.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General Algorithm for GA</a:t>
            </a:r>
          </a:p>
        </p:txBody>
      </p:sp>
      <p:sp>
        <p:nvSpPr>
          <p:cNvPr id="71683" name="Rectangle 3"/>
          <p:cNvSpPr>
            <a:spLocks noGrp="1" noChangeArrowheads="1"/>
          </p:cNvSpPr>
          <p:nvPr>
            <p:ph type="body" idx="1"/>
          </p:nvPr>
        </p:nvSpPr>
        <p:spPr>
          <a:xfrm>
            <a:off x="457200" y="1600200"/>
            <a:ext cx="8229600" cy="5257800"/>
          </a:xfrm>
        </p:spPr>
        <p:txBody>
          <a:bodyPr/>
          <a:lstStyle/>
          <a:p>
            <a:pPr>
              <a:lnSpc>
                <a:spcPct val="80000"/>
              </a:lnSpc>
            </a:pPr>
            <a:r>
              <a:rPr lang="en-US" sz="2800" b="1" dirty="0"/>
              <a:t>Selection</a:t>
            </a:r>
          </a:p>
          <a:p>
            <a:pPr>
              <a:lnSpc>
                <a:spcPct val="80000"/>
              </a:lnSpc>
            </a:pPr>
            <a:r>
              <a:rPr lang="en-US" sz="2400" dirty="0"/>
              <a:t>During each successive generation, a proportion of the existing population is selected to breed a new generation. </a:t>
            </a:r>
          </a:p>
          <a:p>
            <a:pPr>
              <a:lnSpc>
                <a:spcPct val="80000"/>
              </a:lnSpc>
            </a:pPr>
            <a:r>
              <a:rPr lang="en-US" sz="2400" dirty="0"/>
              <a:t>Individual solutions are selected through a </a:t>
            </a:r>
            <a:r>
              <a:rPr lang="en-US" sz="2400" i="1" dirty="0"/>
              <a:t>fitness-based</a:t>
            </a:r>
            <a:r>
              <a:rPr lang="en-US" sz="2400" dirty="0"/>
              <a:t> process, where fitter solutions (as measured by a fitness function) are typically more likely to be selected. </a:t>
            </a:r>
          </a:p>
          <a:p>
            <a:pPr>
              <a:lnSpc>
                <a:spcPct val="80000"/>
              </a:lnSpc>
            </a:pPr>
            <a:r>
              <a:rPr lang="en-US" sz="2400" dirty="0"/>
              <a:t>Certain selection methods rate the fitness of each solution and preferentially select the best solutions. Other methods rate only a random sample of the population, as this process may be very time-consuming.</a:t>
            </a:r>
          </a:p>
          <a:p>
            <a:pPr>
              <a:lnSpc>
                <a:spcPct val="80000"/>
              </a:lnSpc>
            </a:pPr>
            <a:r>
              <a:rPr lang="en-US" sz="2400" dirty="0"/>
              <a:t>Most functions are stochastic and designed so that a small proportion of less fit solutions are selected. This helps keep the diversity of the population large, preventing premature convergence on poor solutions. Popular and well-studied selection methods include roulette wheel selection and tournament selection.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General Algorithm for GA</a:t>
            </a:r>
          </a:p>
        </p:txBody>
      </p:sp>
      <p:sp>
        <p:nvSpPr>
          <p:cNvPr id="72707" name="Rectangle 3"/>
          <p:cNvSpPr>
            <a:spLocks noGrp="1" noChangeArrowheads="1"/>
          </p:cNvSpPr>
          <p:nvPr>
            <p:ph type="body" idx="1"/>
          </p:nvPr>
        </p:nvSpPr>
        <p:spPr>
          <a:xfrm>
            <a:off x="457200" y="1600200"/>
            <a:ext cx="8229600" cy="4800600"/>
          </a:xfrm>
        </p:spPr>
        <p:txBody>
          <a:bodyPr/>
          <a:lstStyle/>
          <a:p>
            <a:r>
              <a:rPr lang="en-US" dirty="0"/>
              <a:t>In roulette wheel selection, individuals are given a probability of being selected that is directly proportionate to their fitness.</a:t>
            </a:r>
          </a:p>
          <a:p>
            <a:pPr>
              <a:buFont typeface="Wingdings" pitchFamily="2" charset="2"/>
              <a:buNone/>
            </a:pPr>
            <a:endParaRPr lang="en-US" dirty="0"/>
          </a:p>
          <a:p>
            <a:r>
              <a:rPr lang="en-US" dirty="0"/>
              <a:t>Two individuals are then chosen randomly based on these probabilities and produce offspring.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diamond(in)">
                                      <p:cBhvr>
                                        <p:cTn id="7" dur="20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2707">
                                            <p:txEl>
                                              <p:pRg st="2" end="2"/>
                                            </p:txEl>
                                          </p:spTgt>
                                        </p:tgtEl>
                                        <p:attrNameLst>
                                          <p:attrName>style.visibility</p:attrName>
                                        </p:attrNameLst>
                                      </p:cBhvr>
                                      <p:to>
                                        <p:strVal val="visible"/>
                                      </p:to>
                                    </p:set>
                                    <p:animEffect transition="in" filter="diamond(in)">
                                      <p:cBhvr>
                                        <p:cTn id="12" dur="2000"/>
                                        <p:tgtEl>
                                          <p:spTgt spid="72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General Algorithm for GA</a:t>
            </a:r>
          </a:p>
        </p:txBody>
      </p:sp>
      <p:sp>
        <p:nvSpPr>
          <p:cNvPr id="73731" name="Rectangle 3"/>
          <p:cNvSpPr>
            <a:spLocks noGrp="1" noChangeArrowheads="1"/>
          </p:cNvSpPr>
          <p:nvPr>
            <p:ph type="body" idx="1"/>
          </p:nvPr>
        </p:nvSpPr>
        <p:spPr>
          <a:xfrm>
            <a:off x="457200" y="1600200"/>
            <a:ext cx="8229600" cy="5029200"/>
          </a:xfrm>
        </p:spPr>
        <p:txBody>
          <a:bodyPr/>
          <a:lstStyle/>
          <a:p>
            <a:pPr>
              <a:lnSpc>
                <a:spcPct val="80000"/>
              </a:lnSpc>
              <a:buFont typeface="Wingdings" pitchFamily="2" charset="2"/>
              <a:buNone/>
            </a:pPr>
            <a:r>
              <a:rPr lang="en-US" sz="1200"/>
              <a:t>	 </a:t>
            </a:r>
            <a:r>
              <a:rPr lang="en-US" sz="2800"/>
              <a:t>Roulette Wheel’s Selection Pseudo Code:</a:t>
            </a:r>
          </a:p>
          <a:p>
            <a:pPr>
              <a:lnSpc>
                <a:spcPct val="80000"/>
              </a:lnSpc>
              <a:buFont typeface="Wingdings" pitchFamily="2" charset="2"/>
              <a:buNone/>
            </a:pPr>
            <a:r>
              <a:rPr lang="en-US" sz="1200"/>
              <a:t>	</a:t>
            </a:r>
          </a:p>
          <a:p>
            <a:pPr>
              <a:lnSpc>
                <a:spcPct val="80000"/>
              </a:lnSpc>
              <a:buFont typeface="Wingdings" pitchFamily="2" charset="2"/>
              <a:buNone/>
            </a:pPr>
            <a:r>
              <a:rPr lang="en-US" sz="1200"/>
              <a:t>	</a:t>
            </a:r>
            <a:r>
              <a:rPr lang="en-US" sz="1600"/>
              <a:t>for all members of population</a:t>
            </a:r>
          </a:p>
          <a:p>
            <a:pPr>
              <a:lnSpc>
                <a:spcPct val="80000"/>
              </a:lnSpc>
              <a:buFont typeface="Wingdings" pitchFamily="2" charset="2"/>
              <a:buNone/>
            </a:pPr>
            <a:r>
              <a:rPr lang="en-US" sz="1600"/>
              <a:t>		sum += fitness of this individual</a:t>
            </a:r>
          </a:p>
          <a:p>
            <a:pPr>
              <a:lnSpc>
                <a:spcPct val="80000"/>
              </a:lnSpc>
              <a:buFont typeface="Wingdings" pitchFamily="2" charset="2"/>
              <a:buNone/>
            </a:pPr>
            <a:r>
              <a:rPr lang="en-US" sz="1600"/>
              <a:t>	end for </a:t>
            </a:r>
          </a:p>
          <a:p>
            <a:pPr>
              <a:lnSpc>
                <a:spcPct val="80000"/>
              </a:lnSpc>
              <a:buFont typeface="Wingdings" pitchFamily="2" charset="2"/>
              <a:buNone/>
            </a:pPr>
            <a:r>
              <a:rPr lang="en-US" sz="1600"/>
              <a:t>	for all members of population </a:t>
            </a:r>
          </a:p>
          <a:p>
            <a:pPr>
              <a:lnSpc>
                <a:spcPct val="80000"/>
              </a:lnSpc>
              <a:buFont typeface="Wingdings" pitchFamily="2" charset="2"/>
              <a:buNone/>
            </a:pPr>
            <a:r>
              <a:rPr lang="en-US" sz="1600"/>
              <a:t>		probability = sum of probabilities + (fitness / sum) </a:t>
            </a:r>
          </a:p>
          <a:p>
            <a:pPr>
              <a:lnSpc>
                <a:spcPct val="80000"/>
              </a:lnSpc>
              <a:buFont typeface="Wingdings" pitchFamily="2" charset="2"/>
              <a:buNone/>
            </a:pPr>
            <a:r>
              <a:rPr lang="en-US" sz="1600"/>
              <a:t>		sum of probabilities += probability </a:t>
            </a:r>
          </a:p>
          <a:p>
            <a:pPr>
              <a:lnSpc>
                <a:spcPct val="80000"/>
              </a:lnSpc>
              <a:buFont typeface="Wingdings" pitchFamily="2" charset="2"/>
              <a:buNone/>
            </a:pPr>
            <a:r>
              <a:rPr lang="en-US" sz="1600"/>
              <a:t>	end for </a:t>
            </a:r>
          </a:p>
          <a:p>
            <a:pPr>
              <a:lnSpc>
                <a:spcPct val="80000"/>
              </a:lnSpc>
              <a:buFont typeface="Wingdings" pitchFamily="2" charset="2"/>
              <a:buNone/>
            </a:pPr>
            <a:r>
              <a:rPr lang="en-US" sz="1600"/>
              <a:t>	loop until new population is full </a:t>
            </a:r>
          </a:p>
          <a:p>
            <a:pPr>
              <a:lnSpc>
                <a:spcPct val="80000"/>
              </a:lnSpc>
              <a:buFont typeface="Wingdings" pitchFamily="2" charset="2"/>
              <a:buNone/>
            </a:pPr>
            <a:r>
              <a:rPr lang="en-US" sz="1600"/>
              <a:t>		do this twice </a:t>
            </a:r>
          </a:p>
          <a:p>
            <a:pPr>
              <a:lnSpc>
                <a:spcPct val="80000"/>
              </a:lnSpc>
              <a:buFont typeface="Wingdings" pitchFamily="2" charset="2"/>
              <a:buNone/>
            </a:pPr>
            <a:r>
              <a:rPr lang="en-US" sz="1600"/>
              <a:t>			number = Random between 0 and 1 </a:t>
            </a:r>
          </a:p>
          <a:p>
            <a:pPr>
              <a:lnSpc>
                <a:spcPct val="80000"/>
              </a:lnSpc>
              <a:buFont typeface="Wingdings" pitchFamily="2" charset="2"/>
              <a:buNone/>
            </a:pPr>
            <a:r>
              <a:rPr lang="en-US" sz="1600"/>
              <a:t>			for all members of population</a:t>
            </a:r>
          </a:p>
          <a:p>
            <a:pPr>
              <a:lnSpc>
                <a:spcPct val="80000"/>
              </a:lnSpc>
              <a:buFont typeface="Wingdings" pitchFamily="2" charset="2"/>
              <a:buNone/>
            </a:pPr>
            <a:r>
              <a:rPr lang="en-US" sz="1600"/>
              <a:t>				if number &gt; probability but less than next probability then 				you have been selected </a:t>
            </a:r>
          </a:p>
          <a:p>
            <a:pPr>
              <a:lnSpc>
                <a:spcPct val="80000"/>
              </a:lnSpc>
              <a:buFont typeface="Wingdings" pitchFamily="2" charset="2"/>
              <a:buNone/>
            </a:pPr>
            <a:r>
              <a:rPr lang="en-US" sz="1600"/>
              <a:t>			end for </a:t>
            </a:r>
          </a:p>
          <a:p>
            <a:pPr>
              <a:lnSpc>
                <a:spcPct val="80000"/>
              </a:lnSpc>
              <a:buFont typeface="Wingdings" pitchFamily="2" charset="2"/>
              <a:buNone/>
            </a:pPr>
            <a:r>
              <a:rPr lang="en-US" sz="1600"/>
              <a:t>		end</a:t>
            </a:r>
          </a:p>
          <a:p>
            <a:pPr>
              <a:lnSpc>
                <a:spcPct val="80000"/>
              </a:lnSpc>
              <a:buFont typeface="Wingdings" pitchFamily="2" charset="2"/>
              <a:buNone/>
            </a:pPr>
            <a:r>
              <a:rPr lang="en-US" sz="1600"/>
              <a:t> 		create offspring </a:t>
            </a:r>
          </a:p>
          <a:p>
            <a:pPr>
              <a:lnSpc>
                <a:spcPct val="80000"/>
              </a:lnSpc>
              <a:buFont typeface="Wingdings" pitchFamily="2" charset="2"/>
              <a:buNone/>
            </a:pPr>
            <a:r>
              <a:rPr lang="en-US" sz="1600"/>
              <a:t>	end loop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Introduction</a:t>
            </a:r>
          </a:p>
        </p:txBody>
      </p:sp>
      <p:sp>
        <p:nvSpPr>
          <p:cNvPr id="46083" name="Rectangle 3"/>
          <p:cNvSpPr>
            <a:spLocks noGrp="1" noChangeArrowheads="1"/>
          </p:cNvSpPr>
          <p:nvPr>
            <p:ph type="body" idx="1"/>
          </p:nvPr>
        </p:nvSpPr>
        <p:spPr/>
        <p:txBody>
          <a:bodyPr/>
          <a:lstStyle/>
          <a:p>
            <a:pPr>
              <a:lnSpc>
                <a:spcPct val="90000"/>
              </a:lnSpc>
            </a:pPr>
            <a:r>
              <a:rPr lang="en-US"/>
              <a:t>After scientists became disillusioned with classical and neo-classical attempts at modeling intelligence, they looked in other directions. </a:t>
            </a:r>
          </a:p>
          <a:p>
            <a:pPr>
              <a:lnSpc>
                <a:spcPct val="90000"/>
              </a:lnSpc>
            </a:pPr>
            <a:r>
              <a:rPr lang="en-US"/>
              <a:t>Two prominent fields arose, connectionism (neural networking, parallel processing) and evolutionary computing. </a:t>
            </a:r>
          </a:p>
          <a:p>
            <a:pPr>
              <a:lnSpc>
                <a:spcPct val="90000"/>
              </a:lnSpc>
            </a:pPr>
            <a:r>
              <a:rPr lang="en-US"/>
              <a:t>It is the latter that this essay deals with - genetic algorithms and genetic programming.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General Algorithm for GA</a:t>
            </a:r>
          </a:p>
        </p:txBody>
      </p:sp>
      <p:sp>
        <p:nvSpPr>
          <p:cNvPr id="79875" name="Rectangle 3"/>
          <p:cNvSpPr>
            <a:spLocks noGrp="1" noChangeArrowheads="1"/>
          </p:cNvSpPr>
          <p:nvPr>
            <p:ph type="body" idx="1"/>
          </p:nvPr>
        </p:nvSpPr>
        <p:spPr>
          <a:xfrm>
            <a:off x="457200" y="1600200"/>
            <a:ext cx="8229600" cy="5029200"/>
          </a:xfrm>
        </p:spPr>
        <p:txBody>
          <a:bodyPr/>
          <a:lstStyle/>
          <a:p>
            <a:pPr>
              <a:lnSpc>
                <a:spcPct val="90000"/>
              </a:lnSpc>
            </a:pPr>
            <a:r>
              <a:rPr lang="en-US" sz="2800" b="1" dirty="0"/>
              <a:t>Reproduction</a:t>
            </a:r>
          </a:p>
          <a:p>
            <a:pPr>
              <a:lnSpc>
                <a:spcPct val="90000"/>
              </a:lnSpc>
            </a:pPr>
            <a:r>
              <a:rPr lang="en-US" sz="2400" dirty="0"/>
              <a:t>The next step is to generate a second generation population of solutions from those selected through genetic operators: </a:t>
            </a:r>
          </a:p>
          <a:p>
            <a:pPr>
              <a:lnSpc>
                <a:spcPct val="90000"/>
              </a:lnSpc>
              <a:buFont typeface="Wingdings" pitchFamily="2" charset="2"/>
              <a:buNone/>
            </a:pPr>
            <a:r>
              <a:rPr lang="en-US" sz="2400" dirty="0"/>
              <a:t>	crossover (also called recombination), and/or mutation.</a:t>
            </a:r>
          </a:p>
          <a:p>
            <a:pPr>
              <a:lnSpc>
                <a:spcPct val="90000"/>
              </a:lnSpc>
            </a:pPr>
            <a:r>
              <a:rPr lang="en-US" sz="2400" dirty="0"/>
              <a:t>For each new solution to be produced, a pair of "parent" solutions is selected for breeding from the pool selected previously. </a:t>
            </a:r>
          </a:p>
          <a:p>
            <a:pPr>
              <a:lnSpc>
                <a:spcPct val="90000"/>
              </a:lnSpc>
            </a:pPr>
            <a:r>
              <a:rPr lang="en-US" sz="2400" dirty="0"/>
              <a:t>By producing a "child" solution using the above methods of crossover and mutation, a new solution is created which typically shares many of the characteristics of its "parents". New parents are selected for each child, and the process continues until a new population of solutions of appropriate size is generated.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7" dur="500"/>
                                        <p:tgtEl>
                                          <p:spTgt spid="798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12" dur="500"/>
                                        <p:tgtEl>
                                          <p:spTgt spid="7987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875">
                                            <p:txEl>
                                              <p:pRg st="4" end="4"/>
                                            </p:txEl>
                                          </p:spTgt>
                                        </p:tgtEl>
                                        <p:attrNameLst>
                                          <p:attrName>style.visibility</p:attrName>
                                        </p:attrNameLst>
                                      </p:cBhvr>
                                      <p:to>
                                        <p:strVal val="visible"/>
                                      </p:to>
                                    </p:set>
                                    <p:animEffect transition="in" filter="blinds(horizontal)">
                                      <p:cBhvr>
                                        <p:cTn id="17" dur="500"/>
                                        <p:tgtEl>
                                          <p:spTgt spid="79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General Algorithm for GA</a:t>
            </a:r>
          </a:p>
        </p:txBody>
      </p:sp>
      <p:sp>
        <p:nvSpPr>
          <p:cNvPr id="80899" name="Rectangle 3"/>
          <p:cNvSpPr>
            <a:spLocks noGrp="1" noChangeArrowheads="1"/>
          </p:cNvSpPr>
          <p:nvPr>
            <p:ph type="body" idx="1"/>
          </p:nvPr>
        </p:nvSpPr>
        <p:spPr>
          <a:xfrm>
            <a:off x="457200" y="1600200"/>
            <a:ext cx="8229600" cy="4724400"/>
          </a:xfrm>
        </p:spPr>
        <p:txBody>
          <a:bodyPr/>
          <a:lstStyle/>
          <a:p>
            <a:pPr>
              <a:lnSpc>
                <a:spcPct val="90000"/>
              </a:lnSpc>
            </a:pPr>
            <a:r>
              <a:rPr lang="en-US"/>
              <a:t>These processes ultimately result in the next generation population of chromosomes that is different from the initial generation. </a:t>
            </a:r>
          </a:p>
          <a:p>
            <a:pPr>
              <a:lnSpc>
                <a:spcPct val="90000"/>
              </a:lnSpc>
            </a:pPr>
            <a:endParaRPr lang="en-US"/>
          </a:p>
          <a:p>
            <a:pPr>
              <a:lnSpc>
                <a:spcPct val="90000"/>
              </a:lnSpc>
            </a:pPr>
            <a:r>
              <a:rPr lang="en-US"/>
              <a:t>Generally the average fitness will have increased by this procedure for the population, since only the best organisms from the first generation are selected for breeding, along with a small proportion of less fit solutions, for reasons already mentioned above.</a:t>
            </a:r>
          </a:p>
          <a:p>
            <a:pPr>
              <a:lnSpc>
                <a:spcPct val="90000"/>
              </a:lnSpc>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z="4000"/>
              <a:t>Crossover</a:t>
            </a:r>
            <a:br>
              <a:rPr lang="en-US" sz="4000"/>
            </a:br>
            <a:endParaRPr lang="en-US" sz="4000"/>
          </a:p>
        </p:txBody>
      </p:sp>
      <p:sp>
        <p:nvSpPr>
          <p:cNvPr id="81923" name="Rectangle 3"/>
          <p:cNvSpPr>
            <a:spLocks noGrp="1" noChangeArrowheads="1"/>
          </p:cNvSpPr>
          <p:nvPr>
            <p:ph type="body" idx="1"/>
          </p:nvPr>
        </p:nvSpPr>
        <p:spPr>
          <a:xfrm>
            <a:off x="457200" y="1295400"/>
            <a:ext cx="8229600" cy="5410200"/>
          </a:xfrm>
        </p:spPr>
        <p:txBody>
          <a:bodyPr/>
          <a:lstStyle/>
          <a:p>
            <a:pPr>
              <a:lnSpc>
                <a:spcPct val="80000"/>
              </a:lnSpc>
            </a:pPr>
            <a:r>
              <a:rPr lang="en-US" sz="2400"/>
              <a:t>the most common type is single point crossover. In single point crossover, you choose a locus at which you swap the remaining alleles from on parent to the other. This is complex and is best understood visually.</a:t>
            </a:r>
          </a:p>
          <a:p>
            <a:pPr>
              <a:lnSpc>
                <a:spcPct val="80000"/>
              </a:lnSpc>
            </a:pPr>
            <a:r>
              <a:rPr lang="en-US" sz="2400"/>
              <a:t>As you can see, the children take one section of the chromosome from each parent. </a:t>
            </a:r>
          </a:p>
          <a:p>
            <a:pPr>
              <a:lnSpc>
                <a:spcPct val="80000"/>
              </a:lnSpc>
            </a:pPr>
            <a:r>
              <a:rPr lang="en-US" sz="2400"/>
              <a:t>The point at which the chromosome is broken depends on the randomly selected crossover point. </a:t>
            </a:r>
          </a:p>
          <a:p>
            <a:pPr>
              <a:lnSpc>
                <a:spcPct val="80000"/>
              </a:lnSpc>
            </a:pPr>
            <a:r>
              <a:rPr lang="en-US" sz="2400"/>
              <a:t>This particular method is called single point crossover because only one crossover point exists. Sometimes only child 1 or child 2 is created, but oftentimes both offspring are created and put into the new population. </a:t>
            </a:r>
          </a:p>
          <a:p>
            <a:pPr>
              <a:lnSpc>
                <a:spcPct val="80000"/>
              </a:lnSpc>
            </a:pPr>
            <a:r>
              <a:rPr lang="en-US" sz="2400"/>
              <a:t>Crossover does not always occur, however. Sometimes, based on a set probability, no crossover occurs and the parents are copied directly to the new population. The probability of crossover occurring is usually 60% to 70%.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4000"/>
              <a:t>Crossover</a:t>
            </a:r>
            <a:br>
              <a:rPr lang="en-US" sz="4000"/>
            </a:br>
            <a:endParaRPr lang="en-US" sz="4000"/>
          </a:p>
        </p:txBody>
      </p:sp>
      <p:sp>
        <p:nvSpPr>
          <p:cNvPr id="82947" name="Rectangle 3"/>
          <p:cNvSpPr>
            <a:spLocks noGrp="1" noChangeArrowheads="1"/>
          </p:cNvSpPr>
          <p:nvPr>
            <p:ph type="body" idx="1"/>
          </p:nvPr>
        </p:nvSpPr>
        <p:spPr/>
        <p:txBody>
          <a:bodyPr/>
          <a:lstStyle/>
          <a:p>
            <a:endParaRPr lang="en-US"/>
          </a:p>
        </p:txBody>
      </p:sp>
      <p:pic>
        <p:nvPicPr>
          <p:cNvPr id="82949" name="Picture 5" descr="Crossover"/>
          <p:cNvPicPr>
            <a:picLocks noChangeAspect="1" noChangeArrowheads="1"/>
          </p:cNvPicPr>
          <p:nvPr/>
        </p:nvPicPr>
        <p:blipFill>
          <a:blip r:embed="rId3" cstate="print"/>
          <a:srcRect/>
          <a:stretch>
            <a:fillRect/>
          </a:stretch>
        </p:blipFill>
        <p:spPr bwMode="auto">
          <a:xfrm>
            <a:off x="1447800" y="2743200"/>
            <a:ext cx="6400800" cy="2057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b="0"/>
              <a:t>Mutation</a:t>
            </a:r>
          </a:p>
        </p:txBody>
      </p:sp>
      <p:sp>
        <p:nvSpPr>
          <p:cNvPr id="83971" name="Rectangle 3"/>
          <p:cNvSpPr>
            <a:spLocks noGrp="1" noChangeArrowheads="1"/>
          </p:cNvSpPr>
          <p:nvPr>
            <p:ph type="body" idx="1"/>
          </p:nvPr>
        </p:nvSpPr>
        <p:spPr>
          <a:xfrm>
            <a:off x="457200" y="1600200"/>
            <a:ext cx="8229600" cy="4953000"/>
          </a:xfrm>
        </p:spPr>
        <p:txBody>
          <a:bodyPr/>
          <a:lstStyle/>
          <a:p>
            <a:pPr>
              <a:lnSpc>
                <a:spcPct val="80000"/>
              </a:lnSpc>
            </a:pPr>
            <a:endParaRPr lang="en-US" sz="2400"/>
          </a:p>
          <a:p>
            <a:pPr>
              <a:lnSpc>
                <a:spcPct val="80000"/>
              </a:lnSpc>
            </a:pPr>
            <a:r>
              <a:rPr lang="en-US" sz="2400"/>
              <a:t>After selection and crossover, you now have a new population full of individuals. </a:t>
            </a:r>
          </a:p>
          <a:p>
            <a:pPr>
              <a:lnSpc>
                <a:spcPct val="80000"/>
              </a:lnSpc>
            </a:pPr>
            <a:r>
              <a:rPr lang="en-US" sz="2400"/>
              <a:t>Some are directly copied, and others are produced by crossover. </a:t>
            </a:r>
          </a:p>
          <a:p>
            <a:pPr>
              <a:lnSpc>
                <a:spcPct val="80000"/>
              </a:lnSpc>
            </a:pPr>
            <a:r>
              <a:rPr lang="en-US" sz="2400"/>
              <a:t>In order to ensure that the individuals are not all exactly the same, you allow for a small chance of mutation. </a:t>
            </a:r>
          </a:p>
          <a:p>
            <a:pPr>
              <a:lnSpc>
                <a:spcPct val="80000"/>
              </a:lnSpc>
            </a:pPr>
            <a:r>
              <a:rPr lang="en-US" sz="2400"/>
              <a:t>You loop through all the alleles of all the individuals, and if that allele is selected for mutation, you can either change it by a small amount or replace it with a new value. The probability of mutation is usually between 1 and 2 tenths of a percent. </a:t>
            </a:r>
          </a:p>
          <a:p>
            <a:pPr>
              <a:lnSpc>
                <a:spcPct val="80000"/>
              </a:lnSpc>
            </a:pPr>
            <a:r>
              <a:rPr lang="en-US" sz="2400"/>
              <a:t>Mutation is fairly simple. You just change the selected alleles based on what you feel is necessary and move on. Mutation is, however, vital to ensuring genetic diversity within the population.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b="0"/>
              <a:t>Mutation</a:t>
            </a:r>
          </a:p>
        </p:txBody>
      </p:sp>
      <p:sp>
        <p:nvSpPr>
          <p:cNvPr id="84995" name="Rectangle 3"/>
          <p:cNvSpPr>
            <a:spLocks noGrp="1" noChangeArrowheads="1"/>
          </p:cNvSpPr>
          <p:nvPr>
            <p:ph type="body" idx="1"/>
          </p:nvPr>
        </p:nvSpPr>
        <p:spPr/>
        <p:txBody>
          <a:bodyPr/>
          <a:lstStyle/>
          <a:p>
            <a:pPr>
              <a:buFont typeface="Wingdings" pitchFamily="2" charset="2"/>
              <a:buNone/>
            </a:pPr>
            <a:endParaRPr lang="en-US"/>
          </a:p>
        </p:txBody>
      </p:sp>
      <p:pic>
        <p:nvPicPr>
          <p:cNvPr id="84997" name="Picture 5" descr="Mutation"/>
          <p:cNvPicPr>
            <a:picLocks noChangeAspect="1" noChangeArrowheads="1"/>
          </p:cNvPicPr>
          <p:nvPr/>
        </p:nvPicPr>
        <p:blipFill>
          <a:blip r:embed="rId3" cstate="print"/>
          <a:srcRect/>
          <a:stretch>
            <a:fillRect/>
          </a:stretch>
        </p:blipFill>
        <p:spPr bwMode="auto">
          <a:xfrm>
            <a:off x="1066800" y="2819400"/>
            <a:ext cx="5486400" cy="2286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General Algorithm for GA</a:t>
            </a:r>
          </a:p>
        </p:txBody>
      </p:sp>
      <p:sp>
        <p:nvSpPr>
          <p:cNvPr id="92163" name="Rectangle 3"/>
          <p:cNvSpPr>
            <a:spLocks noGrp="1" noChangeArrowheads="1"/>
          </p:cNvSpPr>
          <p:nvPr>
            <p:ph type="body" idx="1"/>
          </p:nvPr>
        </p:nvSpPr>
        <p:spPr>
          <a:xfrm>
            <a:off x="457200" y="1600200"/>
            <a:ext cx="8229600" cy="4953000"/>
          </a:xfrm>
        </p:spPr>
        <p:txBody>
          <a:bodyPr/>
          <a:lstStyle/>
          <a:p>
            <a:pPr>
              <a:lnSpc>
                <a:spcPct val="90000"/>
              </a:lnSpc>
            </a:pPr>
            <a:r>
              <a:rPr lang="en-US" b="1"/>
              <a:t>Termination</a:t>
            </a:r>
          </a:p>
          <a:p>
            <a:pPr>
              <a:lnSpc>
                <a:spcPct val="90000"/>
              </a:lnSpc>
            </a:pPr>
            <a:r>
              <a:rPr lang="en-US" sz="2800"/>
              <a:t>This generational process is repeated until a termination condition has been reached. </a:t>
            </a:r>
          </a:p>
          <a:p>
            <a:pPr>
              <a:lnSpc>
                <a:spcPct val="90000"/>
              </a:lnSpc>
            </a:pPr>
            <a:r>
              <a:rPr lang="en-US" sz="2800"/>
              <a:t>Common terminating conditions are:</a:t>
            </a:r>
          </a:p>
          <a:p>
            <a:pPr lvl="1">
              <a:lnSpc>
                <a:spcPct val="90000"/>
              </a:lnSpc>
            </a:pPr>
            <a:r>
              <a:rPr lang="en-US" sz="2400"/>
              <a:t>A solution is found that satisfies minimum criteria </a:t>
            </a:r>
          </a:p>
          <a:p>
            <a:pPr lvl="1">
              <a:lnSpc>
                <a:spcPct val="90000"/>
              </a:lnSpc>
            </a:pPr>
            <a:r>
              <a:rPr lang="en-US" sz="2400"/>
              <a:t>Fixed number of generations reached </a:t>
            </a:r>
          </a:p>
          <a:p>
            <a:pPr lvl="1">
              <a:lnSpc>
                <a:spcPct val="90000"/>
              </a:lnSpc>
            </a:pPr>
            <a:r>
              <a:rPr lang="en-US" sz="2400"/>
              <a:t>Allocated budget (computation time/money) reached </a:t>
            </a:r>
          </a:p>
          <a:p>
            <a:pPr lvl="1">
              <a:lnSpc>
                <a:spcPct val="90000"/>
              </a:lnSpc>
            </a:pPr>
            <a:r>
              <a:rPr lang="en-US" sz="2400"/>
              <a:t>The highest ranking solution's fitness is reaching or has reached a plateau such that successive iterations no longer produce better results </a:t>
            </a:r>
          </a:p>
          <a:p>
            <a:pPr lvl="1">
              <a:lnSpc>
                <a:spcPct val="90000"/>
              </a:lnSpc>
            </a:pPr>
            <a:r>
              <a:rPr lang="en-US" sz="2400"/>
              <a:t>Manual inspection </a:t>
            </a:r>
          </a:p>
          <a:p>
            <a:pPr lvl="1">
              <a:lnSpc>
                <a:spcPct val="90000"/>
              </a:lnSpc>
            </a:pPr>
            <a:r>
              <a:rPr lang="en-US" sz="2400"/>
              <a:t>Any Combinations of the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163">
                                            <p:txEl>
                                              <p:pRg st="3" end="3"/>
                                            </p:txEl>
                                          </p:spTgt>
                                        </p:tgtEl>
                                        <p:attrNameLst>
                                          <p:attrName>style.visibility</p:attrName>
                                        </p:attrNameLst>
                                      </p:cBhvr>
                                      <p:to>
                                        <p:strVal val="visible"/>
                                      </p:to>
                                    </p:set>
                                    <p:animEffect transition="in" filter="box(in)">
                                      <p:cBhvr>
                                        <p:cTn id="7" dur="500"/>
                                        <p:tgtEl>
                                          <p:spTgt spid="9216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163">
                                            <p:txEl>
                                              <p:pRg st="4" end="4"/>
                                            </p:txEl>
                                          </p:spTgt>
                                        </p:tgtEl>
                                        <p:attrNameLst>
                                          <p:attrName>style.visibility</p:attrName>
                                        </p:attrNameLst>
                                      </p:cBhvr>
                                      <p:to>
                                        <p:strVal val="visible"/>
                                      </p:to>
                                    </p:set>
                                    <p:animEffect transition="in" filter="box(in)">
                                      <p:cBhvr>
                                        <p:cTn id="12" dur="500"/>
                                        <p:tgtEl>
                                          <p:spTgt spid="9216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163">
                                            <p:txEl>
                                              <p:pRg st="5" end="5"/>
                                            </p:txEl>
                                          </p:spTgt>
                                        </p:tgtEl>
                                        <p:attrNameLst>
                                          <p:attrName>style.visibility</p:attrName>
                                        </p:attrNameLst>
                                      </p:cBhvr>
                                      <p:to>
                                        <p:strVal val="visible"/>
                                      </p:to>
                                    </p:set>
                                    <p:animEffect transition="in" filter="box(in)">
                                      <p:cBhvr>
                                        <p:cTn id="17" dur="500"/>
                                        <p:tgtEl>
                                          <p:spTgt spid="9216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163">
                                            <p:txEl>
                                              <p:pRg st="6" end="6"/>
                                            </p:txEl>
                                          </p:spTgt>
                                        </p:tgtEl>
                                        <p:attrNameLst>
                                          <p:attrName>style.visibility</p:attrName>
                                        </p:attrNameLst>
                                      </p:cBhvr>
                                      <p:to>
                                        <p:strVal val="visible"/>
                                      </p:to>
                                    </p:set>
                                    <p:animEffect transition="in" filter="box(in)">
                                      <p:cBhvr>
                                        <p:cTn id="22" dur="500"/>
                                        <p:tgtEl>
                                          <p:spTgt spid="9216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2163">
                                            <p:txEl>
                                              <p:pRg st="7" end="7"/>
                                            </p:txEl>
                                          </p:spTgt>
                                        </p:tgtEl>
                                        <p:attrNameLst>
                                          <p:attrName>style.visibility</p:attrName>
                                        </p:attrNameLst>
                                      </p:cBhvr>
                                      <p:to>
                                        <p:strVal val="visible"/>
                                      </p:to>
                                    </p:set>
                                    <p:animEffect transition="in" filter="box(in)">
                                      <p:cBhvr>
                                        <p:cTn id="27" dur="500"/>
                                        <p:tgtEl>
                                          <p:spTgt spid="9216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2163">
                                            <p:txEl>
                                              <p:pRg st="8" end="8"/>
                                            </p:txEl>
                                          </p:spTgt>
                                        </p:tgtEl>
                                        <p:attrNameLst>
                                          <p:attrName>style.visibility</p:attrName>
                                        </p:attrNameLst>
                                      </p:cBhvr>
                                      <p:to>
                                        <p:strVal val="visible"/>
                                      </p:to>
                                    </p:set>
                                    <p:animEffect transition="in" filter="box(in)">
                                      <p:cBhvr>
                                        <p:cTn id="32" dur="500"/>
                                        <p:tgtEl>
                                          <p:spTgt spid="92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GA Pseudo-code </a:t>
            </a:r>
          </a:p>
        </p:txBody>
      </p:sp>
      <p:sp>
        <p:nvSpPr>
          <p:cNvPr id="94211" name="Rectangle 3"/>
          <p:cNvSpPr>
            <a:spLocks noGrp="1" noChangeArrowheads="1"/>
          </p:cNvSpPr>
          <p:nvPr>
            <p:ph type="body" idx="1"/>
          </p:nvPr>
        </p:nvSpPr>
        <p:spPr>
          <a:xfrm>
            <a:off x="457200" y="1600200"/>
            <a:ext cx="8229600" cy="4724400"/>
          </a:xfrm>
        </p:spPr>
        <p:txBody>
          <a:bodyPr/>
          <a:lstStyle/>
          <a:p>
            <a:pPr marL="609600" indent="-609600">
              <a:lnSpc>
                <a:spcPct val="80000"/>
              </a:lnSpc>
              <a:buFont typeface="Wingdings" pitchFamily="2" charset="2"/>
              <a:buNone/>
            </a:pPr>
            <a:r>
              <a:rPr lang="en-US" sz="2000"/>
              <a:t>	Choose initial population</a:t>
            </a:r>
          </a:p>
          <a:p>
            <a:pPr marL="609600" indent="-609600">
              <a:lnSpc>
                <a:spcPct val="80000"/>
              </a:lnSpc>
              <a:buFont typeface="Wingdings" pitchFamily="2" charset="2"/>
              <a:buNone/>
            </a:pPr>
            <a:r>
              <a:rPr lang="en-US" sz="2000"/>
              <a:t>	Evaluate the fitness of each individual in the population </a:t>
            </a:r>
          </a:p>
          <a:p>
            <a:pPr marL="609600" indent="-609600">
              <a:lnSpc>
                <a:spcPct val="80000"/>
              </a:lnSpc>
              <a:buFont typeface="Wingdings" pitchFamily="2" charset="2"/>
              <a:buNone/>
            </a:pPr>
            <a:r>
              <a:rPr lang="en-US" sz="2000"/>
              <a:t>	Repeat </a:t>
            </a:r>
          </a:p>
          <a:p>
            <a:pPr marL="609600" indent="-609600">
              <a:lnSpc>
                <a:spcPct val="80000"/>
              </a:lnSpc>
              <a:buFont typeface="Wingdings" pitchFamily="2" charset="2"/>
              <a:buNone/>
            </a:pPr>
            <a:endParaRPr lang="en-US" sz="2000"/>
          </a:p>
          <a:p>
            <a:pPr marL="990600" lvl="1" indent="-533400">
              <a:lnSpc>
                <a:spcPct val="80000"/>
              </a:lnSpc>
              <a:buFont typeface="Wingdings" pitchFamily="2" charset="2"/>
              <a:buNone/>
            </a:pPr>
            <a:r>
              <a:rPr lang="en-US" sz="1800"/>
              <a:t>	</a:t>
            </a:r>
            <a:r>
              <a:rPr lang="en-US" sz="2000"/>
              <a:t>Select best-ranking individuals to reproduce</a:t>
            </a:r>
          </a:p>
          <a:p>
            <a:pPr marL="990600" lvl="1" indent="-533400">
              <a:lnSpc>
                <a:spcPct val="80000"/>
              </a:lnSpc>
              <a:buFont typeface="Wingdings" pitchFamily="2" charset="2"/>
              <a:buNone/>
            </a:pPr>
            <a:endParaRPr lang="en-US" sz="2000"/>
          </a:p>
          <a:p>
            <a:pPr marL="990600" lvl="1" indent="-533400">
              <a:lnSpc>
                <a:spcPct val="80000"/>
              </a:lnSpc>
              <a:buFont typeface="Wingdings" pitchFamily="2" charset="2"/>
              <a:buNone/>
            </a:pPr>
            <a:r>
              <a:rPr lang="en-US" sz="2000"/>
              <a:t>	Breed new generation through crossover and mutation (genetic operations) and give birth to offspring</a:t>
            </a:r>
          </a:p>
          <a:p>
            <a:pPr marL="990600" lvl="1" indent="-533400">
              <a:lnSpc>
                <a:spcPct val="80000"/>
              </a:lnSpc>
              <a:buFont typeface="Wingdings" pitchFamily="2" charset="2"/>
              <a:buNone/>
            </a:pPr>
            <a:endParaRPr lang="en-US" sz="2000"/>
          </a:p>
          <a:p>
            <a:pPr marL="990600" lvl="1" indent="-533400">
              <a:lnSpc>
                <a:spcPct val="80000"/>
              </a:lnSpc>
              <a:buFont typeface="Wingdings" pitchFamily="2" charset="2"/>
              <a:buNone/>
            </a:pPr>
            <a:r>
              <a:rPr lang="en-US" sz="2000"/>
              <a:t>	Evaluate the individual fitnesses of the offspring </a:t>
            </a:r>
          </a:p>
          <a:p>
            <a:pPr marL="990600" lvl="1" indent="-533400">
              <a:lnSpc>
                <a:spcPct val="80000"/>
              </a:lnSpc>
              <a:buFont typeface="Wingdings" pitchFamily="2" charset="2"/>
              <a:buNone/>
            </a:pPr>
            <a:endParaRPr lang="en-US" sz="2000"/>
          </a:p>
          <a:p>
            <a:pPr marL="990600" lvl="1" indent="-533400">
              <a:lnSpc>
                <a:spcPct val="80000"/>
              </a:lnSpc>
              <a:buFont typeface="Wingdings" pitchFamily="2" charset="2"/>
              <a:buNone/>
            </a:pPr>
            <a:r>
              <a:rPr lang="en-US" sz="2000"/>
              <a:t>	Replace worst ranked part of population with offspring</a:t>
            </a:r>
            <a:r>
              <a:rPr lang="en-US" sz="1800"/>
              <a:t> </a:t>
            </a:r>
          </a:p>
          <a:p>
            <a:pPr marL="990600" lvl="1" indent="-533400">
              <a:lnSpc>
                <a:spcPct val="80000"/>
              </a:lnSpc>
              <a:buFont typeface="Wingdings" pitchFamily="2" charset="2"/>
              <a:buNone/>
            </a:pPr>
            <a:endParaRPr lang="en-US" sz="1800"/>
          </a:p>
          <a:p>
            <a:pPr marL="609600" indent="-609600">
              <a:lnSpc>
                <a:spcPct val="80000"/>
              </a:lnSpc>
              <a:buFont typeface="Wingdings" pitchFamily="2" charset="2"/>
              <a:buNone/>
            </a:pPr>
            <a:r>
              <a:rPr lang="en-US" sz="2000"/>
              <a:t>	Until &lt;terminating condition&gt; </a:t>
            </a:r>
          </a:p>
          <a:p>
            <a:pPr marL="609600" indent="-609600">
              <a:lnSpc>
                <a:spcPct val="80000"/>
              </a:lnSpc>
            </a:pPr>
            <a:endParaRPr lang="en-US"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Symbolic AI  VS. Genetic Algorithms </a:t>
            </a:r>
          </a:p>
        </p:txBody>
      </p:sp>
      <p:sp>
        <p:nvSpPr>
          <p:cNvPr id="48131" name="Rectangle 3"/>
          <p:cNvSpPr>
            <a:spLocks noGrp="1" noChangeArrowheads="1"/>
          </p:cNvSpPr>
          <p:nvPr>
            <p:ph type="body" idx="1"/>
          </p:nvPr>
        </p:nvSpPr>
        <p:spPr>
          <a:xfrm>
            <a:off x="457200" y="1600200"/>
            <a:ext cx="8229600" cy="4876800"/>
          </a:xfrm>
        </p:spPr>
        <p:txBody>
          <a:bodyPr/>
          <a:lstStyle/>
          <a:p>
            <a:pPr>
              <a:lnSpc>
                <a:spcPct val="80000"/>
              </a:lnSpc>
            </a:pPr>
            <a:r>
              <a:rPr lang="en-US" sz="2800"/>
              <a:t>Most symbolic AI systems are very static. </a:t>
            </a:r>
          </a:p>
          <a:p>
            <a:pPr>
              <a:lnSpc>
                <a:spcPct val="80000"/>
              </a:lnSpc>
            </a:pPr>
            <a:r>
              <a:rPr lang="en-US" sz="2800"/>
              <a:t>Most of them can usually only solve one given specific problem, since their architecture was designed for whatever that specific problem was in the first place. </a:t>
            </a:r>
          </a:p>
          <a:p>
            <a:pPr>
              <a:lnSpc>
                <a:spcPct val="80000"/>
              </a:lnSpc>
            </a:pPr>
            <a:r>
              <a:rPr lang="en-US" sz="2800"/>
              <a:t>Thus, if the given problem were somehow to be changed, these systems could have a hard time adapting to them, since the algorithm that would originally arrive to the solution may be either incorrect or less efficient. </a:t>
            </a:r>
          </a:p>
          <a:p>
            <a:pPr>
              <a:lnSpc>
                <a:spcPct val="80000"/>
              </a:lnSpc>
            </a:pPr>
            <a:r>
              <a:rPr lang="en-US" sz="2800"/>
              <a:t>Genetic algorithms (or GA) were created to combat these problems; they are basically algorithms based on natural biological evolution.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anim calcmode="lin" valueType="num">
                                      <p:cBhvr additive="base">
                                        <p:cTn id="11"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 calcmode="lin" valueType="num">
                                      <p:cBhvr additive="base">
                                        <p:cTn id="1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8131">
                                            <p:txEl>
                                              <p:pRg st="3" end="3"/>
                                            </p:txEl>
                                          </p:spTgt>
                                        </p:tgtEl>
                                        <p:attrNameLst>
                                          <p:attrName>style.visibility</p:attrName>
                                        </p:attrNameLst>
                                      </p:cBhvr>
                                      <p:to>
                                        <p:strVal val="visible"/>
                                      </p:to>
                                    </p:set>
                                    <p:anim calcmode="lin" valueType="num">
                                      <p:cBhvr additive="base">
                                        <p:cTn id="23"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4000"/>
              <a:t>Symbolic AI  VS. Genetic Algorithms</a:t>
            </a:r>
          </a:p>
        </p:txBody>
      </p:sp>
      <p:sp>
        <p:nvSpPr>
          <p:cNvPr id="49155" name="Rectangle 3"/>
          <p:cNvSpPr>
            <a:spLocks noGrp="1" noChangeArrowheads="1"/>
          </p:cNvSpPr>
          <p:nvPr>
            <p:ph type="body" idx="1"/>
          </p:nvPr>
        </p:nvSpPr>
        <p:spPr>
          <a:xfrm>
            <a:off x="457200" y="1752600"/>
            <a:ext cx="8229600" cy="5257800"/>
          </a:xfrm>
        </p:spPr>
        <p:txBody>
          <a:bodyPr/>
          <a:lstStyle/>
          <a:p>
            <a:pPr>
              <a:lnSpc>
                <a:spcPct val="80000"/>
              </a:lnSpc>
            </a:pPr>
            <a:r>
              <a:rPr lang="en-US" sz="2400" dirty="0"/>
              <a:t>The architecture of systems that implement genetic algorithms (or GA) are more able to adapt to a wide range of problems. </a:t>
            </a:r>
          </a:p>
          <a:p>
            <a:pPr>
              <a:lnSpc>
                <a:spcPct val="80000"/>
              </a:lnSpc>
            </a:pPr>
            <a:r>
              <a:rPr lang="en-US" sz="2400" dirty="0"/>
              <a:t>A GA functions by generating a large set of possible solutions to a given problem. </a:t>
            </a:r>
          </a:p>
          <a:p>
            <a:pPr>
              <a:lnSpc>
                <a:spcPct val="80000"/>
              </a:lnSpc>
            </a:pPr>
            <a:r>
              <a:rPr lang="en-US" sz="2400" dirty="0"/>
              <a:t>It then evaluates each of those solutions, and decides on a "fitness level" (you may recall the phrase: "survival of the fittest") for each solution set. </a:t>
            </a:r>
          </a:p>
          <a:p>
            <a:pPr>
              <a:lnSpc>
                <a:spcPct val="80000"/>
              </a:lnSpc>
            </a:pPr>
            <a:r>
              <a:rPr lang="en-US" sz="2400" dirty="0"/>
              <a:t>These solutions then breed new solutions. </a:t>
            </a:r>
          </a:p>
          <a:p>
            <a:pPr>
              <a:lnSpc>
                <a:spcPct val="80000"/>
              </a:lnSpc>
            </a:pPr>
            <a:r>
              <a:rPr lang="en-US" sz="2400" dirty="0"/>
              <a:t>The parent solutions that were more "fit" are more likely to reproduce, while those that were less "fit" are more unlikely to do so. </a:t>
            </a:r>
          </a:p>
          <a:p>
            <a:pPr>
              <a:lnSpc>
                <a:spcPct val="80000"/>
              </a:lnSpc>
            </a:pPr>
            <a:r>
              <a:rPr lang="en-US" sz="2400" dirty="0"/>
              <a:t>In essence, solutions are evolved over time. This way you evolve your search space scope to a point where you can find the solution. </a:t>
            </a:r>
          </a:p>
          <a:p>
            <a:pPr>
              <a:lnSpc>
                <a:spcPct val="80000"/>
              </a:lnSpc>
            </a:pPr>
            <a:r>
              <a:rPr lang="en-US" sz="2400" dirty="0"/>
              <a:t>Genetic algorithms can be incredibly efficient if programmed correctly. </a:t>
            </a:r>
          </a:p>
          <a:p>
            <a:pPr>
              <a:lnSpc>
                <a:spcPct val="80000"/>
              </a:lnSpc>
              <a:buFont typeface="Wingdings" pitchFamily="2" charset="2"/>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p:cTn id="7" dur="1000" fill="hold"/>
                                        <p:tgtEl>
                                          <p:spTgt spid="4915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915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915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9155">
                                            <p:txEl>
                                              <p:pRg st="1" end="1"/>
                                            </p:txEl>
                                          </p:spTgt>
                                        </p:tgtEl>
                                        <p:attrNameLst>
                                          <p:attrName>style.visibility</p:attrName>
                                        </p:attrNameLst>
                                      </p:cBhvr>
                                      <p:to>
                                        <p:strVal val="visible"/>
                                      </p:to>
                                    </p:set>
                                    <p:anim calcmode="lin" valueType="num">
                                      <p:cBhvr>
                                        <p:cTn id="14" dur="1000" fill="hold"/>
                                        <p:tgtEl>
                                          <p:spTgt spid="4915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915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915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49155">
                                            <p:txEl>
                                              <p:pRg st="2" end="2"/>
                                            </p:txEl>
                                          </p:spTgt>
                                        </p:tgtEl>
                                        <p:attrNameLst>
                                          <p:attrName>style.visibility</p:attrName>
                                        </p:attrNameLst>
                                      </p:cBhvr>
                                      <p:to>
                                        <p:strVal val="visible"/>
                                      </p:to>
                                    </p:set>
                                    <p:anim calcmode="lin" valueType="num">
                                      <p:cBhvr>
                                        <p:cTn id="21" dur="1000" fill="hold"/>
                                        <p:tgtEl>
                                          <p:spTgt spid="4915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915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915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49155">
                                            <p:txEl>
                                              <p:pRg st="3" end="3"/>
                                            </p:txEl>
                                          </p:spTgt>
                                        </p:tgtEl>
                                        <p:attrNameLst>
                                          <p:attrName>style.visibility</p:attrName>
                                        </p:attrNameLst>
                                      </p:cBhvr>
                                      <p:to>
                                        <p:strVal val="visible"/>
                                      </p:to>
                                    </p:set>
                                    <p:anim calcmode="lin" valueType="num">
                                      <p:cBhvr>
                                        <p:cTn id="28" dur="1000" fill="hold"/>
                                        <p:tgtEl>
                                          <p:spTgt spid="49155">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9155">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915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49155">
                                            <p:txEl>
                                              <p:pRg st="4" end="4"/>
                                            </p:txEl>
                                          </p:spTgt>
                                        </p:tgtEl>
                                        <p:attrNameLst>
                                          <p:attrName>style.visibility</p:attrName>
                                        </p:attrNameLst>
                                      </p:cBhvr>
                                      <p:to>
                                        <p:strVal val="visible"/>
                                      </p:to>
                                    </p:set>
                                    <p:anim calcmode="lin" valueType="num">
                                      <p:cBhvr>
                                        <p:cTn id="35" dur="1000" fill="hold"/>
                                        <p:tgtEl>
                                          <p:spTgt spid="49155">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49155">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4915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49155">
                                            <p:txEl>
                                              <p:pRg st="5" end="5"/>
                                            </p:txEl>
                                          </p:spTgt>
                                        </p:tgtEl>
                                        <p:attrNameLst>
                                          <p:attrName>style.visibility</p:attrName>
                                        </p:attrNameLst>
                                      </p:cBhvr>
                                      <p:to>
                                        <p:strVal val="visible"/>
                                      </p:to>
                                    </p:set>
                                    <p:anim calcmode="lin" valueType="num">
                                      <p:cBhvr>
                                        <p:cTn id="42" dur="1000" fill="hold"/>
                                        <p:tgtEl>
                                          <p:spTgt spid="49155">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49155">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4915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49155">
                                            <p:txEl>
                                              <p:pRg st="6" end="6"/>
                                            </p:txEl>
                                          </p:spTgt>
                                        </p:tgtEl>
                                        <p:attrNameLst>
                                          <p:attrName>style.visibility</p:attrName>
                                        </p:attrNameLst>
                                      </p:cBhvr>
                                      <p:to>
                                        <p:strVal val="visible"/>
                                      </p:to>
                                    </p:set>
                                    <p:anim calcmode="lin" valueType="num">
                                      <p:cBhvr>
                                        <p:cTn id="49" dur="1000" fill="hold"/>
                                        <p:tgtEl>
                                          <p:spTgt spid="49155">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49155">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49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What is GA</a:t>
            </a:r>
          </a:p>
        </p:txBody>
      </p:sp>
      <p:sp>
        <p:nvSpPr>
          <p:cNvPr id="47107" name="Rectangle 3"/>
          <p:cNvSpPr>
            <a:spLocks noGrp="1" noChangeArrowheads="1"/>
          </p:cNvSpPr>
          <p:nvPr>
            <p:ph type="body" idx="1"/>
          </p:nvPr>
        </p:nvSpPr>
        <p:spPr>
          <a:xfrm>
            <a:off x="457200" y="1600200"/>
            <a:ext cx="8229600" cy="4724400"/>
          </a:xfrm>
        </p:spPr>
        <p:txBody>
          <a:bodyPr/>
          <a:lstStyle/>
          <a:p>
            <a:r>
              <a:rPr lang="en-US" sz="2800"/>
              <a:t>A </a:t>
            </a:r>
            <a:r>
              <a:rPr lang="en-US" sz="2800" b="1"/>
              <a:t>genetic algorithm</a:t>
            </a:r>
            <a:r>
              <a:rPr lang="en-US" sz="2800"/>
              <a:t> (or </a:t>
            </a:r>
            <a:r>
              <a:rPr lang="en-US" sz="2800" b="1"/>
              <a:t>GA</a:t>
            </a:r>
            <a:r>
              <a:rPr lang="en-US" sz="2800"/>
              <a:t>) is a search technique used in computing to find true or approximate solutions to optimization and search problems. </a:t>
            </a:r>
          </a:p>
          <a:p>
            <a:r>
              <a:rPr lang="en-US" sz="2800"/>
              <a:t>Genetic algorithms are categorized as global search heuristics. </a:t>
            </a:r>
          </a:p>
          <a:p>
            <a:r>
              <a:rPr lang="en-US" sz="2800"/>
              <a:t>Genetic algorithms are a particular class of evolutionary algorithms that use techniques inspired by evolutionary biology such as inheritance, mutation, selection, and crossover (also called recombination).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4000" b="0"/>
              <a:t>Genetic Programming</a:t>
            </a:r>
            <a:br>
              <a:rPr lang="en-US" sz="4000" b="0"/>
            </a:br>
            <a:endParaRPr lang="en-US" sz="4000" b="0"/>
          </a:p>
        </p:txBody>
      </p:sp>
      <p:sp>
        <p:nvSpPr>
          <p:cNvPr id="96259" name="Rectangle 3"/>
          <p:cNvSpPr>
            <a:spLocks noGrp="1" noChangeArrowheads="1"/>
          </p:cNvSpPr>
          <p:nvPr>
            <p:ph type="body" idx="1"/>
          </p:nvPr>
        </p:nvSpPr>
        <p:spPr>
          <a:xfrm>
            <a:off x="457200" y="1600200"/>
            <a:ext cx="8229600" cy="4953000"/>
          </a:xfrm>
        </p:spPr>
        <p:txBody>
          <a:bodyPr/>
          <a:lstStyle/>
          <a:p>
            <a:pPr>
              <a:lnSpc>
                <a:spcPct val="90000"/>
              </a:lnSpc>
            </a:pPr>
            <a:r>
              <a:rPr lang="en-US" sz="2400"/>
              <a:t>In programming languages such as LISP, the mathematical notation is not written in standard notation, but in prefix notation. Some examples of this: </a:t>
            </a:r>
          </a:p>
          <a:p>
            <a:pPr>
              <a:lnSpc>
                <a:spcPct val="90000"/>
              </a:lnSpc>
            </a:pPr>
            <a:r>
              <a:rPr lang="en-US" sz="2400"/>
              <a:t>+ 2 1	  : 	2 + 1 </a:t>
            </a:r>
          </a:p>
          <a:p>
            <a:pPr>
              <a:lnSpc>
                <a:spcPct val="90000"/>
              </a:lnSpc>
            </a:pPr>
            <a:r>
              <a:rPr lang="en-US" sz="2400"/>
              <a:t>* + 2 1 2 	  : 	2 * (2+1) </a:t>
            </a:r>
          </a:p>
          <a:p>
            <a:pPr>
              <a:lnSpc>
                <a:spcPct val="90000"/>
              </a:lnSpc>
            </a:pPr>
            <a:r>
              <a:rPr lang="en-US" sz="2400"/>
              <a:t>* + - 2 1 4 9  : 	9 * ((2 - 1) + 4) </a:t>
            </a:r>
          </a:p>
          <a:p>
            <a:pPr>
              <a:lnSpc>
                <a:spcPct val="90000"/>
              </a:lnSpc>
            </a:pPr>
            <a:r>
              <a:rPr lang="en-US" sz="2400"/>
              <a:t>Notice the difference between the left-hand side to the right? Apart from the order being different, no parenthesis! The prefix method makes it a lot easier for programmers and compilers alike, because order precedence is not an issue. </a:t>
            </a:r>
          </a:p>
          <a:p>
            <a:pPr>
              <a:lnSpc>
                <a:spcPct val="90000"/>
              </a:lnSpc>
            </a:pPr>
            <a:r>
              <a:rPr lang="en-US" sz="2400"/>
              <a:t>You can build expression trees out of these strings that then can be easily evaluated, for example, here are the trees for the above three expressions.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Effect transition="in" filter="checkerboard(across)">
                                      <p:cBhvr>
                                        <p:cTn id="7" dur="500"/>
                                        <p:tgtEl>
                                          <p:spTgt spid="962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checkerboard(across)">
                                      <p:cBhvr>
                                        <p:cTn id="12" dur="500"/>
                                        <p:tgtEl>
                                          <p:spTgt spid="96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6259">
                                            <p:txEl>
                                              <p:pRg st="3" end="3"/>
                                            </p:txEl>
                                          </p:spTgt>
                                        </p:tgtEl>
                                        <p:attrNameLst>
                                          <p:attrName>style.visibility</p:attrName>
                                        </p:attrNameLst>
                                      </p:cBhvr>
                                      <p:to>
                                        <p:strVal val="visible"/>
                                      </p:to>
                                    </p:set>
                                    <p:animEffect transition="in" filter="checkerboard(across)">
                                      <p:cBhvr>
                                        <p:cTn id="17" dur="500"/>
                                        <p:tgtEl>
                                          <p:spTgt spid="962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6259">
                                            <p:txEl>
                                              <p:pRg st="4" end="4"/>
                                            </p:txEl>
                                          </p:spTgt>
                                        </p:tgtEl>
                                        <p:attrNameLst>
                                          <p:attrName>style.visibility</p:attrName>
                                        </p:attrNameLst>
                                      </p:cBhvr>
                                      <p:to>
                                        <p:strVal val="visible"/>
                                      </p:to>
                                    </p:set>
                                    <p:animEffect transition="in" filter="checkerboard(across)">
                                      <p:cBhvr>
                                        <p:cTn id="22" dur="500"/>
                                        <p:tgtEl>
                                          <p:spTgt spid="96259">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96259">
                                            <p:txEl>
                                              <p:pRg st="5" end="5"/>
                                            </p:txEl>
                                          </p:spTgt>
                                        </p:tgtEl>
                                        <p:attrNameLst>
                                          <p:attrName>style.visibility</p:attrName>
                                        </p:attrNameLst>
                                      </p:cBhvr>
                                      <p:to>
                                        <p:strVal val="visible"/>
                                      </p:to>
                                    </p:set>
                                    <p:animEffect transition="in" filter="checkerboard(across)">
                                      <p:cBhvr>
                                        <p:cTn id="25" dur="500"/>
                                        <p:tgtEl>
                                          <p:spTgt spid="96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b="0"/>
              <a:t>Genetic Programming</a:t>
            </a:r>
          </a:p>
        </p:txBody>
      </p:sp>
      <p:sp>
        <p:nvSpPr>
          <p:cNvPr id="99331" name="Rectangle 3"/>
          <p:cNvSpPr>
            <a:spLocks noGrp="1" noChangeArrowheads="1"/>
          </p:cNvSpPr>
          <p:nvPr>
            <p:ph type="body" idx="1"/>
          </p:nvPr>
        </p:nvSpPr>
        <p:spPr/>
        <p:txBody>
          <a:bodyPr/>
          <a:lstStyle/>
          <a:p>
            <a:pPr>
              <a:buFont typeface="Wingdings" pitchFamily="2" charset="2"/>
              <a:buNone/>
            </a:pPr>
            <a:endParaRPr lang="en-US"/>
          </a:p>
        </p:txBody>
      </p:sp>
      <p:pic>
        <p:nvPicPr>
          <p:cNvPr id="99332" name="Picture 4"/>
          <p:cNvPicPr>
            <a:picLocks noChangeAspect="1" noChangeArrowheads="1"/>
          </p:cNvPicPr>
          <p:nvPr/>
        </p:nvPicPr>
        <p:blipFill>
          <a:blip r:embed="rId3" cstate="print"/>
          <a:srcRect/>
          <a:stretch>
            <a:fillRect/>
          </a:stretch>
        </p:blipFill>
        <p:spPr bwMode="auto">
          <a:xfrm>
            <a:off x="990600" y="2590800"/>
            <a:ext cx="6553200" cy="328612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b="0"/>
              <a:t>Genetic Programming</a:t>
            </a:r>
          </a:p>
        </p:txBody>
      </p:sp>
      <p:sp>
        <p:nvSpPr>
          <p:cNvPr id="98307" name="Rectangle 3"/>
          <p:cNvSpPr>
            <a:spLocks noGrp="1" noChangeArrowheads="1"/>
          </p:cNvSpPr>
          <p:nvPr>
            <p:ph type="body" idx="1"/>
          </p:nvPr>
        </p:nvSpPr>
        <p:spPr>
          <a:xfrm>
            <a:off x="457200" y="1600200"/>
            <a:ext cx="8229600" cy="4800600"/>
          </a:xfrm>
        </p:spPr>
        <p:txBody>
          <a:bodyPr/>
          <a:lstStyle/>
          <a:p>
            <a:pPr>
              <a:lnSpc>
                <a:spcPct val="90000"/>
              </a:lnSpc>
            </a:pPr>
            <a:r>
              <a:rPr lang="en-US" sz="2800"/>
              <a:t>You can see how expression evaluation is thus a lot easier.</a:t>
            </a:r>
          </a:p>
          <a:p>
            <a:pPr>
              <a:lnSpc>
                <a:spcPct val="90000"/>
              </a:lnSpc>
            </a:pPr>
            <a:r>
              <a:rPr lang="en-US" sz="2800"/>
              <a:t>What this have to do with GAs? If for example you have numerical data and 'answers', but no expression to conjoin the data with the answers. </a:t>
            </a:r>
          </a:p>
          <a:p>
            <a:pPr>
              <a:lnSpc>
                <a:spcPct val="90000"/>
              </a:lnSpc>
            </a:pPr>
            <a:r>
              <a:rPr lang="en-US" sz="2800"/>
              <a:t>A genetic algorithm can be used to 'evolve' an expression tree to create a very close fit to the data.</a:t>
            </a:r>
          </a:p>
          <a:p>
            <a:pPr>
              <a:lnSpc>
                <a:spcPct val="90000"/>
              </a:lnSpc>
            </a:pPr>
            <a:r>
              <a:rPr lang="en-US" sz="2800"/>
              <a:t> By 'splicing' and 'grafting' the trees and evaluating the resulting expression with the data and testing it to the answers, the fitness function can return how close the expression is.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b="0"/>
              <a:t>Genetic Programming</a:t>
            </a:r>
          </a:p>
        </p:txBody>
      </p:sp>
      <p:sp>
        <p:nvSpPr>
          <p:cNvPr id="102403" name="Rectangle 3"/>
          <p:cNvSpPr>
            <a:spLocks noGrp="1" noChangeArrowheads="1"/>
          </p:cNvSpPr>
          <p:nvPr>
            <p:ph type="body" idx="1"/>
          </p:nvPr>
        </p:nvSpPr>
        <p:spPr>
          <a:xfrm>
            <a:off x="457200" y="1600200"/>
            <a:ext cx="8229600" cy="4876800"/>
          </a:xfrm>
        </p:spPr>
        <p:txBody>
          <a:bodyPr/>
          <a:lstStyle/>
          <a:p>
            <a:pPr>
              <a:lnSpc>
                <a:spcPct val="90000"/>
              </a:lnSpc>
            </a:pPr>
            <a:r>
              <a:rPr lang="en-US"/>
              <a:t>The limitations of genetic programming lie in the </a:t>
            </a:r>
            <a:r>
              <a:rPr lang="en-US" b="1"/>
              <a:t>huge</a:t>
            </a:r>
            <a:r>
              <a:rPr lang="en-US"/>
              <a:t> search space the GAs have to search for - an infinite number of equations. </a:t>
            </a:r>
          </a:p>
          <a:p>
            <a:pPr>
              <a:lnSpc>
                <a:spcPct val="90000"/>
              </a:lnSpc>
            </a:pPr>
            <a:r>
              <a:rPr lang="en-US"/>
              <a:t>Therefore, normally before running a GA to search for an equation, the user tells the program which operators and numerical ranges to search under. </a:t>
            </a:r>
          </a:p>
          <a:p>
            <a:pPr>
              <a:lnSpc>
                <a:spcPct val="90000"/>
              </a:lnSpc>
            </a:pPr>
            <a:r>
              <a:rPr lang="en-US"/>
              <a:t>Uses of genetic programming can lie in stock market prediction, advanced mathematics and military applications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slide(fromBottom)">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slide(fromBottom)">
                                      <p:cBhvr>
                                        <p:cTn id="12" dur="500"/>
                                        <p:tgtEl>
                                          <p:spTgt spid="102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Effect transition="in" filter="slide(fromBottom)">
                                      <p:cBhvr>
                                        <p:cTn id="17" dur="500"/>
                                        <p:tgtEl>
                                          <p:spTgt spid="102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Evolving Neural Networks </a:t>
            </a:r>
          </a:p>
        </p:txBody>
      </p:sp>
      <p:sp>
        <p:nvSpPr>
          <p:cNvPr id="105475" name="Rectangle 3"/>
          <p:cNvSpPr>
            <a:spLocks noGrp="1" noChangeArrowheads="1"/>
          </p:cNvSpPr>
          <p:nvPr>
            <p:ph type="body" idx="1"/>
          </p:nvPr>
        </p:nvSpPr>
        <p:spPr/>
        <p:txBody>
          <a:bodyPr/>
          <a:lstStyle/>
          <a:p>
            <a:r>
              <a:rPr lang="en-US"/>
              <a:t>Evolving the architecture of neural network is slightly more complicated, and there have been several ways of doing it. For small nets, a simple matrix represents which neuron connects which, and then this matrix is, in turn, converted into the necessary 'genes', and various combinations of these are evolved.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Evolving Neural Networks </a:t>
            </a:r>
          </a:p>
        </p:txBody>
      </p:sp>
      <p:sp>
        <p:nvSpPr>
          <p:cNvPr id="106499" name="Rectangle 3"/>
          <p:cNvSpPr>
            <a:spLocks noGrp="1" noChangeArrowheads="1"/>
          </p:cNvSpPr>
          <p:nvPr>
            <p:ph type="body" idx="1"/>
          </p:nvPr>
        </p:nvSpPr>
        <p:spPr>
          <a:xfrm>
            <a:off x="457200" y="1600200"/>
            <a:ext cx="8229600" cy="4876800"/>
          </a:xfrm>
        </p:spPr>
        <p:txBody>
          <a:bodyPr/>
          <a:lstStyle/>
          <a:p>
            <a:pPr>
              <a:lnSpc>
                <a:spcPct val="90000"/>
              </a:lnSpc>
            </a:pPr>
            <a:r>
              <a:rPr lang="en-US" sz="2800"/>
              <a:t>Many would think that a learning function could be evolved via genetic programming. Unfortunately, genetic programming combined with neural networks could be </a:t>
            </a:r>
            <a:r>
              <a:rPr lang="en-US" sz="2800" i="1"/>
              <a:t>incredibly</a:t>
            </a:r>
            <a:r>
              <a:rPr lang="en-US" sz="2800"/>
              <a:t> slow, thus impractical. </a:t>
            </a:r>
          </a:p>
          <a:p>
            <a:pPr>
              <a:lnSpc>
                <a:spcPct val="90000"/>
              </a:lnSpc>
            </a:pPr>
            <a:r>
              <a:rPr lang="en-US" sz="2800"/>
              <a:t>As with many problems, you have to constrain what you are attempting to create. </a:t>
            </a:r>
          </a:p>
          <a:p>
            <a:pPr>
              <a:lnSpc>
                <a:spcPct val="90000"/>
              </a:lnSpc>
            </a:pPr>
            <a:r>
              <a:rPr lang="en-US" sz="2800"/>
              <a:t>For example, in 1990, David Chalmers attempted to evolve a function as good as the delta rule. </a:t>
            </a:r>
          </a:p>
          <a:p>
            <a:pPr>
              <a:lnSpc>
                <a:spcPct val="90000"/>
              </a:lnSpc>
            </a:pPr>
            <a:r>
              <a:rPr lang="en-US" sz="2800"/>
              <a:t>He did this by creating a general equation based upon the delta rule with 8 unknowns, which the genetic algorithm then evolved.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b="0"/>
              <a:t>Other Areas</a:t>
            </a:r>
          </a:p>
        </p:txBody>
      </p:sp>
      <p:sp>
        <p:nvSpPr>
          <p:cNvPr id="110595" name="Rectangle 3"/>
          <p:cNvSpPr>
            <a:spLocks noGrp="1" noChangeArrowheads="1"/>
          </p:cNvSpPr>
          <p:nvPr>
            <p:ph type="body" idx="1"/>
          </p:nvPr>
        </p:nvSpPr>
        <p:spPr>
          <a:xfrm>
            <a:off x="457200" y="1600200"/>
            <a:ext cx="8229600" cy="4724400"/>
          </a:xfrm>
        </p:spPr>
        <p:txBody>
          <a:bodyPr/>
          <a:lstStyle/>
          <a:p>
            <a:pPr>
              <a:lnSpc>
                <a:spcPct val="90000"/>
              </a:lnSpc>
            </a:pPr>
            <a:endParaRPr lang="en-US" sz="2400" b="1"/>
          </a:p>
          <a:p>
            <a:pPr>
              <a:lnSpc>
                <a:spcPct val="90000"/>
              </a:lnSpc>
            </a:pPr>
            <a:r>
              <a:rPr lang="en-US" sz="2400"/>
              <a:t>Genetic Algorithms can be applied to virtually any problem that has a large search space. </a:t>
            </a:r>
          </a:p>
          <a:p>
            <a:pPr>
              <a:lnSpc>
                <a:spcPct val="90000"/>
              </a:lnSpc>
              <a:buFont typeface="Wingdings" pitchFamily="2" charset="2"/>
              <a:buNone/>
            </a:pPr>
            <a:endParaRPr lang="en-US" sz="2400"/>
          </a:p>
          <a:p>
            <a:pPr>
              <a:lnSpc>
                <a:spcPct val="90000"/>
              </a:lnSpc>
            </a:pPr>
            <a:r>
              <a:rPr lang="en-US" sz="2400"/>
              <a:t>Al Biles uses genetic algorithms to filter out 'good' and 'bad' riffs for jazz improvisation. </a:t>
            </a:r>
          </a:p>
          <a:p>
            <a:pPr>
              <a:lnSpc>
                <a:spcPct val="90000"/>
              </a:lnSpc>
            </a:pPr>
            <a:endParaRPr lang="en-US" sz="2400"/>
          </a:p>
          <a:p>
            <a:pPr>
              <a:lnSpc>
                <a:spcPct val="90000"/>
              </a:lnSpc>
            </a:pPr>
            <a:r>
              <a:rPr lang="en-US" sz="2400"/>
              <a:t>The military uses GAs to evolve equations to differentiate between different radar returns.</a:t>
            </a:r>
          </a:p>
          <a:p>
            <a:pPr>
              <a:lnSpc>
                <a:spcPct val="90000"/>
              </a:lnSpc>
            </a:pPr>
            <a:endParaRPr lang="en-US" sz="2400"/>
          </a:p>
          <a:p>
            <a:pPr>
              <a:lnSpc>
                <a:spcPct val="90000"/>
              </a:lnSpc>
            </a:pPr>
            <a:r>
              <a:rPr lang="en-US" sz="2400"/>
              <a:t>Stock companies use GA-powered programs to predict the stock market.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Effect transition="in" filter="diamond(in)">
                                      <p:cBhvr>
                                        <p:cTn id="7" dur="2000"/>
                                        <p:tgtEl>
                                          <p:spTgt spid="1105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0595">
                                            <p:txEl>
                                              <p:pRg st="3" end="3"/>
                                            </p:txEl>
                                          </p:spTgt>
                                        </p:tgtEl>
                                        <p:attrNameLst>
                                          <p:attrName>style.visibility</p:attrName>
                                        </p:attrNameLst>
                                      </p:cBhvr>
                                      <p:to>
                                        <p:strVal val="visible"/>
                                      </p:to>
                                    </p:set>
                                    <p:animEffect transition="in" filter="diamond(in)">
                                      <p:cBhvr>
                                        <p:cTn id="12" dur="2000"/>
                                        <p:tgtEl>
                                          <p:spTgt spid="11059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10595">
                                            <p:txEl>
                                              <p:pRg st="5" end="5"/>
                                            </p:txEl>
                                          </p:spTgt>
                                        </p:tgtEl>
                                        <p:attrNameLst>
                                          <p:attrName>style.visibility</p:attrName>
                                        </p:attrNameLst>
                                      </p:cBhvr>
                                      <p:to>
                                        <p:strVal val="visible"/>
                                      </p:to>
                                    </p:set>
                                    <p:animEffect transition="in" filter="diamond(in)">
                                      <p:cBhvr>
                                        <p:cTn id="17" dur="2000"/>
                                        <p:tgtEl>
                                          <p:spTgt spid="11059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10595">
                                            <p:txEl>
                                              <p:pRg st="7" end="7"/>
                                            </p:txEl>
                                          </p:spTgt>
                                        </p:tgtEl>
                                        <p:attrNameLst>
                                          <p:attrName>style.visibility</p:attrName>
                                        </p:attrNameLst>
                                      </p:cBhvr>
                                      <p:to>
                                        <p:strVal val="visible"/>
                                      </p:to>
                                    </p:set>
                                    <p:animEffect transition="in" filter="diamond(in)">
                                      <p:cBhvr>
                                        <p:cTn id="22" dur="2000"/>
                                        <p:tgtEl>
                                          <p:spTgt spid="110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87" name="Rectangle 147"/>
          <p:cNvSpPr>
            <a:spLocks noGrp="1" noChangeArrowheads="1"/>
          </p:cNvSpPr>
          <p:nvPr>
            <p:ph type="title"/>
          </p:nvPr>
        </p:nvSpPr>
        <p:spPr/>
        <p:txBody>
          <a:bodyPr/>
          <a:lstStyle/>
          <a:p>
            <a:r>
              <a:rPr lang="en-US"/>
              <a:t>Example</a:t>
            </a:r>
          </a:p>
        </p:txBody>
      </p:sp>
      <p:sp>
        <p:nvSpPr>
          <p:cNvPr id="112643" name="Rectangle 3"/>
          <p:cNvSpPr>
            <a:spLocks noGrp="1" noChangeArrowheads="1"/>
          </p:cNvSpPr>
          <p:nvPr>
            <p:ph type="body" sz="half" idx="1"/>
          </p:nvPr>
        </p:nvSpPr>
        <p:spPr>
          <a:xfrm>
            <a:off x="457200" y="1600200"/>
            <a:ext cx="8229600" cy="4530725"/>
          </a:xfrm>
        </p:spPr>
        <p:txBody>
          <a:bodyPr/>
          <a:lstStyle/>
          <a:p>
            <a:r>
              <a:rPr lang="en-US" sz="2800"/>
              <a:t>f(x) = {MAX(x</a:t>
            </a:r>
            <a:r>
              <a:rPr lang="en-US" sz="2800" baseline="30000"/>
              <a:t>2</a:t>
            </a:r>
            <a:r>
              <a:rPr lang="en-US" sz="2800"/>
              <a:t>): 0 &lt;= x &lt;= 32 }</a:t>
            </a:r>
          </a:p>
          <a:p>
            <a:r>
              <a:rPr lang="en-US" sz="2800"/>
              <a:t>Encode Solution:  Just use 5 bits (1 or 0).</a:t>
            </a:r>
          </a:p>
          <a:p>
            <a:r>
              <a:rPr lang="en-US" sz="2800"/>
              <a:t>Generate initial population.</a:t>
            </a:r>
          </a:p>
          <a:p>
            <a:pPr lvl="1"/>
            <a:endParaRPr lang="en-US" sz="2400"/>
          </a:p>
          <a:p>
            <a:endParaRPr lang="en-US" sz="2800"/>
          </a:p>
          <a:p>
            <a:endParaRPr lang="en-US" sz="2800"/>
          </a:p>
          <a:p>
            <a:r>
              <a:rPr lang="en-US" sz="2800"/>
              <a:t>Evaluate each solution against objective.</a:t>
            </a:r>
          </a:p>
          <a:p>
            <a:pPr>
              <a:buFont typeface="Wingdings" pitchFamily="2" charset="2"/>
              <a:buNone/>
            </a:pPr>
            <a:endParaRPr lang="en-US" sz="2800"/>
          </a:p>
          <a:p>
            <a:endParaRPr lang="en-US" sz="2800"/>
          </a:p>
        </p:txBody>
      </p:sp>
      <p:graphicFrame>
        <p:nvGraphicFramePr>
          <p:cNvPr id="112830" name="Group 190"/>
          <p:cNvGraphicFramePr>
            <a:graphicFrameLocks noGrp="1"/>
          </p:cNvGraphicFramePr>
          <p:nvPr>
            <p:ph sz="quarter" idx="3"/>
          </p:nvPr>
        </p:nvGraphicFramePr>
        <p:xfrm>
          <a:off x="2590800" y="5257800"/>
          <a:ext cx="3657600" cy="1371600"/>
        </p:xfrm>
        <a:graphic>
          <a:graphicData uri="http://schemas.openxmlformats.org/drawingml/2006/table">
            <a:tbl>
              <a:tblPr/>
              <a:tblGrid>
                <a:gridCol w="914400"/>
                <a:gridCol w="914400"/>
                <a:gridCol w="914400"/>
                <a:gridCol w="914400"/>
              </a:tblGrid>
              <a:tr h="13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Sol.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Fitness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 of 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49.2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361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30.9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2792" name="Group 152"/>
          <p:cNvGraphicFramePr>
            <a:graphicFrameLocks noGrp="1"/>
          </p:cNvGraphicFramePr>
          <p:nvPr>
            <p:ph sz="quarter" idx="2"/>
          </p:nvPr>
        </p:nvGraphicFramePr>
        <p:xfrm>
          <a:off x="2895600" y="3276600"/>
          <a:ext cx="2209800" cy="1143000"/>
        </p:xfrm>
        <a:graphic>
          <a:graphicData uri="http://schemas.openxmlformats.org/drawingml/2006/table">
            <a:tbl>
              <a:tblPr/>
              <a:tblGrid>
                <a:gridCol w="368300"/>
                <a:gridCol w="368300"/>
                <a:gridCol w="366713"/>
                <a:gridCol w="369887"/>
                <a:gridCol w="368300"/>
                <a:gridCol w="368300"/>
              </a:tblGrid>
              <a:tr h="285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Example Cont’d</a:t>
            </a:r>
          </a:p>
        </p:txBody>
      </p:sp>
      <p:sp>
        <p:nvSpPr>
          <p:cNvPr id="117763" name="Rectangle 3"/>
          <p:cNvSpPr>
            <a:spLocks noGrp="1" noChangeArrowheads="1"/>
          </p:cNvSpPr>
          <p:nvPr>
            <p:ph type="body" idx="1"/>
          </p:nvPr>
        </p:nvSpPr>
        <p:spPr/>
        <p:txBody>
          <a:bodyPr/>
          <a:lstStyle/>
          <a:p>
            <a:r>
              <a:rPr lang="en-US" sz="2800"/>
              <a:t>Create next generation of solutions</a:t>
            </a:r>
          </a:p>
          <a:p>
            <a:pPr lvl="1"/>
            <a:r>
              <a:rPr lang="en-US" sz="2400"/>
              <a:t>Probability of “being a parent” depends on the fitness.</a:t>
            </a:r>
          </a:p>
          <a:p>
            <a:r>
              <a:rPr lang="en-US" sz="2800"/>
              <a:t>Ways for parents to create next generation</a:t>
            </a:r>
          </a:p>
          <a:p>
            <a:pPr lvl="1"/>
            <a:r>
              <a:rPr lang="en-US" sz="2400"/>
              <a:t>Reproduction</a:t>
            </a:r>
          </a:p>
          <a:p>
            <a:pPr lvl="2"/>
            <a:r>
              <a:rPr lang="en-US" sz="2000"/>
              <a:t>Use a string again unmodified.</a:t>
            </a:r>
          </a:p>
          <a:p>
            <a:pPr lvl="1"/>
            <a:r>
              <a:rPr lang="en-US" sz="2400"/>
              <a:t>Crossover</a:t>
            </a:r>
          </a:p>
          <a:p>
            <a:pPr lvl="2"/>
            <a:r>
              <a:rPr lang="en-US" sz="2000"/>
              <a:t>Cut and paste portions of one string to another.</a:t>
            </a:r>
          </a:p>
          <a:p>
            <a:pPr lvl="1"/>
            <a:r>
              <a:rPr lang="en-US" sz="2400"/>
              <a:t>Mutation</a:t>
            </a:r>
          </a:p>
          <a:p>
            <a:pPr lvl="2"/>
            <a:r>
              <a:rPr lang="en-US" sz="2000"/>
              <a:t>Randomly flip a bit.</a:t>
            </a:r>
          </a:p>
          <a:p>
            <a:pPr lvl="1"/>
            <a:r>
              <a:rPr lang="en-US" sz="2400"/>
              <a:t>COMBINATION of all of the above.</a:t>
            </a:r>
          </a:p>
          <a:p>
            <a:endParaRPr lang="en-US" sz="2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nl-NL">
                <a:solidFill>
                  <a:schemeClr val="tx1"/>
                </a:solidFill>
                <a:effectLst/>
              </a:rPr>
              <a:t>Checkboard example</a:t>
            </a:r>
            <a:endParaRPr lang="en-US">
              <a:solidFill>
                <a:schemeClr val="tx1"/>
              </a:solidFill>
              <a:effectLst/>
            </a:endParaRPr>
          </a:p>
        </p:txBody>
      </p:sp>
      <p:sp>
        <p:nvSpPr>
          <p:cNvPr id="129027" name="Rectangle 3"/>
          <p:cNvSpPr>
            <a:spLocks noGrp="1" noChangeArrowheads="1"/>
          </p:cNvSpPr>
          <p:nvPr>
            <p:ph type="body" idx="1"/>
          </p:nvPr>
        </p:nvSpPr>
        <p:spPr/>
        <p:txBody>
          <a:bodyPr/>
          <a:lstStyle/>
          <a:p>
            <a:pPr lvl="1"/>
            <a:r>
              <a:rPr lang="nl-NL" sz="2400">
                <a:effectLst/>
              </a:rPr>
              <a:t>We are given an </a:t>
            </a:r>
            <a:r>
              <a:rPr lang="nl-NL" sz="2400" b="1" i="1">
                <a:effectLst/>
              </a:rPr>
              <a:t>n</a:t>
            </a:r>
            <a:r>
              <a:rPr lang="nl-NL" sz="2400">
                <a:effectLst/>
              </a:rPr>
              <a:t> by </a:t>
            </a:r>
            <a:r>
              <a:rPr lang="nl-NL" sz="2400" b="1" i="1">
                <a:effectLst/>
              </a:rPr>
              <a:t>n</a:t>
            </a:r>
            <a:r>
              <a:rPr lang="nl-NL" sz="2400">
                <a:effectLst/>
              </a:rPr>
              <a:t> checkboard in which every field can have a different colour from a set of four colors.</a:t>
            </a:r>
          </a:p>
          <a:p>
            <a:pPr lvl="1"/>
            <a:r>
              <a:rPr lang="nl-NL" sz="2400">
                <a:effectLst/>
              </a:rPr>
              <a:t> Goal is to achieve a checkboard in a way that there are no neighbours with the same color (not diagonal)</a:t>
            </a:r>
          </a:p>
          <a:p>
            <a:endParaRPr lang="en-US" sz="2400"/>
          </a:p>
        </p:txBody>
      </p:sp>
      <p:pic>
        <p:nvPicPr>
          <p:cNvPr id="129028" name="Picture 4" descr="checkboard_before"/>
          <p:cNvPicPr>
            <a:picLocks noChangeAspect="1" noChangeArrowheads="1"/>
          </p:cNvPicPr>
          <p:nvPr/>
        </p:nvPicPr>
        <p:blipFill>
          <a:blip r:embed="rId3" cstate="print"/>
          <a:srcRect/>
          <a:stretch>
            <a:fillRect/>
          </a:stretch>
        </p:blipFill>
        <p:spPr bwMode="auto">
          <a:xfrm>
            <a:off x="304800" y="3581400"/>
            <a:ext cx="3581400" cy="2686050"/>
          </a:xfrm>
          <a:prstGeom prst="rect">
            <a:avLst/>
          </a:prstGeom>
          <a:noFill/>
        </p:spPr>
      </p:pic>
      <p:pic>
        <p:nvPicPr>
          <p:cNvPr id="129029" name="Picture 5" descr="checkboard_after"/>
          <p:cNvPicPr>
            <a:picLocks noChangeAspect="1" noChangeArrowheads="1"/>
          </p:cNvPicPr>
          <p:nvPr/>
        </p:nvPicPr>
        <p:blipFill>
          <a:blip r:embed="rId4" cstate="print"/>
          <a:srcRect/>
          <a:stretch>
            <a:fillRect/>
          </a:stretch>
        </p:blipFill>
        <p:spPr bwMode="auto">
          <a:xfrm>
            <a:off x="5105400" y="3581400"/>
            <a:ext cx="3581400" cy="2686050"/>
          </a:xfrm>
          <a:prstGeom prst="rect">
            <a:avLst/>
          </a:prstGeom>
          <a:noFill/>
        </p:spPr>
      </p:pic>
      <p:sp>
        <p:nvSpPr>
          <p:cNvPr id="129030" name="Line 6"/>
          <p:cNvSpPr>
            <a:spLocks noChangeShapeType="1"/>
          </p:cNvSpPr>
          <p:nvPr/>
        </p:nvSpPr>
        <p:spPr bwMode="auto">
          <a:xfrm>
            <a:off x="4114800" y="4724400"/>
            <a:ext cx="762000" cy="0"/>
          </a:xfrm>
          <a:prstGeom prst="line">
            <a:avLst/>
          </a:prstGeom>
          <a:noFill/>
          <a:ln w="76200" cmpd="dbl">
            <a:solidFill>
              <a:schemeClr val="tx1"/>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What is GA</a:t>
            </a:r>
          </a:p>
        </p:txBody>
      </p:sp>
      <p:sp>
        <p:nvSpPr>
          <p:cNvPr id="56323" name="Rectangle 3"/>
          <p:cNvSpPr>
            <a:spLocks noGrp="1" noChangeArrowheads="1"/>
          </p:cNvSpPr>
          <p:nvPr>
            <p:ph type="body" idx="1"/>
          </p:nvPr>
        </p:nvSpPr>
        <p:spPr/>
        <p:txBody>
          <a:bodyPr/>
          <a:lstStyle/>
          <a:p>
            <a:pPr>
              <a:lnSpc>
                <a:spcPct val="90000"/>
              </a:lnSpc>
            </a:pPr>
            <a:r>
              <a:rPr lang="en-US" sz="2800" dirty="0"/>
              <a:t>Genetic algorithms are implemented as a computer simulation in which a population of abstract representations (called chromosomes or the genotype or the genome) of candidate solutions (called individuals, creatures, or phenotypes) to an optimization problem evolves toward better solutions. </a:t>
            </a:r>
          </a:p>
          <a:p>
            <a:pPr>
              <a:lnSpc>
                <a:spcPct val="90000"/>
              </a:lnSpc>
            </a:pPr>
            <a:endParaRPr lang="en-US" sz="2800" dirty="0"/>
          </a:p>
          <a:p>
            <a:pPr>
              <a:lnSpc>
                <a:spcPct val="90000"/>
              </a:lnSpc>
            </a:pPr>
            <a:r>
              <a:rPr lang="en-US" sz="2800" dirty="0"/>
              <a:t>Traditionally, solutions are represented in binary as strings of 0s and 1s, but other encodings are also possible.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nl-NL">
                <a:solidFill>
                  <a:schemeClr val="tx1"/>
                </a:solidFill>
                <a:effectLst/>
              </a:rPr>
              <a:t>Checkboard example Cont’d</a:t>
            </a:r>
            <a:endParaRPr lang="en-US">
              <a:solidFill>
                <a:schemeClr val="tx1"/>
              </a:solidFill>
              <a:effectLst/>
            </a:endParaRPr>
          </a:p>
        </p:txBody>
      </p:sp>
      <p:sp>
        <p:nvSpPr>
          <p:cNvPr id="132099" name="Rectangle 3"/>
          <p:cNvSpPr>
            <a:spLocks noGrp="1" noChangeArrowheads="1"/>
          </p:cNvSpPr>
          <p:nvPr>
            <p:ph type="body" idx="1"/>
          </p:nvPr>
        </p:nvSpPr>
        <p:spPr/>
        <p:txBody>
          <a:bodyPr/>
          <a:lstStyle/>
          <a:p>
            <a:pPr lvl="1"/>
            <a:r>
              <a:rPr lang="nl-NL" sz="2400">
                <a:effectLst/>
              </a:rPr>
              <a:t>Chromosomes represent the way the checkboard is colored.</a:t>
            </a:r>
          </a:p>
          <a:p>
            <a:pPr lvl="1"/>
            <a:r>
              <a:rPr lang="nl-NL" sz="2400">
                <a:effectLst/>
              </a:rPr>
              <a:t> Chromosomes are not represented by bitstrings but by </a:t>
            </a:r>
            <a:r>
              <a:rPr lang="nl-NL" sz="2400" b="1">
                <a:effectLst/>
              </a:rPr>
              <a:t>bitmatrices</a:t>
            </a:r>
            <a:endParaRPr lang="nl-NL" sz="2400">
              <a:effectLst/>
            </a:endParaRPr>
          </a:p>
          <a:p>
            <a:pPr lvl="1"/>
            <a:r>
              <a:rPr lang="nl-NL" sz="2400">
                <a:effectLst/>
              </a:rPr>
              <a:t> The bits in the bitmatrix can have one of the four values 0, 1, 2 or 3, depending on the color.</a:t>
            </a:r>
          </a:p>
          <a:p>
            <a:pPr lvl="1"/>
            <a:r>
              <a:rPr lang="nl-NL" sz="2400">
                <a:effectLst/>
              </a:rPr>
              <a:t> Crossing-over involves matrix manipulation instead of point wise operating. </a:t>
            </a:r>
          </a:p>
          <a:p>
            <a:pPr lvl="1"/>
            <a:r>
              <a:rPr lang="nl-NL" sz="2400">
                <a:effectLst/>
              </a:rPr>
              <a:t>Crossing-over can be combining the parential matrices in a horizontal, vertical, triangular or square way.</a:t>
            </a:r>
          </a:p>
          <a:p>
            <a:pPr lvl="1"/>
            <a:r>
              <a:rPr lang="nl-NL" sz="2400">
                <a:effectLst/>
              </a:rPr>
              <a:t> Mutation remains bitwise changing bits in either one	of the other numbers.</a:t>
            </a:r>
          </a:p>
          <a:p>
            <a:endParaRPr lang="en-US" sz="28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nl-NL">
                <a:solidFill>
                  <a:schemeClr val="tx1"/>
                </a:solidFill>
                <a:effectLst/>
              </a:rPr>
              <a:t>Checkboard example Cont’d</a:t>
            </a:r>
            <a:endParaRPr lang="en-US">
              <a:solidFill>
                <a:schemeClr val="tx1"/>
              </a:solidFill>
              <a:effectLst/>
            </a:endParaRPr>
          </a:p>
        </p:txBody>
      </p:sp>
      <p:sp>
        <p:nvSpPr>
          <p:cNvPr id="134147" name="Rectangle 3"/>
          <p:cNvSpPr>
            <a:spLocks noGrp="1" noChangeArrowheads="1"/>
          </p:cNvSpPr>
          <p:nvPr>
            <p:ph type="body" idx="1"/>
          </p:nvPr>
        </p:nvSpPr>
        <p:spPr/>
        <p:txBody>
          <a:bodyPr/>
          <a:lstStyle/>
          <a:p>
            <a:pPr lvl="1">
              <a:spcBef>
                <a:spcPct val="50000"/>
              </a:spcBef>
              <a:buClrTx/>
              <a:buSzTx/>
              <a:buFontTx/>
              <a:buChar char="•"/>
            </a:pPr>
            <a:r>
              <a:rPr lang="nl-NL">
                <a:effectLst/>
              </a:rPr>
              <a:t>This problem can be seen as a graph with </a:t>
            </a:r>
            <a:r>
              <a:rPr lang="nl-NL" b="1" i="1">
                <a:effectLst/>
              </a:rPr>
              <a:t>n</a:t>
            </a:r>
            <a:r>
              <a:rPr lang="nl-NL">
                <a:effectLst/>
              </a:rPr>
              <a:t> nodes 	and </a:t>
            </a:r>
            <a:r>
              <a:rPr lang="nl-NL" b="1" i="1">
                <a:effectLst/>
              </a:rPr>
              <a:t>(n-1)</a:t>
            </a:r>
            <a:r>
              <a:rPr lang="nl-NL">
                <a:effectLst/>
              </a:rPr>
              <a:t> edges, so the fitness </a:t>
            </a:r>
            <a:r>
              <a:rPr lang="nl-NL" b="1">
                <a:effectLst/>
              </a:rPr>
              <a:t>f(x)</a:t>
            </a:r>
            <a:r>
              <a:rPr lang="nl-NL">
                <a:effectLst/>
              </a:rPr>
              <a:t> is defined as: </a:t>
            </a:r>
          </a:p>
          <a:p>
            <a:pPr lvl="1">
              <a:spcBef>
                <a:spcPct val="50000"/>
              </a:spcBef>
              <a:buClrTx/>
              <a:buSzTx/>
              <a:buFontTx/>
              <a:buChar char="•"/>
            </a:pPr>
            <a:endParaRPr lang="nl-NL">
              <a:effectLst/>
            </a:endParaRPr>
          </a:p>
          <a:p>
            <a:pPr lvl="1">
              <a:spcBef>
                <a:spcPct val="50000"/>
              </a:spcBef>
              <a:buClrTx/>
              <a:buSzTx/>
              <a:buFontTx/>
              <a:buNone/>
            </a:pPr>
            <a:r>
              <a:rPr lang="nl-NL" sz="4000" b="1">
                <a:effectLst/>
              </a:rPr>
              <a:t>			  f(x) = 2 · (n-1) ·n</a:t>
            </a:r>
            <a:endParaRPr lang="nl-NL" sz="4000">
              <a:effectLst/>
            </a:endParaRPr>
          </a:p>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nl-NL">
                <a:solidFill>
                  <a:schemeClr val="tx1"/>
                </a:solidFill>
                <a:effectLst/>
              </a:rPr>
              <a:t>Checkboard example Cont’d</a:t>
            </a:r>
            <a:endParaRPr lang="en-US">
              <a:solidFill>
                <a:schemeClr val="tx1"/>
              </a:solidFill>
              <a:effectLst/>
            </a:endParaRPr>
          </a:p>
        </p:txBody>
      </p:sp>
      <p:sp>
        <p:nvSpPr>
          <p:cNvPr id="136195" name="Rectangle 3"/>
          <p:cNvSpPr>
            <a:spLocks noGrp="1" noChangeArrowheads="1"/>
          </p:cNvSpPr>
          <p:nvPr>
            <p:ph type="body" idx="1"/>
          </p:nvPr>
        </p:nvSpPr>
        <p:spPr>
          <a:xfrm>
            <a:off x="457200" y="1371600"/>
            <a:ext cx="8229600" cy="4759325"/>
          </a:xfrm>
        </p:spPr>
        <p:txBody>
          <a:bodyPr/>
          <a:lstStyle/>
          <a:p>
            <a:pPr lvl="1">
              <a:spcBef>
                <a:spcPct val="50000"/>
              </a:spcBef>
              <a:buClrTx/>
              <a:buSzTx/>
              <a:buFontTx/>
              <a:buChar char="•"/>
            </a:pPr>
            <a:r>
              <a:rPr lang="nl-NL">
                <a:effectLst/>
              </a:rPr>
              <a:t>Fitnesscurves for different cross-over rules:</a:t>
            </a:r>
          </a:p>
          <a:p>
            <a:endParaRPr lang="en-US"/>
          </a:p>
        </p:txBody>
      </p:sp>
      <p:pic>
        <p:nvPicPr>
          <p:cNvPr id="136196" name="Picture 4" descr="checkboard_fitnesscurve_all_variations"/>
          <p:cNvPicPr>
            <a:picLocks noChangeAspect="1" noChangeArrowheads="1"/>
          </p:cNvPicPr>
          <p:nvPr/>
        </p:nvPicPr>
        <p:blipFill>
          <a:blip r:embed="rId3" cstate="print"/>
          <a:srcRect/>
          <a:stretch>
            <a:fillRect/>
          </a:stretch>
        </p:blipFill>
        <p:spPr bwMode="auto">
          <a:xfrm>
            <a:off x="1066800" y="1957388"/>
            <a:ext cx="7086600" cy="4748212"/>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Questions</a:t>
            </a:r>
          </a:p>
        </p:txBody>
      </p:sp>
      <p:sp>
        <p:nvSpPr>
          <p:cNvPr id="138243" name="Rectangle 3"/>
          <p:cNvSpPr>
            <a:spLocks noGrp="1" noChangeArrowheads="1"/>
          </p:cNvSpPr>
          <p:nvPr>
            <p:ph type="body" idx="1"/>
          </p:nvPr>
        </p:nvSpPr>
        <p:spPr/>
        <p:txBody>
          <a:bodyPr/>
          <a:lstStyle/>
          <a:p>
            <a:pPr algn="ctr">
              <a:buFont typeface="Wingdings" pitchFamily="2" charset="2"/>
              <a:buNone/>
            </a:pPr>
            <a:endParaRPr lang="en-US"/>
          </a:p>
          <a:p>
            <a:pPr algn="ctr">
              <a:buFont typeface="Wingdings" pitchFamily="2" charset="2"/>
              <a:buNone/>
            </a:pPr>
            <a:endParaRPr lang="en-US"/>
          </a:p>
          <a:p>
            <a:pPr algn="ctr">
              <a:buFont typeface="Wingdings" pitchFamily="2" charset="2"/>
              <a:buNone/>
            </a:pPr>
            <a:r>
              <a:rPr lang="en-US" sz="600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THANK YOU</a:t>
            </a:r>
          </a:p>
        </p:txBody>
      </p:sp>
      <p:pic>
        <p:nvPicPr>
          <p:cNvPr id="139268" name="Picture 4" descr="animalheader"/>
          <p:cNvPicPr>
            <a:picLocks noChangeAspect="1" noChangeArrowheads="1"/>
          </p:cNvPicPr>
          <p:nvPr/>
        </p:nvPicPr>
        <p:blipFill>
          <a:blip r:embed="rId3" cstate="print"/>
          <a:srcRect/>
          <a:stretch>
            <a:fillRect/>
          </a:stretch>
        </p:blipFill>
        <p:spPr bwMode="auto">
          <a:xfrm>
            <a:off x="609600" y="1973263"/>
            <a:ext cx="3836988" cy="3733800"/>
          </a:xfrm>
          <a:prstGeom prst="rect">
            <a:avLst/>
          </a:prstGeom>
          <a:noFill/>
        </p:spPr>
      </p:pic>
      <p:pic>
        <p:nvPicPr>
          <p:cNvPr id="139269" name="Picture 5" descr="cellnucleus"/>
          <p:cNvPicPr>
            <a:picLocks noChangeAspect="1" noChangeArrowheads="1"/>
          </p:cNvPicPr>
          <p:nvPr/>
        </p:nvPicPr>
        <p:blipFill>
          <a:blip r:embed="rId4" cstate="print"/>
          <a:srcRect/>
          <a:stretch>
            <a:fillRect/>
          </a:stretch>
        </p:blipFill>
        <p:spPr bwMode="auto">
          <a:xfrm>
            <a:off x="4648200" y="1973263"/>
            <a:ext cx="4038600" cy="374173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What is GA</a:t>
            </a:r>
          </a:p>
        </p:txBody>
      </p:sp>
      <p:sp>
        <p:nvSpPr>
          <p:cNvPr id="57347" name="Rectangle 3"/>
          <p:cNvSpPr>
            <a:spLocks noGrp="1" noChangeArrowheads="1"/>
          </p:cNvSpPr>
          <p:nvPr>
            <p:ph type="body" idx="1"/>
          </p:nvPr>
        </p:nvSpPr>
        <p:spPr/>
        <p:txBody>
          <a:bodyPr/>
          <a:lstStyle/>
          <a:p>
            <a:r>
              <a:rPr lang="en-US" sz="2800" dirty="0"/>
              <a:t>The evolution usually starts from a population of randomly generated individuals and happens in generations. </a:t>
            </a:r>
          </a:p>
          <a:p>
            <a:pPr>
              <a:buFont typeface="Wingdings" pitchFamily="2" charset="2"/>
              <a:buNone/>
            </a:pPr>
            <a:endParaRPr lang="en-US" sz="2800" dirty="0"/>
          </a:p>
          <a:p>
            <a:r>
              <a:rPr lang="en-US" sz="2800" dirty="0"/>
              <a:t>In each generation, the fitness of every individual in the population is evaluated, multiple individuals are selected from the current population (based on their fitness), and modified (recombined and possibly mutated) to form a new population.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is GA</a:t>
            </a:r>
          </a:p>
        </p:txBody>
      </p:sp>
      <p:sp>
        <p:nvSpPr>
          <p:cNvPr id="58371" name="Rectangle 3"/>
          <p:cNvSpPr>
            <a:spLocks noGrp="1" noChangeArrowheads="1"/>
          </p:cNvSpPr>
          <p:nvPr>
            <p:ph type="body" idx="1"/>
          </p:nvPr>
        </p:nvSpPr>
        <p:spPr>
          <a:xfrm>
            <a:off x="457200" y="1600200"/>
            <a:ext cx="8229600" cy="4724400"/>
          </a:xfrm>
        </p:spPr>
        <p:txBody>
          <a:bodyPr/>
          <a:lstStyle/>
          <a:p>
            <a:pPr>
              <a:lnSpc>
                <a:spcPct val="90000"/>
              </a:lnSpc>
            </a:pPr>
            <a:r>
              <a:rPr lang="en-US" dirty="0"/>
              <a:t>The new population is then used in the next iteration of the algorithm. </a:t>
            </a:r>
          </a:p>
          <a:p>
            <a:pPr>
              <a:lnSpc>
                <a:spcPct val="90000"/>
              </a:lnSpc>
            </a:pPr>
            <a:r>
              <a:rPr lang="en-US" dirty="0"/>
              <a:t>Commonly, the algorithm terminates when either a maximum number of generations has been produced, or a satisfactory fitness level has been reached for the population. </a:t>
            </a:r>
          </a:p>
          <a:p>
            <a:pPr>
              <a:lnSpc>
                <a:spcPct val="90000"/>
              </a:lnSpc>
            </a:pPr>
            <a:r>
              <a:rPr lang="en-US" dirty="0"/>
              <a:t>If the algorithm has terminated due to a maximum number of generations, a satisfactory solution may or may not have been reached.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Key terms </a:t>
            </a:r>
          </a:p>
        </p:txBody>
      </p:sp>
      <p:sp>
        <p:nvSpPr>
          <p:cNvPr id="59395" name="Rectangle 3"/>
          <p:cNvSpPr>
            <a:spLocks noGrp="1" noChangeArrowheads="1"/>
          </p:cNvSpPr>
          <p:nvPr>
            <p:ph type="body" idx="1"/>
          </p:nvPr>
        </p:nvSpPr>
        <p:spPr/>
        <p:txBody>
          <a:bodyPr/>
          <a:lstStyle/>
          <a:p>
            <a:pPr>
              <a:lnSpc>
                <a:spcPct val="90000"/>
              </a:lnSpc>
            </a:pPr>
            <a:r>
              <a:rPr lang="en-US" sz="2800" b="1" dirty="0"/>
              <a:t>Individual</a:t>
            </a:r>
            <a:r>
              <a:rPr lang="en-US" sz="2800" dirty="0"/>
              <a:t> - Any possible solution </a:t>
            </a:r>
          </a:p>
          <a:p>
            <a:pPr>
              <a:lnSpc>
                <a:spcPct val="90000"/>
              </a:lnSpc>
            </a:pPr>
            <a:r>
              <a:rPr lang="en-US" sz="2800" b="1" dirty="0"/>
              <a:t>Population</a:t>
            </a:r>
            <a:r>
              <a:rPr lang="en-US" sz="2800" dirty="0"/>
              <a:t> - Group of all </a:t>
            </a:r>
            <a:r>
              <a:rPr lang="en-US" sz="2800" i="1" dirty="0"/>
              <a:t>individuals</a:t>
            </a:r>
            <a:r>
              <a:rPr lang="en-US" sz="2800" dirty="0"/>
              <a:t> </a:t>
            </a:r>
          </a:p>
          <a:p>
            <a:pPr>
              <a:lnSpc>
                <a:spcPct val="90000"/>
              </a:lnSpc>
            </a:pPr>
            <a:r>
              <a:rPr lang="en-US" sz="2800" b="1" dirty="0"/>
              <a:t>Search Space</a:t>
            </a:r>
            <a:r>
              <a:rPr lang="en-US" sz="2800" dirty="0"/>
              <a:t> - All possible solutions to the problem </a:t>
            </a:r>
          </a:p>
          <a:p>
            <a:pPr>
              <a:lnSpc>
                <a:spcPct val="90000"/>
              </a:lnSpc>
            </a:pPr>
            <a:r>
              <a:rPr lang="en-US" sz="2800" b="1" dirty="0"/>
              <a:t>Chromosome</a:t>
            </a:r>
            <a:r>
              <a:rPr lang="en-US" sz="2800" dirty="0"/>
              <a:t> - Blueprint for an </a:t>
            </a:r>
            <a:r>
              <a:rPr lang="en-US" sz="2800" i="1" dirty="0"/>
              <a:t>individual</a:t>
            </a:r>
            <a:r>
              <a:rPr lang="en-US" sz="2800" dirty="0"/>
              <a:t> </a:t>
            </a:r>
          </a:p>
          <a:p>
            <a:pPr>
              <a:lnSpc>
                <a:spcPct val="90000"/>
              </a:lnSpc>
            </a:pPr>
            <a:r>
              <a:rPr lang="en-US" sz="2800" b="1" dirty="0"/>
              <a:t>Trait</a:t>
            </a:r>
            <a:r>
              <a:rPr lang="en-US" sz="2800" dirty="0"/>
              <a:t> - Possible aspect (</a:t>
            </a:r>
            <a:r>
              <a:rPr lang="en-US" sz="2800" i="1" dirty="0"/>
              <a:t>features)</a:t>
            </a:r>
            <a:r>
              <a:rPr lang="en-US" sz="2800" dirty="0"/>
              <a:t> of an </a:t>
            </a:r>
            <a:r>
              <a:rPr lang="en-US" sz="2800" i="1" dirty="0"/>
              <a:t>individual</a:t>
            </a:r>
            <a:endParaRPr lang="en-US" sz="2800" dirty="0"/>
          </a:p>
          <a:p>
            <a:pPr>
              <a:lnSpc>
                <a:spcPct val="90000"/>
              </a:lnSpc>
            </a:pPr>
            <a:r>
              <a:rPr lang="en-US" sz="2800" b="1" dirty="0">
                <a:effectLst/>
              </a:rPr>
              <a:t>Allele</a:t>
            </a:r>
            <a:r>
              <a:rPr lang="en-US" sz="2800" dirty="0"/>
              <a:t> - </a:t>
            </a:r>
            <a:r>
              <a:rPr lang="en-US" sz="2800" dirty="0">
                <a:effectLst/>
              </a:rPr>
              <a:t>Possible settings of trait (black, blond, etc.)</a:t>
            </a:r>
            <a:endParaRPr lang="en-US" sz="2800" dirty="0"/>
          </a:p>
          <a:p>
            <a:pPr>
              <a:lnSpc>
                <a:spcPct val="90000"/>
              </a:lnSpc>
            </a:pPr>
            <a:r>
              <a:rPr lang="en-US" sz="2800" b="1" dirty="0"/>
              <a:t>Locus</a:t>
            </a:r>
            <a:r>
              <a:rPr lang="en-US" sz="2800" dirty="0"/>
              <a:t> - The position of a </a:t>
            </a:r>
            <a:r>
              <a:rPr lang="en-US" sz="2800" i="1" dirty="0"/>
              <a:t>gene</a:t>
            </a:r>
            <a:r>
              <a:rPr lang="en-US" sz="2800" dirty="0"/>
              <a:t> on the </a:t>
            </a:r>
            <a:r>
              <a:rPr lang="en-US" sz="2800" i="1" dirty="0"/>
              <a:t>chromosome</a:t>
            </a:r>
            <a:r>
              <a:rPr lang="en-US" sz="2800" dirty="0"/>
              <a:t> </a:t>
            </a:r>
          </a:p>
          <a:p>
            <a:pPr>
              <a:lnSpc>
                <a:spcPct val="90000"/>
              </a:lnSpc>
            </a:pPr>
            <a:r>
              <a:rPr lang="en-US" sz="2800" b="1" dirty="0"/>
              <a:t>Genome</a:t>
            </a:r>
            <a:r>
              <a:rPr lang="en-US" sz="2800" dirty="0"/>
              <a:t> - Collection of all </a:t>
            </a:r>
            <a:r>
              <a:rPr lang="en-US" sz="2800" i="1" dirty="0"/>
              <a:t>chromosomes</a:t>
            </a:r>
            <a:r>
              <a:rPr lang="en-US" sz="2800" dirty="0"/>
              <a:t> for an </a:t>
            </a:r>
            <a:r>
              <a:rPr lang="en-US" sz="2800" i="1" dirty="0"/>
              <a:t>individual</a:t>
            </a:r>
            <a:r>
              <a:rPr lang="en-US" sz="2800" dirty="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sz="4000" b="0">
                <a:effectLst/>
              </a:rPr>
              <a:t>Chromosome, Genes and</a:t>
            </a:r>
            <a:br>
              <a:rPr lang="en-US" sz="4000" b="0">
                <a:effectLst/>
              </a:rPr>
            </a:br>
            <a:r>
              <a:rPr lang="en-US" sz="4000" b="0">
                <a:effectLst/>
              </a:rPr>
              <a:t>Genomes</a:t>
            </a:r>
          </a:p>
        </p:txBody>
      </p:sp>
      <p:sp>
        <p:nvSpPr>
          <p:cNvPr id="119811" name="Rectangle 3"/>
          <p:cNvSpPr>
            <a:spLocks noGrp="1" noChangeArrowheads="1"/>
          </p:cNvSpPr>
          <p:nvPr>
            <p:ph type="body" idx="1"/>
          </p:nvPr>
        </p:nvSpPr>
        <p:spPr/>
        <p:txBody>
          <a:bodyPr/>
          <a:lstStyle/>
          <a:p>
            <a:endParaRPr lang="en-US"/>
          </a:p>
        </p:txBody>
      </p:sp>
      <p:pic>
        <p:nvPicPr>
          <p:cNvPr id="119812" name="Picture 4"/>
          <p:cNvPicPr>
            <a:picLocks noChangeAspect="1" noChangeArrowheads="1"/>
          </p:cNvPicPr>
          <p:nvPr/>
        </p:nvPicPr>
        <p:blipFill>
          <a:blip r:embed="rId3" cstate="print"/>
          <a:srcRect/>
          <a:stretch>
            <a:fillRect/>
          </a:stretch>
        </p:blipFill>
        <p:spPr bwMode="auto">
          <a:xfrm>
            <a:off x="1143000" y="2286000"/>
            <a:ext cx="6400800" cy="35972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effectLst/>
              </a:rPr>
              <a:t>Genotype and Phenotype</a:t>
            </a:r>
            <a:endParaRPr lang="en-US" b="0">
              <a:effectLst/>
            </a:endParaRPr>
          </a:p>
        </p:txBody>
      </p:sp>
      <p:sp>
        <p:nvSpPr>
          <p:cNvPr id="121859" name="Rectangle 3"/>
          <p:cNvSpPr>
            <a:spLocks noGrp="1" noChangeArrowheads="1"/>
          </p:cNvSpPr>
          <p:nvPr>
            <p:ph type="body" idx="1"/>
          </p:nvPr>
        </p:nvSpPr>
        <p:spPr/>
        <p:txBody>
          <a:bodyPr/>
          <a:lstStyle/>
          <a:p>
            <a:r>
              <a:rPr lang="en-US" b="1" i="1">
                <a:effectLst/>
              </a:rPr>
              <a:t>Genotype:</a:t>
            </a:r>
          </a:p>
          <a:p>
            <a:pPr>
              <a:buFont typeface="Wingdings" pitchFamily="2" charset="2"/>
              <a:buNone/>
            </a:pPr>
            <a:r>
              <a:rPr lang="en-US">
                <a:effectLst/>
              </a:rPr>
              <a:t>	– Particular set of genes in a genome</a:t>
            </a:r>
          </a:p>
          <a:p>
            <a:pPr>
              <a:buFont typeface="Wingdings" pitchFamily="2" charset="2"/>
              <a:buNone/>
            </a:pPr>
            <a:endParaRPr lang="en-US">
              <a:effectLst/>
            </a:endParaRPr>
          </a:p>
          <a:p>
            <a:r>
              <a:rPr lang="en-US" b="1" i="1">
                <a:effectLst/>
              </a:rPr>
              <a:t>Phenotype:</a:t>
            </a:r>
          </a:p>
          <a:p>
            <a:pPr>
              <a:buFont typeface="Wingdings" pitchFamily="2" charset="2"/>
              <a:buNone/>
            </a:pPr>
            <a:r>
              <a:rPr lang="en-US">
                <a:effectLst/>
              </a:rPr>
              <a:t>	– Physical characteristic of the genotype (smart, beautiful, healthy, etc.)</a:t>
            </a:r>
          </a:p>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Template>
  <TotalTime>989</TotalTime>
  <Words>2621</Words>
  <Application>Microsoft Office PowerPoint</Application>
  <PresentationFormat>On-screen Show (4:3)</PresentationFormat>
  <Paragraphs>329</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Times New Roman</vt:lpstr>
      <vt:lpstr>Wingdings</vt:lpstr>
      <vt:lpstr>Maple</vt:lpstr>
      <vt:lpstr>Genetic Algorithms</vt:lpstr>
      <vt:lpstr>Introduction</vt:lpstr>
      <vt:lpstr>What is GA</vt:lpstr>
      <vt:lpstr>What is GA</vt:lpstr>
      <vt:lpstr>What is GA</vt:lpstr>
      <vt:lpstr>What is GA</vt:lpstr>
      <vt:lpstr>Key terms </vt:lpstr>
      <vt:lpstr>Chromosome, Genes and Genomes</vt:lpstr>
      <vt:lpstr>Genotype and Phenotype</vt:lpstr>
      <vt:lpstr>Genotype and Phenotype </vt:lpstr>
      <vt:lpstr>GA Requirements</vt:lpstr>
      <vt:lpstr>Representation</vt:lpstr>
      <vt:lpstr>GA Requirements</vt:lpstr>
      <vt:lpstr>A fitness function</vt:lpstr>
      <vt:lpstr>Basics of GA</vt:lpstr>
      <vt:lpstr>General Algorithm for GA </vt:lpstr>
      <vt:lpstr>General Algorithm for GA</vt:lpstr>
      <vt:lpstr>General Algorithm for GA</vt:lpstr>
      <vt:lpstr>General Algorithm for GA</vt:lpstr>
      <vt:lpstr>General Algorithm for GA</vt:lpstr>
      <vt:lpstr>General Algorithm for GA</vt:lpstr>
      <vt:lpstr>Crossover </vt:lpstr>
      <vt:lpstr>Crossover </vt:lpstr>
      <vt:lpstr>Mutation</vt:lpstr>
      <vt:lpstr>Mutation</vt:lpstr>
      <vt:lpstr>General Algorithm for GA</vt:lpstr>
      <vt:lpstr>GA Pseudo-code </vt:lpstr>
      <vt:lpstr>Symbolic AI  VS. Genetic Algorithms </vt:lpstr>
      <vt:lpstr>Symbolic AI  VS. Genetic Algorithms</vt:lpstr>
      <vt:lpstr>Genetic Programming </vt:lpstr>
      <vt:lpstr>Genetic Programming</vt:lpstr>
      <vt:lpstr>Genetic Programming</vt:lpstr>
      <vt:lpstr>Genetic Programming</vt:lpstr>
      <vt:lpstr>Evolving Neural Networks </vt:lpstr>
      <vt:lpstr>Evolving Neural Networks </vt:lpstr>
      <vt:lpstr>Other Areas</vt:lpstr>
      <vt:lpstr>Example</vt:lpstr>
      <vt:lpstr>Example Cont’d</vt:lpstr>
      <vt:lpstr>Checkboard example</vt:lpstr>
      <vt:lpstr>Checkboard example Cont’d</vt:lpstr>
      <vt:lpstr>Checkboard example Cont’d</vt:lpstr>
      <vt:lpstr>Checkboard example Cont’d</vt:lpstr>
      <vt:lpstr>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Algorithms</dc:title>
  <dc:creator>Muhannad Harrim</dc:creator>
  <cp:lastModifiedBy>20001334</cp:lastModifiedBy>
  <cp:revision>77</cp:revision>
  <dcterms:created xsi:type="dcterms:W3CDTF">2007-04-03T01:23:05Z</dcterms:created>
  <dcterms:modified xsi:type="dcterms:W3CDTF">2015-09-04T05:59:19Z</dcterms:modified>
</cp:coreProperties>
</file>