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Default Extension="doc" ContentType="application/msword"/>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bin" ContentType="application/vnd.openxmlformats-officedocument.oleObject"/>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emf" ContentType="image/x-emf"/>
  <Override PartName="/ppt/notesSlides/notesSlide17.xml" ContentType="application/vnd.openxmlformats-officedocument.presentationml.notesSlide+xml"/>
  <Override PartName="/ppt/notesSlides/notesSlide28.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Default Extension="wmf" ContentType="image/x-wmf"/>
  <Override PartName="/ppt/notesSlides/notesSlide18.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9" r:id="rId1"/>
  </p:sldMasterIdLst>
  <p:notesMasterIdLst>
    <p:notesMasterId r:id="rId56"/>
  </p:notesMasterIdLst>
  <p:sldIdLst>
    <p:sldId id="394" r:id="rId2"/>
    <p:sldId id="424" r:id="rId3"/>
    <p:sldId id="395" r:id="rId4"/>
    <p:sldId id="262" r:id="rId5"/>
    <p:sldId id="267" r:id="rId6"/>
    <p:sldId id="261" r:id="rId7"/>
    <p:sldId id="275" r:id="rId8"/>
    <p:sldId id="391" r:id="rId9"/>
    <p:sldId id="392" r:id="rId10"/>
    <p:sldId id="390" r:id="rId11"/>
    <p:sldId id="389" r:id="rId12"/>
    <p:sldId id="322" r:id="rId13"/>
    <p:sldId id="321" r:id="rId14"/>
    <p:sldId id="363" r:id="rId15"/>
    <p:sldId id="364" r:id="rId16"/>
    <p:sldId id="398" r:id="rId17"/>
    <p:sldId id="396" r:id="rId18"/>
    <p:sldId id="397" r:id="rId19"/>
    <p:sldId id="366" r:id="rId20"/>
    <p:sldId id="399" r:id="rId21"/>
    <p:sldId id="400" r:id="rId22"/>
    <p:sldId id="401" r:id="rId23"/>
    <p:sldId id="402" r:id="rId24"/>
    <p:sldId id="406" r:id="rId25"/>
    <p:sldId id="407" r:id="rId26"/>
    <p:sldId id="373" r:id="rId27"/>
    <p:sldId id="382" r:id="rId28"/>
    <p:sldId id="404" r:id="rId29"/>
    <p:sldId id="375" r:id="rId30"/>
    <p:sldId id="425" r:id="rId31"/>
    <p:sldId id="312" r:id="rId32"/>
    <p:sldId id="386" r:id="rId33"/>
    <p:sldId id="309" r:id="rId34"/>
    <p:sldId id="308" r:id="rId35"/>
    <p:sldId id="307" r:id="rId36"/>
    <p:sldId id="306" r:id="rId37"/>
    <p:sldId id="412" r:id="rId38"/>
    <p:sldId id="304" r:id="rId39"/>
    <p:sldId id="303" r:id="rId40"/>
    <p:sldId id="409" r:id="rId41"/>
    <p:sldId id="384" r:id="rId42"/>
    <p:sldId id="410" r:id="rId43"/>
    <p:sldId id="416" r:id="rId44"/>
    <p:sldId id="418" r:id="rId45"/>
    <p:sldId id="417" r:id="rId46"/>
    <p:sldId id="419" r:id="rId47"/>
    <p:sldId id="420" r:id="rId48"/>
    <p:sldId id="421" r:id="rId49"/>
    <p:sldId id="422" r:id="rId50"/>
    <p:sldId id="423" r:id="rId51"/>
    <p:sldId id="413" r:id="rId52"/>
    <p:sldId id="328" r:id="rId53"/>
    <p:sldId id="330" r:id="rId54"/>
    <p:sldId id="415" r:id="rId55"/>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3" d="100"/>
          <a:sy n="103" d="100"/>
        </p:scale>
        <p:origin x="-204" y="-8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2.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25.wmf"/><Relationship Id="rId1" Type="http://schemas.openxmlformats.org/officeDocument/2006/relationships/image" Target="../media/image24.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27.wmf"/><Relationship Id="rId1" Type="http://schemas.openxmlformats.org/officeDocument/2006/relationships/image" Target="../media/image26.w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29.wmf"/><Relationship Id="rId1" Type="http://schemas.openxmlformats.org/officeDocument/2006/relationships/image" Target="../media/image28.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30.w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32.wmf"/><Relationship Id="rId1" Type="http://schemas.openxmlformats.org/officeDocument/2006/relationships/image" Target="../media/image31.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33.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34.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35.e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image" Target="../media/image4.wmf"/><Relationship Id="rId4" Type="http://schemas.openxmlformats.org/officeDocument/2006/relationships/image" Target="../media/image7.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36.emf"/></Relationships>
</file>

<file path=ppt/drawings/_rels/vmlDrawing21.vml.rels><?xml version="1.0" encoding="UTF-8" standalone="yes"?>
<Relationships xmlns="http://schemas.openxmlformats.org/package/2006/relationships"><Relationship Id="rId2" Type="http://schemas.openxmlformats.org/officeDocument/2006/relationships/image" Target="../media/image38.emf"/><Relationship Id="rId1" Type="http://schemas.openxmlformats.org/officeDocument/2006/relationships/image" Target="../media/image37.emf"/></Relationships>
</file>

<file path=ppt/drawings/_rels/vmlDrawing22.vml.rels><?xml version="1.0" encoding="UTF-8" standalone="yes"?>
<Relationships xmlns="http://schemas.openxmlformats.org/package/2006/relationships"><Relationship Id="rId2" Type="http://schemas.openxmlformats.org/officeDocument/2006/relationships/image" Target="../media/image40.emf"/><Relationship Id="rId1" Type="http://schemas.openxmlformats.org/officeDocument/2006/relationships/image" Target="../media/image39.e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43.wmf"/><Relationship Id="rId2" Type="http://schemas.openxmlformats.org/officeDocument/2006/relationships/image" Target="../media/image42.wmf"/><Relationship Id="rId1" Type="http://schemas.openxmlformats.org/officeDocument/2006/relationships/image" Target="../media/image41.wmf"/><Relationship Id="rId5" Type="http://schemas.openxmlformats.org/officeDocument/2006/relationships/image" Target="../media/image45.wmf"/><Relationship Id="rId4" Type="http://schemas.openxmlformats.org/officeDocument/2006/relationships/image" Target="../media/image44.w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46.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image" Target="../media/image2.wmf"/><Relationship Id="rId5" Type="http://schemas.openxmlformats.org/officeDocument/2006/relationships/image" Target="../media/image12.wmf"/><Relationship Id="rId4" Type="http://schemas.openxmlformats.org/officeDocument/2006/relationships/image" Target="../media/image11.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image" Target="../media/image18.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a:latin typeface="Times New Roman" pitchFamily="18" charset="0"/>
              </a:defRPr>
            </a:lvl1pPr>
          </a:lstStyle>
          <a:p>
            <a:endParaRPr lang="en-US"/>
          </a:p>
        </p:txBody>
      </p:sp>
      <p:sp>
        <p:nvSpPr>
          <p:cNvPr id="16387"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latin typeface="Times New Roman" pitchFamily="18" charset="0"/>
              </a:defRPr>
            </a:lvl1pPr>
          </a:lstStyle>
          <a:p>
            <a:endParaRPr lang="en-US"/>
          </a:p>
        </p:txBody>
      </p:sp>
      <p:sp>
        <p:nvSpPr>
          <p:cNvPr id="16388" name="Rectangle 4"/>
          <p:cNvSpPr>
            <a:spLocks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16389"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6390"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a:latin typeface="Times New Roman" pitchFamily="18" charset="0"/>
              </a:defRPr>
            </a:lvl1pPr>
          </a:lstStyle>
          <a:p>
            <a:endParaRPr lang="en-US"/>
          </a:p>
        </p:txBody>
      </p:sp>
      <p:sp>
        <p:nvSpPr>
          <p:cNvPr id="16391"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latin typeface="Times New Roman" pitchFamily="18" charset="0"/>
              </a:defRPr>
            </a:lvl1pPr>
          </a:lstStyle>
          <a:p>
            <a:fld id="{3915C28A-2675-4594-ADEC-8B5A64C2A210}" type="slidenum">
              <a:rPr lang="en-US"/>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CF61F18-081B-4ACF-A98D-EEDB216A9855}" type="slidenum">
              <a:rPr lang="en-US"/>
              <a:pPr/>
              <a:t>4</a:t>
            </a:fld>
            <a:endParaRPr lang="en-US"/>
          </a:p>
        </p:txBody>
      </p:sp>
      <p:sp>
        <p:nvSpPr>
          <p:cNvPr id="176130" name="Rectangle 2"/>
          <p:cNvSpPr>
            <a:spLocks noChangeArrowheads="1" noTextEdit="1"/>
          </p:cNvSpPr>
          <p:nvPr>
            <p:ph type="sldImg"/>
          </p:nvPr>
        </p:nvSpPr>
        <p:spPr>
          <a:ln/>
        </p:spPr>
      </p:sp>
      <p:sp>
        <p:nvSpPr>
          <p:cNvPr id="17613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15D3445-22F0-4E4D-B429-24F85DC4C308}" type="slidenum">
              <a:rPr lang="en-US"/>
              <a:pPr/>
              <a:t>13</a:t>
            </a:fld>
            <a:endParaRPr lang="en-US"/>
          </a:p>
        </p:txBody>
      </p:sp>
      <p:sp>
        <p:nvSpPr>
          <p:cNvPr id="181250" name="Rectangle 2"/>
          <p:cNvSpPr>
            <a:spLocks noChangeArrowheads="1" noTextEdit="1"/>
          </p:cNvSpPr>
          <p:nvPr>
            <p:ph type="sldImg"/>
          </p:nvPr>
        </p:nvSpPr>
        <p:spPr>
          <a:ln/>
        </p:spPr>
      </p:sp>
      <p:sp>
        <p:nvSpPr>
          <p:cNvPr id="18125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2C5E0B4-D751-48BE-9B0C-8FE57F4832D1}" type="slidenum">
              <a:rPr lang="en-US"/>
              <a:pPr/>
              <a:t>14</a:t>
            </a:fld>
            <a:endParaRPr lang="en-US"/>
          </a:p>
        </p:txBody>
      </p:sp>
      <p:sp>
        <p:nvSpPr>
          <p:cNvPr id="182274" name="Rectangle 2"/>
          <p:cNvSpPr>
            <a:spLocks noChangeArrowheads="1" noTextEdit="1"/>
          </p:cNvSpPr>
          <p:nvPr>
            <p:ph type="sldImg"/>
          </p:nvPr>
        </p:nvSpPr>
        <p:spPr>
          <a:ln/>
        </p:spPr>
      </p:sp>
      <p:sp>
        <p:nvSpPr>
          <p:cNvPr id="1822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9ECB9BD-4FCA-4CC0-B12C-B00BE8B6B010}" type="slidenum">
              <a:rPr lang="en-US"/>
              <a:pPr/>
              <a:t>15</a:t>
            </a:fld>
            <a:endParaRPr lang="en-US"/>
          </a:p>
        </p:txBody>
      </p:sp>
      <p:sp>
        <p:nvSpPr>
          <p:cNvPr id="183298" name="Rectangle 2"/>
          <p:cNvSpPr>
            <a:spLocks noChangeArrowheads="1" noTextEdit="1"/>
          </p:cNvSpPr>
          <p:nvPr>
            <p:ph type="sldImg"/>
          </p:nvPr>
        </p:nvSpPr>
        <p:spPr>
          <a:ln/>
        </p:spPr>
      </p:sp>
      <p:sp>
        <p:nvSpPr>
          <p:cNvPr id="18329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9632F2B-6672-46A7-93CE-8F50A817E8B6}" type="slidenum">
              <a:rPr lang="en-US"/>
              <a:pPr/>
              <a:t>19</a:t>
            </a:fld>
            <a:endParaRPr lang="en-US"/>
          </a:p>
        </p:txBody>
      </p:sp>
      <p:sp>
        <p:nvSpPr>
          <p:cNvPr id="186370" name="Rectangle 2"/>
          <p:cNvSpPr>
            <a:spLocks noChangeArrowheads="1" noTextEdit="1"/>
          </p:cNvSpPr>
          <p:nvPr>
            <p:ph type="sldImg"/>
          </p:nvPr>
        </p:nvSpPr>
        <p:spPr>
          <a:ln/>
        </p:spPr>
      </p:sp>
      <p:sp>
        <p:nvSpPr>
          <p:cNvPr id="1863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41B109C-24A1-4698-B3BB-5C976573C572}" type="slidenum">
              <a:rPr lang="en-US"/>
              <a:pPr/>
              <a:t>25</a:t>
            </a:fld>
            <a:endParaRPr lang="en-US"/>
          </a:p>
        </p:txBody>
      </p:sp>
      <p:sp>
        <p:nvSpPr>
          <p:cNvPr id="260098" name="Rectangle 2"/>
          <p:cNvSpPr>
            <a:spLocks noChangeArrowheads="1" noTextEdit="1"/>
          </p:cNvSpPr>
          <p:nvPr>
            <p:ph type="sldImg"/>
          </p:nvPr>
        </p:nvSpPr>
        <p:spPr>
          <a:ln/>
        </p:spPr>
      </p:sp>
      <p:sp>
        <p:nvSpPr>
          <p:cNvPr id="26009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8D003AB-0DEF-45B1-A93E-E287DC708830}" type="slidenum">
              <a:rPr lang="en-US"/>
              <a:pPr/>
              <a:t>26</a:t>
            </a:fld>
            <a:endParaRPr lang="en-US"/>
          </a:p>
        </p:txBody>
      </p:sp>
      <p:sp>
        <p:nvSpPr>
          <p:cNvPr id="194562" name="Rectangle 2"/>
          <p:cNvSpPr>
            <a:spLocks noChangeArrowheads="1" noTextEdit="1"/>
          </p:cNvSpPr>
          <p:nvPr>
            <p:ph type="sldImg"/>
          </p:nvPr>
        </p:nvSpPr>
        <p:spPr>
          <a:ln/>
        </p:spPr>
      </p:sp>
      <p:sp>
        <p:nvSpPr>
          <p:cNvPr id="19456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13967D5-996C-4312-87D7-74B08DD8DBEE}" type="slidenum">
              <a:rPr lang="en-US"/>
              <a:pPr/>
              <a:t>27</a:t>
            </a:fld>
            <a:endParaRPr lang="en-US"/>
          </a:p>
        </p:txBody>
      </p:sp>
      <p:sp>
        <p:nvSpPr>
          <p:cNvPr id="197634" name="Rectangle 2"/>
          <p:cNvSpPr>
            <a:spLocks noChangeArrowheads="1" noTextEdit="1"/>
          </p:cNvSpPr>
          <p:nvPr>
            <p:ph type="sldImg"/>
          </p:nvPr>
        </p:nvSpPr>
        <p:spPr>
          <a:ln/>
        </p:spPr>
      </p:sp>
      <p:sp>
        <p:nvSpPr>
          <p:cNvPr id="19763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A7ED744-D0F8-4BB9-8F12-3C330C1FEB52}" type="slidenum">
              <a:rPr lang="en-US"/>
              <a:pPr/>
              <a:t>29</a:t>
            </a:fld>
            <a:endParaRPr lang="en-US"/>
          </a:p>
        </p:txBody>
      </p:sp>
      <p:sp>
        <p:nvSpPr>
          <p:cNvPr id="150530" name="Rectangle 2"/>
          <p:cNvSpPr>
            <a:spLocks noChangeArrowheads="1" noTextEdit="1"/>
          </p:cNvSpPr>
          <p:nvPr>
            <p:ph type="sldImg"/>
          </p:nvPr>
        </p:nvSpPr>
        <p:spPr>
          <a:ln/>
        </p:spPr>
      </p:sp>
      <p:sp>
        <p:nvSpPr>
          <p:cNvPr id="15053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E3B5DF8-6E9D-4095-A4C4-7163DBD16F8D}" type="slidenum">
              <a:rPr lang="en-US"/>
              <a:pPr/>
              <a:t>31</a:t>
            </a:fld>
            <a:endParaRPr lang="en-US"/>
          </a:p>
        </p:txBody>
      </p:sp>
      <p:sp>
        <p:nvSpPr>
          <p:cNvPr id="199682" name="Rectangle 2"/>
          <p:cNvSpPr>
            <a:spLocks noChangeArrowheads="1" noTextEdit="1"/>
          </p:cNvSpPr>
          <p:nvPr>
            <p:ph type="sldImg"/>
          </p:nvPr>
        </p:nvSpPr>
        <p:spPr>
          <a:ln/>
        </p:spPr>
      </p:sp>
      <p:sp>
        <p:nvSpPr>
          <p:cNvPr id="19968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30316F4-5271-4556-9357-6806C7B9A744}" type="slidenum">
              <a:rPr lang="en-US"/>
              <a:pPr/>
              <a:t>32</a:t>
            </a:fld>
            <a:endParaRPr lang="en-US"/>
          </a:p>
        </p:txBody>
      </p:sp>
      <p:sp>
        <p:nvSpPr>
          <p:cNvPr id="200706" name="Rectangle 2"/>
          <p:cNvSpPr>
            <a:spLocks noChangeArrowheads="1" noTextEdit="1"/>
          </p:cNvSpPr>
          <p:nvPr>
            <p:ph type="sldImg"/>
          </p:nvPr>
        </p:nvSpPr>
        <p:spPr>
          <a:ln/>
        </p:spPr>
      </p:sp>
      <p:sp>
        <p:nvSpPr>
          <p:cNvPr id="20070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156E3B8-B888-40BE-B174-B591AE090974}" type="slidenum">
              <a:rPr lang="en-US"/>
              <a:pPr/>
              <a:t>5</a:t>
            </a:fld>
            <a:endParaRPr lang="en-US"/>
          </a:p>
        </p:txBody>
      </p:sp>
      <p:sp>
        <p:nvSpPr>
          <p:cNvPr id="177154" name="Rectangle 2"/>
          <p:cNvSpPr>
            <a:spLocks noChangeArrowheads="1" noTextEdit="1"/>
          </p:cNvSpPr>
          <p:nvPr>
            <p:ph type="sldImg"/>
          </p:nvPr>
        </p:nvSpPr>
        <p:spPr>
          <a:ln/>
        </p:spPr>
      </p:sp>
      <p:sp>
        <p:nvSpPr>
          <p:cNvPr id="17715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8FD0844-7410-49D5-9CD7-4A84FD5C3F65}" type="slidenum">
              <a:rPr lang="en-US"/>
              <a:pPr/>
              <a:t>33</a:t>
            </a:fld>
            <a:endParaRPr lang="en-US"/>
          </a:p>
        </p:txBody>
      </p:sp>
      <p:sp>
        <p:nvSpPr>
          <p:cNvPr id="204802" name="Rectangle 2"/>
          <p:cNvSpPr>
            <a:spLocks noChangeArrowheads="1" noTextEdit="1"/>
          </p:cNvSpPr>
          <p:nvPr>
            <p:ph type="sldImg"/>
          </p:nvPr>
        </p:nvSpPr>
        <p:spPr>
          <a:ln/>
        </p:spPr>
      </p:sp>
      <p:sp>
        <p:nvSpPr>
          <p:cNvPr id="20480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AE83208-723C-43C3-90A7-E021930554C7}" type="slidenum">
              <a:rPr lang="en-US"/>
              <a:pPr/>
              <a:t>34</a:t>
            </a:fld>
            <a:endParaRPr lang="en-US"/>
          </a:p>
        </p:txBody>
      </p:sp>
      <p:sp>
        <p:nvSpPr>
          <p:cNvPr id="205826" name="Rectangle 2"/>
          <p:cNvSpPr>
            <a:spLocks noChangeArrowheads="1" noTextEdit="1"/>
          </p:cNvSpPr>
          <p:nvPr>
            <p:ph type="sldImg"/>
          </p:nvPr>
        </p:nvSpPr>
        <p:spPr>
          <a:ln/>
        </p:spPr>
      </p:sp>
      <p:sp>
        <p:nvSpPr>
          <p:cNvPr id="20582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DDC99FC-00E2-40A8-ABE7-623A20E152CC}" type="slidenum">
              <a:rPr lang="en-US"/>
              <a:pPr/>
              <a:t>35</a:t>
            </a:fld>
            <a:endParaRPr lang="en-US"/>
          </a:p>
        </p:txBody>
      </p:sp>
      <p:sp>
        <p:nvSpPr>
          <p:cNvPr id="206850" name="Rectangle 2"/>
          <p:cNvSpPr>
            <a:spLocks noChangeArrowheads="1" noTextEdit="1"/>
          </p:cNvSpPr>
          <p:nvPr>
            <p:ph type="sldImg"/>
          </p:nvPr>
        </p:nvSpPr>
        <p:spPr>
          <a:ln/>
        </p:spPr>
      </p:sp>
      <p:sp>
        <p:nvSpPr>
          <p:cNvPr id="20685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EB84E4E-52C5-46C3-A31B-242570ECF640}" type="slidenum">
              <a:rPr lang="en-US"/>
              <a:pPr/>
              <a:t>36</a:t>
            </a:fld>
            <a:endParaRPr lang="en-US"/>
          </a:p>
        </p:txBody>
      </p:sp>
      <p:sp>
        <p:nvSpPr>
          <p:cNvPr id="207874" name="Rectangle 2"/>
          <p:cNvSpPr>
            <a:spLocks noChangeArrowheads="1" noTextEdit="1"/>
          </p:cNvSpPr>
          <p:nvPr>
            <p:ph type="sldImg"/>
          </p:nvPr>
        </p:nvSpPr>
        <p:spPr>
          <a:ln/>
        </p:spPr>
      </p:sp>
      <p:sp>
        <p:nvSpPr>
          <p:cNvPr id="2078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0A6EE39-A6AC-4C61-BAD1-DF8F5196C7A8}" type="slidenum">
              <a:rPr lang="en-US"/>
              <a:pPr/>
              <a:t>37</a:t>
            </a:fld>
            <a:endParaRPr lang="en-US"/>
          </a:p>
        </p:txBody>
      </p:sp>
      <p:sp>
        <p:nvSpPr>
          <p:cNvPr id="269314" name="Rectangle 2"/>
          <p:cNvSpPr>
            <a:spLocks noChangeArrowheads="1" noTextEdit="1"/>
          </p:cNvSpPr>
          <p:nvPr>
            <p:ph type="sldImg"/>
          </p:nvPr>
        </p:nvSpPr>
        <p:spPr>
          <a:ln/>
        </p:spPr>
      </p:sp>
      <p:sp>
        <p:nvSpPr>
          <p:cNvPr id="2693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AB05FDD-CCA3-47FD-8385-117EB7725132}" type="slidenum">
              <a:rPr lang="en-US"/>
              <a:pPr/>
              <a:t>38</a:t>
            </a:fld>
            <a:endParaRPr lang="en-US"/>
          </a:p>
        </p:txBody>
      </p:sp>
      <p:sp>
        <p:nvSpPr>
          <p:cNvPr id="209922" name="Rectangle 2"/>
          <p:cNvSpPr>
            <a:spLocks noChangeArrowheads="1" noTextEdit="1"/>
          </p:cNvSpPr>
          <p:nvPr>
            <p:ph type="sldImg"/>
          </p:nvPr>
        </p:nvSpPr>
        <p:spPr>
          <a:ln/>
        </p:spPr>
      </p:sp>
      <p:sp>
        <p:nvSpPr>
          <p:cNvPr id="20992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5247A9A-AC64-4719-86CA-4AE039693A9B}" type="slidenum">
              <a:rPr lang="en-US"/>
              <a:pPr/>
              <a:t>39</a:t>
            </a:fld>
            <a:endParaRPr lang="en-US"/>
          </a:p>
        </p:txBody>
      </p:sp>
      <p:sp>
        <p:nvSpPr>
          <p:cNvPr id="210946" name="Rectangle 2"/>
          <p:cNvSpPr>
            <a:spLocks noChangeArrowheads="1" noTextEdit="1"/>
          </p:cNvSpPr>
          <p:nvPr>
            <p:ph type="sldImg"/>
          </p:nvPr>
        </p:nvSpPr>
        <p:spPr>
          <a:ln/>
        </p:spPr>
      </p:sp>
      <p:sp>
        <p:nvSpPr>
          <p:cNvPr id="2109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F804997-BE53-4E07-BFD5-6E4974E627EB}" type="slidenum">
              <a:rPr lang="en-US"/>
              <a:pPr/>
              <a:t>41</a:t>
            </a:fld>
            <a:endParaRPr lang="en-US"/>
          </a:p>
        </p:txBody>
      </p:sp>
      <p:sp>
        <p:nvSpPr>
          <p:cNvPr id="202754" name="Rectangle 2"/>
          <p:cNvSpPr>
            <a:spLocks noChangeArrowheads="1" noTextEdit="1"/>
          </p:cNvSpPr>
          <p:nvPr>
            <p:ph type="sldImg"/>
          </p:nvPr>
        </p:nvSpPr>
        <p:spPr>
          <a:ln/>
        </p:spPr>
      </p:sp>
      <p:sp>
        <p:nvSpPr>
          <p:cNvPr id="20275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7565C70-AD16-4D5B-B634-D2CC02465688}" type="slidenum">
              <a:rPr lang="en-US"/>
              <a:pPr/>
              <a:t>52</a:t>
            </a:fld>
            <a:endParaRPr lang="en-US"/>
          </a:p>
        </p:txBody>
      </p:sp>
      <p:sp>
        <p:nvSpPr>
          <p:cNvPr id="88066" name="Rectangle 2"/>
          <p:cNvSpPr>
            <a:spLocks noChangeArrowheads="1" noTextEdit="1"/>
          </p:cNvSpPr>
          <p:nvPr>
            <p:ph type="sldImg"/>
          </p:nvPr>
        </p:nvSpPr>
        <p:spPr>
          <a:xfrm>
            <a:off x="1166813" y="703263"/>
            <a:ext cx="4583112" cy="3436937"/>
          </a:xfrm>
          <a:ln w="12700"/>
        </p:spPr>
      </p:sp>
      <p:sp>
        <p:nvSpPr>
          <p:cNvPr id="88067" name="Rectangle 3"/>
          <p:cNvSpPr>
            <a:spLocks noGrp="1" noChangeArrowheads="1"/>
          </p:cNvSpPr>
          <p:nvPr>
            <p:ph type="body" idx="1"/>
          </p:nvPr>
        </p:nvSpPr>
        <p:spPr>
          <a:xfrm>
            <a:off x="933450" y="4352925"/>
            <a:ext cx="5046663" cy="4141788"/>
          </a:xfrm>
          <a:ln/>
        </p:spPr>
        <p:txBody>
          <a:bodyPr lIns="90800" tIns="45401" rIns="90800" bIns="45401"/>
          <a:lstStyle/>
          <a:p>
            <a:pPr latinLnBrk="1"/>
            <a:endParaRPr lang="nl-NL"/>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DB3433F-0E3C-433C-8EE6-97944E86F995}" type="slidenum">
              <a:rPr lang="en-US"/>
              <a:pPr/>
              <a:t>53</a:t>
            </a:fld>
            <a:endParaRPr lang="en-US"/>
          </a:p>
        </p:txBody>
      </p:sp>
      <p:sp>
        <p:nvSpPr>
          <p:cNvPr id="92162" name="Rectangle 2"/>
          <p:cNvSpPr>
            <a:spLocks noChangeArrowheads="1" noTextEdit="1"/>
          </p:cNvSpPr>
          <p:nvPr>
            <p:ph type="sldImg"/>
          </p:nvPr>
        </p:nvSpPr>
        <p:spPr>
          <a:xfrm>
            <a:off x="1166813" y="703263"/>
            <a:ext cx="4583112" cy="3436937"/>
          </a:xfrm>
          <a:ln w="12700"/>
        </p:spPr>
      </p:sp>
      <p:sp>
        <p:nvSpPr>
          <p:cNvPr id="92163" name="Rectangle 3"/>
          <p:cNvSpPr>
            <a:spLocks noGrp="1" noChangeArrowheads="1"/>
          </p:cNvSpPr>
          <p:nvPr>
            <p:ph type="body" idx="1"/>
          </p:nvPr>
        </p:nvSpPr>
        <p:spPr>
          <a:xfrm>
            <a:off x="933450" y="4352925"/>
            <a:ext cx="5046663" cy="4141788"/>
          </a:xfrm>
          <a:ln/>
        </p:spPr>
        <p:txBody>
          <a:bodyPr lIns="90800" tIns="45401" rIns="90800" bIns="45401"/>
          <a:lstStyle/>
          <a:p>
            <a:pPr latinLnBrk="1"/>
            <a:endParaRPr lang="nl-NL"/>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0AA27C1-617A-4649-B605-F00031C96E3A}" type="slidenum">
              <a:rPr lang="en-US"/>
              <a:pPr/>
              <a:t>6</a:t>
            </a:fld>
            <a:endParaRPr lang="en-US"/>
          </a:p>
        </p:txBody>
      </p:sp>
      <p:sp>
        <p:nvSpPr>
          <p:cNvPr id="178178" name="Rectangle 2"/>
          <p:cNvSpPr>
            <a:spLocks noChangeArrowheads="1" noTextEdit="1"/>
          </p:cNvSpPr>
          <p:nvPr>
            <p:ph type="sldImg"/>
          </p:nvPr>
        </p:nvSpPr>
        <p:spPr>
          <a:ln/>
        </p:spPr>
      </p:sp>
      <p:sp>
        <p:nvSpPr>
          <p:cNvPr id="1781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61C616B-05AD-4CDF-811B-9DD822AA5B3F}" type="slidenum">
              <a:rPr lang="en-US"/>
              <a:pPr/>
              <a:t>7</a:t>
            </a:fld>
            <a:endParaRPr lang="en-US"/>
          </a:p>
        </p:txBody>
      </p:sp>
      <p:sp>
        <p:nvSpPr>
          <p:cNvPr id="179202" name="Rectangle 2"/>
          <p:cNvSpPr>
            <a:spLocks noChangeArrowheads="1" noTextEdit="1"/>
          </p:cNvSpPr>
          <p:nvPr>
            <p:ph type="sldImg"/>
          </p:nvPr>
        </p:nvSpPr>
        <p:spPr>
          <a:ln/>
        </p:spPr>
      </p:sp>
      <p:sp>
        <p:nvSpPr>
          <p:cNvPr id="17920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85CD0C5-B331-4287-8397-C37E6BC82275}" type="slidenum">
              <a:rPr lang="en-US"/>
              <a:pPr/>
              <a:t>8</a:t>
            </a:fld>
            <a:endParaRPr lang="en-US"/>
          </a:p>
        </p:txBody>
      </p:sp>
      <p:sp>
        <p:nvSpPr>
          <p:cNvPr id="236546" name="Rectangle 2"/>
          <p:cNvSpPr>
            <a:spLocks noChangeArrowheads="1" noTextEdit="1"/>
          </p:cNvSpPr>
          <p:nvPr>
            <p:ph type="sldImg"/>
          </p:nvPr>
        </p:nvSpPr>
        <p:spPr>
          <a:ln/>
        </p:spPr>
      </p:sp>
      <p:sp>
        <p:nvSpPr>
          <p:cNvPr id="2365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7FA9BD8-064C-49B8-A3DF-58A893326521}" type="slidenum">
              <a:rPr lang="en-US"/>
              <a:pPr/>
              <a:t>9</a:t>
            </a:fld>
            <a:endParaRPr lang="en-US"/>
          </a:p>
        </p:txBody>
      </p:sp>
      <p:sp>
        <p:nvSpPr>
          <p:cNvPr id="237570" name="Rectangle 2"/>
          <p:cNvSpPr>
            <a:spLocks noChangeArrowheads="1" noTextEdit="1"/>
          </p:cNvSpPr>
          <p:nvPr>
            <p:ph type="sldImg"/>
          </p:nvPr>
        </p:nvSpPr>
        <p:spPr>
          <a:ln/>
        </p:spPr>
      </p:sp>
      <p:sp>
        <p:nvSpPr>
          <p:cNvPr id="2375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7281B24-FCB9-4F9B-8E37-1AC3FF55E00F}" type="slidenum">
              <a:rPr lang="en-US"/>
              <a:pPr/>
              <a:t>10</a:t>
            </a:fld>
            <a:endParaRPr lang="en-US"/>
          </a:p>
        </p:txBody>
      </p:sp>
      <p:sp>
        <p:nvSpPr>
          <p:cNvPr id="238594" name="Rectangle 2"/>
          <p:cNvSpPr>
            <a:spLocks noChangeArrowheads="1" noTextEdit="1"/>
          </p:cNvSpPr>
          <p:nvPr>
            <p:ph type="sldImg"/>
          </p:nvPr>
        </p:nvSpPr>
        <p:spPr>
          <a:ln/>
        </p:spPr>
      </p:sp>
      <p:sp>
        <p:nvSpPr>
          <p:cNvPr id="23859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B75C58D-437B-4676-B494-91E7E070958B}" type="slidenum">
              <a:rPr lang="en-US"/>
              <a:pPr/>
              <a:t>11</a:t>
            </a:fld>
            <a:endParaRPr lang="en-US"/>
          </a:p>
        </p:txBody>
      </p:sp>
      <p:sp>
        <p:nvSpPr>
          <p:cNvPr id="239618" name="Rectangle 2"/>
          <p:cNvSpPr>
            <a:spLocks noChangeArrowheads="1" noTextEdit="1"/>
          </p:cNvSpPr>
          <p:nvPr>
            <p:ph type="sldImg"/>
          </p:nvPr>
        </p:nvSpPr>
        <p:spPr>
          <a:ln/>
        </p:spPr>
      </p:sp>
      <p:sp>
        <p:nvSpPr>
          <p:cNvPr id="2396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DCCE7A1-F63E-469F-8B2C-364595D856D2}" type="slidenum">
              <a:rPr lang="en-US"/>
              <a:pPr/>
              <a:t>12</a:t>
            </a:fld>
            <a:endParaRPr lang="en-US"/>
          </a:p>
        </p:txBody>
      </p:sp>
      <p:sp>
        <p:nvSpPr>
          <p:cNvPr id="180226" name="Rectangle 2"/>
          <p:cNvSpPr>
            <a:spLocks noChangeArrowheads="1" noTextEdit="1"/>
          </p:cNvSpPr>
          <p:nvPr>
            <p:ph type="sldImg"/>
          </p:nvPr>
        </p:nvSpPr>
        <p:spPr>
          <a:ln/>
        </p:spPr>
      </p:sp>
      <p:sp>
        <p:nvSpPr>
          <p:cNvPr id="180227"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90818" name="Group 2"/>
          <p:cNvGrpSpPr>
            <a:grpSpLocks/>
          </p:cNvGrpSpPr>
          <p:nvPr/>
        </p:nvGrpSpPr>
        <p:grpSpPr bwMode="auto">
          <a:xfrm>
            <a:off x="0" y="0"/>
            <a:ext cx="8763000" cy="5943600"/>
            <a:chOff x="0" y="0"/>
            <a:chExt cx="5520" cy="3744"/>
          </a:xfrm>
        </p:grpSpPr>
        <p:sp>
          <p:nvSpPr>
            <p:cNvPr id="290819" name="Rectangle 3"/>
            <p:cNvSpPr>
              <a:spLocks noChangeArrowheads="1"/>
            </p:cNvSpPr>
            <p:nvPr/>
          </p:nvSpPr>
          <p:spPr bwMode="auto">
            <a:xfrm>
              <a:off x="0" y="0"/>
              <a:ext cx="1104" cy="3072"/>
            </a:xfrm>
            <a:prstGeom prst="rect">
              <a:avLst/>
            </a:prstGeom>
            <a:solidFill>
              <a:schemeClr val="accent1"/>
            </a:solidFill>
            <a:ln w="9525">
              <a:noFill/>
              <a:miter lim="800000"/>
              <a:headEnd/>
              <a:tailEnd/>
            </a:ln>
            <a:effectLst/>
          </p:spPr>
          <p:txBody>
            <a:bodyPr wrap="none" anchor="ctr"/>
            <a:lstStyle/>
            <a:p>
              <a:pPr algn="ctr"/>
              <a:endParaRPr lang="en-US" sz="2400">
                <a:latin typeface="Times New Roman" pitchFamily="18" charset="0"/>
              </a:endParaRPr>
            </a:p>
          </p:txBody>
        </p:sp>
        <p:grpSp>
          <p:nvGrpSpPr>
            <p:cNvPr id="290820" name="Group 4"/>
            <p:cNvGrpSpPr>
              <a:grpSpLocks/>
            </p:cNvGrpSpPr>
            <p:nvPr userDrawn="1"/>
          </p:nvGrpSpPr>
          <p:grpSpPr bwMode="auto">
            <a:xfrm>
              <a:off x="0" y="2208"/>
              <a:ext cx="5520" cy="1536"/>
              <a:chOff x="0" y="2208"/>
              <a:chExt cx="5520" cy="1536"/>
            </a:xfrm>
          </p:grpSpPr>
          <p:sp>
            <p:nvSpPr>
              <p:cNvPr id="290821" name="Rectangle 5"/>
              <p:cNvSpPr>
                <a:spLocks noChangeArrowheads="1"/>
              </p:cNvSpPr>
              <p:nvPr/>
            </p:nvSpPr>
            <p:spPr bwMode="ltGray">
              <a:xfrm>
                <a:off x="624" y="2208"/>
                <a:ext cx="4896" cy="1536"/>
              </a:xfrm>
              <a:prstGeom prst="rect">
                <a:avLst/>
              </a:prstGeom>
              <a:solidFill>
                <a:schemeClr val="bg2"/>
              </a:solidFill>
              <a:ln w="9525">
                <a:noFill/>
                <a:miter lim="800000"/>
                <a:headEnd/>
                <a:tailEnd/>
              </a:ln>
              <a:effectLst/>
            </p:spPr>
            <p:txBody>
              <a:bodyPr wrap="none" anchor="ctr"/>
              <a:lstStyle/>
              <a:p>
                <a:pPr algn="ctr"/>
                <a:endParaRPr lang="en-US" sz="2400">
                  <a:latin typeface="Times New Roman" pitchFamily="18" charset="0"/>
                </a:endParaRPr>
              </a:p>
            </p:txBody>
          </p:sp>
          <p:sp>
            <p:nvSpPr>
              <p:cNvPr id="290822" name="Rectangle 6"/>
              <p:cNvSpPr>
                <a:spLocks noChangeArrowheads="1"/>
              </p:cNvSpPr>
              <p:nvPr/>
            </p:nvSpPr>
            <p:spPr bwMode="white">
              <a:xfrm>
                <a:off x="654" y="2352"/>
                <a:ext cx="4818" cy="1347"/>
              </a:xfrm>
              <a:prstGeom prst="rect">
                <a:avLst/>
              </a:prstGeom>
              <a:solidFill>
                <a:schemeClr val="bg1"/>
              </a:solidFill>
              <a:ln w="9525">
                <a:noFill/>
                <a:miter lim="800000"/>
                <a:headEnd/>
                <a:tailEnd/>
              </a:ln>
              <a:effectLst/>
            </p:spPr>
            <p:txBody>
              <a:bodyPr wrap="none" anchor="ctr"/>
              <a:lstStyle/>
              <a:p>
                <a:pPr algn="ctr"/>
                <a:endParaRPr lang="en-US" sz="2400">
                  <a:latin typeface="Times New Roman" pitchFamily="18" charset="0"/>
                </a:endParaRPr>
              </a:p>
            </p:txBody>
          </p:sp>
          <p:sp>
            <p:nvSpPr>
              <p:cNvPr id="290823" name="Line 7"/>
              <p:cNvSpPr>
                <a:spLocks noChangeShapeType="1"/>
              </p:cNvSpPr>
              <p:nvPr/>
            </p:nvSpPr>
            <p:spPr bwMode="auto">
              <a:xfrm>
                <a:off x="0" y="3072"/>
                <a:ext cx="624" cy="0"/>
              </a:xfrm>
              <a:prstGeom prst="line">
                <a:avLst/>
              </a:prstGeom>
              <a:noFill/>
              <a:ln w="50800">
                <a:solidFill>
                  <a:schemeClr val="bg2"/>
                </a:solidFill>
                <a:round/>
                <a:headEnd/>
                <a:tailEnd/>
              </a:ln>
              <a:effectLst/>
            </p:spPr>
            <p:txBody>
              <a:bodyPr/>
              <a:lstStyle/>
              <a:p>
                <a:endParaRPr lang="en-IN"/>
              </a:p>
            </p:txBody>
          </p:sp>
        </p:grpSp>
        <p:grpSp>
          <p:nvGrpSpPr>
            <p:cNvPr id="290824" name="Group 8"/>
            <p:cNvGrpSpPr>
              <a:grpSpLocks/>
            </p:cNvGrpSpPr>
            <p:nvPr userDrawn="1"/>
          </p:nvGrpSpPr>
          <p:grpSpPr bwMode="auto">
            <a:xfrm>
              <a:off x="400" y="336"/>
              <a:ext cx="5088" cy="192"/>
              <a:chOff x="400" y="336"/>
              <a:chExt cx="5088" cy="192"/>
            </a:xfrm>
          </p:grpSpPr>
          <p:sp>
            <p:nvSpPr>
              <p:cNvPr id="290825" name="Rectangle 9"/>
              <p:cNvSpPr>
                <a:spLocks noChangeArrowheads="1"/>
              </p:cNvSpPr>
              <p:nvPr/>
            </p:nvSpPr>
            <p:spPr bwMode="auto">
              <a:xfrm>
                <a:off x="3952" y="336"/>
                <a:ext cx="1536" cy="192"/>
              </a:xfrm>
              <a:prstGeom prst="rect">
                <a:avLst/>
              </a:prstGeom>
              <a:solidFill>
                <a:schemeClr val="folHlink"/>
              </a:solidFill>
              <a:ln w="9525">
                <a:noFill/>
                <a:miter lim="800000"/>
                <a:headEnd/>
                <a:tailEnd/>
              </a:ln>
              <a:effectLst/>
            </p:spPr>
            <p:txBody>
              <a:bodyPr wrap="none" anchor="ctr"/>
              <a:lstStyle/>
              <a:p>
                <a:pPr algn="ctr"/>
                <a:endParaRPr lang="en-US" sz="2400">
                  <a:latin typeface="Times New Roman" pitchFamily="18" charset="0"/>
                </a:endParaRPr>
              </a:p>
            </p:txBody>
          </p:sp>
          <p:sp>
            <p:nvSpPr>
              <p:cNvPr id="290826" name="Line 10"/>
              <p:cNvSpPr>
                <a:spLocks noChangeShapeType="1"/>
              </p:cNvSpPr>
              <p:nvPr/>
            </p:nvSpPr>
            <p:spPr bwMode="auto">
              <a:xfrm>
                <a:off x="400" y="432"/>
                <a:ext cx="5088" cy="0"/>
              </a:xfrm>
              <a:prstGeom prst="line">
                <a:avLst/>
              </a:prstGeom>
              <a:noFill/>
              <a:ln w="44450">
                <a:solidFill>
                  <a:schemeClr val="bg2"/>
                </a:solidFill>
                <a:round/>
                <a:headEnd/>
                <a:tailEnd/>
              </a:ln>
              <a:effectLst/>
            </p:spPr>
            <p:txBody>
              <a:bodyPr/>
              <a:lstStyle/>
              <a:p>
                <a:endParaRPr lang="en-IN"/>
              </a:p>
            </p:txBody>
          </p:sp>
        </p:grpSp>
      </p:grpSp>
      <p:sp>
        <p:nvSpPr>
          <p:cNvPr id="290827" name="Rectangle 11"/>
          <p:cNvSpPr>
            <a:spLocks noGrp="1" noChangeArrowheads="1"/>
          </p:cNvSpPr>
          <p:nvPr>
            <p:ph type="ctrTitle"/>
          </p:nvPr>
        </p:nvSpPr>
        <p:spPr>
          <a:xfrm>
            <a:off x="2057400" y="1143000"/>
            <a:ext cx="6629400" cy="2209800"/>
          </a:xfrm>
        </p:spPr>
        <p:txBody>
          <a:bodyPr/>
          <a:lstStyle>
            <a:lvl1pPr>
              <a:defRPr sz="4800"/>
            </a:lvl1pPr>
          </a:lstStyle>
          <a:p>
            <a:r>
              <a:rPr lang="en-US"/>
              <a:t>Click to edit Master title style</a:t>
            </a:r>
          </a:p>
        </p:txBody>
      </p:sp>
      <p:sp>
        <p:nvSpPr>
          <p:cNvPr id="290828" name="Rectangle 12"/>
          <p:cNvSpPr>
            <a:spLocks noGrp="1" noChangeArrowheads="1"/>
          </p:cNvSpPr>
          <p:nvPr>
            <p:ph type="subTitle" idx="1"/>
          </p:nvPr>
        </p:nvSpPr>
        <p:spPr>
          <a:xfrm>
            <a:off x="1371600" y="3962400"/>
            <a:ext cx="6858000" cy="1600200"/>
          </a:xfrm>
        </p:spPr>
        <p:txBody>
          <a:bodyPr anchor="ctr"/>
          <a:lstStyle>
            <a:lvl1pPr marL="0" indent="0" algn="ctr">
              <a:buFont typeface="Wingdings" pitchFamily="2" charset="2"/>
              <a:buNone/>
              <a:defRPr/>
            </a:lvl1pPr>
          </a:lstStyle>
          <a:p>
            <a:r>
              <a:rPr lang="en-US"/>
              <a:t>Click to edit Master subtitle style</a:t>
            </a:r>
          </a:p>
        </p:txBody>
      </p:sp>
      <p:sp>
        <p:nvSpPr>
          <p:cNvPr id="290829" name="Rectangle 13"/>
          <p:cNvSpPr>
            <a:spLocks noGrp="1" noChangeArrowheads="1"/>
          </p:cNvSpPr>
          <p:nvPr>
            <p:ph type="dt" sz="half" idx="2"/>
          </p:nvPr>
        </p:nvSpPr>
        <p:spPr>
          <a:xfrm>
            <a:off x="912813" y="6251575"/>
            <a:ext cx="1905000" cy="457200"/>
          </a:xfrm>
        </p:spPr>
        <p:txBody>
          <a:bodyPr/>
          <a:lstStyle>
            <a:lvl1pPr>
              <a:defRPr/>
            </a:lvl1pPr>
          </a:lstStyle>
          <a:p>
            <a:endParaRPr lang="en-US"/>
          </a:p>
        </p:txBody>
      </p:sp>
      <p:sp>
        <p:nvSpPr>
          <p:cNvPr id="290830" name="Rectangle 14"/>
          <p:cNvSpPr>
            <a:spLocks noGrp="1" noChangeArrowheads="1"/>
          </p:cNvSpPr>
          <p:nvPr>
            <p:ph type="ftr" sz="quarter" idx="3"/>
          </p:nvPr>
        </p:nvSpPr>
        <p:spPr>
          <a:xfrm>
            <a:off x="3354388" y="6248400"/>
            <a:ext cx="2895600" cy="457200"/>
          </a:xfrm>
        </p:spPr>
        <p:txBody>
          <a:bodyPr/>
          <a:lstStyle>
            <a:lvl1pPr>
              <a:defRPr/>
            </a:lvl1pPr>
          </a:lstStyle>
          <a:p>
            <a:endParaRPr lang="en-US"/>
          </a:p>
        </p:txBody>
      </p:sp>
      <p:sp>
        <p:nvSpPr>
          <p:cNvPr id="290831" name="Rectangle 15"/>
          <p:cNvSpPr>
            <a:spLocks noGrp="1" noChangeArrowheads="1"/>
          </p:cNvSpPr>
          <p:nvPr>
            <p:ph type="sldNum" sz="quarter" idx="4"/>
          </p:nvPr>
        </p:nvSpPr>
        <p:spPr/>
        <p:txBody>
          <a:bodyPr/>
          <a:lstStyle>
            <a:lvl1pPr>
              <a:defRPr/>
            </a:lvl1pPr>
          </a:lstStyle>
          <a:p>
            <a:fld id="{6E831C29-3966-48F8-8AE5-C2E1C8F35FFF}"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D772CC66-5135-4FB2-AFCA-E6464E5B6E85}"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43700" y="277813"/>
            <a:ext cx="1943100" cy="5853112"/>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914400" y="277813"/>
            <a:ext cx="5676900" cy="58531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4E9482F1-FFBF-4FBA-A0E0-1AA506A275A7}" type="slidenum">
              <a:rPr lang="en-US"/>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277813"/>
            <a:ext cx="7772400" cy="1143000"/>
          </a:xfrm>
        </p:spPr>
        <p:txBody>
          <a:bodyPr/>
          <a:lstStyle/>
          <a:p>
            <a:r>
              <a:rPr lang="en-US" smtClean="0"/>
              <a:t>Click to edit Master title style</a:t>
            </a:r>
            <a:endParaRPr lang="en-IN"/>
          </a:p>
        </p:txBody>
      </p:sp>
      <p:sp>
        <p:nvSpPr>
          <p:cNvPr id="3" name="Text Placeholder 2"/>
          <p:cNvSpPr>
            <a:spLocks noGrp="1"/>
          </p:cNvSpPr>
          <p:nvPr>
            <p:ph type="body" sz="half" idx="1"/>
          </p:nvPr>
        </p:nvSpPr>
        <p:spPr>
          <a:xfrm>
            <a:off x="914400" y="1600200"/>
            <a:ext cx="38100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876800" y="1600200"/>
            <a:ext cx="38100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a:xfrm>
            <a:off x="914400" y="6251575"/>
            <a:ext cx="1981200" cy="457200"/>
          </a:xfrm>
        </p:spPr>
        <p:txBody>
          <a:bodyPr/>
          <a:lstStyle>
            <a:lvl1pPr>
              <a:defRPr/>
            </a:lvl1pPr>
          </a:lstStyle>
          <a:p>
            <a:endParaRPr lang="en-US"/>
          </a:p>
        </p:txBody>
      </p:sp>
      <p:sp>
        <p:nvSpPr>
          <p:cNvPr id="6" name="Footer Placeholder 5"/>
          <p:cNvSpPr>
            <a:spLocks noGrp="1"/>
          </p:cNvSpPr>
          <p:nvPr>
            <p:ph type="ftr" sz="quarter" idx="11"/>
          </p:nvPr>
        </p:nvSpPr>
        <p:spPr>
          <a:xfrm>
            <a:off x="3352800" y="6248400"/>
            <a:ext cx="2971800" cy="457200"/>
          </a:xfrm>
        </p:spPr>
        <p:txBody>
          <a:bodyPr/>
          <a:lstStyle>
            <a:lvl1pPr>
              <a:defRPr/>
            </a:lvl1pPr>
          </a:lstStyle>
          <a:p>
            <a:endParaRPr lang="en-US"/>
          </a:p>
        </p:txBody>
      </p:sp>
      <p:sp>
        <p:nvSpPr>
          <p:cNvPr id="7" name="Slide Number Placeholder 6"/>
          <p:cNvSpPr>
            <a:spLocks noGrp="1"/>
          </p:cNvSpPr>
          <p:nvPr>
            <p:ph type="sldNum" sz="quarter" idx="12"/>
          </p:nvPr>
        </p:nvSpPr>
        <p:spPr>
          <a:xfrm>
            <a:off x="6781800" y="6248400"/>
            <a:ext cx="1905000" cy="457200"/>
          </a:xfrm>
        </p:spPr>
        <p:txBody>
          <a:bodyPr/>
          <a:lstStyle>
            <a:lvl1pPr>
              <a:defRPr/>
            </a:lvl1pPr>
          </a:lstStyle>
          <a:p>
            <a:fld id="{F21F18D1-E4E8-42ED-A0D6-0EC084E48544}" type="slidenum">
              <a:rPr lang="en-US"/>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277813"/>
            <a:ext cx="7772400" cy="1143000"/>
          </a:xfrm>
        </p:spPr>
        <p:txBody>
          <a:bodyPr/>
          <a:lstStyle/>
          <a:p>
            <a:r>
              <a:rPr lang="en-US" smtClean="0"/>
              <a:t>Click to edit Master title style</a:t>
            </a:r>
            <a:endParaRPr lang="en-IN"/>
          </a:p>
        </p:txBody>
      </p:sp>
      <p:sp>
        <p:nvSpPr>
          <p:cNvPr id="3" name="Text Placeholder 2"/>
          <p:cNvSpPr>
            <a:spLocks noGrp="1"/>
          </p:cNvSpPr>
          <p:nvPr>
            <p:ph type="body" sz="half" idx="1"/>
          </p:nvPr>
        </p:nvSpPr>
        <p:spPr>
          <a:xfrm>
            <a:off x="914400" y="1600200"/>
            <a:ext cx="38100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quarter" idx="2"/>
          </p:nvPr>
        </p:nvSpPr>
        <p:spPr>
          <a:xfrm>
            <a:off x="4876800" y="1600200"/>
            <a:ext cx="3810000" cy="21891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Content Placeholder 4"/>
          <p:cNvSpPr>
            <a:spLocks noGrp="1"/>
          </p:cNvSpPr>
          <p:nvPr>
            <p:ph sz="quarter" idx="3"/>
          </p:nvPr>
        </p:nvSpPr>
        <p:spPr>
          <a:xfrm>
            <a:off x="4876800" y="3941763"/>
            <a:ext cx="3810000" cy="21891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Date Placeholder 5"/>
          <p:cNvSpPr>
            <a:spLocks noGrp="1"/>
          </p:cNvSpPr>
          <p:nvPr>
            <p:ph type="dt" sz="half" idx="10"/>
          </p:nvPr>
        </p:nvSpPr>
        <p:spPr>
          <a:xfrm>
            <a:off x="914400" y="6251575"/>
            <a:ext cx="1981200" cy="457200"/>
          </a:xfrm>
        </p:spPr>
        <p:txBody>
          <a:bodyPr/>
          <a:lstStyle>
            <a:lvl1pPr>
              <a:defRPr/>
            </a:lvl1pPr>
          </a:lstStyle>
          <a:p>
            <a:endParaRPr lang="en-US"/>
          </a:p>
        </p:txBody>
      </p:sp>
      <p:sp>
        <p:nvSpPr>
          <p:cNvPr id="7" name="Footer Placeholder 6"/>
          <p:cNvSpPr>
            <a:spLocks noGrp="1"/>
          </p:cNvSpPr>
          <p:nvPr>
            <p:ph type="ftr" sz="quarter" idx="11"/>
          </p:nvPr>
        </p:nvSpPr>
        <p:spPr>
          <a:xfrm>
            <a:off x="3352800" y="6248400"/>
            <a:ext cx="2971800" cy="457200"/>
          </a:xfrm>
        </p:spPr>
        <p:txBody>
          <a:bodyPr/>
          <a:lstStyle>
            <a:lvl1pPr>
              <a:defRPr/>
            </a:lvl1pPr>
          </a:lstStyle>
          <a:p>
            <a:endParaRPr lang="en-US"/>
          </a:p>
        </p:txBody>
      </p:sp>
      <p:sp>
        <p:nvSpPr>
          <p:cNvPr id="8" name="Slide Number Placeholder 7"/>
          <p:cNvSpPr>
            <a:spLocks noGrp="1"/>
          </p:cNvSpPr>
          <p:nvPr>
            <p:ph type="sldNum" sz="quarter" idx="12"/>
          </p:nvPr>
        </p:nvSpPr>
        <p:spPr>
          <a:xfrm>
            <a:off x="6781800" y="6248400"/>
            <a:ext cx="1905000" cy="457200"/>
          </a:xfrm>
        </p:spPr>
        <p:txBody>
          <a:bodyPr/>
          <a:lstStyle>
            <a:lvl1pPr>
              <a:defRPr/>
            </a:lvl1pPr>
          </a:lstStyle>
          <a:p>
            <a:fld id="{3F7E9836-398F-48F3-B6B6-97BA77A6F76E}"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08C140AC-C8D6-4796-9350-6200EF8C1790}"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C18421D0-1DBC-44BB-B0EF-44DB6CA4FCAE}"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914400" y="1600200"/>
            <a:ext cx="38100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876800" y="1600200"/>
            <a:ext cx="38100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02E0FC4A-0B4F-45A5-A899-8D602AC1DF6A}"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3E28AF56-7D8C-4D8B-9643-4E04EAC481FF}"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537D0A1E-D27D-4A4F-B8A9-C0AD3A8BEFC0}"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ADBC45C5-4C66-4CA6-B157-C6FDAB770E8B}"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12F58ACD-EC29-438D-8FB8-2B44542A8244}"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129862D8-012D-4E52-AA94-18582F0F300C}"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89794" name="Group 2"/>
          <p:cNvGrpSpPr>
            <a:grpSpLocks/>
          </p:cNvGrpSpPr>
          <p:nvPr/>
        </p:nvGrpSpPr>
        <p:grpSpPr bwMode="auto">
          <a:xfrm>
            <a:off x="0" y="0"/>
            <a:ext cx="8686800" cy="4876800"/>
            <a:chOff x="0" y="0"/>
            <a:chExt cx="5472" cy="3072"/>
          </a:xfrm>
        </p:grpSpPr>
        <p:sp>
          <p:nvSpPr>
            <p:cNvPr id="289795" name="Rectangle 3"/>
            <p:cNvSpPr>
              <a:spLocks noChangeArrowheads="1"/>
            </p:cNvSpPr>
            <p:nvPr/>
          </p:nvSpPr>
          <p:spPr bwMode="auto">
            <a:xfrm>
              <a:off x="0" y="0"/>
              <a:ext cx="384" cy="3072"/>
            </a:xfrm>
            <a:prstGeom prst="rect">
              <a:avLst/>
            </a:prstGeom>
            <a:solidFill>
              <a:schemeClr val="accent1"/>
            </a:solidFill>
            <a:ln w="9525">
              <a:noFill/>
              <a:miter lim="800000"/>
              <a:headEnd/>
              <a:tailEnd/>
            </a:ln>
            <a:effectLst/>
          </p:spPr>
          <p:txBody>
            <a:bodyPr wrap="none" anchor="ctr"/>
            <a:lstStyle/>
            <a:p>
              <a:pPr algn="ctr"/>
              <a:endParaRPr lang="en-US" sz="2400">
                <a:latin typeface="Times New Roman" pitchFamily="18" charset="0"/>
              </a:endParaRPr>
            </a:p>
          </p:txBody>
        </p:sp>
        <p:grpSp>
          <p:nvGrpSpPr>
            <p:cNvPr id="289796" name="Group 4"/>
            <p:cNvGrpSpPr>
              <a:grpSpLocks/>
            </p:cNvGrpSpPr>
            <p:nvPr/>
          </p:nvGrpSpPr>
          <p:grpSpPr bwMode="auto">
            <a:xfrm>
              <a:off x="240" y="893"/>
              <a:ext cx="5232" cy="115"/>
              <a:chOff x="240" y="893"/>
              <a:chExt cx="5232" cy="115"/>
            </a:xfrm>
          </p:grpSpPr>
          <p:sp>
            <p:nvSpPr>
              <p:cNvPr id="289797" name="Rectangle 5"/>
              <p:cNvSpPr>
                <a:spLocks noChangeArrowheads="1"/>
              </p:cNvSpPr>
              <p:nvPr/>
            </p:nvSpPr>
            <p:spPr bwMode="auto">
              <a:xfrm>
                <a:off x="4320" y="893"/>
                <a:ext cx="1152" cy="115"/>
              </a:xfrm>
              <a:prstGeom prst="rect">
                <a:avLst/>
              </a:prstGeom>
              <a:solidFill>
                <a:schemeClr val="folHlink"/>
              </a:solidFill>
              <a:ln w="9525">
                <a:noFill/>
                <a:miter lim="800000"/>
                <a:headEnd/>
                <a:tailEnd/>
              </a:ln>
              <a:effectLst/>
            </p:spPr>
            <p:txBody>
              <a:bodyPr wrap="none" anchor="ctr"/>
              <a:lstStyle/>
              <a:p>
                <a:pPr algn="ctr"/>
                <a:endParaRPr lang="en-US" sz="2400">
                  <a:latin typeface="Times New Roman" pitchFamily="18" charset="0"/>
                </a:endParaRPr>
              </a:p>
            </p:txBody>
          </p:sp>
          <p:sp>
            <p:nvSpPr>
              <p:cNvPr id="289798" name="Line 6"/>
              <p:cNvSpPr>
                <a:spLocks noChangeShapeType="1"/>
              </p:cNvSpPr>
              <p:nvPr/>
            </p:nvSpPr>
            <p:spPr bwMode="auto">
              <a:xfrm>
                <a:off x="240" y="941"/>
                <a:ext cx="5232" cy="0"/>
              </a:xfrm>
              <a:prstGeom prst="line">
                <a:avLst/>
              </a:prstGeom>
              <a:noFill/>
              <a:ln w="19050">
                <a:solidFill>
                  <a:schemeClr val="bg2"/>
                </a:solidFill>
                <a:round/>
                <a:headEnd/>
                <a:tailEnd/>
              </a:ln>
              <a:effectLst/>
            </p:spPr>
            <p:txBody>
              <a:bodyPr/>
              <a:lstStyle/>
              <a:p>
                <a:endParaRPr lang="en-IN"/>
              </a:p>
            </p:txBody>
          </p:sp>
        </p:grpSp>
      </p:grpSp>
      <p:sp>
        <p:nvSpPr>
          <p:cNvPr id="289799" name="Rectangle 7"/>
          <p:cNvSpPr>
            <a:spLocks noGrp="1" noChangeArrowheads="1"/>
          </p:cNvSpPr>
          <p:nvPr>
            <p:ph type="title"/>
          </p:nvPr>
        </p:nvSpPr>
        <p:spPr bwMode="auto">
          <a:xfrm>
            <a:off x="914400" y="277813"/>
            <a:ext cx="77724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89800" name="Rectangle 8"/>
          <p:cNvSpPr>
            <a:spLocks noGrp="1" noChangeArrowheads="1"/>
          </p:cNvSpPr>
          <p:nvPr>
            <p:ph type="body" idx="1"/>
          </p:nvPr>
        </p:nvSpPr>
        <p:spPr bwMode="auto">
          <a:xfrm>
            <a:off x="914400" y="1600200"/>
            <a:ext cx="7772400" cy="45307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89801" name="Rectangle 9"/>
          <p:cNvSpPr>
            <a:spLocks noGrp="1" noChangeArrowheads="1"/>
          </p:cNvSpPr>
          <p:nvPr>
            <p:ph type="dt" sz="half" idx="2"/>
          </p:nvPr>
        </p:nvSpPr>
        <p:spPr bwMode="auto">
          <a:xfrm>
            <a:off x="914400" y="6251575"/>
            <a:ext cx="19812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a:lvl1pPr>
          </a:lstStyle>
          <a:p>
            <a:endParaRPr lang="en-US"/>
          </a:p>
        </p:txBody>
      </p:sp>
      <p:sp>
        <p:nvSpPr>
          <p:cNvPr id="289802" name="Rectangle 10"/>
          <p:cNvSpPr>
            <a:spLocks noGrp="1" noChangeArrowheads="1"/>
          </p:cNvSpPr>
          <p:nvPr>
            <p:ph type="ftr" sz="quarter" idx="3"/>
          </p:nvPr>
        </p:nvSpPr>
        <p:spPr bwMode="auto">
          <a:xfrm>
            <a:off x="3352800" y="624840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a:lvl1pPr>
          </a:lstStyle>
          <a:p>
            <a:endParaRPr lang="en-US"/>
          </a:p>
        </p:txBody>
      </p:sp>
      <p:sp>
        <p:nvSpPr>
          <p:cNvPr id="289803" name="Rectangle 11"/>
          <p:cNvSpPr>
            <a:spLocks noGrp="1" noChangeArrowheads="1"/>
          </p:cNvSpPr>
          <p:nvPr>
            <p:ph type="sldNum" sz="quarter" idx="4"/>
          </p:nvPr>
        </p:nvSpPr>
        <p:spPr bwMode="auto">
          <a:xfrm>
            <a:off x="6781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a:lvl1pPr>
          </a:lstStyle>
          <a:p>
            <a:fld id="{C2F97910-7367-4BB1-8D0B-A237346100C2}" type="slidenum">
              <a:rPr lang="en-US"/>
              <a:pPr/>
              <a:t>‹#›</a:t>
            </a:fld>
            <a:endParaRPr lang="en-US"/>
          </a:p>
        </p:txBody>
      </p:sp>
      <p:sp>
        <p:nvSpPr>
          <p:cNvPr id="289804" name="Line 12"/>
          <p:cNvSpPr>
            <a:spLocks noChangeShapeType="1"/>
          </p:cNvSpPr>
          <p:nvPr/>
        </p:nvSpPr>
        <p:spPr bwMode="auto">
          <a:xfrm>
            <a:off x="0" y="4876800"/>
            <a:ext cx="609600" cy="0"/>
          </a:xfrm>
          <a:prstGeom prst="line">
            <a:avLst/>
          </a:prstGeom>
          <a:noFill/>
          <a:ln w="44450">
            <a:solidFill>
              <a:schemeClr val="bg2"/>
            </a:solidFill>
            <a:round/>
            <a:headEnd/>
            <a:tailEnd/>
          </a:ln>
          <a:effectLst/>
        </p:spPr>
        <p:txBody>
          <a:bodyPr/>
          <a:lstStyle/>
          <a:p>
            <a:endParaRPr lang="en-IN"/>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Lst>
  <p:timing>
    <p:tnLst>
      <p:par>
        <p:cTn id="1" dur="indefinite" restart="never" nodeType="tmRoot"/>
      </p:par>
    </p:tnLst>
  </p:timing>
  <p:txStyles>
    <p:titleStyle>
      <a:lvl1pPr algn="l" rtl="0" fontAlgn="base">
        <a:spcBef>
          <a:spcPct val="0"/>
        </a:spcBef>
        <a:spcAft>
          <a:spcPct val="0"/>
        </a:spcAft>
        <a:defRPr sz="4200">
          <a:solidFill>
            <a:schemeClr val="tx2"/>
          </a:solidFill>
          <a:latin typeface="+mj-lt"/>
          <a:ea typeface="+mj-ea"/>
          <a:cs typeface="+mj-cs"/>
        </a:defRPr>
      </a:lvl1pPr>
      <a:lvl2pPr algn="l" rtl="0" fontAlgn="base">
        <a:spcBef>
          <a:spcPct val="0"/>
        </a:spcBef>
        <a:spcAft>
          <a:spcPct val="0"/>
        </a:spcAft>
        <a:defRPr sz="4200">
          <a:solidFill>
            <a:schemeClr val="tx2"/>
          </a:solidFill>
          <a:latin typeface="Times New Roman" pitchFamily="18" charset="0"/>
        </a:defRPr>
      </a:lvl2pPr>
      <a:lvl3pPr algn="l" rtl="0" fontAlgn="base">
        <a:spcBef>
          <a:spcPct val="0"/>
        </a:spcBef>
        <a:spcAft>
          <a:spcPct val="0"/>
        </a:spcAft>
        <a:defRPr sz="4200">
          <a:solidFill>
            <a:schemeClr val="tx2"/>
          </a:solidFill>
          <a:latin typeface="Times New Roman" pitchFamily="18" charset="0"/>
        </a:defRPr>
      </a:lvl3pPr>
      <a:lvl4pPr algn="l" rtl="0" fontAlgn="base">
        <a:spcBef>
          <a:spcPct val="0"/>
        </a:spcBef>
        <a:spcAft>
          <a:spcPct val="0"/>
        </a:spcAft>
        <a:defRPr sz="4200">
          <a:solidFill>
            <a:schemeClr val="tx2"/>
          </a:solidFill>
          <a:latin typeface="Times New Roman" pitchFamily="18" charset="0"/>
        </a:defRPr>
      </a:lvl4pPr>
      <a:lvl5pPr algn="l" rtl="0" fontAlgn="base">
        <a:spcBef>
          <a:spcPct val="0"/>
        </a:spcBef>
        <a:spcAft>
          <a:spcPct val="0"/>
        </a:spcAft>
        <a:defRPr sz="4200">
          <a:solidFill>
            <a:schemeClr val="tx2"/>
          </a:solidFill>
          <a:latin typeface="Times New Roman" pitchFamily="18" charset="0"/>
        </a:defRPr>
      </a:lvl5pPr>
      <a:lvl6pPr marL="457200" algn="l" rtl="0" fontAlgn="base">
        <a:spcBef>
          <a:spcPct val="0"/>
        </a:spcBef>
        <a:spcAft>
          <a:spcPct val="0"/>
        </a:spcAft>
        <a:defRPr sz="4200">
          <a:solidFill>
            <a:schemeClr val="tx2"/>
          </a:solidFill>
          <a:latin typeface="Times New Roman" pitchFamily="18" charset="0"/>
        </a:defRPr>
      </a:lvl6pPr>
      <a:lvl7pPr marL="914400" algn="l" rtl="0" fontAlgn="base">
        <a:spcBef>
          <a:spcPct val="0"/>
        </a:spcBef>
        <a:spcAft>
          <a:spcPct val="0"/>
        </a:spcAft>
        <a:defRPr sz="4200">
          <a:solidFill>
            <a:schemeClr val="tx2"/>
          </a:solidFill>
          <a:latin typeface="Times New Roman" pitchFamily="18" charset="0"/>
        </a:defRPr>
      </a:lvl7pPr>
      <a:lvl8pPr marL="1371600" algn="l" rtl="0" fontAlgn="base">
        <a:spcBef>
          <a:spcPct val="0"/>
        </a:spcBef>
        <a:spcAft>
          <a:spcPct val="0"/>
        </a:spcAft>
        <a:defRPr sz="4200">
          <a:solidFill>
            <a:schemeClr val="tx2"/>
          </a:solidFill>
          <a:latin typeface="Times New Roman" pitchFamily="18" charset="0"/>
        </a:defRPr>
      </a:lvl8pPr>
      <a:lvl9pPr marL="1828800" algn="l" rtl="0" fontAlgn="base">
        <a:spcBef>
          <a:spcPct val="0"/>
        </a:spcBef>
        <a:spcAft>
          <a:spcPct val="0"/>
        </a:spcAft>
        <a:defRPr sz="4200">
          <a:solidFill>
            <a:schemeClr val="tx2"/>
          </a:solidFill>
          <a:latin typeface="Times New Roman" pitchFamily="18" charset="0"/>
        </a:defRPr>
      </a:lvl9pPr>
    </p:titleStyle>
    <p:bodyStyle>
      <a:lvl1pPr marL="342900" indent="-342900" algn="l" rtl="0" fontAlgn="base">
        <a:spcBef>
          <a:spcPct val="20000"/>
        </a:spcBef>
        <a:spcAft>
          <a:spcPct val="0"/>
        </a:spcAft>
        <a:buClr>
          <a:schemeClr val="folHlink"/>
        </a:buClr>
        <a:buSzPct val="90000"/>
        <a:buFont typeface="Wingdings" pitchFamily="2" charset="2"/>
        <a:buChar char="n"/>
        <a:defRPr sz="2800">
          <a:solidFill>
            <a:schemeClr val="tx1"/>
          </a:solidFill>
          <a:latin typeface="+mn-lt"/>
          <a:ea typeface="+mn-ea"/>
          <a:cs typeface="+mn-cs"/>
        </a:defRPr>
      </a:lvl1pPr>
      <a:lvl2pPr marL="742950" indent="-285750" algn="l" rtl="0" fontAlgn="base">
        <a:spcBef>
          <a:spcPct val="20000"/>
        </a:spcBef>
        <a:spcAft>
          <a:spcPct val="0"/>
        </a:spcAft>
        <a:buClr>
          <a:schemeClr val="accent1"/>
        </a:buClr>
        <a:buSzPct val="75000"/>
        <a:buFont typeface="Wingdings" pitchFamily="2" charset="2"/>
        <a:buChar char="n"/>
        <a:defRPr sz="2600">
          <a:solidFill>
            <a:schemeClr val="tx1"/>
          </a:solidFill>
          <a:latin typeface="+mn-lt"/>
        </a:defRPr>
      </a:lvl2pPr>
      <a:lvl3pPr marL="1143000" indent="-228600" algn="l" rtl="0" fontAlgn="base">
        <a:spcBef>
          <a:spcPct val="20000"/>
        </a:spcBef>
        <a:spcAft>
          <a:spcPct val="0"/>
        </a:spcAft>
        <a:buClr>
          <a:schemeClr val="folHlink"/>
        </a:buClr>
        <a:buSzPct val="55000"/>
        <a:buFont typeface="Wingdings" pitchFamily="2" charset="2"/>
        <a:buChar char="n"/>
        <a:defRPr sz="2300">
          <a:solidFill>
            <a:schemeClr val="tx1"/>
          </a:solidFill>
          <a:latin typeface="+mn-lt"/>
        </a:defRPr>
      </a:lvl3pPr>
      <a:lvl4pPr marL="1600200" indent="-228600" algn="l" rtl="0" fontAlgn="base">
        <a:spcBef>
          <a:spcPct val="20000"/>
        </a:spcBef>
        <a:spcAft>
          <a:spcPct val="0"/>
        </a:spcAft>
        <a:buClr>
          <a:schemeClr val="accent1"/>
        </a:buClr>
        <a:buFont typeface="Wingdings" pitchFamily="2" charset="2"/>
        <a:buChar char="§"/>
        <a:defRPr sz="2000">
          <a:solidFill>
            <a:schemeClr val="tx1"/>
          </a:solidFill>
          <a:latin typeface="+mn-lt"/>
        </a:defRPr>
      </a:lvl4pPr>
      <a:lvl5pPr marL="2057400" indent="-228600" algn="l" rtl="0" fontAlgn="base">
        <a:spcBef>
          <a:spcPct val="20000"/>
        </a:spcBef>
        <a:spcAft>
          <a:spcPct val="0"/>
        </a:spcAft>
        <a:buClr>
          <a:schemeClr val="accent1"/>
        </a:buClr>
        <a:buFont typeface="Wingdings" pitchFamily="2" charset="2"/>
        <a:buChar char="§"/>
        <a:defRPr sz="2000">
          <a:solidFill>
            <a:schemeClr val="tx1"/>
          </a:solidFill>
          <a:latin typeface="+mn-lt"/>
        </a:defRPr>
      </a:lvl5pPr>
      <a:lvl6pPr marL="2514600" indent="-228600" algn="l" rtl="0" fontAlgn="base">
        <a:spcBef>
          <a:spcPct val="20000"/>
        </a:spcBef>
        <a:spcAft>
          <a:spcPct val="0"/>
        </a:spcAft>
        <a:buClr>
          <a:schemeClr val="accent1"/>
        </a:buClr>
        <a:buFont typeface="Wingdings" pitchFamily="2" charset="2"/>
        <a:buChar char="§"/>
        <a:defRPr sz="2000">
          <a:solidFill>
            <a:schemeClr val="tx1"/>
          </a:solidFill>
          <a:latin typeface="+mn-lt"/>
        </a:defRPr>
      </a:lvl6pPr>
      <a:lvl7pPr marL="2971800" indent="-228600" algn="l" rtl="0" fontAlgn="base">
        <a:spcBef>
          <a:spcPct val="20000"/>
        </a:spcBef>
        <a:spcAft>
          <a:spcPct val="0"/>
        </a:spcAft>
        <a:buClr>
          <a:schemeClr val="accent1"/>
        </a:buClr>
        <a:buFont typeface="Wingdings" pitchFamily="2" charset="2"/>
        <a:buChar char="§"/>
        <a:defRPr sz="2000">
          <a:solidFill>
            <a:schemeClr val="tx1"/>
          </a:solidFill>
          <a:latin typeface="+mn-lt"/>
        </a:defRPr>
      </a:lvl7pPr>
      <a:lvl8pPr marL="3429000" indent="-228600" algn="l" rtl="0" fontAlgn="base">
        <a:spcBef>
          <a:spcPct val="20000"/>
        </a:spcBef>
        <a:spcAft>
          <a:spcPct val="0"/>
        </a:spcAft>
        <a:buClr>
          <a:schemeClr val="accent1"/>
        </a:buClr>
        <a:buFont typeface="Wingdings" pitchFamily="2" charset="2"/>
        <a:buChar char="§"/>
        <a:defRPr sz="2000">
          <a:solidFill>
            <a:schemeClr val="tx1"/>
          </a:solidFill>
          <a:latin typeface="+mn-lt"/>
        </a:defRPr>
      </a:lvl8pPr>
      <a:lvl9pPr marL="3886200" indent="-228600" algn="l" rtl="0" fontAlgn="base">
        <a:spcBef>
          <a:spcPct val="20000"/>
        </a:spcBef>
        <a:spcAft>
          <a:spcPct val="0"/>
        </a:spcAft>
        <a:buClr>
          <a:schemeClr val="accent1"/>
        </a:buClr>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en.wikipedia.org/wiki/Image:Logistic-curve.png" TargetMode="External"/><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oleObject" Target="../embeddings/oleObject14.bin"/></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Microsoft_Office_Word_97_-_2003_Document1.doc"/><Relationship Id="rId2" Type="http://schemas.openxmlformats.org/officeDocument/2006/relationships/slideLayout" Target="../slideLayouts/slideLayout7.xml"/><Relationship Id="rId1" Type="http://schemas.openxmlformats.org/officeDocument/2006/relationships/vmlDrawing" Target="../drawings/vmlDrawing6.v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Microsoft_Office_Word_97_-_2003_Document2.doc"/><Relationship Id="rId2" Type="http://schemas.openxmlformats.org/officeDocument/2006/relationships/slideLayout" Target="../slideLayouts/slideLayout7.xml"/><Relationship Id="rId1" Type="http://schemas.openxmlformats.org/officeDocument/2006/relationships/vmlDrawing" Target="../drawings/vmlDrawing7.vml"/><Relationship Id="rId4" Type="http://schemas.openxmlformats.org/officeDocument/2006/relationships/oleObject" Target="../embeddings/Microsoft_Office_Word_97_-_2003_Document3.doc"/></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Microsoft_Office_Word_97_-_2003_Document4.doc"/><Relationship Id="rId2" Type="http://schemas.openxmlformats.org/officeDocument/2006/relationships/slideLayout" Target="../slideLayouts/slideLayout12.xml"/><Relationship Id="rId1" Type="http://schemas.openxmlformats.org/officeDocument/2006/relationships/vmlDrawing" Target="../drawings/vmlDrawing8.vml"/></Relationships>
</file>

<file path=ppt/slides/_rels/slide24.xml.rels><?xml version="1.0" encoding="UTF-8" standalone="yes"?>
<Relationships xmlns="http://schemas.openxmlformats.org/package/2006/relationships"><Relationship Id="rId3" Type="http://schemas.openxmlformats.org/officeDocument/2006/relationships/oleObject" Target="../embeddings/Microsoft_Office_Word_97_-_2003_Document5.doc"/><Relationship Id="rId2" Type="http://schemas.openxmlformats.org/officeDocument/2006/relationships/slideLayout" Target="../slideLayouts/slideLayout7.xml"/><Relationship Id="rId1" Type="http://schemas.openxmlformats.org/officeDocument/2006/relationships/vmlDrawing" Target="../drawings/vmlDrawing9.v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2.xml"/><Relationship Id="rId1" Type="http://schemas.openxmlformats.org/officeDocument/2006/relationships/vmlDrawing" Target="../drawings/vmlDrawing10.vml"/><Relationship Id="rId4" Type="http://schemas.openxmlformats.org/officeDocument/2006/relationships/oleObject" Target="../embeddings/Microsoft_Office_Word_97_-_2003_Document6.doc"/></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13.xml"/><Relationship Id="rId1" Type="http://schemas.openxmlformats.org/officeDocument/2006/relationships/vmlDrawing" Target="../drawings/vmlDrawing11.v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vmlDrawing" Target="../drawings/vmlDrawing12.vml"/><Relationship Id="rId5" Type="http://schemas.openxmlformats.org/officeDocument/2006/relationships/oleObject" Target="../embeddings/oleObject17.bin"/><Relationship Id="rId4" Type="http://schemas.openxmlformats.org/officeDocument/2006/relationships/oleObject" Target="../embeddings/oleObject16.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13.xml"/><Relationship Id="rId1" Type="http://schemas.openxmlformats.org/officeDocument/2006/relationships/vmlDrawing" Target="../drawings/vmlDrawing13.vml"/><Relationship Id="rId4" Type="http://schemas.openxmlformats.org/officeDocument/2006/relationships/oleObject" Target="../embeddings/oleObject19.bin"/></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vmlDrawing" Target="../drawings/vmlDrawing14.vml"/><Relationship Id="rId5" Type="http://schemas.openxmlformats.org/officeDocument/2006/relationships/oleObject" Target="../embeddings/oleObject21.bin"/><Relationship Id="rId4" Type="http://schemas.openxmlformats.org/officeDocument/2006/relationships/oleObject" Target="../embeddings/oleObject20.bin"/></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vmlDrawing" Target="../drawings/vmlDrawing15.vml"/><Relationship Id="rId4" Type="http://schemas.openxmlformats.org/officeDocument/2006/relationships/oleObject" Target="../embeddings/oleObject22.bin"/></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3.xml"/><Relationship Id="rId1" Type="http://schemas.openxmlformats.org/officeDocument/2006/relationships/vmlDrawing" Target="../drawings/vmlDrawing16.vml"/><Relationship Id="rId5" Type="http://schemas.openxmlformats.org/officeDocument/2006/relationships/oleObject" Target="../embeddings/oleObject24.bin"/><Relationship Id="rId4" Type="http://schemas.openxmlformats.org/officeDocument/2006/relationships/oleObject" Target="../embeddings/oleObject23.bin"/></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2.xml"/><Relationship Id="rId1" Type="http://schemas.openxmlformats.org/officeDocument/2006/relationships/vmlDrawing" Target="../drawings/vmlDrawing17.vml"/><Relationship Id="rId4" Type="http://schemas.openxmlformats.org/officeDocument/2006/relationships/oleObject" Target="../embeddings/oleObject25.bin"/></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3.bin"/><Relationship Id="rId5" Type="http://schemas.openxmlformats.org/officeDocument/2006/relationships/oleObject" Target="../embeddings/oleObject2.bin"/><Relationship Id="rId4" Type="http://schemas.openxmlformats.org/officeDocument/2006/relationships/oleObject" Target="../embeddings/oleObject1.bin"/></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oleObject" Target="../embeddings/Microsoft_Office_Word_97_-_2003_Document7.doc"/><Relationship Id="rId2" Type="http://schemas.openxmlformats.org/officeDocument/2006/relationships/slideLayout" Target="../slideLayouts/slideLayout7.xml"/><Relationship Id="rId1" Type="http://schemas.openxmlformats.org/officeDocument/2006/relationships/vmlDrawing" Target="../drawings/vmlDrawing18.vml"/></Relationships>
</file>

<file path=ppt/slides/_rels/slide46.xml.rels><?xml version="1.0" encoding="UTF-8" standalone="yes"?>
<Relationships xmlns="http://schemas.openxmlformats.org/package/2006/relationships"><Relationship Id="rId3" Type="http://schemas.openxmlformats.org/officeDocument/2006/relationships/oleObject" Target="../embeddings/Microsoft_Office_Word_97_-_2003_Document8.doc"/><Relationship Id="rId2" Type="http://schemas.openxmlformats.org/officeDocument/2006/relationships/slideLayout" Target="../slideLayouts/slideLayout7.xml"/><Relationship Id="rId1" Type="http://schemas.openxmlformats.org/officeDocument/2006/relationships/vmlDrawing" Target="../drawings/vmlDrawing19.vml"/></Relationships>
</file>

<file path=ppt/slides/_rels/slide47.xml.rels><?xml version="1.0" encoding="UTF-8" standalone="yes"?>
<Relationships xmlns="http://schemas.openxmlformats.org/package/2006/relationships"><Relationship Id="rId3" Type="http://schemas.openxmlformats.org/officeDocument/2006/relationships/oleObject" Target="../embeddings/Microsoft_Office_Word_97_-_2003_Document9.doc"/><Relationship Id="rId2" Type="http://schemas.openxmlformats.org/officeDocument/2006/relationships/slideLayout" Target="../slideLayouts/slideLayout2.xml"/><Relationship Id="rId1" Type="http://schemas.openxmlformats.org/officeDocument/2006/relationships/vmlDrawing" Target="../drawings/vmlDrawing20.vml"/></Relationships>
</file>

<file path=ppt/slides/_rels/slide48.xml.rels><?xml version="1.0" encoding="UTF-8" standalone="yes"?>
<Relationships xmlns="http://schemas.openxmlformats.org/package/2006/relationships"><Relationship Id="rId3" Type="http://schemas.openxmlformats.org/officeDocument/2006/relationships/oleObject" Target="../embeddings/Microsoft_Office_Word_97_-_2003_Document10.doc"/><Relationship Id="rId2" Type="http://schemas.openxmlformats.org/officeDocument/2006/relationships/slideLayout" Target="../slideLayouts/slideLayout2.xml"/><Relationship Id="rId1" Type="http://schemas.openxmlformats.org/officeDocument/2006/relationships/vmlDrawing" Target="../drawings/vmlDrawing21.vml"/><Relationship Id="rId4" Type="http://schemas.openxmlformats.org/officeDocument/2006/relationships/oleObject" Target="../embeddings/Microsoft_Office_Word_97_-_2003_Document11.doc"/></Relationships>
</file>

<file path=ppt/slides/_rels/slide49.xml.rels><?xml version="1.0" encoding="UTF-8" standalone="yes"?>
<Relationships xmlns="http://schemas.openxmlformats.org/package/2006/relationships"><Relationship Id="rId3" Type="http://schemas.openxmlformats.org/officeDocument/2006/relationships/oleObject" Target="../embeddings/Microsoft_Office_Word_97_-_2003_Document12.doc"/><Relationship Id="rId2" Type="http://schemas.openxmlformats.org/officeDocument/2006/relationships/slideLayout" Target="../slideLayouts/slideLayout7.xml"/><Relationship Id="rId1" Type="http://schemas.openxmlformats.org/officeDocument/2006/relationships/vmlDrawing" Target="../drawings/vmlDrawing22.vml"/><Relationship Id="rId4" Type="http://schemas.openxmlformats.org/officeDocument/2006/relationships/oleObject" Target="../embeddings/Microsoft_Office_Word_97_-_2003_Document13.doc"/></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2.xml"/><Relationship Id="rId7" Type="http://schemas.openxmlformats.org/officeDocument/2006/relationships/oleObject" Target="../embeddings/oleObject7.bin"/><Relationship Id="rId2" Type="http://schemas.openxmlformats.org/officeDocument/2006/relationships/slideLayout" Target="../slideLayouts/slideLayout6.xml"/><Relationship Id="rId1" Type="http://schemas.openxmlformats.org/officeDocument/2006/relationships/vmlDrawing" Target="../drawings/vmlDrawing2.vml"/><Relationship Id="rId6" Type="http://schemas.openxmlformats.org/officeDocument/2006/relationships/oleObject" Target="../embeddings/oleObject6.bin"/><Relationship Id="rId5" Type="http://schemas.openxmlformats.org/officeDocument/2006/relationships/oleObject" Target="../embeddings/oleObject5.bin"/><Relationship Id="rId4" Type="http://schemas.openxmlformats.org/officeDocument/2006/relationships/oleObject" Target="../embeddings/oleObject4.bin"/></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8" Type="http://schemas.openxmlformats.org/officeDocument/2006/relationships/oleObject" Target="../embeddings/oleObject30.bin"/><Relationship Id="rId3" Type="http://schemas.openxmlformats.org/officeDocument/2006/relationships/notesSlide" Target="../notesSlides/notesSlide28.xml"/><Relationship Id="rId7" Type="http://schemas.openxmlformats.org/officeDocument/2006/relationships/oleObject" Target="../embeddings/oleObject29.bin"/><Relationship Id="rId2" Type="http://schemas.openxmlformats.org/officeDocument/2006/relationships/slideLayout" Target="../slideLayouts/slideLayout2.xml"/><Relationship Id="rId1" Type="http://schemas.openxmlformats.org/officeDocument/2006/relationships/vmlDrawing" Target="../drawings/vmlDrawing23.vml"/><Relationship Id="rId6" Type="http://schemas.openxmlformats.org/officeDocument/2006/relationships/oleObject" Target="../embeddings/oleObject28.bin"/><Relationship Id="rId5" Type="http://schemas.openxmlformats.org/officeDocument/2006/relationships/oleObject" Target="../embeddings/oleObject27.bin"/><Relationship Id="rId4" Type="http://schemas.openxmlformats.org/officeDocument/2006/relationships/oleObject" Target="../embeddings/oleObject26.bin"/></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vmlDrawing" Target="../drawings/vmlDrawing24.vml"/><Relationship Id="rId4" Type="http://schemas.openxmlformats.org/officeDocument/2006/relationships/oleObject" Target="../embeddings/oleObject31.bin"/></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oleObject" Target="../embeddings/oleObject8.bin"/></Relationships>
</file>

<file path=ppt/slides/_rels/slide7.xml.rels><?xml version="1.0" encoding="UTF-8" standalone="yes"?>
<Relationships xmlns="http://schemas.openxmlformats.org/package/2006/relationships"><Relationship Id="rId8" Type="http://schemas.openxmlformats.org/officeDocument/2006/relationships/oleObject" Target="../embeddings/oleObject13.bin"/><Relationship Id="rId3" Type="http://schemas.openxmlformats.org/officeDocument/2006/relationships/notesSlide" Target="../notesSlides/notesSlide4.xml"/><Relationship Id="rId7"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11.bin"/><Relationship Id="rId5" Type="http://schemas.openxmlformats.org/officeDocument/2006/relationships/oleObject" Target="../embeddings/oleObject10.bin"/><Relationship Id="rId4" Type="http://schemas.openxmlformats.org/officeDocument/2006/relationships/oleObject" Target="../embeddings/oleObject9.bin"/></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2" name="Rectangle 4"/>
          <p:cNvSpPr>
            <a:spLocks noGrp="1" noChangeArrowheads="1"/>
          </p:cNvSpPr>
          <p:nvPr>
            <p:ph type="ctrTitle"/>
          </p:nvPr>
        </p:nvSpPr>
        <p:spPr/>
        <p:txBody>
          <a:bodyPr/>
          <a:lstStyle/>
          <a:p>
            <a:r>
              <a:rPr lang="en-US"/>
              <a:t>Artificial Neural Network</a:t>
            </a:r>
          </a:p>
        </p:txBody>
      </p:sp>
      <p:sp>
        <p:nvSpPr>
          <p:cNvPr id="242693" name="Rectangle 5"/>
          <p:cNvSpPr>
            <a:spLocks noGrp="1" noChangeArrowheads="1"/>
          </p:cNvSpPr>
          <p:nvPr>
            <p:ph type="subTitle" idx="1"/>
          </p:nvPr>
        </p:nvSpPr>
        <p:spPr/>
        <p:txBody>
          <a:bodyPr/>
          <a:lstStyle/>
          <a:p>
            <a:r>
              <a:rPr lang="en-US"/>
              <a:t>Lecture Module 22</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30" name="Text Box 6"/>
          <p:cNvSpPr txBox="1">
            <a:spLocks noChangeArrowheads="1"/>
          </p:cNvSpPr>
          <p:nvPr/>
        </p:nvSpPr>
        <p:spPr bwMode="auto">
          <a:xfrm>
            <a:off x="1295400" y="609600"/>
            <a:ext cx="6096000" cy="701675"/>
          </a:xfrm>
          <a:prstGeom prst="rect">
            <a:avLst/>
          </a:prstGeom>
          <a:noFill/>
          <a:ln w="9525">
            <a:noFill/>
            <a:miter lim="800000"/>
            <a:headEnd/>
            <a:tailEnd/>
          </a:ln>
          <a:effectLst/>
        </p:spPr>
        <p:txBody>
          <a:bodyPr>
            <a:spAutoFit/>
          </a:bodyPr>
          <a:lstStyle/>
          <a:p>
            <a:pPr eaLnBrk="0" hangingPunct="0">
              <a:spcBef>
                <a:spcPct val="50000"/>
              </a:spcBef>
            </a:pPr>
            <a:r>
              <a:rPr lang="en-US" sz="4000">
                <a:solidFill>
                  <a:schemeClr val="tx2"/>
                </a:solidFill>
                <a:latin typeface="Times New Roman" pitchFamily="18" charset="0"/>
              </a:rPr>
              <a:t>Sigmoid function</a:t>
            </a:r>
          </a:p>
        </p:txBody>
      </p:sp>
      <p:pic>
        <p:nvPicPr>
          <p:cNvPr id="231432" name="Picture 8" descr="The logistic curve">
            <a:hlinkClick r:id="rId3" tooltip="The logistic curve"/>
          </p:cNvPr>
          <p:cNvPicPr>
            <a:picLocks noChangeAspect="1" noChangeArrowheads="1"/>
          </p:cNvPicPr>
          <p:nvPr/>
        </p:nvPicPr>
        <p:blipFill>
          <a:blip r:embed="rId4" cstate="print"/>
          <a:srcRect/>
          <a:stretch>
            <a:fillRect/>
          </a:stretch>
        </p:blipFill>
        <p:spPr bwMode="auto">
          <a:xfrm>
            <a:off x="914400" y="1676400"/>
            <a:ext cx="7696200" cy="4114800"/>
          </a:xfrm>
          <a:prstGeom prst="rect">
            <a:avLst/>
          </a:prstGeo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6" name="Text Box 4"/>
          <p:cNvSpPr txBox="1">
            <a:spLocks noChangeArrowheads="1"/>
          </p:cNvSpPr>
          <p:nvPr/>
        </p:nvSpPr>
        <p:spPr bwMode="auto">
          <a:xfrm>
            <a:off x="990600" y="228600"/>
            <a:ext cx="7620000" cy="4473575"/>
          </a:xfrm>
          <a:prstGeom prst="rect">
            <a:avLst/>
          </a:prstGeom>
          <a:noFill/>
          <a:ln w="9525">
            <a:noFill/>
            <a:miter lim="800000"/>
            <a:headEnd/>
            <a:tailEnd/>
          </a:ln>
          <a:effectLst/>
        </p:spPr>
        <p:txBody>
          <a:bodyPr>
            <a:spAutoFit/>
          </a:bodyPr>
          <a:lstStyle/>
          <a:p>
            <a:pPr algn="just" eaLnBrk="0" hangingPunct="0">
              <a:buFontTx/>
              <a:buChar char="•"/>
            </a:pPr>
            <a:r>
              <a:rPr lang="en-US" sz="2400">
                <a:latin typeface="Times New Roman" pitchFamily="18" charset="0"/>
              </a:rPr>
              <a:t> The </a:t>
            </a:r>
            <a:r>
              <a:rPr lang="en-US" sz="2400" b="1">
                <a:latin typeface="Times New Roman" pitchFamily="18" charset="0"/>
              </a:rPr>
              <a:t>Gaussian function</a:t>
            </a:r>
            <a:r>
              <a:rPr lang="en-US" sz="2400">
                <a:latin typeface="Times New Roman" pitchFamily="18" charset="0"/>
              </a:rPr>
              <a:t> is the probability function of the normal distribution. Sometimes also called the frequency curve. </a:t>
            </a:r>
          </a:p>
          <a:p>
            <a:pPr eaLnBrk="0" hangingPunct="0">
              <a:buFontTx/>
              <a:buChar char="•"/>
            </a:pPr>
            <a:endParaRPr lang="en-US" sz="2400">
              <a:latin typeface="Times New Roman" pitchFamily="18" charset="0"/>
            </a:endParaRPr>
          </a:p>
          <a:p>
            <a:pPr eaLnBrk="0" hangingPunct="0"/>
            <a:r>
              <a:rPr lang="en-US" sz="2400">
                <a:latin typeface="Times New Roman" pitchFamily="18" charset="0"/>
              </a:rPr>
              <a:t> </a:t>
            </a:r>
          </a:p>
          <a:p>
            <a:pPr eaLnBrk="0" hangingPunct="0"/>
            <a:r>
              <a:rPr lang="en-US" sz="2400">
                <a:latin typeface="Times New Roman" pitchFamily="18" charset="0"/>
              </a:rPr>
              <a:t> </a:t>
            </a:r>
          </a:p>
          <a:p>
            <a:pPr eaLnBrk="0" hangingPunct="0"/>
            <a:endParaRPr lang="en-US" sz="2400">
              <a:latin typeface="Times New Roman" pitchFamily="18" charset="0"/>
            </a:endParaRPr>
          </a:p>
          <a:p>
            <a:pPr eaLnBrk="0" hangingPunct="0"/>
            <a:endParaRPr lang="en-US" sz="2400">
              <a:latin typeface="Times New Roman" pitchFamily="18" charset="0"/>
            </a:endParaRPr>
          </a:p>
          <a:p>
            <a:pPr eaLnBrk="0" hangingPunct="0"/>
            <a:endParaRPr lang="en-US" sz="2400">
              <a:latin typeface="Times New Roman" pitchFamily="18" charset="0"/>
            </a:endParaRPr>
          </a:p>
          <a:p>
            <a:pPr eaLnBrk="0" hangingPunct="0"/>
            <a:endParaRPr lang="en-US" sz="2400">
              <a:latin typeface="Times New Roman" pitchFamily="18" charset="0"/>
            </a:endParaRPr>
          </a:p>
          <a:p>
            <a:pPr eaLnBrk="0" hangingPunct="0"/>
            <a:endParaRPr lang="en-US" sz="2400">
              <a:latin typeface="Times New Roman" pitchFamily="18" charset="0"/>
            </a:endParaRPr>
          </a:p>
          <a:p>
            <a:pPr eaLnBrk="0" hangingPunct="0">
              <a:buFontTx/>
              <a:buChar char="•"/>
            </a:pPr>
            <a:endParaRPr lang="en-US" sz="2400">
              <a:latin typeface="Times New Roman" pitchFamily="18" charset="0"/>
            </a:endParaRPr>
          </a:p>
        </p:txBody>
      </p:sp>
      <p:pic>
        <p:nvPicPr>
          <p:cNvPr id="228374" name="Picture 22" descr="f(x)==1/(sigmasqrt(2pi))e^(-(x-mu)^2/2sigma^2),"/>
          <p:cNvPicPr>
            <a:picLocks noChangeAspect="1" noChangeArrowheads="1"/>
          </p:cNvPicPr>
          <p:nvPr/>
        </p:nvPicPr>
        <p:blipFill>
          <a:blip r:embed="rId3" cstate="print"/>
          <a:srcRect/>
          <a:stretch>
            <a:fillRect/>
          </a:stretch>
        </p:blipFill>
        <p:spPr bwMode="auto">
          <a:xfrm>
            <a:off x="1600200" y="1981200"/>
            <a:ext cx="5181600" cy="1219200"/>
          </a:xfrm>
          <a:prstGeom prst="rect">
            <a:avLst/>
          </a:prstGeom>
          <a:noFill/>
        </p:spPr>
      </p:pic>
      <p:pic>
        <p:nvPicPr>
          <p:cNvPr id="228375" name="Picture 23" descr="GaussianReal"/>
          <p:cNvPicPr>
            <a:picLocks noChangeAspect="1" noChangeArrowheads="1"/>
          </p:cNvPicPr>
          <p:nvPr/>
        </p:nvPicPr>
        <p:blipFill>
          <a:blip r:embed="rId4" cstate="print"/>
          <a:srcRect/>
          <a:stretch>
            <a:fillRect/>
          </a:stretch>
        </p:blipFill>
        <p:spPr bwMode="auto">
          <a:xfrm>
            <a:off x="1219200" y="3352800"/>
            <a:ext cx="7010400" cy="3124200"/>
          </a:xfrm>
          <a:prstGeom prst="rect">
            <a:avLst/>
          </a:prstGeom>
          <a:noFill/>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a:xfrm>
            <a:off x="609600" y="381000"/>
            <a:ext cx="7772400" cy="990600"/>
          </a:xfrm>
        </p:spPr>
        <p:txBody>
          <a:bodyPr/>
          <a:lstStyle/>
          <a:p>
            <a:r>
              <a:rPr lang="en-US" sz="4000"/>
              <a:t>Network Architectures</a:t>
            </a:r>
            <a:r>
              <a:rPr lang="en-US"/>
              <a:t> </a:t>
            </a:r>
          </a:p>
        </p:txBody>
      </p:sp>
      <p:sp>
        <p:nvSpPr>
          <p:cNvPr id="78851" name="Rectangle 3"/>
          <p:cNvSpPr>
            <a:spLocks noGrp="1" noChangeArrowheads="1"/>
          </p:cNvSpPr>
          <p:nvPr>
            <p:ph type="body" idx="1"/>
          </p:nvPr>
        </p:nvSpPr>
        <p:spPr>
          <a:xfrm>
            <a:off x="685800" y="1524000"/>
            <a:ext cx="8153400" cy="3962400"/>
          </a:xfrm>
        </p:spPr>
        <p:txBody>
          <a:bodyPr/>
          <a:lstStyle/>
          <a:p>
            <a:pPr>
              <a:buClr>
                <a:schemeClr val="tx1"/>
              </a:buClr>
              <a:buSzTx/>
              <a:buFont typeface="Arial" charset="0"/>
              <a:buChar char="●"/>
            </a:pPr>
            <a:r>
              <a:rPr lang="en-US"/>
              <a:t>Three different classes of network architectures</a:t>
            </a:r>
          </a:p>
          <a:p>
            <a:pPr>
              <a:buClr>
                <a:schemeClr val="tx1"/>
              </a:buClr>
              <a:buSzTx/>
              <a:buFont typeface="Arial" charset="0"/>
              <a:buChar char="●"/>
            </a:pPr>
            <a:endParaRPr lang="en-US"/>
          </a:p>
          <a:p>
            <a:pPr lvl="1">
              <a:buClr>
                <a:schemeClr val="tx1"/>
              </a:buClr>
              <a:buSzTx/>
              <a:buFont typeface="Arial" charset="0"/>
              <a:buChar char="−"/>
            </a:pPr>
            <a:r>
              <a:rPr lang="en-US" sz="2400">
                <a:solidFill>
                  <a:srgbClr val="0000FF"/>
                </a:solidFill>
              </a:rPr>
              <a:t>single-layer feed-forward</a:t>
            </a:r>
            <a:r>
              <a:rPr lang="en-US" sz="2400"/>
              <a:t>   		  </a:t>
            </a:r>
          </a:p>
          <a:p>
            <a:pPr lvl="1">
              <a:buClr>
                <a:schemeClr val="tx1"/>
              </a:buClr>
              <a:buSzTx/>
              <a:buFont typeface="Arial" charset="0"/>
              <a:buChar char="−"/>
            </a:pPr>
            <a:r>
              <a:rPr lang="en-US" sz="2400">
                <a:solidFill>
                  <a:srgbClr val="0000FF"/>
                </a:solidFill>
              </a:rPr>
              <a:t>multi-layer   feed-forward</a:t>
            </a:r>
            <a:r>
              <a:rPr lang="en-US" sz="2400"/>
              <a:t>       	  </a:t>
            </a:r>
          </a:p>
          <a:p>
            <a:pPr lvl="1">
              <a:buClr>
                <a:schemeClr val="tx1"/>
              </a:buClr>
              <a:buSzTx/>
              <a:buFont typeface="Arial" charset="0"/>
              <a:buChar char="−"/>
            </a:pPr>
            <a:r>
              <a:rPr lang="en-US" sz="2400">
                <a:solidFill>
                  <a:srgbClr val="0000FF"/>
                </a:solidFill>
              </a:rPr>
              <a:t>recurrent</a:t>
            </a:r>
          </a:p>
          <a:p>
            <a:pPr lvl="1">
              <a:buClr>
                <a:schemeClr val="tx1"/>
              </a:buClr>
              <a:buSzTx/>
              <a:buFont typeface="Arial" charset="0"/>
              <a:buChar char="●"/>
            </a:pPr>
            <a:endParaRPr lang="en-US" sz="2400">
              <a:solidFill>
                <a:srgbClr val="0000FF"/>
              </a:solidFill>
            </a:endParaRPr>
          </a:p>
          <a:p>
            <a:pPr>
              <a:buClr>
                <a:schemeClr val="tx1"/>
              </a:buClr>
              <a:buSzTx/>
              <a:buFont typeface="Arial" charset="0"/>
              <a:buChar char="●"/>
            </a:pPr>
            <a:r>
              <a:rPr lang="en-US"/>
              <a:t>The</a:t>
            </a:r>
            <a:r>
              <a:rPr lang="en-US">
                <a:solidFill>
                  <a:srgbClr val="0000FF"/>
                </a:solidFill>
              </a:rPr>
              <a:t> architecture</a:t>
            </a:r>
            <a:r>
              <a:rPr lang="en-US"/>
              <a:t> of a neural network is linked with the learning algorithm used to train</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xfrm>
            <a:off x="609600" y="381000"/>
            <a:ext cx="7772400" cy="990600"/>
          </a:xfrm>
        </p:spPr>
        <p:txBody>
          <a:bodyPr/>
          <a:lstStyle/>
          <a:p>
            <a:r>
              <a:rPr lang="en-US" sz="4000"/>
              <a:t>Single Layer Feed-forward</a:t>
            </a:r>
            <a:r>
              <a:rPr lang="en-US"/>
              <a:t> </a:t>
            </a:r>
          </a:p>
        </p:txBody>
      </p:sp>
      <p:sp>
        <p:nvSpPr>
          <p:cNvPr id="77828" name="Text Box 4"/>
          <p:cNvSpPr txBox="1">
            <a:spLocks noChangeArrowheads="1"/>
          </p:cNvSpPr>
          <p:nvPr/>
        </p:nvSpPr>
        <p:spPr bwMode="auto">
          <a:xfrm>
            <a:off x="1066800" y="2438400"/>
            <a:ext cx="2165350" cy="1187450"/>
          </a:xfrm>
          <a:prstGeom prst="rect">
            <a:avLst/>
          </a:prstGeom>
          <a:noFill/>
          <a:ln w="9525">
            <a:noFill/>
            <a:miter lim="800000"/>
            <a:headEnd/>
            <a:tailEnd/>
          </a:ln>
          <a:effectLst/>
        </p:spPr>
        <p:txBody>
          <a:bodyPr wrap="none">
            <a:spAutoFit/>
          </a:bodyPr>
          <a:lstStyle/>
          <a:p>
            <a:pPr algn="ctr" eaLnBrk="0" hangingPunct="0"/>
            <a:r>
              <a:rPr lang="en-US" sz="2400" b="1" i="1">
                <a:solidFill>
                  <a:srgbClr val="0000FF"/>
                </a:solidFill>
                <a:latin typeface="Times New Roman" pitchFamily="18" charset="0"/>
              </a:rPr>
              <a:t>Input layer</a:t>
            </a:r>
          </a:p>
          <a:p>
            <a:pPr algn="ctr" eaLnBrk="0" hangingPunct="0"/>
            <a:r>
              <a:rPr lang="en-US" sz="2400" b="1" i="1">
                <a:solidFill>
                  <a:srgbClr val="0000FF"/>
                </a:solidFill>
                <a:latin typeface="Times New Roman" pitchFamily="18" charset="0"/>
              </a:rPr>
              <a:t>of</a:t>
            </a:r>
          </a:p>
          <a:p>
            <a:pPr algn="ctr" eaLnBrk="0" hangingPunct="0"/>
            <a:r>
              <a:rPr lang="en-US" sz="2400" b="1" i="1">
                <a:solidFill>
                  <a:srgbClr val="0000FF"/>
                </a:solidFill>
                <a:latin typeface="Times New Roman" pitchFamily="18" charset="0"/>
              </a:rPr>
              <a:t>source nodes</a:t>
            </a:r>
            <a:endParaRPr lang="en-US" sz="2400">
              <a:latin typeface="Times New Roman" pitchFamily="18" charset="0"/>
            </a:endParaRPr>
          </a:p>
        </p:txBody>
      </p:sp>
      <p:sp>
        <p:nvSpPr>
          <p:cNvPr id="77829" name="Text Box 5"/>
          <p:cNvSpPr txBox="1">
            <a:spLocks noChangeArrowheads="1"/>
          </p:cNvSpPr>
          <p:nvPr/>
        </p:nvSpPr>
        <p:spPr bwMode="auto">
          <a:xfrm>
            <a:off x="6934200" y="2514600"/>
            <a:ext cx="1978025" cy="1187450"/>
          </a:xfrm>
          <a:prstGeom prst="rect">
            <a:avLst/>
          </a:prstGeom>
          <a:noFill/>
          <a:ln w="9525">
            <a:noFill/>
            <a:miter lim="800000"/>
            <a:headEnd/>
            <a:tailEnd/>
          </a:ln>
          <a:effectLst/>
        </p:spPr>
        <p:txBody>
          <a:bodyPr wrap="none">
            <a:spAutoFit/>
          </a:bodyPr>
          <a:lstStyle/>
          <a:p>
            <a:pPr algn="ctr" eaLnBrk="0" hangingPunct="0"/>
            <a:r>
              <a:rPr lang="en-US" sz="2400" b="1" i="1">
                <a:solidFill>
                  <a:srgbClr val="009900"/>
                </a:solidFill>
                <a:latin typeface="Times New Roman" pitchFamily="18" charset="0"/>
              </a:rPr>
              <a:t>Output layer</a:t>
            </a:r>
          </a:p>
          <a:p>
            <a:pPr algn="ctr" eaLnBrk="0" hangingPunct="0"/>
            <a:r>
              <a:rPr lang="en-US" sz="2400" b="1" i="1">
                <a:solidFill>
                  <a:srgbClr val="009900"/>
                </a:solidFill>
                <a:latin typeface="Times New Roman" pitchFamily="18" charset="0"/>
              </a:rPr>
              <a:t>of</a:t>
            </a:r>
          </a:p>
          <a:p>
            <a:pPr algn="ctr" eaLnBrk="0" hangingPunct="0"/>
            <a:r>
              <a:rPr lang="en-US" sz="2400" b="1" i="1">
                <a:solidFill>
                  <a:srgbClr val="009900"/>
                </a:solidFill>
                <a:latin typeface="Times New Roman" pitchFamily="18" charset="0"/>
              </a:rPr>
              <a:t>neurons</a:t>
            </a:r>
            <a:endParaRPr lang="en-US" sz="2400">
              <a:latin typeface="Times New Roman" pitchFamily="18" charset="0"/>
            </a:endParaRPr>
          </a:p>
        </p:txBody>
      </p:sp>
      <p:grpSp>
        <p:nvGrpSpPr>
          <p:cNvPr id="77830" name="Group 6"/>
          <p:cNvGrpSpPr>
            <a:grpSpLocks/>
          </p:cNvGrpSpPr>
          <p:nvPr/>
        </p:nvGrpSpPr>
        <p:grpSpPr bwMode="auto">
          <a:xfrm>
            <a:off x="3962400" y="1981200"/>
            <a:ext cx="2514600" cy="2362200"/>
            <a:chOff x="2688" y="2352"/>
            <a:chExt cx="1584" cy="1488"/>
          </a:xfrm>
        </p:grpSpPr>
        <p:grpSp>
          <p:nvGrpSpPr>
            <p:cNvPr id="77831" name="Group 7"/>
            <p:cNvGrpSpPr>
              <a:grpSpLocks/>
            </p:cNvGrpSpPr>
            <p:nvPr/>
          </p:nvGrpSpPr>
          <p:grpSpPr bwMode="auto">
            <a:xfrm>
              <a:off x="2688" y="2352"/>
              <a:ext cx="1056" cy="1488"/>
              <a:chOff x="2688" y="2352"/>
              <a:chExt cx="1056" cy="1488"/>
            </a:xfrm>
          </p:grpSpPr>
          <p:sp>
            <p:nvSpPr>
              <p:cNvPr id="77832" name="Line 8"/>
              <p:cNvSpPr>
                <a:spLocks noChangeShapeType="1"/>
              </p:cNvSpPr>
              <p:nvPr/>
            </p:nvSpPr>
            <p:spPr bwMode="auto">
              <a:xfrm flipV="1">
                <a:off x="2832" y="2496"/>
                <a:ext cx="672" cy="240"/>
              </a:xfrm>
              <a:prstGeom prst="line">
                <a:avLst/>
              </a:prstGeom>
              <a:noFill/>
              <a:ln w="9525">
                <a:solidFill>
                  <a:schemeClr val="tx1"/>
                </a:solidFill>
                <a:round/>
                <a:headEnd/>
                <a:tailEnd type="triangle" w="med" len="med"/>
              </a:ln>
              <a:effectLst/>
            </p:spPr>
            <p:txBody>
              <a:bodyPr wrap="none" anchor="ctr"/>
              <a:lstStyle/>
              <a:p>
                <a:endParaRPr lang="en-IN"/>
              </a:p>
            </p:txBody>
          </p:sp>
          <p:sp>
            <p:nvSpPr>
              <p:cNvPr id="77833" name="Line 9"/>
              <p:cNvSpPr>
                <a:spLocks noChangeShapeType="1"/>
              </p:cNvSpPr>
              <p:nvPr/>
            </p:nvSpPr>
            <p:spPr bwMode="auto">
              <a:xfrm flipV="1">
                <a:off x="2832" y="2496"/>
                <a:ext cx="672" cy="576"/>
              </a:xfrm>
              <a:prstGeom prst="line">
                <a:avLst/>
              </a:prstGeom>
              <a:noFill/>
              <a:ln w="9525">
                <a:solidFill>
                  <a:schemeClr val="tx1"/>
                </a:solidFill>
                <a:round/>
                <a:headEnd/>
                <a:tailEnd type="triangle" w="med" len="med"/>
              </a:ln>
              <a:effectLst/>
            </p:spPr>
            <p:txBody>
              <a:bodyPr wrap="none" anchor="ctr"/>
              <a:lstStyle/>
              <a:p>
                <a:endParaRPr lang="en-IN"/>
              </a:p>
            </p:txBody>
          </p:sp>
          <p:grpSp>
            <p:nvGrpSpPr>
              <p:cNvPr id="77834" name="Group 10"/>
              <p:cNvGrpSpPr>
                <a:grpSpLocks/>
              </p:cNvGrpSpPr>
              <p:nvPr/>
            </p:nvGrpSpPr>
            <p:grpSpPr bwMode="auto">
              <a:xfrm>
                <a:off x="2688" y="2352"/>
                <a:ext cx="1056" cy="1488"/>
                <a:chOff x="2688" y="2352"/>
                <a:chExt cx="1056" cy="1488"/>
              </a:xfrm>
            </p:grpSpPr>
            <p:sp>
              <p:nvSpPr>
                <p:cNvPr id="77835" name="Oval 11"/>
                <p:cNvSpPr>
                  <a:spLocks noChangeArrowheads="1"/>
                </p:cNvSpPr>
                <p:nvPr/>
              </p:nvSpPr>
              <p:spPr bwMode="auto">
                <a:xfrm>
                  <a:off x="3504" y="2352"/>
                  <a:ext cx="240" cy="240"/>
                </a:xfrm>
                <a:prstGeom prst="ellipse">
                  <a:avLst/>
                </a:prstGeom>
                <a:solidFill>
                  <a:srgbClr val="009900"/>
                </a:solidFill>
                <a:ln w="9525">
                  <a:solidFill>
                    <a:schemeClr val="tx1"/>
                  </a:solidFill>
                  <a:round/>
                  <a:headEnd/>
                  <a:tailEnd/>
                </a:ln>
                <a:effectLst/>
              </p:spPr>
              <p:txBody>
                <a:bodyPr wrap="none" anchor="ctr"/>
                <a:lstStyle/>
                <a:p>
                  <a:endParaRPr lang="en-IN"/>
                </a:p>
              </p:txBody>
            </p:sp>
            <p:sp>
              <p:nvSpPr>
                <p:cNvPr id="77836" name="Oval 12"/>
                <p:cNvSpPr>
                  <a:spLocks noChangeArrowheads="1"/>
                </p:cNvSpPr>
                <p:nvPr/>
              </p:nvSpPr>
              <p:spPr bwMode="auto">
                <a:xfrm>
                  <a:off x="3504" y="2736"/>
                  <a:ext cx="240" cy="240"/>
                </a:xfrm>
                <a:prstGeom prst="ellipse">
                  <a:avLst/>
                </a:prstGeom>
                <a:solidFill>
                  <a:srgbClr val="009900"/>
                </a:solidFill>
                <a:ln w="9525">
                  <a:solidFill>
                    <a:schemeClr val="tx1"/>
                  </a:solidFill>
                  <a:round/>
                  <a:headEnd/>
                  <a:tailEnd/>
                </a:ln>
                <a:effectLst/>
              </p:spPr>
              <p:txBody>
                <a:bodyPr wrap="none" anchor="ctr"/>
                <a:lstStyle/>
                <a:p>
                  <a:endParaRPr lang="en-IN"/>
                </a:p>
              </p:txBody>
            </p:sp>
            <p:sp>
              <p:nvSpPr>
                <p:cNvPr id="77837" name="Oval 13"/>
                <p:cNvSpPr>
                  <a:spLocks noChangeArrowheads="1"/>
                </p:cNvSpPr>
                <p:nvPr/>
              </p:nvSpPr>
              <p:spPr bwMode="auto">
                <a:xfrm>
                  <a:off x="3504" y="3168"/>
                  <a:ext cx="240" cy="240"/>
                </a:xfrm>
                <a:prstGeom prst="ellipse">
                  <a:avLst/>
                </a:prstGeom>
                <a:solidFill>
                  <a:srgbClr val="009900"/>
                </a:solidFill>
                <a:ln w="9525">
                  <a:solidFill>
                    <a:schemeClr val="tx1"/>
                  </a:solidFill>
                  <a:round/>
                  <a:headEnd/>
                  <a:tailEnd/>
                </a:ln>
                <a:effectLst/>
              </p:spPr>
              <p:txBody>
                <a:bodyPr wrap="none" anchor="ctr"/>
                <a:lstStyle/>
                <a:p>
                  <a:endParaRPr lang="en-IN"/>
                </a:p>
              </p:txBody>
            </p:sp>
            <p:sp>
              <p:nvSpPr>
                <p:cNvPr id="77838" name="Oval 14"/>
                <p:cNvSpPr>
                  <a:spLocks noChangeArrowheads="1"/>
                </p:cNvSpPr>
                <p:nvPr/>
              </p:nvSpPr>
              <p:spPr bwMode="auto">
                <a:xfrm>
                  <a:off x="3504" y="3600"/>
                  <a:ext cx="240" cy="240"/>
                </a:xfrm>
                <a:prstGeom prst="ellipse">
                  <a:avLst/>
                </a:prstGeom>
                <a:solidFill>
                  <a:srgbClr val="009900"/>
                </a:solidFill>
                <a:ln w="9525">
                  <a:solidFill>
                    <a:schemeClr val="tx1"/>
                  </a:solidFill>
                  <a:round/>
                  <a:headEnd/>
                  <a:tailEnd/>
                </a:ln>
                <a:effectLst/>
              </p:spPr>
              <p:txBody>
                <a:bodyPr wrap="none" anchor="ctr"/>
                <a:lstStyle/>
                <a:p>
                  <a:endParaRPr lang="en-IN"/>
                </a:p>
              </p:txBody>
            </p:sp>
            <p:sp>
              <p:nvSpPr>
                <p:cNvPr id="77839" name="Rectangle 15"/>
                <p:cNvSpPr>
                  <a:spLocks noChangeArrowheads="1"/>
                </p:cNvSpPr>
                <p:nvPr/>
              </p:nvSpPr>
              <p:spPr bwMode="auto">
                <a:xfrm>
                  <a:off x="2688" y="2688"/>
                  <a:ext cx="144" cy="144"/>
                </a:xfrm>
                <a:prstGeom prst="rect">
                  <a:avLst/>
                </a:prstGeom>
                <a:solidFill>
                  <a:srgbClr val="0000FF"/>
                </a:solidFill>
                <a:ln w="9525">
                  <a:solidFill>
                    <a:schemeClr val="tx1"/>
                  </a:solidFill>
                  <a:miter lim="800000"/>
                  <a:headEnd/>
                  <a:tailEnd/>
                </a:ln>
                <a:effectLst/>
              </p:spPr>
              <p:txBody>
                <a:bodyPr wrap="none" anchor="ctr"/>
                <a:lstStyle/>
                <a:p>
                  <a:endParaRPr lang="en-IN"/>
                </a:p>
              </p:txBody>
            </p:sp>
            <p:sp>
              <p:nvSpPr>
                <p:cNvPr id="77840" name="Rectangle 16"/>
                <p:cNvSpPr>
                  <a:spLocks noChangeArrowheads="1"/>
                </p:cNvSpPr>
                <p:nvPr/>
              </p:nvSpPr>
              <p:spPr bwMode="auto">
                <a:xfrm>
                  <a:off x="2688" y="3024"/>
                  <a:ext cx="144" cy="144"/>
                </a:xfrm>
                <a:prstGeom prst="rect">
                  <a:avLst/>
                </a:prstGeom>
                <a:solidFill>
                  <a:srgbClr val="0000FF"/>
                </a:solidFill>
                <a:ln w="9525">
                  <a:solidFill>
                    <a:schemeClr val="tx1"/>
                  </a:solidFill>
                  <a:miter lim="800000"/>
                  <a:headEnd/>
                  <a:tailEnd/>
                </a:ln>
                <a:effectLst/>
              </p:spPr>
              <p:txBody>
                <a:bodyPr wrap="none" anchor="ctr"/>
                <a:lstStyle/>
                <a:p>
                  <a:endParaRPr lang="en-IN"/>
                </a:p>
              </p:txBody>
            </p:sp>
            <p:sp>
              <p:nvSpPr>
                <p:cNvPr id="77841" name="Rectangle 17"/>
                <p:cNvSpPr>
                  <a:spLocks noChangeArrowheads="1"/>
                </p:cNvSpPr>
                <p:nvPr/>
              </p:nvSpPr>
              <p:spPr bwMode="auto">
                <a:xfrm>
                  <a:off x="2688" y="3408"/>
                  <a:ext cx="144" cy="144"/>
                </a:xfrm>
                <a:prstGeom prst="rect">
                  <a:avLst/>
                </a:prstGeom>
                <a:solidFill>
                  <a:srgbClr val="0000FF"/>
                </a:solidFill>
                <a:ln w="9525">
                  <a:solidFill>
                    <a:schemeClr val="tx1"/>
                  </a:solidFill>
                  <a:miter lim="800000"/>
                  <a:headEnd/>
                  <a:tailEnd/>
                </a:ln>
                <a:effectLst/>
              </p:spPr>
              <p:txBody>
                <a:bodyPr wrap="none" anchor="ctr"/>
                <a:lstStyle/>
                <a:p>
                  <a:endParaRPr lang="en-IN"/>
                </a:p>
              </p:txBody>
            </p:sp>
            <p:sp>
              <p:nvSpPr>
                <p:cNvPr id="77842" name="Line 18"/>
                <p:cNvSpPr>
                  <a:spLocks noChangeShapeType="1"/>
                </p:cNvSpPr>
                <p:nvPr/>
              </p:nvSpPr>
              <p:spPr bwMode="auto">
                <a:xfrm>
                  <a:off x="2832" y="2736"/>
                  <a:ext cx="672" cy="96"/>
                </a:xfrm>
                <a:prstGeom prst="line">
                  <a:avLst/>
                </a:prstGeom>
                <a:noFill/>
                <a:ln w="9525">
                  <a:solidFill>
                    <a:schemeClr val="tx1"/>
                  </a:solidFill>
                  <a:round/>
                  <a:headEnd/>
                  <a:tailEnd type="triangle" w="med" len="med"/>
                </a:ln>
                <a:effectLst/>
              </p:spPr>
              <p:txBody>
                <a:bodyPr wrap="none" anchor="ctr"/>
                <a:lstStyle/>
                <a:p>
                  <a:endParaRPr lang="en-IN"/>
                </a:p>
              </p:txBody>
            </p:sp>
            <p:sp>
              <p:nvSpPr>
                <p:cNvPr id="77843" name="Line 19"/>
                <p:cNvSpPr>
                  <a:spLocks noChangeShapeType="1"/>
                </p:cNvSpPr>
                <p:nvPr/>
              </p:nvSpPr>
              <p:spPr bwMode="auto">
                <a:xfrm>
                  <a:off x="2832" y="2736"/>
                  <a:ext cx="672" cy="528"/>
                </a:xfrm>
                <a:prstGeom prst="line">
                  <a:avLst/>
                </a:prstGeom>
                <a:noFill/>
                <a:ln w="9525">
                  <a:solidFill>
                    <a:schemeClr val="tx1"/>
                  </a:solidFill>
                  <a:round/>
                  <a:headEnd/>
                  <a:tailEnd type="triangle" w="med" len="med"/>
                </a:ln>
                <a:effectLst/>
              </p:spPr>
              <p:txBody>
                <a:bodyPr wrap="none" anchor="ctr"/>
                <a:lstStyle/>
                <a:p>
                  <a:endParaRPr lang="en-IN"/>
                </a:p>
              </p:txBody>
            </p:sp>
            <p:sp>
              <p:nvSpPr>
                <p:cNvPr id="77844" name="Line 20"/>
                <p:cNvSpPr>
                  <a:spLocks noChangeShapeType="1"/>
                </p:cNvSpPr>
                <p:nvPr/>
              </p:nvSpPr>
              <p:spPr bwMode="auto">
                <a:xfrm>
                  <a:off x="2832" y="2736"/>
                  <a:ext cx="672" cy="960"/>
                </a:xfrm>
                <a:prstGeom prst="line">
                  <a:avLst/>
                </a:prstGeom>
                <a:noFill/>
                <a:ln w="9525">
                  <a:solidFill>
                    <a:schemeClr val="tx1"/>
                  </a:solidFill>
                  <a:round/>
                  <a:headEnd/>
                  <a:tailEnd type="triangle" w="med" len="med"/>
                </a:ln>
                <a:effectLst/>
              </p:spPr>
              <p:txBody>
                <a:bodyPr wrap="none" anchor="ctr"/>
                <a:lstStyle/>
                <a:p>
                  <a:endParaRPr lang="en-IN"/>
                </a:p>
              </p:txBody>
            </p:sp>
            <p:sp>
              <p:nvSpPr>
                <p:cNvPr id="77845" name="Line 21"/>
                <p:cNvSpPr>
                  <a:spLocks noChangeShapeType="1"/>
                </p:cNvSpPr>
                <p:nvPr/>
              </p:nvSpPr>
              <p:spPr bwMode="auto">
                <a:xfrm flipV="1">
                  <a:off x="2832" y="2832"/>
                  <a:ext cx="672" cy="240"/>
                </a:xfrm>
                <a:prstGeom prst="line">
                  <a:avLst/>
                </a:prstGeom>
                <a:noFill/>
                <a:ln w="9525">
                  <a:solidFill>
                    <a:schemeClr val="tx1"/>
                  </a:solidFill>
                  <a:round/>
                  <a:headEnd/>
                  <a:tailEnd type="triangle" w="med" len="med"/>
                </a:ln>
                <a:effectLst/>
              </p:spPr>
              <p:txBody>
                <a:bodyPr wrap="none" anchor="ctr"/>
                <a:lstStyle/>
                <a:p>
                  <a:endParaRPr lang="en-IN"/>
                </a:p>
              </p:txBody>
            </p:sp>
            <p:sp>
              <p:nvSpPr>
                <p:cNvPr id="77846" name="Line 22"/>
                <p:cNvSpPr>
                  <a:spLocks noChangeShapeType="1"/>
                </p:cNvSpPr>
                <p:nvPr/>
              </p:nvSpPr>
              <p:spPr bwMode="auto">
                <a:xfrm>
                  <a:off x="2832" y="3072"/>
                  <a:ext cx="672" cy="192"/>
                </a:xfrm>
                <a:prstGeom prst="line">
                  <a:avLst/>
                </a:prstGeom>
                <a:noFill/>
                <a:ln w="9525">
                  <a:solidFill>
                    <a:schemeClr val="tx1"/>
                  </a:solidFill>
                  <a:round/>
                  <a:headEnd/>
                  <a:tailEnd type="triangle" w="med" len="med"/>
                </a:ln>
                <a:effectLst/>
              </p:spPr>
              <p:txBody>
                <a:bodyPr wrap="none" anchor="ctr"/>
                <a:lstStyle/>
                <a:p>
                  <a:endParaRPr lang="en-IN"/>
                </a:p>
              </p:txBody>
            </p:sp>
            <p:sp>
              <p:nvSpPr>
                <p:cNvPr id="77847" name="Line 23"/>
                <p:cNvSpPr>
                  <a:spLocks noChangeShapeType="1"/>
                </p:cNvSpPr>
                <p:nvPr/>
              </p:nvSpPr>
              <p:spPr bwMode="auto">
                <a:xfrm>
                  <a:off x="2832" y="3072"/>
                  <a:ext cx="672" cy="624"/>
                </a:xfrm>
                <a:prstGeom prst="line">
                  <a:avLst/>
                </a:prstGeom>
                <a:noFill/>
                <a:ln w="9525">
                  <a:solidFill>
                    <a:schemeClr val="tx1"/>
                  </a:solidFill>
                  <a:round/>
                  <a:headEnd/>
                  <a:tailEnd type="triangle" w="med" len="med"/>
                </a:ln>
                <a:effectLst/>
              </p:spPr>
              <p:txBody>
                <a:bodyPr wrap="none" anchor="ctr"/>
                <a:lstStyle/>
                <a:p>
                  <a:endParaRPr lang="en-IN"/>
                </a:p>
              </p:txBody>
            </p:sp>
            <p:sp>
              <p:nvSpPr>
                <p:cNvPr id="77848" name="Line 24"/>
                <p:cNvSpPr>
                  <a:spLocks noChangeShapeType="1"/>
                </p:cNvSpPr>
                <p:nvPr/>
              </p:nvSpPr>
              <p:spPr bwMode="auto">
                <a:xfrm flipV="1">
                  <a:off x="2832" y="2496"/>
                  <a:ext cx="672" cy="960"/>
                </a:xfrm>
                <a:prstGeom prst="line">
                  <a:avLst/>
                </a:prstGeom>
                <a:noFill/>
                <a:ln w="9525">
                  <a:solidFill>
                    <a:schemeClr val="tx1"/>
                  </a:solidFill>
                  <a:round/>
                  <a:headEnd/>
                  <a:tailEnd type="triangle" w="med" len="med"/>
                </a:ln>
                <a:effectLst/>
              </p:spPr>
              <p:txBody>
                <a:bodyPr wrap="none" anchor="ctr"/>
                <a:lstStyle/>
                <a:p>
                  <a:endParaRPr lang="en-IN"/>
                </a:p>
              </p:txBody>
            </p:sp>
            <p:sp>
              <p:nvSpPr>
                <p:cNvPr id="77849" name="Line 25"/>
                <p:cNvSpPr>
                  <a:spLocks noChangeShapeType="1"/>
                </p:cNvSpPr>
                <p:nvPr/>
              </p:nvSpPr>
              <p:spPr bwMode="auto">
                <a:xfrm flipV="1">
                  <a:off x="2832" y="2880"/>
                  <a:ext cx="672" cy="576"/>
                </a:xfrm>
                <a:prstGeom prst="line">
                  <a:avLst/>
                </a:prstGeom>
                <a:noFill/>
                <a:ln w="9525">
                  <a:solidFill>
                    <a:schemeClr val="tx1"/>
                  </a:solidFill>
                  <a:round/>
                  <a:headEnd/>
                  <a:tailEnd type="triangle" w="med" len="med"/>
                </a:ln>
                <a:effectLst/>
              </p:spPr>
              <p:txBody>
                <a:bodyPr wrap="none" anchor="ctr"/>
                <a:lstStyle/>
                <a:p>
                  <a:endParaRPr lang="en-IN"/>
                </a:p>
              </p:txBody>
            </p:sp>
            <p:sp>
              <p:nvSpPr>
                <p:cNvPr id="77850" name="Line 26"/>
                <p:cNvSpPr>
                  <a:spLocks noChangeShapeType="1"/>
                </p:cNvSpPr>
                <p:nvPr/>
              </p:nvSpPr>
              <p:spPr bwMode="auto">
                <a:xfrm flipV="1">
                  <a:off x="2832" y="3312"/>
                  <a:ext cx="672" cy="144"/>
                </a:xfrm>
                <a:prstGeom prst="line">
                  <a:avLst/>
                </a:prstGeom>
                <a:noFill/>
                <a:ln w="9525">
                  <a:solidFill>
                    <a:schemeClr val="tx1"/>
                  </a:solidFill>
                  <a:round/>
                  <a:headEnd/>
                  <a:tailEnd type="triangle" w="med" len="med"/>
                </a:ln>
                <a:effectLst/>
              </p:spPr>
              <p:txBody>
                <a:bodyPr wrap="none" anchor="ctr"/>
                <a:lstStyle/>
                <a:p>
                  <a:endParaRPr lang="en-IN"/>
                </a:p>
              </p:txBody>
            </p:sp>
            <p:sp>
              <p:nvSpPr>
                <p:cNvPr id="77851" name="Line 27"/>
                <p:cNvSpPr>
                  <a:spLocks noChangeShapeType="1"/>
                </p:cNvSpPr>
                <p:nvPr/>
              </p:nvSpPr>
              <p:spPr bwMode="auto">
                <a:xfrm>
                  <a:off x="2832" y="3456"/>
                  <a:ext cx="672" cy="240"/>
                </a:xfrm>
                <a:prstGeom prst="line">
                  <a:avLst/>
                </a:prstGeom>
                <a:noFill/>
                <a:ln w="9525">
                  <a:solidFill>
                    <a:schemeClr val="tx1"/>
                  </a:solidFill>
                  <a:round/>
                  <a:headEnd/>
                  <a:tailEnd type="triangle" w="med" len="med"/>
                </a:ln>
                <a:effectLst/>
              </p:spPr>
              <p:txBody>
                <a:bodyPr wrap="none" anchor="ctr"/>
                <a:lstStyle/>
                <a:p>
                  <a:endParaRPr lang="en-IN"/>
                </a:p>
              </p:txBody>
            </p:sp>
          </p:grpSp>
        </p:grpSp>
        <p:sp>
          <p:nvSpPr>
            <p:cNvPr id="77852" name="Line 28"/>
            <p:cNvSpPr>
              <a:spLocks noChangeShapeType="1"/>
            </p:cNvSpPr>
            <p:nvPr/>
          </p:nvSpPr>
          <p:spPr bwMode="auto">
            <a:xfrm flipV="1">
              <a:off x="3744" y="2448"/>
              <a:ext cx="528" cy="0"/>
            </a:xfrm>
            <a:prstGeom prst="line">
              <a:avLst/>
            </a:prstGeom>
            <a:noFill/>
            <a:ln w="9525">
              <a:solidFill>
                <a:schemeClr val="tx1"/>
              </a:solidFill>
              <a:round/>
              <a:headEnd/>
              <a:tailEnd type="triangle" w="med" len="med"/>
            </a:ln>
            <a:effectLst/>
          </p:spPr>
          <p:txBody>
            <a:bodyPr wrap="none" anchor="ctr"/>
            <a:lstStyle/>
            <a:p>
              <a:endParaRPr lang="en-IN"/>
            </a:p>
          </p:txBody>
        </p:sp>
        <p:sp>
          <p:nvSpPr>
            <p:cNvPr id="77853" name="Line 29"/>
            <p:cNvSpPr>
              <a:spLocks noChangeShapeType="1"/>
            </p:cNvSpPr>
            <p:nvPr/>
          </p:nvSpPr>
          <p:spPr bwMode="auto">
            <a:xfrm flipV="1">
              <a:off x="3744" y="2880"/>
              <a:ext cx="528" cy="0"/>
            </a:xfrm>
            <a:prstGeom prst="line">
              <a:avLst/>
            </a:prstGeom>
            <a:noFill/>
            <a:ln w="9525">
              <a:solidFill>
                <a:schemeClr val="tx1"/>
              </a:solidFill>
              <a:round/>
              <a:headEnd/>
              <a:tailEnd type="triangle" w="med" len="med"/>
            </a:ln>
            <a:effectLst/>
          </p:spPr>
          <p:txBody>
            <a:bodyPr wrap="none" anchor="ctr"/>
            <a:lstStyle/>
            <a:p>
              <a:endParaRPr lang="en-IN"/>
            </a:p>
          </p:txBody>
        </p:sp>
        <p:sp>
          <p:nvSpPr>
            <p:cNvPr id="77854" name="Line 30"/>
            <p:cNvSpPr>
              <a:spLocks noChangeShapeType="1"/>
            </p:cNvSpPr>
            <p:nvPr/>
          </p:nvSpPr>
          <p:spPr bwMode="auto">
            <a:xfrm flipV="1">
              <a:off x="3744" y="3312"/>
              <a:ext cx="528" cy="0"/>
            </a:xfrm>
            <a:prstGeom prst="line">
              <a:avLst/>
            </a:prstGeom>
            <a:noFill/>
            <a:ln w="9525">
              <a:solidFill>
                <a:schemeClr val="tx1"/>
              </a:solidFill>
              <a:round/>
              <a:headEnd/>
              <a:tailEnd type="triangle" w="med" len="med"/>
            </a:ln>
            <a:effectLst/>
          </p:spPr>
          <p:txBody>
            <a:bodyPr wrap="none" anchor="ctr"/>
            <a:lstStyle/>
            <a:p>
              <a:endParaRPr lang="en-IN"/>
            </a:p>
          </p:txBody>
        </p:sp>
        <p:sp>
          <p:nvSpPr>
            <p:cNvPr id="77855" name="Line 31"/>
            <p:cNvSpPr>
              <a:spLocks noChangeShapeType="1"/>
            </p:cNvSpPr>
            <p:nvPr/>
          </p:nvSpPr>
          <p:spPr bwMode="auto">
            <a:xfrm flipV="1">
              <a:off x="3744" y="3744"/>
              <a:ext cx="528" cy="0"/>
            </a:xfrm>
            <a:prstGeom prst="line">
              <a:avLst/>
            </a:prstGeom>
            <a:noFill/>
            <a:ln w="9525">
              <a:solidFill>
                <a:schemeClr val="tx1"/>
              </a:solidFill>
              <a:round/>
              <a:headEnd/>
              <a:tailEnd type="triangle" w="med" len="med"/>
            </a:ln>
            <a:effectLst/>
          </p:spPr>
          <p:txBody>
            <a:bodyPr wrap="none" anchor="ctr"/>
            <a:lstStyle/>
            <a:p>
              <a:endParaRPr lang="en-IN"/>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ChangeArrowheads="1"/>
          </p:cNvSpPr>
          <p:nvPr>
            <p:ph type="title"/>
          </p:nvPr>
        </p:nvSpPr>
        <p:spPr>
          <a:xfrm>
            <a:off x="533400" y="152400"/>
            <a:ext cx="7848600" cy="1066800"/>
          </a:xfrm>
        </p:spPr>
        <p:txBody>
          <a:bodyPr/>
          <a:lstStyle/>
          <a:p>
            <a:r>
              <a:rPr lang="en-US" sz="4000" b="1"/>
              <a:t>Perceptron: Neuron Model</a:t>
            </a:r>
            <a:r>
              <a:rPr lang="en-US" sz="4000"/>
              <a:t> </a:t>
            </a:r>
            <a:br>
              <a:rPr lang="en-US" sz="4000"/>
            </a:br>
            <a:r>
              <a:rPr lang="en-US" sz="3200"/>
              <a:t>(Special form of single layer feed forward)</a:t>
            </a:r>
          </a:p>
        </p:txBody>
      </p:sp>
      <p:sp>
        <p:nvSpPr>
          <p:cNvPr id="137219" name="Rectangle 3"/>
          <p:cNvSpPr>
            <a:spLocks noGrp="1" noChangeArrowheads="1"/>
          </p:cNvSpPr>
          <p:nvPr>
            <p:ph type="body" idx="1"/>
          </p:nvPr>
        </p:nvSpPr>
        <p:spPr>
          <a:xfrm>
            <a:off x="685800" y="1600200"/>
            <a:ext cx="8229600" cy="1676400"/>
          </a:xfrm>
        </p:spPr>
        <p:txBody>
          <a:bodyPr/>
          <a:lstStyle/>
          <a:p>
            <a:pPr>
              <a:lnSpc>
                <a:spcPct val="80000"/>
              </a:lnSpc>
              <a:buClr>
                <a:schemeClr val="tx1"/>
              </a:buClr>
              <a:buSzTx/>
              <a:buFont typeface="Arial" charset="0"/>
              <a:buChar char="−"/>
            </a:pPr>
            <a:r>
              <a:rPr lang="en-US" sz="2200"/>
              <a:t>The perceptron was first proposed by Rosenblatt (1958) is a simple neuron that is used to classify its input into one of two categories. </a:t>
            </a:r>
          </a:p>
          <a:p>
            <a:pPr>
              <a:lnSpc>
                <a:spcPct val="80000"/>
              </a:lnSpc>
              <a:buClr>
                <a:schemeClr val="tx1"/>
              </a:buClr>
              <a:buSzTx/>
              <a:buFont typeface="Arial" charset="0"/>
              <a:buChar char="−"/>
            </a:pPr>
            <a:r>
              <a:rPr lang="en-US" sz="2200"/>
              <a:t>A perceptron  uses a</a:t>
            </a:r>
            <a:r>
              <a:rPr lang="en-US" sz="2200">
                <a:sym typeface="Symbol" pitchFamily="18" charset="2"/>
              </a:rPr>
              <a:t> </a:t>
            </a:r>
            <a:r>
              <a:rPr lang="en-US" sz="2200" b="1">
                <a:sym typeface="Symbol" pitchFamily="18" charset="2"/>
              </a:rPr>
              <a:t>step function</a:t>
            </a:r>
            <a:r>
              <a:rPr lang="en-US" sz="2200">
                <a:sym typeface="Symbol" pitchFamily="18" charset="2"/>
              </a:rPr>
              <a:t> that returns +1 if weighted sum of its input  0 and -1 otherwise</a:t>
            </a:r>
          </a:p>
        </p:txBody>
      </p:sp>
      <p:grpSp>
        <p:nvGrpSpPr>
          <p:cNvPr id="137220" name="Group 4"/>
          <p:cNvGrpSpPr>
            <a:grpSpLocks/>
          </p:cNvGrpSpPr>
          <p:nvPr/>
        </p:nvGrpSpPr>
        <p:grpSpPr bwMode="auto">
          <a:xfrm>
            <a:off x="1538288" y="3886200"/>
            <a:ext cx="5324475" cy="2438400"/>
            <a:chOff x="966" y="1104"/>
            <a:chExt cx="3354" cy="1536"/>
          </a:xfrm>
        </p:grpSpPr>
        <p:sp>
          <p:nvSpPr>
            <p:cNvPr id="137221" name="Oval 5"/>
            <p:cNvSpPr>
              <a:spLocks noChangeArrowheads="1"/>
            </p:cNvSpPr>
            <p:nvPr/>
          </p:nvSpPr>
          <p:spPr bwMode="auto">
            <a:xfrm>
              <a:off x="1200" y="1488"/>
              <a:ext cx="96" cy="96"/>
            </a:xfrm>
            <a:prstGeom prst="ellipse">
              <a:avLst/>
            </a:prstGeom>
            <a:solidFill>
              <a:schemeClr val="accent1"/>
            </a:solidFill>
            <a:ln w="9525">
              <a:solidFill>
                <a:schemeClr val="tx1"/>
              </a:solidFill>
              <a:round/>
              <a:headEnd/>
              <a:tailEnd/>
            </a:ln>
            <a:effectLst/>
          </p:spPr>
          <p:txBody>
            <a:bodyPr wrap="none" anchor="ctr"/>
            <a:lstStyle/>
            <a:p>
              <a:endParaRPr lang="en-IN"/>
            </a:p>
          </p:txBody>
        </p:sp>
        <p:sp>
          <p:nvSpPr>
            <p:cNvPr id="137222" name="Oval 6"/>
            <p:cNvSpPr>
              <a:spLocks noChangeArrowheads="1"/>
            </p:cNvSpPr>
            <p:nvPr/>
          </p:nvSpPr>
          <p:spPr bwMode="auto">
            <a:xfrm>
              <a:off x="1200" y="1872"/>
              <a:ext cx="96" cy="96"/>
            </a:xfrm>
            <a:prstGeom prst="ellipse">
              <a:avLst/>
            </a:prstGeom>
            <a:solidFill>
              <a:schemeClr val="accent1"/>
            </a:solidFill>
            <a:ln w="9525">
              <a:solidFill>
                <a:schemeClr val="tx1"/>
              </a:solidFill>
              <a:round/>
              <a:headEnd/>
              <a:tailEnd/>
            </a:ln>
            <a:effectLst/>
          </p:spPr>
          <p:txBody>
            <a:bodyPr wrap="none" anchor="ctr"/>
            <a:lstStyle/>
            <a:p>
              <a:endParaRPr lang="en-IN"/>
            </a:p>
          </p:txBody>
        </p:sp>
        <p:sp>
          <p:nvSpPr>
            <p:cNvPr id="137223" name="Oval 7"/>
            <p:cNvSpPr>
              <a:spLocks noChangeArrowheads="1"/>
            </p:cNvSpPr>
            <p:nvPr/>
          </p:nvSpPr>
          <p:spPr bwMode="auto">
            <a:xfrm>
              <a:off x="1200" y="2400"/>
              <a:ext cx="96" cy="96"/>
            </a:xfrm>
            <a:prstGeom prst="ellipse">
              <a:avLst/>
            </a:prstGeom>
            <a:solidFill>
              <a:schemeClr val="accent1"/>
            </a:solidFill>
            <a:ln w="9525">
              <a:solidFill>
                <a:schemeClr val="tx1"/>
              </a:solidFill>
              <a:round/>
              <a:headEnd/>
              <a:tailEnd/>
            </a:ln>
            <a:effectLst/>
          </p:spPr>
          <p:txBody>
            <a:bodyPr wrap="none" anchor="ctr"/>
            <a:lstStyle/>
            <a:p>
              <a:endParaRPr lang="en-IN"/>
            </a:p>
          </p:txBody>
        </p:sp>
        <p:sp>
          <p:nvSpPr>
            <p:cNvPr id="137224" name="Oval 8"/>
            <p:cNvSpPr>
              <a:spLocks noChangeArrowheads="1"/>
            </p:cNvSpPr>
            <p:nvPr/>
          </p:nvSpPr>
          <p:spPr bwMode="auto">
            <a:xfrm>
              <a:off x="2016" y="1872"/>
              <a:ext cx="96" cy="96"/>
            </a:xfrm>
            <a:prstGeom prst="ellipse">
              <a:avLst/>
            </a:prstGeom>
            <a:solidFill>
              <a:schemeClr val="accent1"/>
            </a:solidFill>
            <a:ln w="9525">
              <a:solidFill>
                <a:schemeClr val="tx1"/>
              </a:solidFill>
              <a:round/>
              <a:headEnd/>
              <a:tailEnd/>
            </a:ln>
            <a:effectLst/>
          </p:spPr>
          <p:txBody>
            <a:bodyPr wrap="none" anchor="ctr"/>
            <a:lstStyle/>
            <a:p>
              <a:endParaRPr lang="en-IN"/>
            </a:p>
          </p:txBody>
        </p:sp>
        <p:sp>
          <p:nvSpPr>
            <p:cNvPr id="137225" name="Oval 9"/>
            <p:cNvSpPr>
              <a:spLocks noChangeArrowheads="1"/>
            </p:cNvSpPr>
            <p:nvPr/>
          </p:nvSpPr>
          <p:spPr bwMode="auto">
            <a:xfrm>
              <a:off x="2016" y="1344"/>
              <a:ext cx="96" cy="96"/>
            </a:xfrm>
            <a:prstGeom prst="ellipse">
              <a:avLst/>
            </a:prstGeom>
            <a:solidFill>
              <a:schemeClr val="accent1"/>
            </a:solidFill>
            <a:ln w="9525">
              <a:solidFill>
                <a:schemeClr val="tx1"/>
              </a:solidFill>
              <a:round/>
              <a:headEnd/>
              <a:tailEnd/>
            </a:ln>
            <a:effectLst/>
          </p:spPr>
          <p:txBody>
            <a:bodyPr wrap="none" anchor="ctr"/>
            <a:lstStyle/>
            <a:p>
              <a:endParaRPr lang="en-IN"/>
            </a:p>
          </p:txBody>
        </p:sp>
        <p:sp>
          <p:nvSpPr>
            <p:cNvPr id="137226" name="Oval 10"/>
            <p:cNvSpPr>
              <a:spLocks noChangeArrowheads="1"/>
            </p:cNvSpPr>
            <p:nvPr/>
          </p:nvSpPr>
          <p:spPr bwMode="auto">
            <a:xfrm>
              <a:off x="2688" y="1872"/>
              <a:ext cx="96" cy="96"/>
            </a:xfrm>
            <a:prstGeom prst="ellipse">
              <a:avLst/>
            </a:prstGeom>
            <a:solidFill>
              <a:schemeClr val="accent1"/>
            </a:solidFill>
            <a:ln w="9525">
              <a:solidFill>
                <a:schemeClr val="tx1"/>
              </a:solidFill>
              <a:round/>
              <a:headEnd/>
              <a:tailEnd/>
            </a:ln>
            <a:effectLst/>
          </p:spPr>
          <p:txBody>
            <a:bodyPr wrap="none" anchor="ctr"/>
            <a:lstStyle/>
            <a:p>
              <a:endParaRPr lang="en-IN"/>
            </a:p>
          </p:txBody>
        </p:sp>
        <p:sp>
          <p:nvSpPr>
            <p:cNvPr id="137227" name="Oval 11"/>
            <p:cNvSpPr>
              <a:spLocks noChangeArrowheads="1"/>
            </p:cNvSpPr>
            <p:nvPr/>
          </p:nvSpPr>
          <p:spPr bwMode="auto">
            <a:xfrm>
              <a:off x="3504" y="1872"/>
              <a:ext cx="96" cy="96"/>
            </a:xfrm>
            <a:prstGeom prst="ellipse">
              <a:avLst/>
            </a:prstGeom>
            <a:solidFill>
              <a:schemeClr val="accent1"/>
            </a:solidFill>
            <a:ln w="9525">
              <a:solidFill>
                <a:schemeClr val="tx1"/>
              </a:solidFill>
              <a:round/>
              <a:headEnd/>
              <a:tailEnd/>
            </a:ln>
            <a:effectLst/>
          </p:spPr>
          <p:txBody>
            <a:bodyPr wrap="none" anchor="ctr"/>
            <a:lstStyle/>
            <a:p>
              <a:endParaRPr lang="en-IN"/>
            </a:p>
          </p:txBody>
        </p:sp>
        <p:sp>
          <p:nvSpPr>
            <p:cNvPr id="137228" name="Line 12"/>
            <p:cNvSpPr>
              <a:spLocks noChangeShapeType="1"/>
            </p:cNvSpPr>
            <p:nvPr/>
          </p:nvSpPr>
          <p:spPr bwMode="auto">
            <a:xfrm>
              <a:off x="1392" y="2064"/>
              <a:ext cx="0" cy="288"/>
            </a:xfrm>
            <a:prstGeom prst="line">
              <a:avLst/>
            </a:prstGeom>
            <a:noFill/>
            <a:ln w="57150" cap="rnd">
              <a:solidFill>
                <a:schemeClr val="tx1"/>
              </a:solidFill>
              <a:prstDash val="sysDot"/>
              <a:round/>
              <a:headEnd/>
              <a:tailEnd/>
            </a:ln>
            <a:effectLst/>
          </p:spPr>
          <p:txBody>
            <a:bodyPr wrap="none" anchor="ctr"/>
            <a:lstStyle/>
            <a:p>
              <a:endParaRPr lang="en-IN"/>
            </a:p>
          </p:txBody>
        </p:sp>
        <p:cxnSp>
          <p:nvCxnSpPr>
            <p:cNvPr id="137229" name="AutoShape 13"/>
            <p:cNvCxnSpPr>
              <a:cxnSpLocks noChangeShapeType="1"/>
              <a:stCxn id="137223" idx="6"/>
              <a:endCxn id="137224" idx="3"/>
            </p:cNvCxnSpPr>
            <p:nvPr/>
          </p:nvCxnSpPr>
          <p:spPr bwMode="auto">
            <a:xfrm flipV="1">
              <a:off x="1296" y="1954"/>
              <a:ext cx="734" cy="494"/>
            </a:xfrm>
            <a:prstGeom prst="straightConnector1">
              <a:avLst/>
            </a:prstGeom>
            <a:noFill/>
            <a:ln w="28575">
              <a:solidFill>
                <a:schemeClr val="tx1"/>
              </a:solidFill>
              <a:round/>
              <a:headEnd/>
              <a:tailEnd type="triangle" w="med" len="med"/>
            </a:ln>
            <a:effectLst/>
          </p:spPr>
        </p:cxnSp>
        <p:cxnSp>
          <p:nvCxnSpPr>
            <p:cNvPr id="137230" name="AutoShape 14"/>
            <p:cNvCxnSpPr>
              <a:cxnSpLocks noChangeShapeType="1"/>
              <a:stCxn id="137222" idx="6"/>
              <a:endCxn id="137224" idx="2"/>
            </p:cNvCxnSpPr>
            <p:nvPr/>
          </p:nvCxnSpPr>
          <p:spPr bwMode="auto">
            <a:xfrm>
              <a:off x="1296" y="1920"/>
              <a:ext cx="720" cy="0"/>
            </a:xfrm>
            <a:prstGeom prst="straightConnector1">
              <a:avLst/>
            </a:prstGeom>
            <a:noFill/>
            <a:ln w="28575">
              <a:solidFill>
                <a:schemeClr val="tx1"/>
              </a:solidFill>
              <a:round/>
              <a:headEnd/>
              <a:tailEnd type="triangle" w="med" len="med"/>
            </a:ln>
            <a:effectLst/>
          </p:spPr>
        </p:cxnSp>
        <p:cxnSp>
          <p:nvCxnSpPr>
            <p:cNvPr id="137231" name="AutoShape 15"/>
            <p:cNvCxnSpPr>
              <a:cxnSpLocks noChangeShapeType="1"/>
              <a:stCxn id="137221" idx="5"/>
              <a:endCxn id="137224" idx="1"/>
            </p:cNvCxnSpPr>
            <p:nvPr/>
          </p:nvCxnSpPr>
          <p:spPr bwMode="auto">
            <a:xfrm>
              <a:off x="1282" y="1570"/>
              <a:ext cx="748" cy="316"/>
            </a:xfrm>
            <a:prstGeom prst="straightConnector1">
              <a:avLst/>
            </a:prstGeom>
            <a:noFill/>
            <a:ln w="28575">
              <a:solidFill>
                <a:schemeClr val="tx1"/>
              </a:solidFill>
              <a:round/>
              <a:headEnd/>
              <a:tailEnd type="triangle" w="med" len="med"/>
            </a:ln>
            <a:effectLst/>
          </p:spPr>
        </p:cxnSp>
        <p:cxnSp>
          <p:nvCxnSpPr>
            <p:cNvPr id="137232" name="AutoShape 16"/>
            <p:cNvCxnSpPr>
              <a:cxnSpLocks noChangeShapeType="1"/>
              <a:stCxn id="137225" idx="4"/>
              <a:endCxn id="137224" idx="0"/>
            </p:cNvCxnSpPr>
            <p:nvPr/>
          </p:nvCxnSpPr>
          <p:spPr bwMode="auto">
            <a:xfrm>
              <a:off x="2064" y="1440"/>
              <a:ext cx="0" cy="432"/>
            </a:xfrm>
            <a:prstGeom prst="straightConnector1">
              <a:avLst/>
            </a:prstGeom>
            <a:noFill/>
            <a:ln w="28575">
              <a:solidFill>
                <a:schemeClr val="tx1"/>
              </a:solidFill>
              <a:round/>
              <a:headEnd/>
              <a:tailEnd type="triangle" w="med" len="med"/>
            </a:ln>
            <a:effectLst/>
          </p:spPr>
        </p:cxnSp>
        <p:cxnSp>
          <p:nvCxnSpPr>
            <p:cNvPr id="137233" name="AutoShape 17"/>
            <p:cNvCxnSpPr>
              <a:cxnSpLocks noChangeShapeType="1"/>
              <a:stCxn id="137224" idx="6"/>
              <a:endCxn id="137226" idx="2"/>
            </p:cNvCxnSpPr>
            <p:nvPr/>
          </p:nvCxnSpPr>
          <p:spPr bwMode="auto">
            <a:xfrm>
              <a:off x="2112" y="1920"/>
              <a:ext cx="576" cy="0"/>
            </a:xfrm>
            <a:prstGeom prst="straightConnector1">
              <a:avLst/>
            </a:prstGeom>
            <a:noFill/>
            <a:ln w="28575">
              <a:solidFill>
                <a:schemeClr val="tx1"/>
              </a:solidFill>
              <a:round/>
              <a:headEnd/>
              <a:tailEnd type="triangle" w="med" len="med"/>
            </a:ln>
            <a:effectLst/>
          </p:spPr>
        </p:cxnSp>
        <p:cxnSp>
          <p:nvCxnSpPr>
            <p:cNvPr id="137234" name="AutoShape 18"/>
            <p:cNvCxnSpPr>
              <a:cxnSpLocks noChangeShapeType="1"/>
              <a:stCxn id="137226" idx="6"/>
              <a:endCxn id="137227" idx="2"/>
            </p:cNvCxnSpPr>
            <p:nvPr/>
          </p:nvCxnSpPr>
          <p:spPr bwMode="auto">
            <a:xfrm>
              <a:off x="2784" y="1920"/>
              <a:ext cx="720" cy="0"/>
            </a:xfrm>
            <a:prstGeom prst="straightConnector1">
              <a:avLst/>
            </a:prstGeom>
            <a:noFill/>
            <a:ln w="28575">
              <a:solidFill>
                <a:schemeClr val="tx1"/>
              </a:solidFill>
              <a:round/>
              <a:headEnd/>
              <a:tailEnd type="triangle" w="med" len="med"/>
            </a:ln>
            <a:effectLst/>
          </p:spPr>
        </p:cxnSp>
        <p:cxnSp>
          <p:nvCxnSpPr>
            <p:cNvPr id="137235" name="AutoShape 19"/>
            <p:cNvCxnSpPr>
              <a:cxnSpLocks noChangeShapeType="1"/>
            </p:cNvCxnSpPr>
            <p:nvPr/>
          </p:nvCxnSpPr>
          <p:spPr bwMode="auto">
            <a:xfrm>
              <a:off x="3600" y="1920"/>
              <a:ext cx="720" cy="0"/>
            </a:xfrm>
            <a:prstGeom prst="straightConnector1">
              <a:avLst/>
            </a:prstGeom>
            <a:noFill/>
            <a:ln w="28575">
              <a:solidFill>
                <a:schemeClr val="tx1"/>
              </a:solidFill>
              <a:round/>
              <a:headEnd/>
              <a:tailEnd type="triangle" w="med" len="med"/>
            </a:ln>
            <a:effectLst/>
          </p:spPr>
        </p:cxnSp>
        <p:sp>
          <p:nvSpPr>
            <p:cNvPr id="137236" name="Text Box 20"/>
            <p:cNvSpPr txBox="1">
              <a:spLocks noChangeArrowheads="1"/>
            </p:cNvSpPr>
            <p:nvPr/>
          </p:nvSpPr>
          <p:spPr bwMode="auto">
            <a:xfrm>
              <a:off x="969" y="1296"/>
              <a:ext cx="276" cy="288"/>
            </a:xfrm>
            <a:prstGeom prst="rect">
              <a:avLst/>
            </a:prstGeom>
            <a:noFill/>
            <a:ln w="9525">
              <a:noFill/>
              <a:miter lim="800000"/>
              <a:headEnd/>
              <a:tailEnd/>
            </a:ln>
            <a:effectLst/>
          </p:spPr>
          <p:txBody>
            <a:bodyPr wrap="none" anchor="ctr">
              <a:spAutoFit/>
            </a:bodyPr>
            <a:lstStyle/>
            <a:p>
              <a:pPr algn="ctr" eaLnBrk="0" hangingPunct="0"/>
              <a:r>
                <a:rPr lang="en-US" sz="2400" b="1" i="1">
                  <a:solidFill>
                    <a:schemeClr val="accent2"/>
                  </a:solidFill>
                  <a:latin typeface="Times New Roman" pitchFamily="18" charset="0"/>
                </a:rPr>
                <a:t>x</a:t>
              </a:r>
              <a:r>
                <a:rPr lang="en-US" sz="2400" b="1" i="1" baseline="-25000">
                  <a:solidFill>
                    <a:schemeClr val="accent2"/>
                  </a:solidFill>
                  <a:latin typeface="Times New Roman" pitchFamily="18" charset="0"/>
                </a:rPr>
                <a:t>1</a:t>
              </a:r>
              <a:endParaRPr lang="en-US" sz="2400">
                <a:latin typeface="Times New Roman" pitchFamily="18" charset="0"/>
              </a:endParaRPr>
            </a:p>
          </p:txBody>
        </p:sp>
        <p:sp>
          <p:nvSpPr>
            <p:cNvPr id="137237" name="Text Box 21"/>
            <p:cNvSpPr txBox="1">
              <a:spLocks noChangeArrowheads="1"/>
            </p:cNvSpPr>
            <p:nvPr/>
          </p:nvSpPr>
          <p:spPr bwMode="auto">
            <a:xfrm>
              <a:off x="969" y="1776"/>
              <a:ext cx="276" cy="288"/>
            </a:xfrm>
            <a:prstGeom prst="rect">
              <a:avLst/>
            </a:prstGeom>
            <a:noFill/>
            <a:ln w="9525">
              <a:noFill/>
              <a:miter lim="800000"/>
              <a:headEnd/>
              <a:tailEnd/>
            </a:ln>
            <a:effectLst/>
          </p:spPr>
          <p:txBody>
            <a:bodyPr wrap="none" anchor="ctr">
              <a:spAutoFit/>
            </a:bodyPr>
            <a:lstStyle/>
            <a:p>
              <a:pPr algn="ctr" eaLnBrk="0" hangingPunct="0"/>
              <a:r>
                <a:rPr lang="en-US" sz="2400" b="1" i="1">
                  <a:solidFill>
                    <a:schemeClr val="accent2"/>
                  </a:solidFill>
                  <a:latin typeface="Times New Roman" pitchFamily="18" charset="0"/>
                </a:rPr>
                <a:t>x</a:t>
              </a:r>
              <a:r>
                <a:rPr lang="en-US" sz="2400" b="1" i="1" baseline="-25000">
                  <a:solidFill>
                    <a:schemeClr val="accent2"/>
                  </a:solidFill>
                  <a:latin typeface="Times New Roman" pitchFamily="18" charset="0"/>
                </a:rPr>
                <a:t>2</a:t>
              </a:r>
              <a:endParaRPr lang="en-US" sz="2400">
                <a:latin typeface="Times New Roman" pitchFamily="18" charset="0"/>
              </a:endParaRPr>
            </a:p>
          </p:txBody>
        </p:sp>
        <p:sp>
          <p:nvSpPr>
            <p:cNvPr id="137238" name="Text Box 22"/>
            <p:cNvSpPr txBox="1">
              <a:spLocks noChangeArrowheads="1"/>
            </p:cNvSpPr>
            <p:nvPr/>
          </p:nvSpPr>
          <p:spPr bwMode="auto">
            <a:xfrm>
              <a:off x="966" y="2352"/>
              <a:ext cx="283" cy="288"/>
            </a:xfrm>
            <a:prstGeom prst="rect">
              <a:avLst/>
            </a:prstGeom>
            <a:noFill/>
            <a:ln w="9525">
              <a:noFill/>
              <a:miter lim="800000"/>
              <a:headEnd/>
              <a:tailEnd/>
            </a:ln>
            <a:effectLst/>
          </p:spPr>
          <p:txBody>
            <a:bodyPr wrap="none" anchor="ctr">
              <a:spAutoFit/>
            </a:bodyPr>
            <a:lstStyle/>
            <a:p>
              <a:pPr algn="ctr" eaLnBrk="0" hangingPunct="0"/>
              <a:r>
                <a:rPr lang="en-US" sz="2400" b="1" i="1">
                  <a:solidFill>
                    <a:schemeClr val="accent2"/>
                  </a:solidFill>
                  <a:latin typeface="Times New Roman" pitchFamily="18" charset="0"/>
                </a:rPr>
                <a:t>x</a:t>
              </a:r>
              <a:r>
                <a:rPr lang="en-US" sz="2400" b="1" i="1" baseline="-25000">
                  <a:solidFill>
                    <a:schemeClr val="accent2"/>
                  </a:solidFill>
                  <a:latin typeface="Times New Roman" pitchFamily="18" charset="0"/>
                </a:rPr>
                <a:t>n</a:t>
              </a:r>
              <a:endParaRPr lang="en-US" sz="2400">
                <a:latin typeface="Times New Roman" pitchFamily="18" charset="0"/>
              </a:endParaRPr>
            </a:p>
          </p:txBody>
        </p:sp>
        <p:sp>
          <p:nvSpPr>
            <p:cNvPr id="137239" name="Text Box 23"/>
            <p:cNvSpPr txBox="1">
              <a:spLocks noChangeArrowheads="1"/>
            </p:cNvSpPr>
            <p:nvPr/>
          </p:nvSpPr>
          <p:spPr bwMode="auto">
            <a:xfrm>
              <a:off x="1454" y="1776"/>
              <a:ext cx="308" cy="288"/>
            </a:xfrm>
            <a:prstGeom prst="rect">
              <a:avLst/>
            </a:prstGeom>
            <a:noFill/>
            <a:ln w="9525">
              <a:noFill/>
              <a:miter lim="800000"/>
              <a:headEnd/>
              <a:tailEnd/>
            </a:ln>
            <a:effectLst/>
          </p:spPr>
          <p:txBody>
            <a:bodyPr wrap="none" anchor="ctr">
              <a:spAutoFit/>
            </a:bodyPr>
            <a:lstStyle/>
            <a:p>
              <a:pPr algn="ctr" eaLnBrk="0" hangingPunct="0"/>
              <a:r>
                <a:rPr lang="en-US" sz="2400" b="1" i="1">
                  <a:solidFill>
                    <a:schemeClr val="accent2"/>
                  </a:solidFill>
                  <a:latin typeface="Times New Roman" pitchFamily="18" charset="0"/>
                </a:rPr>
                <a:t>w</a:t>
              </a:r>
              <a:r>
                <a:rPr lang="en-US" sz="2400" b="1" i="1" baseline="-25000">
                  <a:solidFill>
                    <a:schemeClr val="accent2"/>
                  </a:solidFill>
                  <a:latin typeface="Times New Roman" pitchFamily="18" charset="0"/>
                </a:rPr>
                <a:t>2</a:t>
              </a:r>
              <a:endParaRPr lang="en-US" sz="2400">
                <a:latin typeface="Times New Roman" pitchFamily="18" charset="0"/>
              </a:endParaRPr>
            </a:p>
          </p:txBody>
        </p:sp>
        <p:sp>
          <p:nvSpPr>
            <p:cNvPr id="137240" name="Text Box 24"/>
            <p:cNvSpPr txBox="1">
              <a:spLocks noChangeArrowheads="1"/>
            </p:cNvSpPr>
            <p:nvPr/>
          </p:nvSpPr>
          <p:spPr bwMode="auto">
            <a:xfrm>
              <a:off x="1454" y="1488"/>
              <a:ext cx="308" cy="288"/>
            </a:xfrm>
            <a:prstGeom prst="rect">
              <a:avLst/>
            </a:prstGeom>
            <a:noFill/>
            <a:ln w="9525">
              <a:noFill/>
              <a:miter lim="800000"/>
              <a:headEnd/>
              <a:tailEnd/>
            </a:ln>
            <a:effectLst/>
          </p:spPr>
          <p:txBody>
            <a:bodyPr wrap="none" anchor="ctr">
              <a:spAutoFit/>
            </a:bodyPr>
            <a:lstStyle/>
            <a:p>
              <a:pPr algn="ctr" eaLnBrk="0" hangingPunct="0"/>
              <a:r>
                <a:rPr lang="en-US" sz="2400" b="1" i="1">
                  <a:solidFill>
                    <a:schemeClr val="accent2"/>
                  </a:solidFill>
                  <a:latin typeface="Times New Roman" pitchFamily="18" charset="0"/>
                </a:rPr>
                <a:t>w</a:t>
              </a:r>
              <a:r>
                <a:rPr lang="en-US" sz="2400" b="1" i="1" baseline="-25000">
                  <a:solidFill>
                    <a:schemeClr val="accent2"/>
                  </a:solidFill>
                  <a:latin typeface="Times New Roman" pitchFamily="18" charset="0"/>
                </a:rPr>
                <a:t>1</a:t>
              </a:r>
              <a:endParaRPr lang="en-US" sz="2400">
                <a:latin typeface="Times New Roman" pitchFamily="18" charset="0"/>
              </a:endParaRPr>
            </a:p>
          </p:txBody>
        </p:sp>
        <p:sp>
          <p:nvSpPr>
            <p:cNvPr id="137241" name="Text Box 25"/>
            <p:cNvSpPr txBox="1">
              <a:spLocks noChangeArrowheads="1"/>
            </p:cNvSpPr>
            <p:nvPr/>
          </p:nvSpPr>
          <p:spPr bwMode="auto">
            <a:xfrm>
              <a:off x="1454" y="2112"/>
              <a:ext cx="315" cy="288"/>
            </a:xfrm>
            <a:prstGeom prst="rect">
              <a:avLst/>
            </a:prstGeom>
            <a:noFill/>
            <a:ln w="9525">
              <a:noFill/>
              <a:miter lim="800000"/>
              <a:headEnd/>
              <a:tailEnd/>
            </a:ln>
            <a:effectLst/>
          </p:spPr>
          <p:txBody>
            <a:bodyPr wrap="none" anchor="ctr">
              <a:spAutoFit/>
            </a:bodyPr>
            <a:lstStyle/>
            <a:p>
              <a:pPr algn="ctr" eaLnBrk="0" hangingPunct="0"/>
              <a:r>
                <a:rPr lang="en-US" sz="2400" b="1" i="1">
                  <a:solidFill>
                    <a:schemeClr val="accent2"/>
                  </a:solidFill>
                  <a:latin typeface="Times New Roman" pitchFamily="18" charset="0"/>
                </a:rPr>
                <a:t>w</a:t>
              </a:r>
              <a:r>
                <a:rPr lang="en-US" sz="2400" b="1" i="1" baseline="-25000">
                  <a:solidFill>
                    <a:schemeClr val="accent2"/>
                  </a:solidFill>
                  <a:latin typeface="Times New Roman" pitchFamily="18" charset="0"/>
                </a:rPr>
                <a:t>n</a:t>
              </a:r>
              <a:endParaRPr lang="en-US" sz="2400">
                <a:latin typeface="Times New Roman" pitchFamily="18" charset="0"/>
              </a:endParaRPr>
            </a:p>
          </p:txBody>
        </p:sp>
        <p:sp>
          <p:nvSpPr>
            <p:cNvPr id="137242" name="Text Box 26"/>
            <p:cNvSpPr txBox="1">
              <a:spLocks noChangeArrowheads="1"/>
            </p:cNvSpPr>
            <p:nvPr/>
          </p:nvSpPr>
          <p:spPr bwMode="auto">
            <a:xfrm>
              <a:off x="1868" y="1104"/>
              <a:ext cx="745" cy="288"/>
            </a:xfrm>
            <a:prstGeom prst="rect">
              <a:avLst/>
            </a:prstGeom>
            <a:noFill/>
            <a:ln w="9525">
              <a:noFill/>
              <a:miter lim="800000"/>
              <a:headEnd/>
              <a:tailEnd/>
            </a:ln>
            <a:effectLst/>
          </p:spPr>
          <p:txBody>
            <a:bodyPr wrap="none" anchor="ctr">
              <a:spAutoFit/>
            </a:bodyPr>
            <a:lstStyle/>
            <a:p>
              <a:pPr algn="ctr" eaLnBrk="0" hangingPunct="0"/>
              <a:r>
                <a:rPr lang="en-US" sz="2400" b="1" i="1">
                  <a:solidFill>
                    <a:schemeClr val="accent2"/>
                  </a:solidFill>
                  <a:latin typeface="Times New Roman" pitchFamily="18" charset="0"/>
                </a:rPr>
                <a:t> b </a:t>
              </a:r>
              <a:r>
                <a:rPr lang="en-US" sz="2400">
                  <a:latin typeface="Times New Roman" pitchFamily="18" charset="0"/>
                </a:rPr>
                <a:t>(bias)</a:t>
              </a:r>
            </a:p>
          </p:txBody>
        </p:sp>
        <p:sp>
          <p:nvSpPr>
            <p:cNvPr id="137243" name="Text Box 27"/>
            <p:cNvSpPr txBox="1">
              <a:spLocks noChangeArrowheads="1"/>
            </p:cNvSpPr>
            <p:nvPr/>
          </p:nvSpPr>
          <p:spPr bwMode="auto">
            <a:xfrm>
              <a:off x="2603" y="1632"/>
              <a:ext cx="201" cy="288"/>
            </a:xfrm>
            <a:prstGeom prst="rect">
              <a:avLst/>
            </a:prstGeom>
            <a:noFill/>
            <a:ln w="9525">
              <a:noFill/>
              <a:miter lim="800000"/>
              <a:headEnd/>
              <a:tailEnd/>
            </a:ln>
            <a:effectLst/>
          </p:spPr>
          <p:txBody>
            <a:bodyPr wrap="none" anchor="ctr">
              <a:spAutoFit/>
            </a:bodyPr>
            <a:lstStyle/>
            <a:p>
              <a:pPr algn="ctr" eaLnBrk="0" hangingPunct="0"/>
              <a:r>
                <a:rPr lang="en-US" sz="2400" b="1" i="1">
                  <a:solidFill>
                    <a:schemeClr val="accent2"/>
                  </a:solidFill>
                  <a:latin typeface="Times New Roman" pitchFamily="18" charset="0"/>
                </a:rPr>
                <a:t>v</a:t>
              </a:r>
              <a:endParaRPr lang="en-US" sz="2400">
                <a:latin typeface="Times New Roman" pitchFamily="18" charset="0"/>
              </a:endParaRPr>
            </a:p>
          </p:txBody>
        </p:sp>
        <p:sp>
          <p:nvSpPr>
            <p:cNvPr id="137244" name="Text Box 28"/>
            <p:cNvSpPr txBox="1">
              <a:spLocks noChangeArrowheads="1"/>
            </p:cNvSpPr>
            <p:nvPr/>
          </p:nvSpPr>
          <p:spPr bwMode="auto">
            <a:xfrm>
              <a:off x="3616" y="1632"/>
              <a:ext cx="201" cy="288"/>
            </a:xfrm>
            <a:prstGeom prst="rect">
              <a:avLst/>
            </a:prstGeom>
            <a:noFill/>
            <a:ln w="9525">
              <a:noFill/>
              <a:miter lim="800000"/>
              <a:headEnd/>
              <a:tailEnd/>
            </a:ln>
            <a:effectLst/>
          </p:spPr>
          <p:txBody>
            <a:bodyPr wrap="none" anchor="ctr">
              <a:spAutoFit/>
            </a:bodyPr>
            <a:lstStyle/>
            <a:p>
              <a:pPr algn="ctr" eaLnBrk="0" hangingPunct="0"/>
              <a:r>
                <a:rPr lang="en-US" sz="2400" b="1" i="1">
                  <a:solidFill>
                    <a:schemeClr val="accent2"/>
                  </a:solidFill>
                  <a:latin typeface="Times New Roman" pitchFamily="18" charset="0"/>
                </a:rPr>
                <a:t>y</a:t>
              </a:r>
              <a:endParaRPr lang="en-US" sz="2400">
                <a:latin typeface="Times New Roman" pitchFamily="18" charset="0"/>
              </a:endParaRPr>
            </a:p>
          </p:txBody>
        </p:sp>
        <p:sp>
          <p:nvSpPr>
            <p:cNvPr id="137245" name="Text Box 29"/>
            <p:cNvSpPr txBox="1">
              <a:spLocks noChangeArrowheads="1"/>
            </p:cNvSpPr>
            <p:nvPr/>
          </p:nvSpPr>
          <p:spPr bwMode="auto">
            <a:xfrm>
              <a:off x="2817" y="1872"/>
              <a:ext cx="445" cy="288"/>
            </a:xfrm>
            <a:prstGeom prst="rect">
              <a:avLst/>
            </a:prstGeom>
            <a:noFill/>
            <a:ln w="9525">
              <a:noFill/>
              <a:miter lim="800000"/>
              <a:headEnd/>
              <a:tailEnd/>
            </a:ln>
            <a:effectLst/>
          </p:spPr>
          <p:txBody>
            <a:bodyPr wrap="none" anchor="ctr">
              <a:spAutoFit/>
            </a:bodyPr>
            <a:lstStyle/>
            <a:p>
              <a:pPr algn="ctr" eaLnBrk="0" hangingPunct="0"/>
              <a:r>
                <a:rPr lang="en-US" sz="2400" b="1" i="1">
                  <a:solidFill>
                    <a:schemeClr val="accent2"/>
                  </a:solidFill>
                  <a:latin typeface="Times New Roman" pitchFamily="18" charset="0"/>
                  <a:sym typeface="Symbol" pitchFamily="18" charset="2"/>
                </a:rPr>
                <a:t>(v)</a:t>
              </a:r>
              <a:endParaRPr lang="en-US" sz="2400">
                <a:latin typeface="Times New Roman" pitchFamily="18" charset="0"/>
              </a:endParaRPr>
            </a:p>
          </p:txBody>
        </p:sp>
      </p:grpSp>
      <p:graphicFrame>
        <p:nvGraphicFramePr>
          <p:cNvPr id="137246" name="Object 30"/>
          <p:cNvGraphicFramePr>
            <a:graphicFrameLocks noChangeAspect="1"/>
          </p:cNvGraphicFramePr>
          <p:nvPr/>
        </p:nvGraphicFramePr>
        <p:xfrm>
          <a:off x="1905000" y="3200400"/>
          <a:ext cx="5029200" cy="762000"/>
        </p:xfrm>
        <a:graphic>
          <a:graphicData uri="http://schemas.openxmlformats.org/presentationml/2006/ole">
            <p:oleObj spid="_x0000_s137246" name="Equation" r:id="rId4" imgW="1168200" imgH="457200" progId="Equation.3">
              <p:embed/>
            </p:oleObj>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a:xfrm>
            <a:off x="609600" y="228600"/>
            <a:ext cx="7772400" cy="990600"/>
          </a:xfrm>
        </p:spPr>
        <p:txBody>
          <a:bodyPr/>
          <a:lstStyle/>
          <a:p>
            <a:r>
              <a:rPr lang="en-US" sz="4000"/>
              <a:t>Perceptron for Classification</a:t>
            </a:r>
            <a:r>
              <a:rPr lang="en-US"/>
              <a:t> </a:t>
            </a:r>
          </a:p>
        </p:txBody>
      </p:sp>
      <p:sp>
        <p:nvSpPr>
          <p:cNvPr id="138243" name="Rectangle 3"/>
          <p:cNvSpPr>
            <a:spLocks noGrp="1" noChangeArrowheads="1"/>
          </p:cNvSpPr>
          <p:nvPr>
            <p:ph type="body" idx="1"/>
          </p:nvPr>
        </p:nvSpPr>
        <p:spPr>
          <a:xfrm>
            <a:off x="533400" y="1600200"/>
            <a:ext cx="8610600" cy="4953000"/>
          </a:xfrm>
        </p:spPr>
        <p:txBody>
          <a:bodyPr/>
          <a:lstStyle/>
          <a:p>
            <a:pPr>
              <a:lnSpc>
                <a:spcPct val="80000"/>
              </a:lnSpc>
              <a:buClr>
                <a:schemeClr val="tx1"/>
              </a:buClr>
              <a:buSzTx/>
              <a:buFont typeface="Arial" charset="0"/>
              <a:buChar char="●"/>
            </a:pPr>
            <a:r>
              <a:rPr lang="en-US" sz="2400">
                <a:solidFill>
                  <a:schemeClr val="tx2"/>
                </a:solidFill>
              </a:rPr>
              <a:t>The perceptron is used for binary classification.</a:t>
            </a:r>
          </a:p>
          <a:p>
            <a:pPr>
              <a:lnSpc>
                <a:spcPct val="80000"/>
              </a:lnSpc>
              <a:buClr>
                <a:schemeClr val="tx1"/>
              </a:buClr>
              <a:buSzTx/>
              <a:buFont typeface="Arial" charset="0"/>
              <a:buChar char="●"/>
            </a:pPr>
            <a:r>
              <a:rPr lang="en-US" sz="2400">
                <a:solidFill>
                  <a:schemeClr val="tx2"/>
                </a:solidFill>
              </a:rPr>
              <a:t>First train a perceptron for a classification task.</a:t>
            </a:r>
            <a:endParaRPr lang="en-US" sz="2400"/>
          </a:p>
          <a:p>
            <a:pPr lvl="1">
              <a:lnSpc>
                <a:spcPct val="80000"/>
              </a:lnSpc>
              <a:buClr>
                <a:schemeClr val="tx1"/>
              </a:buClr>
              <a:buSzTx/>
              <a:buFont typeface="Arial" charset="0"/>
              <a:buChar char="−"/>
            </a:pPr>
            <a:r>
              <a:rPr lang="en-US" sz="2000"/>
              <a:t>Find suitable weights in such a way that the training examples are correctly classified.</a:t>
            </a:r>
          </a:p>
          <a:p>
            <a:pPr lvl="1">
              <a:lnSpc>
                <a:spcPct val="80000"/>
              </a:lnSpc>
              <a:buClr>
                <a:schemeClr val="tx1"/>
              </a:buClr>
              <a:buSzTx/>
              <a:buFont typeface="Arial" charset="0"/>
              <a:buChar char="−"/>
            </a:pPr>
            <a:r>
              <a:rPr lang="en-US" sz="2000"/>
              <a:t>Geometrically try to find a hyper-plane that separates the examples of the two classes.</a:t>
            </a:r>
            <a:endParaRPr lang="en-US" sz="2000" baseline="-25000">
              <a:solidFill>
                <a:schemeClr val="accent2"/>
              </a:solidFill>
              <a:sym typeface="Symbol" pitchFamily="18" charset="2"/>
            </a:endParaRPr>
          </a:p>
          <a:p>
            <a:pPr>
              <a:lnSpc>
                <a:spcPct val="80000"/>
              </a:lnSpc>
              <a:buClr>
                <a:schemeClr val="tx1"/>
              </a:buClr>
              <a:buSzTx/>
              <a:buFont typeface="Arial" charset="0"/>
              <a:buChar char="●"/>
            </a:pPr>
            <a:r>
              <a:rPr lang="en-US" sz="2400">
                <a:solidFill>
                  <a:srgbClr val="009900"/>
                </a:solidFill>
              </a:rPr>
              <a:t>The perceptron </a:t>
            </a:r>
            <a:r>
              <a:rPr lang="en-US" sz="2400"/>
              <a:t>can only model</a:t>
            </a:r>
            <a:r>
              <a:rPr lang="en-US" sz="2400">
                <a:solidFill>
                  <a:srgbClr val="009900"/>
                </a:solidFill>
              </a:rPr>
              <a:t> linearly separable classes. </a:t>
            </a:r>
            <a:r>
              <a:rPr lang="en-US" sz="2400"/>
              <a:t> </a:t>
            </a:r>
          </a:p>
          <a:p>
            <a:pPr>
              <a:lnSpc>
                <a:spcPct val="80000"/>
              </a:lnSpc>
              <a:buClr>
                <a:schemeClr val="tx1"/>
              </a:buClr>
              <a:buSzTx/>
              <a:buFont typeface="Arial" charset="0"/>
              <a:buChar char="●"/>
            </a:pPr>
            <a:r>
              <a:rPr lang="en-US" sz="2400"/>
              <a:t>When the two classes are not linearly separable, it may be desirable to obtain a linear separator that minimizes the mean squared error.</a:t>
            </a:r>
          </a:p>
          <a:p>
            <a:pPr>
              <a:lnSpc>
                <a:spcPct val="80000"/>
              </a:lnSpc>
              <a:buClr>
                <a:schemeClr val="tx1"/>
              </a:buClr>
              <a:buSzTx/>
              <a:buFont typeface="Arial" charset="0"/>
              <a:buChar char="●"/>
            </a:pPr>
            <a:r>
              <a:rPr lang="en-US" sz="2400"/>
              <a:t>Given training examples of classes C</a:t>
            </a:r>
            <a:r>
              <a:rPr lang="en-US" sz="2400" baseline="-25000"/>
              <a:t>1</a:t>
            </a:r>
            <a:r>
              <a:rPr lang="en-US" sz="2400"/>
              <a:t>, C</a:t>
            </a:r>
            <a:r>
              <a:rPr lang="en-US" sz="2400" baseline="-25000"/>
              <a:t>2  </a:t>
            </a:r>
            <a:r>
              <a:rPr lang="en-US" sz="2400"/>
              <a:t>train the perceptron in such a way that :</a:t>
            </a:r>
          </a:p>
          <a:p>
            <a:pPr lvl="1">
              <a:lnSpc>
                <a:spcPct val="80000"/>
              </a:lnSpc>
              <a:buClr>
                <a:schemeClr val="tx1"/>
              </a:buClr>
              <a:buSzTx/>
              <a:buFont typeface="Arial" charset="0"/>
              <a:buChar char="−"/>
            </a:pPr>
            <a:r>
              <a:rPr lang="en-US" sz="2000" i="1"/>
              <a:t>If the output of the perceptron is +1 </a:t>
            </a:r>
            <a:r>
              <a:rPr lang="en-US" sz="2000" i="1">
                <a:sym typeface="Symbol" pitchFamily="18" charset="2"/>
              </a:rPr>
              <a:t>then the input is assigned to class C</a:t>
            </a:r>
            <a:r>
              <a:rPr lang="en-US" sz="2000" i="1" baseline="-25000">
                <a:sym typeface="Symbol" pitchFamily="18" charset="2"/>
              </a:rPr>
              <a:t>1</a:t>
            </a:r>
            <a:endParaRPr lang="en-US" sz="2000">
              <a:sym typeface="Symbol" pitchFamily="18" charset="2"/>
            </a:endParaRPr>
          </a:p>
          <a:p>
            <a:pPr lvl="1">
              <a:lnSpc>
                <a:spcPct val="80000"/>
              </a:lnSpc>
              <a:buClr>
                <a:schemeClr val="tx1"/>
              </a:buClr>
              <a:buSzTx/>
              <a:buFont typeface="Arial" charset="0"/>
              <a:buChar char="−"/>
            </a:pPr>
            <a:r>
              <a:rPr lang="en-US" sz="2000" i="1">
                <a:sym typeface="Symbol" pitchFamily="18" charset="2"/>
              </a:rPr>
              <a:t>If the output  is -1 then the input is assigned to C</a:t>
            </a:r>
            <a:r>
              <a:rPr lang="en-US" sz="2000" i="1" baseline="-25000">
                <a:sym typeface="Symbol" pitchFamily="18" charset="2"/>
              </a:rPr>
              <a:t>2</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3" name="Rectangle 5"/>
          <p:cNvSpPr>
            <a:spLocks noChangeArrowheads="1"/>
          </p:cNvSpPr>
          <p:nvPr/>
        </p:nvSpPr>
        <p:spPr bwMode="auto">
          <a:xfrm>
            <a:off x="0" y="2114550"/>
            <a:ext cx="9144000" cy="0"/>
          </a:xfrm>
          <a:prstGeom prst="rect">
            <a:avLst/>
          </a:prstGeom>
          <a:noFill/>
          <a:ln w="9525">
            <a:noFill/>
            <a:miter lim="800000"/>
            <a:headEnd/>
            <a:tailEnd/>
          </a:ln>
          <a:effectLst/>
        </p:spPr>
        <p:txBody>
          <a:bodyPr wrap="none" anchor="ctr">
            <a:spAutoFit/>
          </a:bodyPr>
          <a:lstStyle/>
          <a:p>
            <a:endParaRPr lang="en-IN"/>
          </a:p>
        </p:txBody>
      </p:sp>
      <p:graphicFrame>
        <p:nvGraphicFramePr>
          <p:cNvPr id="247812" name="Object 4"/>
          <p:cNvGraphicFramePr>
            <a:graphicFrameLocks noChangeAspect="1"/>
          </p:cNvGraphicFramePr>
          <p:nvPr/>
        </p:nvGraphicFramePr>
        <p:xfrm>
          <a:off x="0" y="1676400"/>
          <a:ext cx="8686800" cy="4876800"/>
        </p:xfrm>
        <a:graphic>
          <a:graphicData uri="http://schemas.openxmlformats.org/presentationml/2006/ole">
            <p:oleObj spid="_x0000_s247812" name="Document" r:id="rId3" imgW="5491445" imgH="2625238" progId="Word.Document.8">
              <p:embed/>
            </p:oleObj>
          </a:graphicData>
        </a:graphic>
      </p:graphicFrame>
      <p:sp>
        <p:nvSpPr>
          <p:cNvPr id="247814" name="Text Box 6"/>
          <p:cNvSpPr txBox="1">
            <a:spLocks noChangeArrowheads="1"/>
          </p:cNvSpPr>
          <p:nvPr/>
        </p:nvSpPr>
        <p:spPr bwMode="auto">
          <a:xfrm>
            <a:off x="685800" y="304800"/>
            <a:ext cx="8153400" cy="641350"/>
          </a:xfrm>
          <a:prstGeom prst="rect">
            <a:avLst/>
          </a:prstGeom>
          <a:noFill/>
          <a:ln w="9525">
            <a:noFill/>
            <a:miter lim="800000"/>
            <a:headEnd/>
            <a:tailEnd/>
          </a:ln>
          <a:effectLst/>
        </p:spPr>
        <p:txBody>
          <a:bodyPr>
            <a:spAutoFit/>
          </a:bodyPr>
          <a:lstStyle/>
          <a:p>
            <a:pPr eaLnBrk="0" hangingPunct="0">
              <a:spcBef>
                <a:spcPct val="50000"/>
              </a:spcBef>
            </a:pPr>
            <a:r>
              <a:rPr lang="en-US" sz="3600">
                <a:solidFill>
                  <a:schemeClr val="tx2"/>
                </a:solidFill>
                <a:latin typeface="Times New Roman" pitchFamily="18" charset="0"/>
              </a:rPr>
              <a:t>Boolean function OR – Linearly separable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Rectangle 2"/>
          <p:cNvSpPr>
            <a:spLocks noGrp="1" noChangeArrowheads="1"/>
          </p:cNvSpPr>
          <p:nvPr>
            <p:ph type="title"/>
          </p:nvPr>
        </p:nvSpPr>
        <p:spPr>
          <a:xfrm>
            <a:off x="685800" y="304800"/>
            <a:ext cx="7772400" cy="990600"/>
          </a:xfrm>
        </p:spPr>
        <p:txBody>
          <a:bodyPr/>
          <a:lstStyle/>
          <a:p>
            <a:r>
              <a:rPr lang="en-US" sz="4000"/>
              <a:t>Learning Process for Perceptron</a:t>
            </a:r>
          </a:p>
        </p:txBody>
      </p:sp>
      <p:sp>
        <p:nvSpPr>
          <p:cNvPr id="245763" name="Rectangle 3"/>
          <p:cNvSpPr>
            <a:spLocks noGrp="1" noChangeArrowheads="1"/>
          </p:cNvSpPr>
          <p:nvPr>
            <p:ph type="body" idx="1"/>
          </p:nvPr>
        </p:nvSpPr>
        <p:spPr>
          <a:xfrm>
            <a:off x="609600" y="1752600"/>
            <a:ext cx="8229600" cy="4648200"/>
          </a:xfrm>
        </p:spPr>
        <p:txBody>
          <a:bodyPr/>
          <a:lstStyle/>
          <a:p>
            <a:pPr algn="just">
              <a:lnSpc>
                <a:spcPct val="80000"/>
              </a:lnSpc>
              <a:buClr>
                <a:schemeClr val="tx1"/>
              </a:buClr>
              <a:buSzTx/>
              <a:buFont typeface="Arial" charset="0"/>
              <a:buChar char="●"/>
            </a:pPr>
            <a:r>
              <a:rPr lang="en-US" sz="2400"/>
              <a:t>Initially assign random weights to inputs between -0.5 and +0.5</a:t>
            </a:r>
          </a:p>
          <a:p>
            <a:pPr algn="just">
              <a:lnSpc>
                <a:spcPct val="80000"/>
              </a:lnSpc>
              <a:buClr>
                <a:schemeClr val="tx1"/>
              </a:buClr>
              <a:buSzTx/>
              <a:buFont typeface="Arial" charset="0"/>
              <a:buChar char="●"/>
            </a:pPr>
            <a:r>
              <a:rPr lang="en-US" sz="2400"/>
              <a:t>Training data is presented to perceptron and its output is observed.</a:t>
            </a:r>
          </a:p>
          <a:p>
            <a:pPr algn="just">
              <a:lnSpc>
                <a:spcPct val="80000"/>
              </a:lnSpc>
              <a:buClr>
                <a:schemeClr val="tx1"/>
              </a:buClr>
              <a:buSzTx/>
              <a:buFont typeface="Arial" charset="0"/>
              <a:buChar char="●"/>
            </a:pPr>
            <a:r>
              <a:rPr lang="en-US" sz="2400"/>
              <a:t>If output is incorrect, the weights are adjusted accordingly using following formula.</a:t>
            </a:r>
          </a:p>
          <a:p>
            <a:pPr algn="just">
              <a:lnSpc>
                <a:spcPct val="80000"/>
              </a:lnSpc>
              <a:buClr>
                <a:schemeClr val="tx1"/>
              </a:buClr>
              <a:buSzTx/>
              <a:buFont typeface="Arial" charset="0"/>
              <a:buNone/>
            </a:pPr>
            <a:r>
              <a:rPr lang="en-US" sz="2400"/>
              <a:t>			wi  </a:t>
            </a:r>
            <a:r>
              <a:rPr lang="en-US" sz="2400">
                <a:sym typeface="Symbol" pitchFamily="18" charset="2"/>
              </a:rPr>
              <a:t></a:t>
            </a:r>
            <a:r>
              <a:rPr lang="en-US" sz="2400"/>
              <a:t> wi + (a* xi *e), </a:t>
            </a:r>
            <a:r>
              <a:rPr lang="en-US" sz="2000"/>
              <a:t>where ‘e’ is error produced 				and ‘a’ (-1 </a:t>
            </a:r>
            <a:r>
              <a:rPr lang="en-US" sz="2000">
                <a:sym typeface="Symbol" pitchFamily="18" charset="2"/>
              </a:rPr>
              <a:t></a:t>
            </a:r>
            <a:r>
              <a:rPr lang="en-US" sz="2000"/>
              <a:t> a </a:t>
            </a:r>
            <a:r>
              <a:rPr lang="en-US" sz="2000">
                <a:sym typeface="Symbol" pitchFamily="18" charset="2"/>
              </a:rPr>
              <a:t></a:t>
            </a:r>
            <a:r>
              <a:rPr lang="en-US" sz="2000"/>
              <a:t> 1) is learning rate</a:t>
            </a:r>
          </a:p>
          <a:p>
            <a:pPr lvl="1" algn="just">
              <a:lnSpc>
                <a:spcPct val="80000"/>
              </a:lnSpc>
              <a:buClr>
                <a:schemeClr val="tx1"/>
              </a:buClr>
              <a:buSzTx/>
              <a:buFont typeface="Arial" charset="0"/>
              <a:buChar char="−"/>
            </a:pPr>
            <a:r>
              <a:rPr lang="en-US" sz="2000"/>
              <a:t>‘a’ is defined as 0 if output is correct, it is +ve, if output is too low and –ve, if output is too high.</a:t>
            </a:r>
          </a:p>
          <a:p>
            <a:pPr lvl="1" algn="just">
              <a:lnSpc>
                <a:spcPct val="80000"/>
              </a:lnSpc>
              <a:buClr>
                <a:schemeClr val="tx1"/>
              </a:buClr>
              <a:buSzTx/>
              <a:buFont typeface="Arial" charset="0"/>
              <a:buChar char="−"/>
            </a:pPr>
            <a:r>
              <a:rPr lang="en-US" sz="2000"/>
              <a:t>Once the modification to weights has taken place, the next piece of training data is used in the same way.</a:t>
            </a:r>
          </a:p>
          <a:p>
            <a:pPr lvl="1" algn="just">
              <a:lnSpc>
                <a:spcPct val="80000"/>
              </a:lnSpc>
              <a:buClr>
                <a:schemeClr val="tx1"/>
              </a:buClr>
              <a:buSzTx/>
              <a:buFont typeface="Arial" charset="0"/>
              <a:buChar char="−"/>
            </a:pPr>
            <a:r>
              <a:rPr lang="en-US" sz="2000"/>
              <a:t>Once all the training data have been applied, the process starts again until all the weights are correct and all errors are zero.</a:t>
            </a:r>
          </a:p>
          <a:p>
            <a:pPr lvl="1" algn="just">
              <a:lnSpc>
                <a:spcPct val="80000"/>
              </a:lnSpc>
              <a:buClr>
                <a:schemeClr val="tx1"/>
              </a:buClr>
              <a:buSzTx/>
              <a:buFont typeface="Arial" charset="0"/>
              <a:buChar char="−"/>
            </a:pPr>
            <a:r>
              <a:rPr lang="en-US" sz="2000"/>
              <a:t>Each iteration of this process is known as an epoch.</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Rectangle 2"/>
          <p:cNvSpPr>
            <a:spLocks noGrp="1" noChangeArrowheads="1"/>
          </p:cNvSpPr>
          <p:nvPr>
            <p:ph type="title"/>
          </p:nvPr>
        </p:nvSpPr>
        <p:spPr>
          <a:xfrm>
            <a:off x="457200" y="0"/>
            <a:ext cx="8534400" cy="1371600"/>
          </a:xfrm>
        </p:spPr>
        <p:txBody>
          <a:bodyPr/>
          <a:lstStyle/>
          <a:p>
            <a:r>
              <a:rPr lang="en-US" sz="4000"/>
              <a:t>Example: Perceptron to learn OR function</a:t>
            </a:r>
          </a:p>
        </p:txBody>
      </p:sp>
      <p:sp>
        <p:nvSpPr>
          <p:cNvPr id="246787" name="Rectangle 3"/>
          <p:cNvSpPr>
            <a:spLocks noGrp="1" noChangeArrowheads="1"/>
          </p:cNvSpPr>
          <p:nvPr>
            <p:ph type="body" idx="1"/>
          </p:nvPr>
        </p:nvSpPr>
        <p:spPr>
          <a:xfrm>
            <a:off x="685800" y="1600200"/>
            <a:ext cx="7772400" cy="4724400"/>
          </a:xfrm>
        </p:spPr>
        <p:txBody>
          <a:bodyPr/>
          <a:lstStyle/>
          <a:p>
            <a:pPr>
              <a:lnSpc>
                <a:spcPct val="80000"/>
              </a:lnSpc>
              <a:buClr>
                <a:schemeClr val="tx1"/>
              </a:buClr>
              <a:buSzTx/>
              <a:buFont typeface="Arial" charset="0"/>
              <a:buChar char="●"/>
            </a:pPr>
            <a:r>
              <a:rPr lang="en-US" sz="2200"/>
              <a:t>Initially consider w1 = -0.2 and w2 = 0.4</a:t>
            </a:r>
          </a:p>
          <a:p>
            <a:pPr>
              <a:lnSpc>
                <a:spcPct val="80000"/>
              </a:lnSpc>
              <a:buClr>
                <a:schemeClr val="tx1"/>
              </a:buClr>
              <a:buSzTx/>
              <a:buFont typeface="Arial" charset="0"/>
              <a:buChar char="●"/>
            </a:pPr>
            <a:r>
              <a:rPr lang="en-US" sz="2200"/>
              <a:t>Training data say,  x1 = 0 and x2 = 0,  output is 0.</a:t>
            </a:r>
          </a:p>
          <a:p>
            <a:pPr>
              <a:lnSpc>
                <a:spcPct val="80000"/>
              </a:lnSpc>
              <a:buClr>
                <a:schemeClr val="tx1"/>
              </a:buClr>
              <a:buSzTx/>
              <a:buFont typeface="Arial" charset="0"/>
              <a:buChar char="●"/>
            </a:pPr>
            <a:r>
              <a:rPr lang="en-US" sz="2200"/>
              <a:t>Compute y = Step(w1*x1 + w2*x2) = 0. Output is correct so weights are not changed.</a:t>
            </a:r>
          </a:p>
          <a:p>
            <a:pPr>
              <a:lnSpc>
                <a:spcPct val="80000"/>
              </a:lnSpc>
              <a:buClr>
                <a:schemeClr val="tx1"/>
              </a:buClr>
              <a:buSzTx/>
              <a:buFont typeface="Arial" charset="0"/>
              <a:buChar char="●"/>
            </a:pPr>
            <a:r>
              <a:rPr lang="en-US" sz="2200"/>
              <a:t>For training data x1=0 and x2 = 1, output is 1</a:t>
            </a:r>
          </a:p>
          <a:p>
            <a:pPr>
              <a:lnSpc>
                <a:spcPct val="80000"/>
              </a:lnSpc>
              <a:buClr>
                <a:schemeClr val="tx1"/>
              </a:buClr>
              <a:buSzTx/>
              <a:buFont typeface="Arial" charset="0"/>
              <a:buChar char="●"/>
            </a:pPr>
            <a:r>
              <a:rPr lang="en-US" sz="2200"/>
              <a:t>Compute y = Step(w1*x1 + w2*x2) = 0.4 = 1. Output is correct so weights are not changed.</a:t>
            </a:r>
          </a:p>
          <a:p>
            <a:pPr>
              <a:lnSpc>
                <a:spcPct val="80000"/>
              </a:lnSpc>
              <a:buClr>
                <a:schemeClr val="tx1"/>
              </a:buClr>
              <a:buSzTx/>
              <a:buFont typeface="Arial" charset="0"/>
              <a:buChar char="●"/>
            </a:pPr>
            <a:r>
              <a:rPr lang="en-US" sz="2200"/>
              <a:t>Next training data x1=1 and x2 = 0 and output is 1</a:t>
            </a:r>
          </a:p>
          <a:p>
            <a:pPr>
              <a:lnSpc>
                <a:spcPct val="80000"/>
              </a:lnSpc>
              <a:buClr>
                <a:schemeClr val="tx1"/>
              </a:buClr>
              <a:buSzTx/>
              <a:buFont typeface="Arial" charset="0"/>
              <a:buChar char="●"/>
            </a:pPr>
            <a:r>
              <a:rPr lang="en-US" sz="2200"/>
              <a:t>Compute y = Step(w1*x1 + w2*x2) = - 0.2 = 0.  Output is incorrect, hence weights are to be changed.</a:t>
            </a:r>
          </a:p>
          <a:p>
            <a:pPr>
              <a:lnSpc>
                <a:spcPct val="80000"/>
              </a:lnSpc>
              <a:buClr>
                <a:schemeClr val="tx1"/>
              </a:buClr>
              <a:buSzTx/>
              <a:buFont typeface="Arial" charset="0"/>
              <a:buChar char="●"/>
            </a:pPr>
            <a:r>
              <a:rPr lang="en-US" sz="2200"/>
              <a:t>Assume a = 0.2 and error  e=1</a:t>
            </a:r>
          </a:p>
          <a:p>
            <a:pPr>
              <a:lnSpc>
                <a:spcPct val="80000"/>
              </a:lnSpc>
              <a:buClr>
                <a:schemeClr val="tx1"/>
              </a:buClr>
              <a:buSzTx/>
              <a:buFont typeface="Arial" charset="0"/>
              <a:buNone/>
            </a:pPr>
            <a:r>
              <a:rPr lang="en-US" sz="2200"/>
              <a:t>		</a:t>
            </a:r>
            <a:r>
              <a:rPr lang="en-US" sz="2200" b="1"/>
              <a:t>wi  =  wi + (a * xi * e)  gives w1 = 0 and w2 =0.4</a:t>
            </a:r>
          </a:p>
          <a:p>
            <a:pPr>
              <a:lnSpc>
                <a:spcPct val="80000"/>
              </a:lnSpc>
              <a:buClr>
                <a:schemeClr val="tx1"/>
              </a:buClr>
              <a:buSzTx/>
              <a:buFont typeface="Arial" charset="0"/>
              <a:buChar char="●"/>
            </a:pPr>
            <a:r>
              <a:rPr lang="en-US" sz="2200"/>
              <a:t>With these weights, test the remaining test data.</a:t>
            </a:r>
          </a:p>
          <a:p>
            <a:pPr>
              <a:lnSpc>
                <a:spcPct val="80000"/>
              </a:lnSpc>
              <a:buClr>
                <a:schemeClr val="tx1"/>
              </a:buClr>
              <a:buSzTx/>
              <a:buFont typeface="Arial" charset="0"/>
              <a:buChar char="●"/>
            </a:pPr>
            <a:r>
              <a:rPr lang="en-US" sz="2200"/>
              <a:t>Repeat the process till we get stable result.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ChangeArrowheads="1"/>
          </p:cNvSpPr>
          <p:nvPr>
            <p:ph type="title"/>
          </p:nvPr>
        </p:nvSpPr>
        <p:spPr>
          <a:xfrm>
            <a:off x="609600" y="304800"/>
            <a:ext cx="7772400" cy="990600"/>
          </a:xfrm>
        </p:spPr>
        <p:txBody>
          <a:bodyPr/>
          <a:lstStyle/>
          <a:p>
            <a:r>
              <a:rPr lang="en-US" sz="4000"/>
              <a:t>Perceptron: Limitations</a:t>
            </a:r>
            <a:r>
              <a:rPr lang="en-US"/>
              <a:t> </a:t>
            </a:r>
          </a:p>
        </p:txBody>
      </p:sp>
      <p:sp>
        <p:nvSpPr>
          <p:cNvPr id="140291" name="Rectangle 3"/>
          <p:cNvSpPr>
            <a:spLocks noGrp="1" noChangeArrowheads="1"/>
          </p:cNvSpPr>
          <p:nvPr>
            <p:ph type="body" idx="1"/>
          </p:nvPr>
        </p:nvSpPr>
        <p:spPr>
          <a:xfrm>
            <a:off x="685800" y="1524000"/>
            <a:ext cx="7620000" cy="4724400"/>
          </a:xfrm>
        </p:spPr>
        <p:txBody>
          <a:bodyPr/>
          <a:lstStyle/>
          <a:p>
            <a:pPr algn="just">
              <a:lnSpc>
                <a:spcPct val="90000"/>
              </a:lnSpc>
              <a:buClr>
                <a:schemeClr val="tx1"/>
              </a:buClr>
              <a:buSzTx/>
              <a:buFont typeface="Arial" charset="0"/>
              <a:buChar char="●"/>
            </a:pPr>
            <a:r>
              <a:rPr lang="en-US" sz="2400"/>
              <a:t>The perceptron can only model linearly separable functions,</a:t>
            </a:r>
          </a:p>
          <a:p>
            <a:pPr lvl="1" algn="just">
              <a:lnSpc>
                <a:spcPct val="90000"/>
              </a:lnSpc>
              <a:buClr>
                <a:schemeClr val="tx1"/>
              </a:buClr>
              <a:buSzTx/>
              <a:buFont typeface="Arial" charset="0"/>
              <a:buChar char="−"/>
            </a:pPr>
            <a:r>
              <a:rPr lang="en-US" sz="2000"/>
              <a:t>those functions which can be drawn in 2-dim graph and single straight line separates values in two part.</a:t>
            </a:r>
          </a:p>
          <a:p>
            <a:pPr algn="just">
              <a:lnSpc>
                <a:spcPct val="90000"/>
              </a:lnSpc>
              <a:buClr>
                <a:schemeClr val="tx1"/>
              </a:buClr>
              <a:buSzTx/>
              <a:buFont typeface="Arial" charset="0"/>
              <a:buChar char="●"/>
            </a:pPr>
            <a:r>
              <a:rPr lang="en-US" sz="2400"/>
              <a:t>Boolean functions given below are linearly separable:</a:t>
            </a:r>
          </a:p>
          <a:p>
            <a:pPr lvl="1" algn="just">
              <a:lnSpc>
                <a:spcPct val="90000"/>
              </a:lnSpc>
              <a:buClr>
                <a:schemeClr val="tx1"/>
              </a:buClr>
              <a:buSzTx/>
              <a:buFont typeface="Arial" charset="0"/>
              <a:buChar char="−"/>
            </a:pPr>
            <a:r>
              <a:rPr lang="en-US" sz="2000"/>
              <a:t>AND</a:t>
            </a:r>
          </a:p>
          <a:p>
            <a:pPr lvl="1" algn="just">
              <a:lnSpc>
                <a:spcPct val="90000"/>
              </a:lnSpc>
              <a:buClr>
                <a:schemeClr val="tx1"/>
              </a:buClr>
              <a:buSzTx/>
              <a:buFont typeface="Arial" charset="0"/>
              <a:buChar char="−"/>
            </a:pPr>
            <a:r>
              <a:rPr lang="en-US" sz="2000"/>
              <a:t>OR</a:t>
            </a:r>
          </a:p>
          <a:p>
            <a:pPr lvl="1" algn="just">
              <a:lnSpc>
                <a:spcPct val="90000"/>
              </a:lnSpc>
              <a:buClr>
                <a:schemeClr val="tx1"/>
              </a:buClr>
              <a:buSzTx/>
              <a:buFont typeface="Arial" charset="0"/>
              <a:buChar char="−"/>
            </a:pPr>
            <a:r>
              <a:rPr lang="en-US" sz="2000"/>
              <a:t>COMPLEMENT</a:t>
            </a:r>
          </a:p>
          <a:p>
            <a:pPr algn="just">
              <a:lnSpc>
                <a:spcPct val="90000"/>
              </a:lnSpc>
              <a:buClr>
                <a:schemeClr val="tx1"/>
              </a:buClr>
              <a:buSzTx/>
              <a:buFont typeface="Arial" charset="0"/>
              <a:buChar char="●"/>
            </a:pPr>
            <a:r>
              <a:rPr lang="en-US" sz="2400"/>
              <a:t>It cannot model XOR function as it is non linearly separable.</a:t>
            </a:r>
          </a:p>
          <a:p>
            <a:pPr lvl="1" algn="just">
              <a:lnSpc>
                <a:spcPct val="90000"/>
              </a:lnSpc>
              <a:buClr>
                <a:schemeClr val="tx1"/>
              </a:buClr>
              <a:buSzTx/>
              <a:buFont typeface="Arial" charset="0"/>
              <a:buChar char="−"/>
            </a:pPr>
            <a:r>
              <a:rPr lang="en-US" sz="2000"/>
              <a:t>When the two classes are not linearly separable, it may be desirable to obtain a linear separator that minimizes the mean squared error.</a:t>
            </a:r>
            <a:endParaRPr lang="en-US" sz="2000">
              <a:sym typeface="Symbol" pitchFamily="18" charset="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866" name="Rectangle 2"/>
          <p:cNvSpPr>
            <a:spLocks noGrp="1" noChangeArrowheads="1"/>
          </p:cNvSpPr>
          <p:nvPr>
            <p:ph type="title"/>
          </p:nvPr>
        </p:nvSpPr>
        <p:spPr/>
        <p:txBody>
          <a:bodyPr/>
          <a:lstStyle/>
          <a:p>
            <a:r>
              <a:rPr lang="en-US"/>
              <a:t>Neural Networks</a:t>
            </a:r>
          </a:p>
        </p:txBody>
      </p:sp>
      <p:sp>
        <p:nvSpPr>
          <p:cNvPr id="292867" name="Rectangle 3"/>
          <p:cNvSpPr>
            <a:spLocks noGrp="1" noChangeArrowheads="1"/>
          </p:cNvSpPr>
          <p:nvPr>
            <p:ph type="body" idx="1"/>
          </p:nvPr>
        </p:nvSpPr>
        <p:spPr/>
        <p:txBody>
          <a:bodyPr/>
          <a:lstStyle/>
          <a:p>
            <a:pPr algn="just">
              <a:buClr>
                <a:schemeClr val="tx1"/>
              </a:buClr>
              <a:buSzTx/>
              <a:buFont typeface="Arial" charset="0"/>
              <a:buChar char="●"/>
            </a:pPr>
            <a:r>
              <a:rPr lang="en-US" sz="2400"/>
              <a:t>Artificial neural network (ANN) is a machine learning approach that models human brain and consists of a number of artificial neurons.</a:t>
            </a:r>
          </a:p>
          <a:p>
            <a:pPr algn="just">
              <a:buClr>
                <a:schemeClr val="tx1"/>
              </a:buClr>
              <a:buSzTx/>
              <a:buFont typeface="Arial" charset="0"/>
              <a:buChar char="●"/>
            </a:pPr>
            <a:r>
              <a:rPr lang="en-US" sz="2400"/>
              <a:t>Neuron in ANNs tend to have fewer connections than biological neurons.</a:t>
            </a:r>
          </a:p>
          <a:p>
            <a:pPr algn="just">
              <a:buClr>
                <a:schemeClr val="tx1"/>
              </a:buClr>
              <a:buSzTx/>
              <a:buFont typeface="Arial" charset="0"/>
              <a:buChar char="●"/>
            </a:pPr>
            <a:r>
              <a:rPr lang="en-US" sz="2400"/>
              <a:t>Each neuron in ANN receives a number of inputs. </a:t>
            </a:r>
          </a:p>
          <a:p>
            <a:pPr algn="just">
              <a:buClr>
                <a:schemeClr val="tx1"/>
              </a:buClr>
              <a:buSzTx/>
              <a:buFont typeface="Arial" charset="0"/>
              <a:buChar char="●"/>
            </a:pPr>
            <a:r>
              <a:rPr lang="en-US" sz="2400"/>
              <a:t>An activation function is applied to these inputs which results in activation level of neuron (output value of the neuron).</a:t>
            </a:r>
          </a:p>
          <a:p>
            <a:pPr algn="just">
              <a:buClr>
                <a:schemeClr val="tx1"/>
              </a:buClr>
              <a:buSzTx/>
              <a:buFont typeface="Arial" charset="0"/>
              <a:buChar char="●"/>
            </a:pPr>
            <a:r>
              <a:rPr lang="en-US" sz="2400"/>
              <a:t>Knowledge about the learning task is given in the form of examples called training examples.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Rectangle 2"/>
          <p:cNvSpPr>
            <a:spLocks noGrp="1" noChangeArrowheads="1"/>
          </p:cNvSpPr>
          <p:nvPr>
            <p:ph type="title"/>
          </p:nvPr>
        </p:nvSpPr>
        <p:spPr>
          <a:xfrm>
            <a:off x="685800" y="152400"/>
            <a:ext cx="7772400" cy="838200"/>
          </a:xfrm>
        </p:spPr>
        <p:txBody>
          <a:bodyPr/>
          <a:lstStyle/>
          <a:p>
            <a:r>
              <a:rPr lang="en-US" sz="3400"/>
              <a:t>XOR – Non linearly separable function</a:t>
            </a:r>
          </a:p>
        </p:txBody>
      </p:sp>
      <p:sp>
        <p:nvSpPr>
          <p:cNvPr id="248835" name="Rectangle 3"/>
          <p:cNvSpPr>
            <a:spLocks noGrp="1" noChangeArrowheads="1"/>
          </p:cNvSpPr>
          <p:nvPr>
            <p:ph type="body" idx="1"/>
          </p:nvPr>
        </p:nvSpPr>
        <p:spPr>
          <a:xfrm>
            <a:off x="685800" y="1676400"/>
            <a:ext cx="7924800" cy="4191000"/>
          </a:xfrm>
        </p:spPr>
        <p:txBody>
          <a:bodyPr/>
          <a:lstStyle/>
          <a:p>
            <a:pPr algn="just">
              <a:lnSpc>
                <a:spcPct val="90000"/>
              </a:lnSpc>
              <a:spcBef>
                <a:spcPct val="0"/>
              </a:spcBef>
              <a:buClr>
                <a:schemeClr val="tx1"/>
              </a:buClr>
              <a:buSzTx/>
              <a:buFont typeface="Arial" charset="0"/>
              <a:buChar char="●"/>
            </a:pPr>
            <a:r>
              <a:rPr lang="en-US" sz="2400"/>
              <a:t>A typical example of non-linearly separable function is the XOR that computes the logical </a:t>
            </a:r>
            <a:r>
              <a:rPr lang="en-US" sz="2400" b="1"/>
              <a:t>exclusive or.</a:t>
            </a:r>
            <a:r>
              <a:rPr lang="en-US" sz="2400"/>
              <a:t>. </a:t>
            </a:r>
          </a:p>
          <a:p>
            <a:pPr algn="just">
              <a:lnSpc>
                <a:spcPct val="90000"/>
              </a:lnSpc>
              <a:spcBef>
                <a:spcPct val="0"/>
              </a:spcBef>
              <a:buClr>
                <a:schemeClr val="tx1"/>
              </a:buClr>
              <a:buSzTx/>
              <a:buFont typeface="Arial" charset="0"/>
              <a:buChar char="●"/>
            </a:pPr>
            <a:r>
              <a:rPr lang="en-US" sz="2400"/>
              <a:t>This function takes two input arguments with values in {0,1} and returns one output in {0,1}, </a:t>
            </a:r>
          </a:p>
          <a:p>
            <a:pPr algn="just">
              <a:lnSpc>
                <a:spcPct val="90000"/>
              </a:lnSpc>
              <a:buClr>
                <a:schemeClr val="tx1"/>
              </a:buClr>
              <a:buSzTx/>
              <a:buFont typeface="Arial" charset="0"/>
              <a:buChar char="●"/>
            </a:pPr>
            <a:r>
              <a:rPr lang="en-US" sz="2400"/>
              <a:t>Here 0 and 1 are encoding of the truth values </a:t>
            </a:r>
            <a:r>
              <a:rPr lang="en-US" sz="2400" b="1"/>
              <a:t>false</a:t>
            </a:r>
            <a:r>
              <a:rPr lang="en-US" sz="2400"/>
              <a:t> and </a:t>
            </a:r>
            <a:r>
              <a:rPr lang="en-US" sz="2400" b="1"/>
              <a:t>true</a:t>
            </a:r>
            <a:r>
              <a:rPr lang="en-US" sz="2400"/>
              <a:t>, </a:t>
            </a:r>
          </a:p>
          <a:p>
            <a:pPr algn="just">
              <a:lnSpc>
                <a:spcPct val="90000"/>
              </a:lnSpc>
              <a:buClr>
                <a:schemeClr val="tx1"/>
              </a:buClr>
              <a:buSzTx/>
              <a:buFont typeface="Arial" charset="0"/>
              <a:buChar char="●"/>
            </a:pPr>
            <a:r>
              <a:rPr lang="en-US" sz="2400"/>
              <a:t>The output is</a:t>
            </a:r>
            <a:r>
              <a:rPr lang="en-US" sz="2400" b="1"/>
              <a:t> true</a:t>
            </a:r>
            <a:r>
              <a:rPr lang="en-US" sz="2400"/>
              <a:t> if and only if the two inputs have different truth values.</a:t>
            </a:r>
          </a:p>
          <a:p>
            <a:pPr algn="just">
              <a:lnSpc>
                <a:spcPct val="90000"/>
              </a:lnSpc>
              <a:buClr>
                <a:schemeClr val="tx1"/>
              </a:buClr>
              <a:buSzTx/>
              <a:buFont typeface="Arial" charset="0"/>
              <a:buChar char="●"/>
            </a:pPr>
            <a:r>
              <a:rPr lang="en-US" sz="2400"/>
              <a:t>XOR is non linearly separable function which can not be modeled by perceptron.</a:t>
            </a:r>
          </a:p>
          <a:p>
            <a:pPr algn="just">
              <a:lnSpc>
                <a:spcPct val="90000"/>
              </a:lnSpc>
              <a:buClr>
                <a:schemeClr val="tx1"/>
              </a:buClr>
              <a:buSzTx/>
              <a:buFont typeface="Arial" charset="0"/>
              <a:buChar char="●"/>
            </a:pPr>
            <a:r>
              <a:rPr lang="en-US" sz="2400"/>
              <a:t>For such functions we have to use multi layer feed-forward network.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80" name="Text Box 24"/>
          <p:cNvSpPr txBox="1">
            <a:spLocks noChangeArrowheads="1"/>
          </p:cNvSpPr>
          <p:nvPr/>
        </p:nvSpPr>
        <p:spPr bwMode="auto">
          <a:xfrm>
            <a:off x="685800" y="1905000"/>
            <a:ext cx="8077200" cy="822325"/>
          </a:xfrm>
          <a:prstGeom prst="rect">
            <a:avLst/>
          </a:prstGeom>
          <a:noFill/>
          <a:ln w="9525">
            <a:noFill/>
            <a:miter lim="800000"/>
            <a:headEnd/>
            <a:tailEnd/>
          </a:ln>
          <a:effectLst/>
        </p:spPr>
        <p:txBody>
          <a:bodyPr>
            <a:spAutoFit/>
          </a:bodyPr>
          <a:lstStyle/>
          <a:p>
            <a:pPr eaLnBrk="0" hangingPunct="0"/>
            <a:r>
              <a:rPr lang="en-US" sz="2400">
                <a:latin typeface="Times New Roman" pitchFamily="18" charset="0"/>
              </a:rPr>
              <a:t>These two classes (true and false) cannot be separated using a line. Hence XOR is non linearly separable.</a:t>
            </a:r>
          </a:p>
        </p:txBody>
      </p:sp>
      <p:sp>
        <p:nvSpPr>
          <p:cNvPr id="249882" name="Rectangle 26"/>
          <p:cNvSpPr>
            <a:spLocks noChangeArrowheads="1"/>
          </p:cNvSpPr>
          <p:nvPr/>
        </p:nvSpPr>
        <p:spPr bwMode="auto">
          <a:xfrm>
            <a:off x="0" y="2828925"/>
            <a:ext cx="9144000" cy="0"/>
          </a:xfrm>
          <a:prstGeom prst="rect">
            <a:avLst/>
          </a:prstGeom>
          <a:noFill/>
          <a:ln w="9525">
            <a:noFill/>
            <a:miter lim="800000"/>
            <a:headEnd/>
            <a:tailEnd/>
          </a:ln>
          <a:effectLst/>
        </p:spPr>
        <p:txBody>
          <a:bodyPr wrap="none" anchor="ctr">
            <a:spAutoFit/>
          </a:bodyPr>
          <a:lstStyle/>
          <a:p>
            <a:endParaRPr lang="en-IN"/>
          </a:p>
        </p:txBody>
      </p:sp>
      <p:graphicFrame>
        <p:nvGraphicFramePr>
          <p:cNvPr id="249881" name="Object 25"/>
          <p:cNvGraphicFramePr>
            <a:graphicFrameLocks noChangeAspect="1"/>
          </p:cNvGraphicFramePr>
          <p:nvPr/>
        </p:nvGraphicFramePr>
        <p:xfrm>
          <a:off x="0" y="76200"/>
          <a:ext cx="11201400" cy="1981200"/>
        </p:xfrm>
        <a:graphic>
          <a:graphicData uri="http://schemas.openxmlformats.org/presentationml/2006/ole">
            <p:oleObj spid="_x0000_s249881" name="Document" r:id="rId3" imgW="5482436" imgH="1196297" progId="Word.Document.8">
              <p:embed/>
            </p:oleObj>
          </a:graphicData>
        </a:graphic>
      </p:graphicFrame>
      <p:sp>
        <p:nvSpPr>
          <p:cNvPr id="249884" name="Rectangle 28"/>
          <p:cNvSpPr>
            <a:spLocks noChangeArrowheads="1"/>
          </p:cNvSpPr>
          <p:nvPr/>
        </p:nvSpPr>
        <p:spPr bwMode="auto">
          <a:xfrm>
            <a:off x="0" y="2114550"/>
            <a:ext cx="9144000" cy="0"/>
          </a:xfrm>
          <a:prstGeom prst="rect">
            <a:avLst/>
          </a:prstGeom>
          <a:noFill/>
          <a:ln w="9525">
            <a:noFill/>
            <a:miter lim="800000"/>
            <a:headEnd/>
            <a:tailEnd/>
          </a:ln>
          <a:effectLst/>
        </p:spPr>
        <p:txBody>
          <a:bodyPr wrap="none" anchor="ctr">
            <a:spAutoFit/>
          </a:bodyPr>
          <a:lstStyle/>
          <a:p>
            <a:endParaRPr lang="en-IN"/>
          </a:p>
        </p:txBody>
      </p:sp>
      <p:graphicFrame>
        <p:nvGraphicFramePr>
          <p:cNvPr id="249883" name="Object 27"/>
          <p:cNvGraphicFramePr>
            <a:graphicFrameLocks noChangeAspect="1"/>
          </p:cNvGraphicFramePr>
          <p:nvPr/>
        </p:nvGraphicFramePr>
        <p:xfrm>
          <a:off x="0" y="3467100"/>
          <a:ext cx="9525000" cy="3162300"/>
        </p:xfrm>
        <a:graphic>
          <a:graphicData uri="http://schemas.openxmlformats.org/presentationml/2006/ole">
            <p:oleObj spid="_x0000_s249883" name="Document" r:id="rId4" imgW="5491445" imgH="2625238" progId="Word.Document.8">
              <p:embed/>
            </p:oleObj>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2" name="Rectangle 2"/>
          <p:cNvSpPr>
            <a:spLocks noGrp="1" noChangeArrowheads="1"/>
          </p:cNvSpPr>
          <p:nvPr>
            <p:ph type="title"/>
          </p:nvPr>
        </p:nvSpPr>
        <p:spPr>
          <a:xfrm>
            <a:off x="685800" y="381000"/>
            <a:ext cx="8001000" cy="685800"/>
          </a:xfrm>
        </p:spPr>
        <p:txBody>
          <a:bodyPr/>
          <a:lstStyle/>
          <a:p>
            <a:r>
              <a:rPr lang="en-US" sz="3800"/>
              <a:t>Multi layer feed-forward NN (FFNN)</a:t>
            </a:r>
          </a:p>
        </p:txBody>
      </p:sp>
      <p:sp>
        <p:nvSpPr>
          <p:cNvPr id="250883" name="Rectangle 3"/>
          <p:cNvSpPr>
            <a:spLocks noGrp="1" noChangeArrowheads="1"/>
          </p:cNvSpPr>
          <p:nvPr>
            <p:ph type="body" idx="1"/>
          </p:nvPr>
        </p:nvSpPr>
        <p:spPr>
          <a:xfrm>
            <a:off x="685800" y="1600200"/>
            <a:ext cx="7772400" cy="2362200"/>
          </a:xfrm>
        </p:spPr>
        <p:txBody>
          <a:bodyPr/>
          <a:lstStyle/>
          <a:p>
            <a:pPr algn="just">
              <a:lnSpc>
                <a:spcPct val="90000"/>
              </a:lnSpc>
              <a:buClr>
                <a:schemeClr val="tx1"/>
              </a:buClr>
              <a:buSzTx/>
              <a:buFont typeface="Arial" charset="0"/>
              <a:buChar char="●"/>
            </a:pPr>
            <a:r>
              <a:rPr lang="en-US" sz="2200"/>
              <a:t>FFNN is a more general network architecture, where there are hidden layers between input and output layers. </a:t>
            </a:r>
          </a:p>
          <a:p>
            <a:pPr algn="just">
              <a:lnSpc>
                <a:spcPct val="90000"/>
              </a:lnSpc>
              <a:buClr>
                <a:schemeClr val="tx1"/>
              </a:buClr>
              <a:buSzTx/>
              <a:buFont typeface="Arial" charset="0"/>
              <a:buChar char="●"/>
            </a:pPr>
            <a:r>
              <a:rPr lang="en-US" sz="2200"/>
              <a:t>Hidden nodes do not directly receive inputs nor send outputs to the external environment.</a:t>
            </a:r>
          </a:p>
          <a:p>
            <a:pPr algn="just">
              <a:lnSpc>
                <a:spcPct val="90000"/>
              </a:lnSpc>
              <a:buClr>
                <a:schemeClr val="tx1"/>
              </a:buClr>
              <a:buSzTx/>
              <a:buFont typeface="Arial" charset="0"/>
              <a:buChar char="●"/>
            </a:pPr>
            <a:r>
              <a:rPr lang="en-US" sz="2200"/>
              <a:t>FFNNs overcome the limitation of single-layer NN.</a:t>
            </a:r>
          </a:p>
          <a:p>
            <a:pPr algn="just">
              <a:lnSpc>
                <a:spcPct val="90000"/>
              </a:lnSpc>
              <a:buClr>
                <a:schemeClr val="tx1"/>
              </a:buClr>
              <a:buSzTx/>
              <a:buFont typeface="Arial" charset="0"/>
              <a:buChar char="●"/>
            </a:pPr>
            <a:r>
              <a:rPr lang="en-US" sz="2200"/>
              <a:t>They can handle non-linearly separable learning tasks. </a:t>
            </a:r>
          </a:p>
        </p:txBody>
      </p:sp>
      <p:sp>
        <p:nvSpPr>
          <p:cNvPr id="250884" name="Text Box 4"/>
          <p:cNvSpPr txBox="1">
            <a:spLocks noChangeArrowheads="1"/>
          </p:cNvSpPr>
          <p:nvPr/>
        </p:nvSpPr>
        <p:spPr bwMode="auto">
          <a:xfrm>
            <a:off x="1090613" y="4419600"/>
            <a:ext cx="879475" cy="822325"/>
          </a:xfrm>
          <a:prstGeom prst="rect">
            <a:avLst/>
          </a:prstGeom>
          <a:noFill/>
          <a:ln w="9525">
            <a:noFill/>
            <a:miter lim="800000"/>
            <a:headEnd/>
            <a:tailEnd/>
          </a:ln>
          <a:effectLst/>
        </p:spPr>
        <p:txBody>
          <a:bodyPr>
            <a:spAutoFit/>
          </a:bodyPr>
          <a:lstStyle/>
          <a:p>
            <a:pPr algn="ctr" eaLnBrk="0" hangingPunct="0"/>
            <a:r>
              <a:rPr lang="en-US" sz="2400" b="1" i="1">
                <a:solidFill>
                  <a:srgbClr val="0000FF"/>
                </a:solidFill>
                <a:latin typeface="Times New Roman" pitchFamily="18" charset="0"/>
              </a:rPr>
              <a:t>Input</a:t>
            </a:r>
          </a:p>
          <a:p>
            <a:pPr algn="ctr" eaLnBrk="0" hangingPunct="0"/>
            <a:r>
              <a:rPr lang="en-US" sz="2400" b="1" i="1">
                <a:solidFill>
                  <a:srgbClr val="0000FF"/>
                </a:solidFill>
                <a:latin typeface="Times New Roman" pitchFamily="18" charset="0"/>
              </a:rPr>
              <a:t>layer</a:t>
            </a:r>
            <a:endParaRPr lang="en-US" sz="2400">
              <a:latin typeface="Times New Roman" pitchFamily="18" charset="0"/>
            </a:endParaRPr>
          </a:p>
        </p:txBody>
      </p:sp>
      <p:sp>
        <p:nvSpPr>
          <p:cNvPr id="250885" name="Text Box 5"/>
          <p:cNvSpPr txBox="1">
            <a:spLocks noChangeArrowheads="1"/>
          </p:cNvSpPr>
          <p:nvPr/>
        </p:nvSpPr>
        <p:spPr bwMode="auto">
          <a:xfrm>
            <a:off x="6991350" y="4343400"/>
            <a:ext cx="1065213" cy="822325"/>
          </a:xfrm>
          <a:prstGeom prst="rect">
            <a:avLst/>
          </a:prstGeom>
          <a:noFill/>
          <a:ln w="9525">
            <a:noFill/>
            <a:miter lim="800000"/>
            <a:headEnd/>
            <a:tailEnd/>
          </a:ln>
          <a:effectLst/>
        </p:spPr>
        <p:txBody>
          <a:bodyPr>
            <a:spAutoFit/>
          </a:bodyPr>
          <a:lstStyle/>
          <a:p>
            <a:pPr algn="ctr" eaLnBrk="0" hangingPunct="0"/>
            <a:r>
              <a:rPr lang="en-US" sz="2400" b="1" i="1">
                <a:solidFill>
                  <a:srgbClr val="009900"/>
                </a:solidFill>
                <a:latin typeface="Times New Roman" pitchFamily="18" charset="0"/>
              </a:rPr>
              <a:t>Output</a:t>
            </a:r>
          </a:p>
          <a:p>
            <a:pPr algn="ctr" eaLnBrk="0" hangingPunct="0"/>
            <a:r>
              <a:rPr lang="en-US" sz="2400" b="1" i="1">
                <a:solidFill>
                  <a:srgbClr val="009900"/>
                </a:solidFill>
                <a:latin typeface="Times New Roman" pitchFamily="18" charset="0"/>
              </a:rPr>
              <a:t>layer</a:t>
            </a:r>
          </a:p>
        </p:txBody>
      </p:sp>
      <p:sp>
        <p:nvSpPr>
          <p:cNvPr id="250886" name="Text Box 6"/>
          <p:cNvSpPr txBox="1">
            <a:spLocks noChangeArrowheads="1"/>
          </p:cNvSpPr>
          <p:nvPr/>
        </p:nvSpPr>
        <p:spPr bwMode="auto">
          <a:xfrm>
            <a:off x="3124200" y="5715000"/>
            <a:ext cx="1917700" cy="457200"/>
          </a:xfrm>
          <a:prstGeom prst="rect">
            <a:avLst/>
          </a:prstGeom>
          <a:noFill/>
          <a:ln w="9525">
            <a:noFill/>
            <a:miter lim="800000"/>
            <a:headEnd/>
            <a:tailEnd/>
          </a:ln>
          <a:effectLst/>
        </p:spPr>
        <p:txBody>
          <a:bodyPr>
            <a:spAutoFit/>
          </a:bodyPr>
          <a:lstStyle/>
          <a:p>
            <a:pPr eaLnBrk="0" hangingPunct="0"/>
            <a:r>
              <a:rPr lang="en-US" sz="2400" b="1" i="1">
                <a:solidFill>
                  <a:srgbClr val="996600"/>
                </a:solidFill>
                <a:latin typeface="Times New Roman" pitchFamily="18" charset="0"/>
              </a:rPr>
              <a:t>Hidden Layer</a:t>
            </a:r>
            <a:endParaRPr lang="en-US" sz="2400">
              <a:latin typeface="Times New Roman" pitchFamily="18" charset="0"/>
            </a:endParaRPr>
          </a:p>
        </p:txBody>
      </p:sp>
      <p:grpSp>
        <p:nvGrpSpPr>
          <p:cNvPr id="250887" name="Group 7"/>
          <p:cNvGrpSpPr>
            <a:grpSpLocks/>
          </p:cNvGrpSpPr>
          <p:nvPr/>
        </p:nvGrpSpPr>
        <p:grpSpPr bwMode="auto">
          <a:xfrm>
            <a:off x="2819400" y="3886200"/>
            <a:ext cx="3733800" cy="1752600"/>
            <a:chOff x="2256" y="1680"/>
            <a:chExt cx="2352" cy="1488"/>
          </a:xfrm>
        </p:grpSpPr>
        <p:grpSp>
          <p:nvGrpSpPr>
            <p:cNvPr id="250888" name="Group 8"/>
            <p:cNvGrpSpPr>
              <a:grpSpLocks/>
            </p:cNvGrpSpPr>
            <p:nvPr/>
          </p:nvGrpSpPr>
          <p:grpSpPr bwMode="auto">
            <a:xfrm>
              <a:off x="2256" y="1680"/>
              <a:ext cx="1824" cy="1488"/>
              <a:chOff x="2256" y="1680"/>
              <a:chExt cx="1824" cy="1488"/>
            </a:xfrm>
          </p:grpSpPr>
          <p:sp>
            <p:nvSpPr>
              <p:cNvPr id="250889" name="Oval 9"/>
              <p:cNvSpPr>
                <a:spLocks noChangeArrowheads="1"/>
              </p:cNvSpPr>
              <p:nvPr/>
            </p:nvSpPr>
            <p:spPr bwMode="auto">
              <a:xfrm>
                <a:off x="3072" y="1680"/>
                <a:ext cx="240" cy="240"/>
              </a:xfrm>
              <a:prstGeom prst="ellipse">
                <a:avLst/>
              </a:prstGeom>
              <a:solidFill>
                <a:srgbClr val="996600"/>
              </a:solidFill>
              <a:ln w="9525">
                <a:solidFill>
                  <a:schemeClr val="tx1"/>
                </a:solidFill>
                <a:round/>
                <a:headEnd/>
                <a:tailEnd/>
              </a:ln>
              <a:effectLst/>
            </p:spPr>
            <p:txBody>
              <a:bodyPr wrap="none" anchor="ctr"/>
              <a:lstStyle/>
              <a:p>
                <a:endParaRPr lang="en-IN"/>
              </a:p>
            </p:txBody>
          </p:sp>
          <p:sp>
            <p:nvSpPr>
              <p:cNvPr id="250890" name="Oval 10"/>
              <p:cNvSpPr>
                <a:spLocks noChangeArrowheads="1"/>
              </p:cNvSpPr>
              <p:nvPr/>
            </p:nvSpPr>
            <p:spPr bwMode="auto">
              <a:xfrm>
                <a:off x="3072" y="2064"/>
                <a:ext cx="240" cy="240"/>
              </a:xfrm>
              <a:prstGeom prst="ellipse">
                <a:avLst/>
              </a:prstGeom>
              <a:solidFill>
                <a:srgbClr val="996600"/>
              </a:solidFill>
              <a:ln w="9525">
                <a:solidFill>
                  <a:schemeClr val="tx1"/>
                </a:solidFill>
                <a:round/>
                <a:headEnd/>
                <a:tailEnd/>
              </a:ln>
              <a:effectLst/>
            </p:spPr>
            <p:txBody>
              <a:bodyPr wrap="none" anchor="ctr"/>
              <a:lstStyle/>
              <a:p>
                <a:endParaRPr lang="en-IN"/>
              </a:p>
            </p:txBody>
          </p:sp>
          <p:sp>
            <p:nvSpPr>
              <p:cNvPr id="250891" name="Oval 11"/>
              <p:cNvSpPr>
                <a:spLocks noChangeArrowheads="1"/>
              </p:cNvSpPr>
              <p:nvPr/>
            </p:nvSpPr>
            <p:spPr bwMode="auto">
              <a:xfrm>
                <a:off x="3072" y="2496"/>
                <a:ext cx="240" cy="240"/>
              </a:xfrm>
              <a:prstGeom prst="ellipse">
                <a:avLst/>
              </a:prstGeom>
              <a:solidFill>
                <a:srgbClr val="996600"/>
              </a:solidFill>
              <a:ln w="9525">
                <a:solidFill>
                  <a:schemeClr val="tx1"/>
                </a:solidFill>
                <a:round/>
                <a:headEnd/>
                <a:tailEnd/>
              </a:ln>
              <a:effectLst/>
            </p:spPr>
            <p:txBody>
              <a:bodyPr wrap="none" anchor="ctr"/>
              <a:lstStyle/>
              <a:p>
                <a:endParaRPr lang="en-IN"/>
              </a:p>
            </p:txBody>
          </p:sp>
          <p:sp>
            <p:nvSpPr>
              <p:cNvPr id="250892" name="Oval 12"/>
              <p:cNvSpPr>
                <a:spLocks noChangeArrowheads="1"/>
              </p:cNvSpPr>
              <p:nvPr/>
            </p:nvSpPr>
            <p:spPr bwMode="auto">
              <a:xfrm>
                <a:off x="3072" y="2928"/>
                <a:ext cx="240" cy="240"/>
              </a:xfrm>
              <a:prstGeom prst="ellipse">
                <a:avLst/>
              </a:prstGeom>
              <a:solidFill>
                <a:srgbClr val="996600"/>
              </a:solidFill>
              <a:ln w="9525">
                <a:solidFill>
                  <a:schemeClr val="tx1"/>
                </a:solidFill>
                <a:round/>
                <a:headEnd/>
                <a:tailEnd/>
              </a:ln>
              <a:effectLst/>
            </p:spPr>
            <p:txBody>
              <a:bodyPr wrap="none" anchor="ctr"/>
              <a:lstStyle/>
              <a:p>
                <a:endParaRPr lang="en-IN"/>
              </a:p>
            </p:txBody>
          </p:sp>
          <p:sp>
            <p:nvSpPr>
              <p:cNvPr id="250893" name="Rectangle 13"/>
              <p:cNvSpPr>
                <a:spLocks noChangeArrowheads="1"/>
              </p:cNvSpPr>
              <p:nvPr/>
            </p:nvSpPr>
            <p:spPr bwMode="auto">
              <a:xfrm>
                <a:off x="2256" y="2016"/>
                <a:ext cx="144" cy="144"/>
              </a:xfrm>
              <a:prstGeom prst="rect">
                <a:avLst/>
              </a:prstGeom>
              <a:solidFill>
                <a:srgbClr val="0000FF"/>
              </a:solidFill>
              <a:ln w="9525">
                <a:solidFill>
                  <a:schemeClr val="tx1"/>
                </a:solidFill>
                <a:miter lim="800000"/>
                <a:headEnd/>
                <a:tailEnd/>
              </a:ln>
              <a:effectLst/>
            </p:spPr>
            <p:txBody>
              <a:bodyPr wrap="none" anchor="ctr"/>
              <a:lstStyle/>
              <a:p>
                <a:endParaRPr lang="en-IN"/>
              </a:p>
            </p:txBody>
          </p:sp>
          <p:sp>
            <p:nvSpPr>
              <p:cNvPr id="250894" name="Rectangle 14"/>
              <p:cNvSpPr>
                <a:spLocks noChangeArrowheads="1"/>
              </p:cNvSpPr>
              <p:nvPr/>
            </p:nvSpPr>
            <p:spPr bwMode="auto">
              <a:xfrm>
                <a:off x="2256" y="2352"/>
                <a:ext cx="144" cy="144"/>
              </a:xfrm>
              <a:prstGeom prst="rect">
                <a:avLst/>
              </a:prstGeom>
              <a:solidFill>
                <a:srgbClr val="0000FF"/>
              </a:solidFill>
              <a:ln w="9525">
                <a:solidFill>
                  <a:schemeClr val="tx1"/>
                </a:solidFill>
                <a:miter lim="800000"/>
                <a:headEnd/>
                <a:tailEnd/>
              </a:ln>
              <a:effectLst/>
            </p:spPr>
            <p:txBody>
              <a:bodyPr wrap="none" anchor="ctr"/>
              <a:lstStyle/>
              <a:p>
                <a:endParaRPr lang="en-IN"/>
              </a:p>
            </p:txBody>
          </p:sp>
          <p:sp>
            <p:nvSpPr>
              <p:cNvPr id="250895" name="Rectangle 15"/>
              <p:cNvSpPr>
                <a:spLocks noChangeArrowheads="1"/>
              </p:cNvSpPr>
              <p:nvPr/>
            </p:nvSpPr>
            <p:spPr bwMode="auto">
              <a:xfrm>
                <a:off x="2256" y="2736"/>
                <a:ext cx="144" cy="144"/>
              </a:xfrm>
              <a:prstGeom prst="rect">
                <a:avLst/>
              </a:prstGeom>
              <a:solidFill>
                <a:srgbClr val="0000FF"/>
              </a:solidFill>
              <a:ln w="9525">
                <a:solidFill>
                  <a:schemeClr val="tx1"/>
                </a:solidFill>
                <a:miter lim="800000"/>
                <a:headEnd/>
                <a:tailEnd/>
              </a:ln>
              <a:effectLst/>
            </p:spPr>
            <p:txBody>
              <a:bodyPr wrap="none" anchor="ctr"/>
              <a:lstStyle/>
              <a:p>
                <a:endParaRPr lang="en-IN"/>
              </a:p>
            </p:txBody>
          </p:sp>
          <p:sp>
            <p:nvSpPr>
              <p:cNvPr id="250896" name="Line 16"/>
              <p:cNvSpPr>
                <a:spLocks noChangeShapeType="1"/>
              </p:cNvSpPr>
              <p:nvPr/>
            </p:nvSpPr>
            <p:spPr bwMode="auto">
              <a:xfrm flipV="1">
                <a:off x="2400" y="1824"/>
                <a:ext cx="672" cy="240"/>
              </a:xfrm>
              <a:prstGeom prst="line">
                <a:avLst/>
              </a:prstGeom>
              <a:noFill/>
              <a:ln w="9525">
                <a:solidFill>
                  <a:schemeClr val="tx1"/>
                </a:solidFill>
                <a:round/>
                <a:headEnd/>
                <a:tailEnd type="triangle" w="med" len="med"/>
              </a:ln>
              <a:effectLst/>
            </p:spPr>
            <p:txBody>
              <a:bodyPr wrap="none" anchor="ctr"/>
              <a:lstStyle/>
              <a:p>
                <a:endParaRPr lang="en-IN"/>
              </a:p>
            </p:txBody>
          </p:sp>
          <p:sp>
            <p:nvSpPr>
              <p:cNvPr id="250897" name="Line 17"/>
              <p:cNvSpPr>
                <a:spLocks noChangeShapeType="1"/>
              </p:cNvSpPr>
              <p:nvPr/>
            </p:nvSpPr>
            <p:spPr bwMode="auto">
              <a:xfrm>
                <a:off x="2400" y="2064"/>
                <a:ext cx="672" cy="96"/>
              </a:xfrm>
              <a:prstGeom prst="line">
                <a:avLst/>
              </a:prstGeom>
              <a:noFill/>
              <a:ln w="9525">
                <a:solidFill>
                  <a:schemeClr val="tx1"/>
                </a:solidFill>
                <a:round/>
                <a:headEnd/>
                <a:tailEnd type="triangle" w="med" len="med"/>
              </a:ln>
              <a:effectLst/>
            </p:spPr>
            <p:txBody>
              <a:bodyPr wrap="none" anchor="ctr"/>
              <a:lstStyle/>
              <a:p>
                <a:endParaRPr lang="en-IN"/>
              </a:p>
            </p:txBody>
          </p:sp>
          <p:sp>
            <p:nvSpPr>
              <p:cNvPr id="250898" name="Line 18"/>
              <p:cNvSpPr>
                <a:spLocks noChangeShapeType="1"/>
              </p:cNvSpPr>
              <p:nvPr/>
            </p:nvSpPr>
            <p:spPr bwMode="auto">
              <a:xfrm>
                <a:off x="2400" y="2064"/>
                <a:ext cx="672" cy="528"/>
              </a:xfrm>
              <a:prstGeom prst="line">
                <a:avLst/>
              </a:prstGeom>
              <a:noFill/>
              <a:ln w="9525">
                <a:solidFill>
                  <a:schemeClr val="tx1"/>
                </a:solidFill>
                <a:round/>
                <a:headEnd/>
                <a:tailEnd type="triangle" w="med" len="med"/>
              </a:ln>
              <a:effectLst/>
            </p:spPr>
            <p:txBody>
              <a:bodyPr wrap="none" anchor="ctr"/>
              <a:lstStyle/>
              <a:p>
                <a:endParaRPr lang="en-IN"/>
              </a:p>
            </p:txBody>
          </p:sp>
          <p:sp>
            <p:nvSpPr>
              <p:cNvPr id="250899" name="Line 19"/>
              <p:cNvSpPr>
                <a:spLocks noChangeShapeType="1"/>
              </p:cNvSpPr>
              <p:nvPr/>
            </p:nvSpPr>
            <p:spPr bwMode="auto">
              <a:xfrm>
                <a:off x="2400" y="2064"/>
                <a:ext cx="672" cy="960"/>
              </a:xfrm>
              <a:prstGeom prst="line">
                <a:avLst/>
              </a:prstGeom>
              <a:noFill/>
              <a:ln w="9525">
                <a:solidFill>
                  <a:schemeClr val="tx1"/>
                </a:solidFill>
                <a:round/>
                <a:headEnd/>
                <a:tailEnd type="triangle" w="med" len="med"/>
              </a:ln>
              <a:effectLst/>
            </p:spPr>
            <p:txBody>
              <a:bodyPr wrap="none" anchor="ctr"/>
              <a:lstStyle/>
              <a:p>
                <a:endParaRPr lang="en-IN"/>
              </a:p>
            </p:txBody>
          </p:sp>
          <p:sp>
            <p:nvSpPr>
              <p:cNvPr id="250900" name="Line 20"/>
              <p:cNvSpPr>
                <a:spLocks noChangeShapeType="1"/>
              </p:cNvSpPr>
              <p:nvPr/>
            </p:nvSpPr>
            <p:spPr bwMode="auto">
              <a:xfrm flipV="1">
                <a:off x="2400" y="1824"/>
                <a:ext cx="672" cy="576"/>
              </a:xfrm>
              <a:prstGeom prst="line">
                <a:avLst/>
              </a:prstGeom>
              <a:noFill/>
              <a:ln w="9525">
                <a:solidFill>
                  <a:schemeClr val="tx1"/>
                </a:solidFill>
                <a:round/>
                <a:headEnd/>
                <a:tailEnd type="triangle" w="med" len="med"/>
              </a:ln>
              <a:effectLst/>
            </p:spPr>
            <p:txBody>
              <a:bodyPr wrap="none" anchor="ctr"/>
              <a:lstStyle/>
              <a:p>
                <a:endParaRPr lang="en-IN"/>
              </a:p>
            </p:txBody>
          </p:sp>
          <p:sp>
            <p:nvSpPr>
              <p:cNvPr id="250901" name="Line 21"/>
              <p:cNvSpPr>
                <a:spLocks noChangeShapeType="1"/>
              </p:cNvSpPr>
              <p:nvPr/>
            </p:nvSpPr>
            <p:spPr bwMode="auto">
              <a:xfrm>
                <a:off x="2400" y="2400"/>
                <a:ext cx="672" cy="624"/>
              </a:xfrm>
              <a:prstGeom prst="line">
                <a:avLst/>
              </a:prstGeom>
              <a:noFill/>
              <a:ln w="9525">
                <a:solidFill>
                  <a:schemeClr val="tx1"/>
                </a:solidFill>
                <a:round/>
                <a:headEnd/>
                <a:tailEnd type="triangle" w="med" len="med"/>
              </a:ln>
              <a:effectLst/>
            </p:spPr>
            <p:txBody>
              <a:bodyPr wrap="none" anchor="ctr"/>
              <a:lstStyle/>
              <a:p>
                <a:endParaRPr lang="en-IN"/>
              </a:p>
            </p:txBody>
          </p:sp>
          <p:sp>
            <p:nvSpPr>
              <p:cNvPr id="250902" name="Line 22"/>
              <p:cNvSpPr>
                <a:spLocks noChangeShapeType="1"/>
              </p:cNvSpPr>
              <p:nvPr/>
            </p:nvSpPr>
            <p:spPr bwMode="auto">
              <a:xfrm flipV="1">
                <a:off x="2400" y="2208"/>
                <a:ext cx="672" cy="576"/>
              </a:xfrm>
              <a:prstGeom prst="line">
                <a:avLst/>
              </a:prstGeom>
              <a:noFill/>
              <a:ln w="9525">
                <a:solidFill>
                  <a:schemeClr val="tx1"/>
                </a:solidFill>
                <a:round/>
                <a:headEnd/>
                <a:tailEnd type="triangle" w="med" len="med"/>
              </a:ln>
              <a:effectLst/>
            </p:spPr>
            <p:txBody>
              <a:bodyPr wrap="none" anchor="ctr"/>
              <a:lstStyle/>
              <a:p>
                <a:endParaRPr lang="en-IN"/>
              </a:p>
            </p:txBody>
          </p:sp>
          <p:sp>
            <p:nvSpPr>
              <p:cNvPr id="250903" name="Line 23"/>
              <p:cNvSpPr>
                <a:spLocks noChangeShapeType="1"/>
              </p:cNvSpPr>
              <p:nvPr/>
            </p:nvSpPr>
            <p:spPr bwMode="auto">
              <a:xfrm flipV="1">
                <a:off x="2400" y="2640"/>
                <a:ext cx="672" cy="144"/>
              </a:xfrm>
              <a:prstGeom prst="line">
                <a:avLst/>
              </a:prstGeom>
              <a:noFill/>
              <a:ln w="9525">
                <a:solidFill>
                  <a:schemeClr val="tx1"/>
                </a:solidFill>
                <a:round/>
                <a:headEnd/>
                <a:tailEnd type="triangle" w="med" len="med"/>
              </a:ln>
              <a:effectLst/>
            </p:spPr>
            <p:txBody>
              <a:bodyPr wrap="none" anchor="ctr"/>
              <a:lstStyle/>
              <a:p>
                <a:endParaRPr lang="en-IN"/>
              </a:p>
            </p:txBody>
          </p:sp>
          <p:sp>
            <p:nvSpPr>
              <p:cNvPr id="250904" name="Line 24"/>
              <p:cNvSpPr>
                <a:spLocks noChangeShapeType="1"/>
              </p:cNvSpPr>
              <p:nvPr/>
            </p:nvSpPr>
            <p:spPr bwMode="auto">
              <a:xfrm>
                <a:off x="2400" y="2784"/>
                <a:ext cx="672" cy="240"/>
              </a:xfrm>
              <a:prstGeom prst="line">
                <a:avLst/>
              </a:prstGeom>
              <a:noFill/>
              <a:ln w="9525">
                <a:solidFill>
                  <a:schemeClr val="tx1"/>
                </a:solidFill>
                <a:round/>
                <a:headEnd/>
                <a:tailEnd type="triangle" w="med" len="med"/>
              </a:ln>
              <a:effectLst/>
            </p:spPr>
            <p:txBody>
              <a:bodyPr wrap="none" anchor="ctr"/>
              <a:lstStyle/>
              <a:p>
                <a:endParaRPr lang="en-IN"/>
              </a:p>
            </p:txBody>
          </p:sp>
          <p:sp>
            <p:nvSpPr>
              <p:cNvPr id="250905" name="Line 25"/>
              <p:cNvSpPr>
                <a:spLocks noChangeShapeType="1"/>
              </p:cNvSpPr>
              <p:nvPr/>
            </p:nvSpPr>
            <p:spPr bwMode="auto">
              <a:xfrm flipV="1">
                <a:off x="2400" y="2160"/>
                <a:ext cx="672" cy="240"/>
              </a:xfrm>
              <a:prstGeom prst="line">
                <a:avLst/>
              </a:prstGeom>
              <a:noFill/>
              <a:ln w="9525">
                <a:solidFill>
                  <a:schemeClr val="tx1"/>
                </a:solidFill>
                <a:round/>
                <a:headEnd/>
                <a:tailEnd type="triangle" w="med" len="med"/>
              </a:ln>
              <a:effectLst/>
            </p:spPr>
            <p:txBody>
              <a:bodyPr wrap="none" anchor="ctr"/>
              <a:lstStyle/>
              <a:p>
                <a:endParaRPr lang="en-IN"/>
              </a:p>
            </p:txBody>
          </p:sp>
          <p:sp>
            <p:nvSpPr>
              <p:cNvPr id="250906" name="Line 26"/>
              <p:cNvSpPr>
                <a:spLocks noChangeShapeType="1"/>
              </p:cNvSpPr>
              <p:nvPr/>
            </p:nvSpPr>
            <p:spPr bwMode="auto">
              <a:xfrm>
                <a:off x="2400" y="2400"/>
                <a:ext cx="672" cy="192"/>
              </a:xfrm>
              <a:prstGeom prst="line">
                <a:avLst/>
              </a:prstGeom>
              <a:noFill/>
              <a:ln w="9525">
                <a:solidFill>
                  <a:schemeClr val="tx1"/>
                </a:solidFill>
                <a:round/>
                <a:headEnd/>
                <a:tailEnd type="triangle" w="med" len="med"/>
              </a:ln>
              <a:effectLst/>
            </p:spPr>
            <p:txBody>
              <a:bodyPr wrap="none" anchor="ctr"/>
              <a:lstStyle/>
              <a:p>
                <a:endParaRPr lang="en-IN"/>
              </a:p>
            </p:txBody>
          </p:sp>
          <p:sp>
            <p:nvSpPr>
              <p:cNvPr id="250907" name="Line 27"/>
              <p:cNvSpPr>
                <a:spLocks noChangeShapeType="1"/>
              </p:cNvSpPr>
              <p:nvPr/>
            </p:nvSpPr>
            <p:spPr bwMode="auto">
              <a:xfrm flipV="1">
                <a:off x="2400" y="1824"/>
                <a:ext cx="672" cy="960"/>
              </a:xfrm>
              <a:prstGeom prst="line">
                <a:avLst/>
              </a:prstGeom>
              <a:noFill/>
              <a:ln w="9525">
                <a:solidFill>
                  <a:schemeClr val="tx1"/>
                </a:solidFill>
                <a:round/>
                <a:headEnd/>
                <a:tailEnd type="triangle" w="med" len="med"/>
              </a:ln>
              <a:effectLst/>
            </p:spPr>
            <p:txBody>
              <a:bodyPr wrap="none" anchor="ctr"/>
              <a:lstStyle/>
              <a:p>
                <a:endParaRPr lang="en-IN"/>
              </a:p>
            </p:txBody>
          </p:sp>
          <p:sp>
            <p:nvSpPr>
              <p:cNvPr id="250908" name="Oval 28"/>
              <p:cNvSpPr>
                <a:spLocks noChangeArrowheads="1"/>
              </p:cNvSpPr>
              <p:nvPr/>
            </p:nvSpPr>
            <p:spPr bwMode="auto">
              <a:xfrm>
                <a:off x="3840" y="2592"/>
                <a:ext cx="240" cy="240"/>
              </a:xfrm>
              <a:prstGeom prst="ellipse">
                <a:avLst/>
              </a:prstGeom>
              <a:solidFill>
                <a:srgbClr val="009900"/>
              </a:solidFill>
              <a:ln w="9525">
                <a:solidFill>
                  <a:schemeClr val="tx1"/>
                </a:solidFill>
                <a:round/>
                <a:headEnd/>
                <a:tailEnd/>
              </a:ln>
              <a:effectLst/>
            </p:spPr>
            <p:txBody>
              <a:bodyPr wrap="none" anchor="ctr"/>
              <a:lstStyle/>
              <a:p>
                <a:endParaRPr lang="en-IN"/>
              </a:p>
            </p:txBody>
          </p:sp>
          <p:sp>
            <p:nvSpPr>
              <p:cNvPr id="250909" name="Oval 29"/>
              <p:cNvSpPr>
                <a:spLocks noChangeArrowheads="1"/>
              </p:cNvSpPr>
              <p:nvPr/>
            </p:nvSpPr>
            <p:spPr bwMode="auto">
              <a:xfrm>
                <a:off x="3840" y="2016"/>
                <a:ext cx="240" cy="240"/>
              </a:xfrm>
              <a:prstGeom prst="ellipse">
                <a:avLst/>
              </a:prstGeom>
              <a:solidFill>
                <a:srgbClr val="009900"/>
              </a:solidFill>
              <a:ln w="9525">
                <a:solidFill>
                  <a:schemeClr val="tx1"/>
                </a:solidFill>
                <a:round/>
                <a:headEnd/>
                <a:tailEnd/>
              </a:ln>
              <a:effectLst/>
            </p:spPr>
            <p:txBody>
              <a:bodyPr wrap="none" anchor="ctr"/>
              <a:lstStyle/>
              <a:p>
                <a:endParaRPr lang="en-IN"/>
              </a:p>
            </p:txBody>
          </p:sp>
          <p:sp>
            <p:nvSpPr>
              <p:cNvPr id="250910" name="Line 30"/>
              <p:cNvSpPr>
                <a:spLocks noChangeShapeType="1"/>
              </p:cNvSpPr>
              <p:nvPr/>
            </p:nvSpPr>
            <p:spPr bwMode="auto">
              <a:xfrm>
                <a:off x="3312" y="1824"/>
                <a:ext cx="528" cy="288"/>
              </a:xfrm>
              <a:prstGeom prst="line">
                <a:avLst/>
              </a:prstGeom>
              <a:noFill/>
              <a:ln w="9525">
                <a:solidFill>
                  <a:schemeClr val="tx1"/>
                </a:solidFill>
                <a:round/>
                <a:headEnd/>
                <a:tailEnd type="triangle" w="med" len="med"/>
              </a:ln>
              <a:effectLst/>
            </p:spPr>
            <p:txBody>
              <a:bodyPr wrap="none" anchor="ctr"/>
              <a:lstStyle/>
              <a:p>
                <a:endParaRPr lang="en-IN"/>
              </a:p>
            </p:txBody>
          </p:sp>
          <p:sp>
            <p:nvSpPr>
              <p:cNvPr id="250911" name="Line 31"/>
              <p:cNvSpPr>
                <a:spLocks noChangeShapeType="1"/>
              </p:cNvSpPr>
              <p:nvPr/>
            </p:nvSpPr>
            <p:spPr bwMode="auto">
              <a:xfrm>
                <a:off x="3312" y="1824"/>
                <a:ext cx="528" cy="864"/>
              </a:xfrm>
              <a:prstGeom prst="line">
                <a:avLst/>
              </a:prstGeom>
              <a:noFill/>
              <a:ln w="9525">
                <a:solidFill>
                  <a:schemeClr val="tx1"/>
                </a:solidFill>
                <a:round/>
                <a:headEnd/>
                <a:tailEnd type="triangle" w="med" len="med"/>
              </a:ln>
              <a:effectLst/>
            </p:spPr>
            <p:txBody>
              <a:bodyPr wrap="none" anchor="ctr"/>
              <a:lstStyle/>
              <a:p>
                <a:endParaRPr lang="en-IN"/>
              </a:p>
            </p:txBody>
          </p:sp>
          <p:sp>
            <p:nvSpPr>
              <p:cNvPr id="250912" name="Line 32"/>
              <p:cNvSpPr>
                <a:spLocks noChangeShapeType="1"/>
              </p:cNvSpPr>
              <p:nvPr/>
            </p:nvSpPr>
            <p:spPr bwMode="auto">
              <a:xfrm flipV="1">
                <a:off x="3312" y="2112"/>
                <a:ext cx="528" cy="48"/>
              </a:xfrm>
              <a:prstGeom prst="line">
                <a:avLst/>
              </a:prstGeom>
              <a:noFill/>
              <a:ln w="9525">
                <a:solidFill>
                  <a:schemeClr val="tx1"/>
                </a:solidFill>
                <a:round/>
                <a:headEnd/>
                <a:tailEnd type="triangle" w="med" len="med"/>
              </a:ln>
              <a:effectLst/>
            </p:spPr>
            <p:txBody>
              <a:bodyPr wrap="none" anchor="ctr"/>
              <a:lstStyle/>
              <a:p>
                <a:endParaRPr lang="en-IN"/>
              </a:p>
            </p:txBody>
          </p:sp>
          <p:sp>
            <p:nvSpPr>
              <p:cNvPr id="250913" name="Line 33"/>
              <p:cNvSpPr>
                <a:spLocks noChangeShapeType="1"/>
              </p:cNvSpPr>
              <p:nvPr/>
            </p:nvSpPr>
            <p:spPr bwMode="auto">
              <a:xfrm>
                <a:off x="3312" y="2160"/>
                <a:ext cx="528" cy="528"/>
              </a:xfrm>
              <a:prstGeom prst="line">
                <a:avLst/>
              </a:prstGeom>
              <a:noFill/>
              <a:ln w="9525">
                <a:solidFill>
                  <a:schemeClr val="tx1"/>
                </a:solidFill>
                <a:round/>
                <a:headEnd/>
                <a:tailEnd type="triangle" w="med" len="med"/>
              </a:ln>
              <a:effectLst/>
            </p:spPr>
            <p:txBody>
              <a:bodyPr wrap="none" anchor="ctr"/>
              <a:lstStyle/>
              <a:p>
                <a:endParaRPr lang="en-IN"/>
              </a:p>
            </p:txBody>
          </p:sp>
          <p:sp>
            <p:nvSpPr>
              <p:cNvPr id="250914" name="Line 34"/>
              <p:cNvSpPr>
                <a:spLocks noChangeShapeType="1"/>
              </p:cNvSpPr>
              <p:nvPr/>
            </p:nvSpPr>
            <p:spPr bwMode="auto">
              <a:xfrm flipV="1">
                <a:off x="3312" y="2112"/>
                <a:ext cx="528" cy="480"/>
              </a:xfrm>
              <a:prstGeom prst="line">
                <a:avLst/>
              </a:prstGeom>
              <a:noFill/>
              <a:ln w="9525">
                <a:solidFill>
                  <a:schemeClr val="tx1"/>
                </a:solidFill>
                <a:round/>
                <a:headEnd/>
                <a:tailEnd type="triangle" w="med" len="med"/>
              </a:ln>
              <a:effectLst/>
            </p:spPr>
            <p:txBody>
              <a:bodyPr wrap="none" anchor="ctr"/>
              <a:lstStyle/>
              <a:p>
                <a:endParaRPr lang="en-IN"/>
              </a:p>
            </p:txBody>
          </p:sp>
          <p:sp>
            <p:nvSpPr>
              <p:cNvPr id="250915" name="Line 35"/>
              <p:cNvSpPr>
                <a:spLocks noChangeShapeType="1"/>
              </p:cNvSpPr>
              <p:nvPr/>
            </p:nvSpPr>
            <p:spPr bwMode="auto">
              <a:xfrm>
                <a:off x="3312" y="2592"/>
                <a:ext cx="528" cy="144"/>
              </a:xfrm>
              <a:prstGeom prst="line">
                <a:avLst/>
              </a:prstGeom>
              <a:noFill/>
              <a:ln w="9525">
                <a:solidFill>
                  <a:schemeClr val="tx1"/>
                </a:solidFill>
                <a:round/>
                <a:headEnd/>
                <a:tailEnd type="triangle" w="med" len="med"/>
              </a:ln>
              <a:effectLst/>
            </p:spPr>
            <p:txBody>
              <a:bodyPr wrap="none" anchor="ctr"/>
              <a:lstStyle/>
              <a:p>
                <a:endParaRPr lang="en-IN"/>
              </a:p>
            </p:txBody>
          </p:sp>
          <p:sp>
            <p:nvSpPr>
              <p:cNvPr id="250916" name="Line 36"/>
              <p:cNvSpPr>
                <a:spLocks noChangeShapeType="1"/>
              </p:cNvSpPr>
              <p:nvPr/>
            </p:nvSpPr>
            <p:spPr bwMode="auto">
              <a:xfrm flipV="1">
                <a:off x="3312" y="2112"/>
                <a:ext cx="528" cy="960"/>
              </a:xfrm>
              <a:prstGeom prst="line">
                <a:avLst/>
              </a:prstGeom>
              <a:noFill/>
              <a:ln w="9525">
                <a:solidFill>
                  <a:schemeClr val="tx1"/>
                </a:solidFill>
                <a:round/>
                <a:headEnd/>
                <a:tailEnd type="triangle" w="med" len="med"/>
              </a:ln>
              <a:effectLst/>
            </p:spPr>
            <p:txBody>
              <a:bodyPr wrap="none" anchor="ctr"/>
              <a:lstStyle/>
              <a:p>
                <a:endParaRPr lang="en-IN"/>
              </a:p>
            </p:txBody>
          </p:sp>
          <p:sp>
            <p:nvSpPr>
              <p:cNvPr id="250917" name="Line 37"/>
              <p:cNvSpPr>
                <a:spLocks noChangeShapeType="1"/>
              </p:cNvSpPr>
              <p:nvPr/>
            </p:nvSpPr>
            <p:spPr bwMode="auto">
              <a:xfrm flipV="1">
                <a:off x="3312" y="2688"/>
                <a:ext cx="528" cy="384"/>
              </a:xfrm>
              <a:prstGeom prst="line">
                <a:avLst/>
              </a:prstGeom>
              <a:noFill/>
              <a:ln w="9525">
                <a:solidFill>
                  <a:schemeClr val="tx1"/>
                </a:solidFill>
                <a:round/>
                <a:headEnd/>
                <a:tailEnd type="triangle" w="med" len="med"/>
              </a:ln>
              <a:effectLst/>
            </p:spPr>
            <p:txBody>
              <a:bodyPr wrap="none" anchor="ctr"/>
              <a:lstStyle/>
              <a:p>
                <a:endParaRPr lang="en-IN"/>
              </a:p>
            </p:txBody>
          </p:sp>
        </p:grpSp>
        <p:sp>
          <p:nvSpPr>
            <p:cNvPr id="250918" name="Line 38"/>
            <p:cNvSpPr>
              <a:spLocks noChangeShapeType="1"/>
            </p:cNvSpPr>
            <p:nvPr/>
          </p:nvSpPr>
          <p:spPr bwMode="auto">
            <a:xfrm flipV="1">
              <a:off x="4080" y="2112"/>
              <a:ext cx="528" cy="0"/>
            </a:xfrm>
            <a:prstGeom prst="line">
              <a:avLst/>
            </a:prstGeom>
            <a:noFill/>
            <a:ln w="9525">
              <a:solidFill>
                <a:schemeClr val="tx1"/>
              </a:solidFill>
              <a:round/>
              <a:headEnd/>
              <a:tailEnd type="triangle" w="med" len="med"/>
            </a:ln>
            <a:effectLst/>
          </p:spPr>
          <p:txBody>
            <a:bodyPr wrap="none" anchor="ctr"/>
            <a:lstStyle/>
            <a:p>
              <a:endParaRPr lang="en-IN"/>
            </a:p>
          </p:txBody>
        </p:sp>
        <p:sp>
          <p:nvSpPr>
            <p:cNvPr id="250919" name="Line 39"/>
            <p:cNvSpPr>
              <a:spLocks noChangeShapeType="1"/>
            </p:cNvSpPr>
            <p:nvPr/>
          </p:nvSpPr>
          <p:spPr bwMode="auto">
            <a:xfrm flipV="1">
              <a:off x="4080" y="2736"/>
              <a:ext cx="528" cy="0"/>
            </a:xfrm>
            <a:prstGeom prst="line">
              <a:avLst/>
            </a:prstGeom>
            <a:noFill/>
            <a:ln w="9525">
              <a:solidFill>
                <a:schemeClr val="tx1"/>
              </a:solidFill>
              <a:round/>
              <a:headEnd/>
              <a:tailEnd type="triangle" w="med" len="med"/>
            </a:ln>
            <a:effectLst/>
          </p:spPr>
          <p:txBody>
            <a:bodyPr wrap="none" anchor="ctr"/>
            <a:lstStyle/>
            <a:p>
              <a:endParaRPr lang="en-IN"/>
            </a:p>
          </p:txBody>
        </p:sp>
      </p:grpSp>
      <p:sp>
        <p:nvSpPr>
          <p:cNvPr id="250920" name="Text Box 40"/>
          <p:cNvSpPr txBox="1">
            <a:spLocks noChangeArrowheads="1"/>
          </p:cNvSpPr>
          <p:nvPr/>
        </p:nvSpPr>
        <p:spPr bwMode="auto">
          <a:xfrm>
            <a:off x="3200400" y="6248400"/>
            <a:ext cx="2286000" cy="457200"/>
          </a:xfrm>
          <a:prstGeom prst="rect">
            <a:avLst/>
          </a:prstGeom>
          <a:noFill/>
          <a:ln w="9525">
            <a:noFill/>
            <a:miter lim="800000"/>
            <a:headEnd/>
            <a:tailEnd/>
          </a:ln>
          <a:effectLst/>
        </p:spPr>
        <p:txBody>
          <a:bodyPr>
            <a:spAutoFit/>
          </a:bodyPr>
          <a:lstStyle/>
          <a:p>
            <a:pPr eaLnBrk="0" hangingPunct="0">
              <a:spcBef>
                <a:spcPct val="50000"/>
              </a:spcBef>
            </a:pPr>
            <a:r>
              <a:rPr lang="en-US" sz="2400">
                <a:latin typeface="Times New Roman" pitchFamily="18" charset="0"/>
              </a:rPr>
              <a:t>3-4-2 Network</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2"/>
          <p:cNvSpPr>
            <a:spLocks noGrp="1" noChangeArrowheads="1"/>
          </p:cNvSpPr>
          <p:nvPr>
            <p:ph type="title"/>
          </p:nvPr>
        </p:nvSpPr>
        <p:spPr>
          <a:xfrm>
            <a:off x="685800" y="228600"/>
            <a:ext cx="7772400" cy="762000"/>
          </a:xfrm>
        </p:spPr>
        <p:txBody>
          <a:bodyPr/>
          <a:lstStyle/>
          <a:p>
            <a:r>
              <a:rPr lang="en-US" sz="3800"/>
              <a:t>FFNN for XOR</a:t>
            </a:r>
          </a:p>
        </p:txBody>
      </p:sp>
      <p:sp>
        <p:nvSpPr>
          <p:cNvPr id="251907" name="Rectangle 3"/>
          <p:cNvSpPr>
            <a:spLocks noGrp="1" noChangeArrowheads="1"/>
          </p:cNvSpPr>
          <p:nvPr>
            <p:ph type="body" sz="half" idx="1"/>
          </p:nvPr>
        </p:nvSpPr>
        <p:spPr>
          <a:xfrm>
            <a:off x="685800" y="1600200"/>
            <a:ext cx="8001000" cy="2133600"/>
          </a:xfrm>
        </p:spPr>
        <p:txBody>
          <a:bodyPr/>
          <a:lstStyle/>
          <a:p>
            <a:pPr algn="just">
              <a:buClr>
                <a:schemeClr val="tx1"/>
              </a:buClr>
              <a:buSzTx/>
              <a:buFont typeface="Arial" charset="0"/>
              <a:buChar char="●"/>
            </a:pPr>
            <a:r>
              <a:rPr lang="en-US" sz="2000"/>
              <a:t>The ANN for XOR has two hidden nodes that realizes this non-linear separation and uses the sign (step) activation function. </a:t>
            </a:r>
          </a:p>
          <a:p>
            <a:pPr algn="just">
              <a:buClr>
                <a:schemeClr val="tx1"/>
              </a:buClr>
              <a:buSzTx/>
              <a:buFont typeface="Arial" charset="0"/>
              <a:buChar char="●"/>
            </a:pPr>
            <a:r>
              <a:rPr lang="en-US" sz="2000"/>
              <a:t>Arrows from input nodes to two hidden nodes indicate the directions of the weight vectors  (1,-1) and  (-1,1). </a:t>
            </a:r>
          </a:p>
          <a:p>
            <a:pPr algn="just">
              <a:buClr>
                <a:schemeClr val="tx1"/>
              </a:buClr>
              <a:buSzTx/>
              <a:buFont typeface="Arial" charset="0"/>
              <a:buChar char="●"/>
            </a:pPr>
            <a:r>
              <a:rPr lang="en-US" sz="2000"/>
              <a:t>The output node is used to combine the outputs of the two hidden nodes.</a:t>
            </a:r>
          </a:p>
        </p:txBody>
      </p:sp>
      <p:graphicFrame>
        <p:nvGraphicFramePr>
          <p:cNvPr id="251908" name="Object 4"/>
          <p:cNvGraphicFramePr>
            <a:graphicFrameLocks noChangeAspect="1"/>
          </p:cNvGraphicFramePr>
          <p:nvPr>
            <p:ph sz="half" idx="2"/>
          </p:nvPr>
        </p:nvGraphicFramePr>
        <p:xfrm>
          <a:off x="609600" y="3810000"/>
          <a:ext cx="7315200" cy="2895600"/>
        </p:xfrm>
        <a:graphic>
          <a:graphicData uri="http://schemas.openxmlformats.org/presentationml/2006/ole">
            <p:oleObj spid="_x0000_s251908" name="Document" r:id="rId3" imgW="5483101" imgH="1752049" progId="Word.Document.8">
              <p:embed/>
            </p:oleObj>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9" name="Rectangle 5"/>
          <p:cNvSpPr>
            <a:spLocks noChangeArrowheads="1"/>
          </p:cNvSpPr>
          <p:nvPr/>
        </p:nvSpPr>
        <p:spPr bwMode="auto">
          <a:xfrm>
            <a:off x="0" y="2824163"/>
            <a:ext cx="9144000" cy="0"/>
          </a:xfrm>
          <a:prstGeom prst="rect">
            <a:avLst/>
          </a:prstGeom>
          <a:noFill/>
          <a:ln w="9525">
            <a:noFill/>
            <a:miter lim="800000"/>
            <a:headEnd/>
            <a:tailEnd/>
          </a:ln>
          <a:effectLst/>
        </p:spPr>
        <p:txBody>
          <a:bodyPr wrap="none" anchor="ctr">
            <a:spAutoFit/>
          </a:bodyPr>
          <a:lstStyle/>
          <a:p>
            <a:endParaRPr lang="en-IN"/>
          </a:p>
        </p:txBody>
      </p:sp>
      <p:graphicFrame>
        <p:nvGraphicFramePr>
          <p:cNvPr id="257028" name="Object 4"/>
          <p:cNvGraphicFramePr>
            <a:graphicFrameLocks noChangeAspect="1"/>
          </p:cNvGraphicFramePr>
          <p:nvPr/>
        </p:nvGraphicFramePr>
        <p:xfrm>
          <a:off x="685800" y="762000"/>
          <a:ext cx="7991475" cy="4648200"/>
        </p:xfrm>
        <a:graphic>
          <a:graphicData uri="http://schemas.openxmlformats.org/presentationml/2006/ole">
            <p:oleObj spid="_x0000_s257028" name="Document" r:id="rId3" imgW="5474106" imgH="1212542" progId="Word.Document.8">
              <p:embed/>
            </p:oleObj>
          </a:graphicData>
        </a:graphic>
      </p:graphicFrame>
      <p:sp>
        <p:nvSpPr>
          <p:cNvPr id="257030" name="Text Box 6"/>
          <p:cNvSpPr txBox="1">
            <a:spLocks noChangeArrowheads="1"/>
          </p:cNvSpPr>
          <p:nvPr/>
        </p:nvSpPr>
        <p:spPr bwMode="auto">
          <a:xfrm>
            <a:off x="685800" y="4876800"/>
            <a:ext cx="8077200" cy="1187450"/>
          </a:xfrm>
          <a:prstGeom prst="rect">
            <a:avLst/>
          </a:prstGeom>
          <a:noFill/>
          <a:ln w="9525">
            <a:noFill/>
            <a:miter lim="800000"/>
            <a:headEnd/>
            <a:tailEnd/>
          </a:ln>
          <a:effectLst/>
        </p:spPr>
        <p:txBody>
          <a:bodyPr>
            <a:spAutoFit/>
          </a:bodyPr>
          <a:lstStyle/>
          <a:p>
            <a:pPr eaLnBrk="0" hangingPunct="0">
              <a:spcBef>
                <a:spcPct val="50000"/>
              </a:spcBef>
            </a:pPr>
            <a:r>
              <a:rPr lang="en-GB" sz="2400">
                <a:latin typeface="Times New Roman" pitchFamily="18" charset="0"/>
              </a:rPr>
              <a:t>Since we are representing two states by 0 (false) and 1 (true), we will map negative outputs (–1, –0.5) of hidden and output layers to 0 and positive output (0.5) to 1. </a:t>
            </a:r>
            <a:endParaRPr lang="en-US" sz="2400">
              <a:latin typeface="Times New Roman"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4" name="Rectangle 2"/>
          <p:cNvSpPr>
            <a:spLocks noGrp="1" noChangeArrowheads="1"/>
          </p:cNvSpPr>
          <p:nvPr>
            <p:ph type="title"/>
          </p:nvPr>
        </p:nvSpPr>
        <p:spPr>
          <a:xfrm>
            <a:off x="685800" y="533400"/>
            <a:ext cx="7772400" cy="609600"/>
          </a:xfrm>
        </p:spPr>
        <p:txBody>
          <a:bodyPr/>
          <a:lstStyle/>
          <a:p>
            <a:r>
              <a:rPr lang="en-US" sz="4000"/>
              <a:t>FFNN NEURON MODEL</a:t>
            </a:r>
          </a:p>
        </p:txBody>
      </p:sp>
      <p:sp>
        <p:nvSpPr>
          <p:cNvPr id="259075" name="Rectangle 3"/>
          <p:cNvSpPr>
            <a:spLocks noGrp="1" noChangeArrowheads="1"/>
          </p:cNvSpPr>
          <p:nvPr>
            <p:ph type="body" sz="half" idx="1"/>
          </p:nvPr>
        </p:nvSpPr>
        <p:spPr>
          <a:xfrm>
            <a:off x="609600" y="1600200"/>
            <a:ext cx="7924800" cy="4495800"/>
          </a:xfrm>
        </p:spPr>
        <p:txBody>
          <a:bodyPr/>
          <a:lstStyle/>
          <a:p>
            <a:pPr algn="just">
              <a:buClr>
                <a:schemeClr val="tx1"/>
              </a:buClr>
              <a:buSzTx/>
              <a:buFont typeface="Arial" charset="0"/>
              <a:buChar char="●"/>
            </a:pPr>
            <a:r>
              <a:rPr lang="en-US" sz="2400"/>
              <a:t>The classical learning algorithm of FFNN is based on the gradient descent method. </a:t>
            </a:r>
          </a:p>
          <a:p>
            <a:pPr algn="just">
              <a:buClr>
                <a:schemeClr val="tx1"/>
              </a:buClr>
              <a:buSzTx/>
              <a:buFont typeface="Arial" charset="0"/>
              <a:buChar char="●"/>
            </a:pPr>
            <a:r>
              <a:rPr lang="en-US" sz="2400"/>
              <a:t>For this reason the activation function used in FFNN are continuous functions of the weights, differentiable everywhere. </a:t>
            </a:r>
          </a:p>
          <a:p>
            <a:pPr>
              <a:buClr>
                <a:schemeClr val="tx1"/>
              </a:buClr>
              <a:buSzTx/>
              <a:buFont typeface="Arial" charset="0"/>
              <a:buChar char="●"/>
            </a:pPr>
            <a:r>
              <a:rPr lang="en-GB" sz="2400"/>
              <a:t>The activation function for node i may be defined as a simple form of the </a:t>
            </a:r>
            <a:r>
              <a:rPr lang="en-GB" sz="2400" b="1"/>
              <a:t>sigmoid function</a:t>
            </a:r>
            <a:r>
              <a:rPr lang="en-GB" sz="2400"/>
              <a:t> in the following manner:</a:t>
            </a:r>
          </a:p>
          <a:p>
            <a:endParaRPr lang="en-GB" sz="2400"/>
          </a:p>
          <a:p>
            <a:pPr>
              <a:buFont typeface="Wingdings" pitchFamily="2" charset="2"/>
              <a:buNone/>
            </a:pPr>
            <a:r>
              <a:rPr lang="en-GB" sz="2400"/>
              <a:t>		</a:t>
            </a:r>
            <a:r>
              <a:rPr lang="en-GB" sz="2000"/>
              <a:t>where </a:t>
            </a:r>
            <a:r>
              <a:rPr lang="en-GB" sz="2000" i="1"/>
              <a:t>A</a:t>
            </a:r>
            <a:r>
              <a:rPr lang="en-GB" sz="2000"/>
              <a:t> &gt; 0,   </a:t>
            </a:r>
            <a:r>
              <a:rPr lang="en-GB" sz="2000" i="1"/>
              <a:t>V</a:t>
            </a:r>
            <a:r>
              <a:rPr lang="en-GB" sz="2000" i="1" baseline="-25000"/>
              <a:t>i</a:t>
            </a:r>
            <a:r>
              <a:rPr lang="en-GB" sz="2000"/>
              <a:t> = </a:t>
            </a:r>
            <a:r>
              <a:rPr lang="en-GB" sz="2000">
                <a:sym typeface="Symbol" pitchFamily="18" charset="2"/>
              </a:rPr>
              <a:t></a:t>
            </a:r>
            <a:r>
              <a:rPr lang="en-GB" sz="2000"/>
              <a:t> </a:t>
            </a:r>
            <a:r>
              <a:rPr lang="en-GB" sz="2000" i="1"/>
              <a:t>W</a:t>
            </a:r>
            <a:r>
              <a:rPr lang="en-GB" sz="2000" i="1" baseline="-25000"/>
              <a:t>ij</a:t>
            </a:r>
            <a:r>
              <a:rPr lang="en-GB" sz="2000"/>
              <a:t> * </a:t>
            </a:r>
            <a:r>
              <a:rPr lang="en-GB" sz="2000" i="1"/>
              <a:t>Y</a:t>
            </a:r>
            <a:r>
              <a:rPr lang="en-GB" sz="2000" i="1" baseline="-25000"/>
              <a:t>j</a:t>
            </a:r>
            <a:r>
              <a:rPr lang="en-GB" sz="2000"/>
              <a:t> , such that </a:t>
            </a:r>
            <a:r>
              <a:rPr lang="en-GB" sz="2000" i="1"/>
              <a:t>W</a:t>
            </a:r>
            <a:r>
              <a:rPr lang="en-GB" sz="2000" i="1" baseline="-25000"/>
              <a:t>ij</a:t>
            </a:r>
            <a:r>
              <a:rPr lang="en-GB" sz="2000"/>
              <a:t>  is a weight of the link from node </a:t>
            </a:r>
            <a:r>
              <a:rPr lang="en-GB" sz="2000" i="1"/>
              <a:t>i</a:t>
            </a:r>
            <a:r>
              <a:rPr lang="en-GB" sz="2000"/>
              <a:t> to node </a:t>
            </a:r>
            <a:r>
              <a:rPr lang="en-GB" sz="2000" i="1"/>
              <a:t>j</a:t>
            </a:r>
            <a:r>
              <a:rPr lang="en-GB" sz="2000"/>
              <a:t>  and </a:t>
            </a:r>
            <a:r>
              <a:rPr lang="en-GB" sz="2000" i="1"/>
              <a:t>Y</a:t>
            </a:r>
            <a:r>
              <a:rPr lang="en-GB" sz="2000" i="1" baseline="-25000"/>
              <a:t>j</a:t>
            </a:r>
            <a:r>
              <a:rPr lang="en-GB" sz="2000"/>
              <a:t> is the output of node </a:t>
            </a:r>
            <a:r>
              <a:rPr lang="en-GB" sz="2000" i="1"/>
              <a:t>j</a:t>
            </a:r>
            <a:r>
              <a:rPr lang="en-GB" sz="2000"/>
              <a:t>. </a:t>
            </a:r>
            <a:endParaRPr lang="en-US" sz="2000"/>
          </a:p>
        </p:txBody>
      </p:sp>
      <p:sp>
        <p:nvSpPr>
          <p:cNvPr id="259082" name="Rectangle 10"/>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endParaRPr lang="en-IN"/>
          </a:p>
        </p:txBody>
      </p:sp>
      <p:graphicFrame>
        <p:nvGraphicFramePr>
          <p:cNvPr id="259081" name="Object 9"/>
          <p:cNvGraphicFramePr>
            <a:graphicFrameLocks noChangeAspect="1"/>
          </p:cNvGraphicFramePr>
          <p:nvPr/>
        </p:nvGraphicFramePr>
        <p:xfrm>
          <a:off x="381000" y="4329113"/>
          <a:ext cx="9982200" cy="852487"/>
        </p:xfrm>
        <a:graphic>
          <a:graphicData uri="http://schemas.openxmlformats.org/presentationml/2006/ole">
            <p:oleObj spid="_x0000_s259081" name="Document" r:id="rId4" imgW="5509790" imgH="404181" progId="Word.Document.8">
              <p:embed/>
            </p:oleObj>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ChangeArrowheads="1"/>
          </p:cNvSpPr>
          <p:nvPr>
            <p:ph type="title"/>
          </p:nvPr>
        </p:nvSpPr>
        <p:spPr>
          <a:xfrm>
            <a:off x="685800" y="304800"/>
            <a:ext cx="8077200" cy="914400"/>
          </a:xfrm>
        </p:spPr>
        <p:txBody>
          <a:bodyPr/>
          <a:lstStyle/>
          <a:p>
            <a:r>
              <a:rPr lang="en-US" sz="4000"/>
              <a:t>Training Algorithm: Backpropagation</a:t>
            </a:r>
            <a:r>
              <a:rPr lang="en-US" sz="2900"/>
              <a:t>  </a:t>
            </a:r>
            <a:r>
              <a:rPr lang="en-US"/>
              <a:t> </a:t>
            </a:r>
          </a:p>
        </p:txBody>
      </p:sp>
      <p:sp>
        <p:nvSpPr>
          <p:cNvPr id="147459" name="Rectangle 3"/>
          <p:cNvSpPr>
            <a:spLocks noGrp="1" noChangeArrowheads="1"/>
          </p:cNvSpPr>
          <p:nvPr>
            <p:ph type="body" idx="1"/>
          </p:nvPr>
        </p:nvSpPr>
        <p:spPr>
          <a:xfrm>
            <a:off x="685800" y="1600200"/>
            <a:ext cx="8077200" cy="4419600"/>
          </a:xfrm>
          <a:ln/>
        </p:spPr>
        <p:txBody>
          <a:bodyPr/>
          <a:lstStyle/>
          <a:p>
            <a:pPr algn="just">
              <a:lnSpc>
                <a:spcPct val="80000"/>
              </a:lnSpc>
              <a:buClr>
                <a:schemeClr val="tx1"/>
              </a:buClr>
              <a:buSzTx/>
              <a:buFont typeface="Arial" charset="0"/>
              <a:buChar char="●"/>
            </a:pPr>
            <a:r>
              <a:rPr lang="en-US" sz="2400"/>
              <a:t>The Backpropagation  algorithm learns in the same way as single perceptron.</a:t>
            </a:r>
          </a:p>
          <a:p>
            <a:pPr algn="just">
              <a:lnSpc>
                <a:spcPct val="80000"/>
              </a:lnSpc>
              <a:buClr>
                <a:schemeClr val="tx1"/>
              </a:buClr>
              <a:buSzTx/>
              <a:buFont typeface="Arial" charset="0"/>
              <a:buChar char="●"/>
            </a:pPr>
            <a:r>
              <a:rPr lang="en-US" sz="2400"/>
              <a:t>It searches for weight values that minimize the total error of the network over the set of training examples (training set).</a:t>
            </a:r>
          </a:p>
          <a:p>
            <a:pPr algn="just">
              <a:lnSpc>
                <a:spcPct val="80000"/>
              </a:lnSpc>
              <a:buClr>
                <a:schemeClr val="tx1"/>
              </a:buClr>
              <a:buSzTx/>
              <a:buFont typeface="Arial" charset="0"/>
              <a:buChar char="●"/>
            </a:pPr>
            <a:r>
              <a:rPr lang="en-US" sz="2400"/>
              <a:t>Backpropagation consists of the repeated application of the following two passes:</a:t>
            </a:r>
          </a:p>
          <a:p>
            <a:pPr lvl="1" algn="just">
              <a:lnSpc>
                <a:spcPct val="80000"/>
              </a:lnSpc>
              <a:buClr>
                <a:schemeClr val="tx1"/>
              </a:buClr>
              <a:buSzTx/>
              <a:buFont typeface="Arial" charset="0"/>
              <a:buChar char="−"/>
            </a:pPr>
            <a:r>
              <a:rPr lang="en-US" sz="2000" b="1"/>
              <a:t>Forward pass</a:t>
            </a:r>
            <a:r>
              <a:rPr lang="en-US" sz="2000"/>
              <a:t>: In this step, the network is activated on one example and the error of (each neuron of) the output layer is computed.</a:t>
            </a:r>
          </a:p>
          <a:p>
            <a:pPr lvl="1" algn="just">
              <a:lnSpc>
                <a:spcPct val="80000"/>
              </a:lnSpc>
              <a:buClr>
                <a:schemeClr val="tx1"/>
              </a:buClr>
              <a:buSzTx/>
              <a:buFont typeface="Arial" charset="0"/>
              <a:buChar char="−"/>
            </a:pPr>
            <a:r>
              <a:rPr lang="en-US" sz="2000" b="1"/>
              <a:t>Backward pass</a:t>
            </a:r>
            <a:r>
              <a:rPr lang="en-US" sz="2000"/>
              <a:t>: in this step the network error is used for updating the weights. The error is propagated backwards from the output layer through the network layer by layer. This is done by recursively computing the </a:t>
            </a:r>
            <a:r>
              <a:rPr lang="en-US" sz="2000">
                <a:sym typeface="Symbol" pitchFamily="18" charset="2"/>
              </a:rPr>
              <a:t>local gradient of each neuron.</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ChangeArrowheads="1"/>
          </p:cNvSpPr>
          <p:nvPr/>
        </p:nvSpPr>
        <p:spPr bwMode="auto">
          <a:xfrm>
            <a:off x="609600" y="152400"/>
            <a:ext cx="8077200" cy="1143000"/>
          </a:xfrm>
          <a:prstGeom prst="rect">
            <a:avLst/>
          </a:prstGeom>
          <a:noFill/>
          <a:ln w="9525">
            <a:noFill/>
            <a:miter lim="800000"/>
            <a:headEnd/>
            <a:tailEnd/>
          </a:ln>
          <a:effectLst/>
        </p:spPr>
        <p:txBody>
          <a:bodyPr anchor="ctr"/>
          <a:lstStyle/>
          <a:p>
            <a:r>
              <a:rPr lang="en-US" sz="3800">
                <a:solidFill>
                  <a:schemeClr val="tx2"/>
                </a:solidFill>
                <a:latin typeface="Times New Roman" pitchFamily="18" charset="0"/>
              </a:rPr>
              <a:t>Backpropagation </a:t>
            </a:r>
          </a:p>
        </p:txBody>
      </p:sp>
      <p:sp>
        <p:nvSpPr>
          <p:cNvPr id="160771" name="Rectangle 3"/>
          <p:cNvSpPr>
            <a:spLocks noChangeArrowheads="1"/>
          </p:cNvSpPr>
          <p:nvPr/>
        </p:nvSpPr>
        <p:spPr bwMode="auto">
          <a:xfrm>
            <a:off x="533400" y="1676400"/>
            <a:ext cx="8305800" cy="4267200"/>
          </a:xfrm>
          <a:prstGeom prst="rect">
            <a:avLst/>
          </a:prstGeom>
          <a:noFill/>
          <a:ln w="9525">
            <a:noFill/>
            <a:miter lim="800000"/>
            <a:headEnd/>
            <a:tailEnd/>
          </a:ln>
          <a:effectLst/>
        </p:spPr>
        <p:txBody>
          <a:bodyPr/>
          <a:lstStyle/>
          <a:p>
            <a:pPr marL="342900" indent="-342900">
              <a:spcBef>
                <a:spcPct val="20000"/>
              </a:spcBef>
              <a:buClr>
                <a:schemeClr val="tx1"/>
              </a:buClr>
              <a:buFont typeface="Arial" charset="0"/>
              <a:buChar char="●"/>
            </a:pPr>
            <a:r>
              <a:rPr lang="en-US" sz="2400"/>
              <a:t>Back-propagation training algorithm</a:t>
            </a:r>
            <a:endParaRPr lang="en-US" sz="2800"/>
          </a:p>
          <a:p>
            <a:pPr marL="342900" indent="-342900">
              <a:spcBef>
                <a:spcPct val="20000"/>
              </a:spcBef>
              <a:buClr>
                <a:schemeClr val="folHlink"/>
              </a:buClr>
              <a:buSzPct val="90000"/>
              <a:buFont typeface="Wingdings" pitchFamily="2" charset="2"/>
              <a:buChar char="n"/>
            </a:pPr>
            <a:endParaRPr lang="en-US" sz="2800"/>
          </a:p>
          <a:p>
            <a:pPr marL="342900" indent="-342900">
              <a:spcBef>
                <a:spcPct val="20000"/>
              </a:spcBef>
              <a:buClr>
                <a:schemeClr val="folHlink"/>
              </a:buClr>
              <a:buSzPct val="90000"/>
              <a:buFont typeface="Wingdings" pitchFamily="2" charset="2"/>
              <a:buChar char="n"/>
            </a:pPr>
            <a:endParaRPr lang="en-US" sz="2800"/>
          </a:p>
          <a:p>
            <a:pPr marL="342900" indent="-342900">
              <a:spcBef>
                <a:spcPct val="20000"/>
              </a:spcBef>
              <a:buClr>
                <a:schemeClr val="folHlink"/>
              </a:buClr>
              <a:buSzPct val="90000"/>
              <a:buFont typeface="Wingdings" pitchFamily="2" charset="2"/>
              <a:buChar char="n"/>
            </a:pPr>
            <a:endParaRPr lang="en-US" sz="2800"/>
          </a:p>
          <a:p>
            <a:pPr marL="342900" indent="-342900">
              <a:spcBef>
                <a:spcPct val="20000"/>
              </a:spcBef>
              <a:buClr>
                <a:schemeClr val="folHlink"/>
              </a:buClr>
              <a:buSzPct val="90000"/>
              <a:buFont typeface="Wingdings" pitchFamily="2" charset="2"/>
              <a:buChar char="n"/>
            </a:pPr>
            <a:endParaRPr lang="en-US" sz="2800"/>
          </a:p>
          <a:p>
            <a:pPr marL="342900" indent="-342900">
              <a:spcBef>
                <a:spcPct val="20000"/>
              </a:spcBef>
              <a:buClr>
                <a:schemeClr val="folHlink"/>
              </a:buClr>
              <a:buSzPct val="90000"/>
              <a:buFont typeface="Wingdings" pitchFamily="2" charset="2"/>
              <a:buChar char="n"/>
            </a:pPr>
            <a:endParaRPr lang="en-US" sz="2800"/>
          </a:p>
          <a:p>
            <a:pPr marL="342900" indent="-342900">
              <a:spcBef>
                <a:spcPct val="20000"/>
              </a:spcBef>
              <a:buClr>
                <a:schemeClr val="folHlink"/>
              </a:buClr>
              <a:buSzPct val="90000"/>
              <a:buFont typeface="Wingdings" pitchFamily="2" charset="2"/>
              <a:buChar char="n"/>
            </a:pPr>
            <a:endParaRPr lang="en-US" sz="2000"/>
          </a:p>
          <a:p>
            <a:pPr marL="342900" indent="-342900">
              <a:spcBef>
                <a:spcPct val="20000"/>
              </a:spcBef>
              <a:buClr>
                <a:schemeClr val="tx1"/>
              </a:buClr>
              <a:buFont typeface="Arial" charset="0"/>
              <a:buChar char="●"/>
            </a:pPr>
            <a:r>
              <a:rPr lang="en-US" sz="2400"/>
              <a:t>Backpropagation adjusts the weights of the NN in order to minimize the network total mean squared error.</a:t>
            </a:r>
          </a:p>
        </p:txBody>
      </p:sp>
      <p:cxnSp>
        <p:nvCxnSpPr>
          <p:cNvPr id="160773" name="AutoShape 5"/>
          <p:cNvCxnSpPr>
            <a:cxnSpLocks noChangeShapeType="1"/>
            <a:stCxn id="160771" idx="0"/>
            <a:endCxn id="160771" idx="0"/>
          </p:cNvCxnSpPr>
          <p:nvPr/>
        </p:nvCxnSpPr>
        <p:spPr bwMode="auto">
          <a:xfrm>
            <a:off x="4686300" y="1676400"/>
            <a:ext cx="0" cy="0"/>
          </a:xfrm>
          <a:prstGeom prst="straightConnector1">
            <a:avLst/>
          </a:prstGeom>
          <a:noFill/>
          <a:ln w="9525">
            <a:solidFill>
              <a:schemeClr val="tx1"/>
            </a:solidFill>
            <a:round/>
            <a:headEnd/>
            <a:tailEnd/>
          </a:ln>
          <a:effectLst/>
        </p:spPr>
      </p:cxnSp>
      <p:sp>
        <p:nvSpPr>
          <p:cNvPr id="160774" name="Oval 6"/>
          <p:cNvSpPr>
            <a:spLocks noChangeArrowheads="1"/>
          </p:cNvSpPr>
          <p:nvPr/>
        </p:nvSpPr>
        <p:spPr bwMode="auto">
          <a:xfrm>
            <a:off x="2209800" y="2362200"/>
            <a:ext cx="381000" cy="457200"/>
          </a:xfrm>
          <a:prstGeom prst="ellipse">
            <a:avLst/>
          </a:prstGeom>
          <a:solidFill>
            <a:schemeClr val="accent1"/>
          </a:solidFill>
          <a:ln w="9525">
            <a:solidFill>
              <a:schemeClr val="tx1"/>
            </a:solidFill>
            <a:round/>
            <a:headEnd/>
            <a:tailEnd/>
          </a:ln>
          <a:effectLst/>
        </p:spPr>
        <p:txBody>
          <a:bodyPr wrap="none" anchor="ctr"/>
          <a:lstStyle/>
          <a:p>
            <a:endParaRPr lang="en-IN"/>
          </a:p>
        </p:txBody>
      </p:sp>
      <p:sp>
        <p:nvSpPr>
          <p:cNvPr id="160775" name="Oval 7"/>
          <p:cNvSpPr>
            <a:spLocks noChangeArrowheads="1"/>
          </p:cNvSpPr>
          <p:nvPr/>
        </p:nvSpPr>
        <p:spPr bwMode="auto">
          <a:xfrm>
            <a:off x="2209800" y="3124200"/>
            <a:ext cx="381000" cy="457200"/>
          </a:xfrm>
          <a:prstGeom prst="ellipse">
            <a:avLst/>
          </a:prstGeom>
          <a:solidFill>
            <a:schemeClr val="accent1"/>
          </a:solidFill>
          <a:ln w="9525">
            <a:solidFill>
              <a:schemeClr val="tx1"/>
            </a:solidFill>
            <a:round/>
            <a:headEnd/>
            <a:tailEnd/>
          </a:ln>
          <a:effectLst/>
        </p:spPr>
        <p:txBody>
          <a:bodyPr wrap="none" anchor="ctr"/>
          <a:lstStyle/>
          <a:p>
            <a:endParaRPr lang="en-IN"/>
          </a:p>
        </p:txBody>
      </p:sp>
      <p:sp>
        <p:nvSpPr>
          <p:cNvPr id="160776" name="Oval 8"/>
          <p:cNvSpPr>
            <a:spLocks noChangeArrowheads="1"/>
          </p:cNvSpPr>
          <p:nvPr/>
        </p:nvSpPr>
        <p:spPr bwMode="auto">
          <a:xfrm>
            <a:off x="2209800" y="3886200"/>
            <a:ext cx="381000" cy="457200"/>
          </a:xfrm>
          <a:prstGeom prst="ellipse">
            <a:avLst/>
          </a:prstGeom>
          <a:solidFill>
            <a:schemeClr val="accent1"/>
          </a:solidFill>
          <a:ln w="9525">
            <a:solidFill>
              <a:schemeClr val="tx1"/>
            </a:solidFill>
            <a:round/>
            <a:headEnd/>
            <a:tailEnd/>
          </a:ln>
          <a:effectLst/>
        </p:spPr>
        <p:txBody>
          <a:bodyPr wrap="none" anchor="ctr"/>
          <a:lstStyle/>
          <a:p>
            <a:endParaRPr lang="en-IN"/>
          </a:p>
        </p:txBody>
      </p:sp>
      <p:sp>
        <p:nvSpPr>
          <p:cNvPr id="160777" name="Oval 9"/>
          <p:cNvSpPr>
            <a:spLocks noChangeArrowheads="1"/>
          </p:cNvSpPr>
          <p:nvPr/>
        </p:nvSpPr>
        <p:spPr bwMode="auto">
          <a:xfrm>
            <a:off x="4038600" y="3124200"/>
            <a:ext cx="381000" cy="457200"/>
          </a:xfrm>
          <a:prstGeom prst="ellipse">
            <a:avLst/>
          </a:prstGeom>
          <a:solidFill>
            <a:schemeClr val="accent1"/>
          </a:solidFill>
          <a:ln w="9525">
            <a:solidFill>
              <a:schemeClr val="tx1"/>
            </a:solidFill>
            <a:round/>
            <a:headEnd/>
            <a:tailEnd/>
          </a:ln>
          <a:effectLst/>
        </p:spPr>
        <p:txBody>
          <a:bodyPr wrap="none" anchor="ctr"/>
          <a:lstStyle/>
          <a:p>
            <a:endParaRPr lang="en-IN"/>
          </a:p>
        </p:txBody>
      </p:sp>
      <p:sp>
        <p:nvSpPr>
          <p:cNvPr id="160778" name="Line 10"/>
          <p:cNvSpPr>
            <a:spLocks noChangeShapeType="1"/>
          </p:cNvSpPr>
          <p:nvPr/>
        </p:nvSpPr>
        <p:spPr bwMode="auto">
          <a:xfrm>
            <a:off x="1676400" y="2514600"/>
            <a:ext cx="533400" cy="0"/>
          </a:xfrm>
          <a:prstGeom prst="line">
            <a:avLst/>
          </a:prstGeom>
          <a:noFill/>
          <a:ln w="28575">
            <a:solidFill>
              <a:srgbClr val="009900"/>
            </a:solidFill>
            <a:round/>
            <a:headEnd/>
            <a:tailEnd type="triangle" w="med" len="med"/>
          </a:ln>
          <a:effectLst/>
        </p:spPr>
        <p:txBody>
          <a:bodyPr wrap="none" anchor="ctr"/>
          <a:lstStyle/>
          <a:p>
            <a:endParaRPr lang="en-IN"/>
          </a:p>
        </p:txBody>
      </p:sp>
      <p:sp>
        <p:nvSpPr>
          <p:cNvPr id="160779" name="Line 11"/>
          <p:cNvSpPr>
            <a:spLocks noChangeShapeType="1"/>
          </p:cNvSpPr>
          <p:nvPr/>
        </p:nvSpPr>
        <p:spPr bwMode="auto">
          <a:xfrm>
            <a:off x="1676400" y="3276600"/>
            <a:ext cx="533400" cy="0"/>
          </a:xfrm>
          <a:prstGeom prst="line">
            <a:avLst/>
          </a:prstGeom>
          <a:noFill/>
          <a:ln w="28575">
            <a:solidFill>
              <a:srgbClr val="009900"/>
            </a:solidFill>
            <a:round/>
            <a:headEnd/>
            <a:tailEnd type="triangle" w="med" len="med"/>
          </a:ln>
          <a:effectLst/>
        </p:spPr>
        <p:txBody>
          <a:bodyPr wrap="none" anchor="ctr"/>
          <a:lstStyle/>
          <a:p>
            <a:endParaRPr lang="en-IN"/>
          </a:p>
        </p:txBody>
      </p:sp>
      <p:sp>
        <p:nvSpPr>
          <p:cNvPr id="160780" name="Line 12"/>
          <p:cNvSpPr>
            <a:spLocks noChangeShapeType="1"/>
          </p:cNvSpPr>
          <p:nvPr/>
        </p:nvSpPr>
        <p:spPr bwMode="auto">
          <a:xfrm>
            <a:off x="1676400" y="4038600"/>
            <a:ext cx="533400" cy="0"/>
          </a:xfrm>
          <a:prstGeom prst="line">
            <a:avLst/>
          </a:prstGeom>
          <a:noFill/>
          <a:ln w="28575">
            <a:solidFill>
              <a:srgbClr val="009900"/>
            </a:solidFill>
            <a:round/>
            <a:headEnd/>
            <a:tailEnd type="triangle" w="med" len="med"/>
          </a:ln>
          <a:effectLst/>
        </p:spPr>
        <p:txBody>
          <a:bodyPr wrap="none" anchor="ctr"/>
          <a:lstStyle/>
          <a:p>
            <a:endParaRPr lang="en-IN"/>
          </a:p>
        </p:txBody>
      </p:sp>
      <p:sp>
        <p:nvSpPr>
          <p:cNvPr id="160781" name="Line 13"/>
          <p:cNvSpPr>
            <a:spLocks noChangeShapeType="1"/>
          </p:cNvSpPr>
          <p:nvPr/>
        </p:nvSpPr>
        <p:spPr bwMode="auto">
          <a:xfrm>
            <a:off x="2590800" y="2514600"/>
            <a:ext cx="838200" cy="0"/>
          </a:xfrm>
          <a:prstGeom prst="line">
            <a:avLst/>
          </a:prstGeom>
          <a:noFill/>
          <a:ln w="28575">
            <a:solidFill>
              <a:srgbClr val="009900"/>
            </a:solidFill>
            <a:round/>
            <a:headEnd/>
            <a:tailEnd/>
          </a:ln>
          <a:effectLst/>
        </p:spPr>
        <p:txBody>
          <a:bodyPr wrap="none" anchor="ctr"/>
          <a:lstStyle/>
          <a:p>
            <a:endParaRPr lang="en-IN"/>
          </a:p>
        </p:txBody>
      </p:sp>
      <p:sp>
        <p:nvSpPr>
          <p:cNvPr id="160782" name="Line 14"/>
          <p:cNvSpPr>
            <a:spLocks noChangeShapeType="1"/>
          </p:cNvSpPr>
          <p:nvPr/>
        </p:nvSpPr>
        <p:spPr bwMode="auto">
          <a:xfrm>
            <a:off x="2590800" y="4038600"/>
            <a:ext cx="838200" cy="0"/>
          </a:xfrm>
          <a:prstGeom prst="line">
            <a:avLst/>
          </a:prstGeom>
          <a:noFill/>
          <a:ln w="28575">
            <a:solidFill>
              <a:srgbClr val="009900"/>
            </a:solidFill>
            <a:round/>
            <a:headEnd/>
            <a:tailEnd/>
          </a:ln>
          <a:effectLst/>
        </p:spPr>
        <p:txBody>
          <a:bodyPr wrap="none" anchor="ctr"/>
          <a:lstStyle/>
          <a:p>
            <a:endParaRPr lang="en-IN"/>
          </a:p>
        </p:txBody>
      </p:sp>
      <p:cxnSp>
        <p:nvCxnSpPr>
          <p:cNvPr id="160783" name="AutoShape 15"/>
          <p:cNvCxnSpPr>
            <a:cxnSpLocks noChangeShapeType="1"/>
            <a:stCxn id="160782" idx="1"/>
            <a:endCxn id="160777" idx="3"/>
          </p:cNvCxnSpPr>
          <p:nvPr/>
        </p:nvCxnSpPr>
        <p:spPr bwMode="auto">
          <a:xfrm flipV="1">
            <a:off x="3429000" y="3514725"/>
            <a:ext cx="665163" cy="538163"/>
          </a:xfrm>
          <a:prstGeom prst="straightConnector1">
            <a:avLst/>
          </a:prstGeom>
          <a:noFill/>
          <a:ln w="28575">
            <a:solidFill>
              <a:srgbClr val="009900"/>
            </a:solidFill>
            <a:round/>
            <a:headEnd/>
            <a:tailEnd type="triangle" w="med" len="med"/>
          </a:ln>
          <a:effectLst/>
        </p:spPr>
      </p:cxnSp>
      <p:sp>
        <p:nvSpPr>
          <p:cNvPr id="160784" name="Line 16"/>
          <p:cNvSpPr>
            <a:spLocks noChangeShapeType="1"/>
          </p:cNvSpPr>
          <p:nvPr/>
        </p:nvSpPr>
        <p:spPr bwMode="auto">
          <a:xfrm flipH="1">
            <a:off x="4419600" y="3429000"/>
            <a:ext cx="533400" cy="0"/>
          </a:xfrm>
          <a:prstGeom prst="line">
            <a:avLst/>
          </a:prstGeom>
          <a:noFill/>
          <a:ln w="28575">
            <a:solidFill>
              <a:schemeClr val="tx2"/>
            </a:solidFill>
            <a:prstDash val="sysDot"/>
            <a:round/>
            <a:headEnd/>
            <a:tailEnd type="triangle" w="med" len="med"/>
          </a:ln>
          <a:effectLst/>
        </p:spPr>
        <p:txBody>
          <a:bodyPr wrap="none" anchor="ctr"/>
          <a:lstStyle/>
          <a:p>
            <a:endParaRPr lang="en-IN"/>
          </a:p>
        </p:txBody>
      </p:sp>
      <p:sp>
        <p:nvSpPr>
          <p:cNvPr id="160785" name="Line 17"/>
          <p:cNvSpPr>
            <a:spLocks noChangeShapeType="1"/>
          </p:cNvSpPr>
          <p:nvPr/>
        </p:nvSpPr>
        <p:spPr bwMode="auto">
          <a:xfrm flipH="1">
            <a:off x="1676400" y="2667000"/>
            <a:ext cx="533400" cy="0"/>
          </a:xfrm>
          <a:prstGeom prst="line">
            <a:avLst/>
          </a:prstGeom>
          <a:noFill/>
          <a:ln w="28575">
            <a:solidFill>
              <a:schemeClr val="tx2"/>
            </a:solidFill>
            <a:prstDash val="sysDot"/>
            <a:round/>
            <a:headEnd/>
            <a:tailEnd type="triangle" w="med" len="med"/>
          </a:ln>
          <a:effectLst/>
        </p:spPr>
        <p:txBody>
          <a:bodyPr wrap="none" anchor="ctr"/>
          <a:lstStyle/>
          <a:p>
            <a:endParaRPr lang="en-IN"/>
          </a:p>
        </p:txBody>
      </p:sp>
      <p:sp>
        <p:nvSpPr>
          <p:cNvPr id="160786" name="Line 18"/>
          <p:cNvSpPr>
            <a:spLocks noChangeShapeType="1"/>
          </p:cNvSpPr>
          <p:nvPr/>
        </p:nvSpPr>
        <p:spPr bwMode="auto">
          <a:xfrm flipH="1">
            <a:off x="1676400" y="3429000"/>
            <a:ext cx="533400" cy="0"/>
          </a:xfrm>
          <a:prstGeom prst="line">
            <a:avLst/>
          </a:prstGeom>
          <a:noFill/>
          <a:ln w="28575">
            <a:solidFill>
              <a:schemeClr val="tx2"/>
            </a:solidFill>
            <a:prstDash val="sysDot"/>
            <a:round/>
            <a:headEnd/>
            <a:tailEnd type="triangle" w="med" len="med"/>
          </a:ln>
          <a:effectLst/>
        </p:spPr>
        <p:txBody>
          <a:bodyPr wrap="none" anchor="ctr"/>
          <a:lstStyle/>
          <a:p>
            <a:endParaRPr lang="en-IN"/>
          </a:p>
        </p:txBody>
      </p:sp>
      <p:sp>
        <p:nvSpPr>
          <p:cNvPr id="160787" name="Line 19"/>
          <p:cNvSpPr>
            <a:spLocks noChangeShapeType="1"/>
          </p:cNvSpPr>
          <p:nvPr/>
        </p:nvSpPr>
        <p:spPr bwMode="auto">
          <a:xfrm flipH="1">
            <a:off x="1676400" y="4191000"/>
            <a:ext cx="533400" cy="0"/>
          </a:xfrm>
          <a:prstGeom prst="line">
            <a:avLst/>
          </a:prstGeom>
          <a:noFill/>
          <a:ln w="28575">
            <a:solidFill>
              <a:schemeClr val="tx2"/>
            </a:solidFill>
            <a:prstDash val="sysDot"/>
            <a:round/>
            <a:headEnd/>
            <a:tailEnd type="triangle" w="med" len="med"/>
          </a:ln>
          <a:effectLst/>
        </p:spPr>
        <p:txBody>
          <a:bodyPr wrap="none" anchor="ctr"/>
          <a:lstStyle/>
          <a:p>
            <a:endParaRPr lang="en-IN"/>
          </a:p>
        </p:txBody>
      </p:sp>
      <p:sp>
        <p:nvSpPr>
          <p:cNvPr id="160788" name="Line 20"/>
          <p:cNvSpPr>
            <a:spLocks noChangeShapeType="1"/>
          </p:cNvSpPr>
          <p:nvPr/>
        </p:nvSpPr>
        <p:spPr bwMode="auto">
          <a:xfrm flipH="1">
            <a:off x="3429000" y="3581400"/>
            <a:ext cx="685800" cy="609600"/>
          </a:xfrm>
          <a:prstGeom prst="line">
            <a:avLst/>
          </a:prstGeom>
          <a:noFill/>
          <a:ln w="28575">
            <a:solidFill>
              <a:schemeClr val="tx2"/>
            </a:solidFill>
            <a:prstDash val="sysDot"/>
            <a:round/>
            <a:headEnd/>
            <a:tailEnd/>
          </a:ln>
          <a:effectLst/>
        </p:spPr>
        <p:txBody>
          <a:bodyPr wrap="none" anchor="ctr"/>
          <a:lstStyle/>
          <a:p>
            <a:endParaRPr lang="en-IN"/>
          </a:p>
        </p:txBody>
      </p:sp>
      <p:sp>
        <p:nvSpPr>
          <p:cNvPr id="160789" name="Line 21"/>
          <p:cNvSpPr>
            <a:spLocks noChangeShapeType="1"/>
          </p:cNvSpPr>
          <p:nvPr/>
        </p:nvSpPr>
        <p:spPr bwMode="auto">
          <a:xfrm flipH="1">
            <a:off x="2590800" y="3429000"/>
            <a:ext cx="1447800" cy="0"/>
          </a:xfrm>
          <a:prstGeom prst="line">
            <a:avLst/>
          </a:prstGeom>
          <a:noFill/>
          <a:ln w="28575">
            <a:solidFill>
              <a:schemeClr val="tx2"/>
            </a:solidFill>
            <a:prstDash val="sysDot"/>
            <a:round/>
            <a:headEnd/>
            <a:tailEnd type="triangle" w="med" len="med"/>
          </a:ln>
          <a:effectLst/>
        </p:spPr>
        <p:txBody>
          <a:bodyPr wrap="none" anchor="ctr"/>
          <a:lstStyle/>
          <a:p>
            <a:endParaRPr lang="en-IN"/>
          </a:p>
        </p:txBody>
      </p:sp>
      <p:sp>
        <p:nvSpPr>
          <p:cNvPr id="160790" name="Line 22"/>
          <p:cNvSpPr>
            <a:spLocks noChangeShapeType="1"/>
          </p:cNvSpPr>
          <p:nvPr/>
        </p:nvSpPr>
        <p:spPr bwMode="auto">
          <a:xfrm>
            <a:off x="2590800" y="3276600"/>
            <a:ext cx="1447800" cy="0"/>
          </a:xfrm>
          <a:prstGeom prst="line">
            <a:avLst/>
          </a:prstGeom>
          <a:noFill/>
          <a:ln w="28575">
            <a:solidFill>
              <a:srgbClr val="009900"/>
            </a:solidFill>
            <a:round/>
            <a:headEnd/>
            <a:tailEnd type="triangle" w="med" len="med"/>
          </a:ln>
          <a:effectLst/>
        </p:spPr>
        <p:txBody>
          <a:bodyPr wrap="none" anchor="ctr"/>
          <a:lstStyle/>
          <a:p>
            <a:endParaRPr lang="en-IN"/>
          </a:p>
        </p:txBody>
      </p:sp>
      <p:sp>
        <p:nvSpPr>
          <p:cNvPr id="160791" name="Line 23"/>
          <p:cNvSpPr>
            <a:spLocks noChangeShapeType="1"/>
          </p:cNvSpPr>
          <p:nvPr/>
        </p:nvSpPr>
        <p:spPr bwMode="auto">
          <a:xfrm flipH="1">
            <a:off x="2590800" y="4191000"/>
            <a:ext cx="838200" cy="0"/>
          </a:xfrm>
          <a:prstGeom prst="line">
            <a:avLst/>
          </a:prstGeom>
          <a:noFill/>
          <a:ln w="28575">
            <a:solidFill>
              <a:schemeClr val="tx2"/>
            </a:solidFill>
            <a:prstDash val="sysDot"/>
            <a:round/>
            <a:headEnd/>
            <a:tailEnd type="triangle" w="med" len="med"/>
          </a:ln>
          <a:effectLst/>
        </p:spPr>
        <p:txBody>
          <a:bodyPr wrap="none" anchor="ctr"/>
          <a:lstStyle/>
          <a:p>
            <a:endParaRPr lang="en-IN"/>
          </a:p>
        </p:txBody>
      </p:sp>
      <p:sp>
        <p:nvSpPr>
          <p:cNvPr id="160792" name="Line 24"/>
          <p:cNvSpPr>
            <a:spLocks noChangeShapeType="1"/>
          </p:cNvSpPr>
          <p:nvPr/>
        </p:nvSpPr>
        <p:spPr bwMode="auto">
          <a:xfrm>
            <a:off x="3429000" y="2514600"/>
            <a:ext cx="762000" cy="609600"/>
          </a:xfrm>
          <a:prstGeom prst="line">
            <a:avLst/>
          </a:prstGeom>
          <a:noFill/>
          <a:ln w="28575">
            <a:solidFill>
              <a:srgbClr val="009900"/>
            </a:solidFill>
            <a:round/>
            <a:headEnd/>
            <a:tailEnd type="triangle" w="med" len="med"/>
          </a:ln>
          <a:effectLst/>
        </p:spPr>
        <p:txBody>
          <a:bodyPr wrap="none" anchor="ctr"/>
          <a:lstStyle/>
          <a:p>
            <a:endParaRPr lang="en-IN"/>
          </a:p>
        </p:txBody>
      </p:sp>
      <p:sp>
        <p:nvSpPr>
          <p:cNvPr id="160793" name="Line 25"/>
          <p:cNvSpPr>
            <a:spLocks noChangeShapeType="1"/>
          </p:cNvSpPr>
          <p:nvPr/>
        </p:nvSpPr>
        <p:spPr bwMode="auto">
          <a:xfrm flipH="1" flipV="1">
            <a:off x="3429000" y="2667000"/>
            <a:ext cx="685800" cy="533400"/>
          </a:xfrm>
          <a:prstGeom prst="line">
            <a:avLst/>
          </a:prstGeom>
          <a:noFill/>
          <a:ln w="28575">
            <a:solidFill>
              <a:schemeClr val="tx2"/>
            </a:solidFill>
            <a:prstDash val="sysDot"/>
            <a:round/>
            <a:headEnd/>
            <a:tailEnd/>
          </a:ln>
          <a:effectLst/>
        </p:spPr>
        <p:txBody>
          <a:bodyPr wrap="none" anchor="ctr"/>
          <a:lstStyle/>
          <a:p>
            <a:endParaRPr lang="en-IN"/>
          </a:p>
        </p:txBody>
      </p:sp>
      <p:sp>
        <p:nvSpPr>
          <p:cNvPr id="160794" name="Line 26"/>
          <p:cNvSpPr>
            <a:spLocks noChangeShapeType="1"/>
          </p:cNvSpPr>
          <p:nvPr/>
        </p:nvSpPr>
        <p:spPr bwMode="auto">
          <a:xfrm flipH="1">
            <a:off x="2590800" y="2667000"/>
            <a:ext cx="838200" cy="0"/>
          </a:xfrm>
          <a:prstGeom prst="line">
            <a:avLst/>
          </a:prstGeom>
          <a:noFill/>
          <a:ln w="28575">
            <a:solidFill>
              <a:schemeClr val="tx2"/>
            </a:solidFill>
            <a:prstDash val="sysDot"/>
            <a:round/>
            <a:headEnd/>
            <a:tailEnd type="triangle" w="med" len="med"/>
          </a:ln>
          <a:effectLst/>
        </p:spPr>
        <p:txBody>
          <a:bodyPr wrap="none" anchor="ctr"/>
          <a:lstStyle/>
          <a:p>
            <a:endParaRPr lang="en-IN"/>
          </a:p>
        </p:txBody>
      </p:sp>
      <p:sp>
        <p:nvSpPr>
          <p:cNvPr id="160795" name="Line 27"/>
          <p:cNvSpPr>
            <a:spLocks noChangeShapeType="1"/>
          </p:cNvSpPr>
          <p:nvPr/>
        </p:nvSpPr>
        <p:spPr bwMode="auto">
          <a:xfrm>
            <a:off x="4419600" y="3276600"/>
            <a:ext cx="533400" cy="0"/>
          </a:xfrm>
          <a:prstGeom prst="line">
            <a:avLst/>
          </a:prstGeom>
          <a:noFill/>
          <a:ln w="28575">
            <a:solidFill>
              <a:srgbClr val="009900"/>
            </a:solidFill>
            <a:round/>
            <a:headEnd/>
            <a:tailEnd type="triangle" w="med" len="med"/>
          </a:ln>
          <a:effectLst/>
        </p:spPr>
        <p:txBody>
          <a:bodyPr wrap="none" anchor="ctr"/>
          <a:lstStyle/>
          <a:p>
            <a:endParaRPr lang="en-IN"/>
          </a:p>
        </p:txBody>
      </p:sp>
      <p:sp>
        <p:nvSpPr>
          <p:cNvPr id="160796" name="Line 28"/>
          <p:cNvSpPr>
            <a:spLocks noChangeShapeType="1"/>
          </p:cNvSpPr>
          <p:nvPr/>
        </p:nvSpPr>
        <p:spPr bwMode="auto">
          <a:xfrm>
            <a:off x="5715000" y="2819400"/>
            <a:ext cx="533400" cy="0"/>
          </a:xfrm>
          <a:prstGeom prst="line">
            <a:avLst/>
          </a:prstGeom>
          <a:noFill/>
          <a:ln w="28575">
            <a:solidFill>
              <a:srgbClr val="009900"/>
            </a:solidFill>
            <a:round/>
            <a:headEnd/>
            <a:tailEnd type="triangle" w="med" len="med"/>
          </a:ln>
          <a:effectLst/>
        </p:spPr>
        <p:txBody>
          <a:bodyPr wrap="none" anchor="ctr"/>
          <a:lstStyle/>
          <a:p>
            <a:endParaRPr lang="en-IN"/>
          </a:p>
        </p:txBody>
      </p:sp>
      <p:sp>
        <p:nvSpPr>
          <p:cNvPr id="160797" name="Text Box 29"/>
          <p:cNvSpPr txBox="1">
            <a:spLocks noChangeArrowheads="1"/>
          </p:cNvSpPr>
          <p:nvPr/>
        </p:nvSpPr>
        <p:spPr bwMode="auto">
          <a:xfrm>
            <a:off x="6324600" y="2401888"/>
            <a:ext cx="2819400" cy="822325"/>
          </a:xfrm>
          <a:prstGeom prst="rect">
            <a:avLst/>
          </a:prstGeom>
          <a:noFill/>
          <a:ln w="9525">
            <a:noFill/>
            <a:miter lim="800000"/>
            <a:headEnd/>
            <a:tailEnd/>
          </a:ln>
          <a:effectLst/>
        </p:spPr>
        <p:txBody>
          <a:bodyPr>
            <a:spAutoFit/>
          </a:bodyPr>
          <a:lstStyle/>
          <a:p>
            <a:pPr eaLnBrk="0" hangingPunct="0"/>
            <a:r>
              <a:rPr lang="en-US" sz="2400" i="1">
                <a:solidFill>
                  <a:srgbClr val="009900"/>
                </a:solidFill>
                <a:latin typeface="Times New Roman" pitchFamily="18" charset="0"/>
              </a:rPr>
              <a:t>Network activation</a:t>
            </a:r>
          </a:p>
          <a:p>
            <a:pPr eaLnBrk="0" hangingPunct="0"/>
            <a:r>
              <a:rPr lang="en-US" sz="2400" i="1">
                <a:solidFill>
                  <a:srgbClr val="009900"/>
                </a:solidFill>
                <a:latin typeface="Times New Roman" pitchFamily="18" charset="0"/>
              </a:rPr>
              <a:t>Forward Step</a:t>
            </a:r>
            <a:endParaRPr lang="en-US" sz="2400">
              <a:latin typeface="Times New Roman" pitchFamily="18" charset="0"/>
            </a:endParaRPr>
          </a:p>
        </p:txBody>
      </p:sp>
      <p:sp>
        <p:nvSpPr>
          <p:cNvPr id="160798" name="Text Box 30"/>
          <p:cNvSpPr txBox="1">
            <a:spLocks noChangeArrowheads="1"/>
          </p:cNvSpPr>
          <p:nvPr/>
        </p:nvSpPr>
        <p:spPr bwMode="auto">
          <a:xfrm>
            <a:off x="6248400" y="3505200"/>
            <a:ext cx="2590800" cy="1187450"/>
          </a:xfrm>
          <a:prstGeom prst="rect">
            <a:avLst/>
          </a:prstGeom>
          <a:noFill/>
          <a:ln w="9525">
            <a:noFill/>
            <a:miter lim="800000"/>
            <a:headEnd/>
            <a:tailEnd/>
          </a:ln>
          <a:effectLst/>
        </p:spPr>
        <p:txBody>
          <a:bodyPr>
            <a:spAutoFit/>
          </a:bodyPr>
          <a:lstStyle/>
          <a:p>
            <a:pPr eaLnBrk="0" hangingPunct="0"/>
            <a:endParaRPr lang="en-US" sz="2400">
              <a:latin typeface="Times New Roman" pitchFamily="18" charset="0"/>
            </a:endParaRPr>
          </a:p>
          <a:p>
            <a:pPr eaLnBrk="0" hangingPunct="0"/>
            <a:r>
              <a:rPr lang="en-US" sz="2400" i="1">
                <a:solidFill>
                  <a:schemeClr val="tx2"/>
                </a:solidFill>
                <a:latin typeface="Times New Roman" pitchFamily="18" charset="0"/>
              </a:rPr>
              <a:t>Error propagation</a:t>
            </a:r>
          </a:p>
          <a:p>
            <a:pPr eaLnBrk="0" hangingPunct="0"/>
            <a:r>
              <a:rPr lang="en-US" sz="2400" i="1">
                <a:solidFill>
                  <a:schemeClr val="tx2"/>
                </a:solidFill>
                <a:latin typeface="Times New Roman" pitchFamily="18" charset="0"/>
              </a:rPr>
              <a:t>Backward Step</a:t>
            </a:r>
            <a:endParaRPr lang="en-US" sz="2400">
              <a:latin typeface="Times New Roman" pitchFamily="18" charset="0"/>
            </a:endParaRPr>
          </a:p>
        </p:txBody>
      </p:sp>
      <p:sp>
        <p:nvSpPr>
          <p:cNvPr id="160799" name="Line 31"/>
          <p:cNvSpPr>
            <a:spLocks noChangeShapeType="1"/>
          </p:cNvSpPr>
          <p:nvPr/>
        </p:nvSpPr>
        <p:spPr bwMode="auto">
          <a:xfrm flipH="1">
            <a:off x="5638800" y="4114800"/>
            <a:ext cx="533400" cy="0"/>
          </a:xfrm>
          <a:prstGeom prst="line">
            <a:avLst/>
          </a:prstGeom>
          <a:noFill/>
          <a:ln w="28575">
            <a:solidFill>
              <a:schemeClr val="tx2"/>
            </a:solidFill>
            <a:prstDash val="sysDot"/>
            <a:round/>
            <a:headEnd/>
            <a:tailEnd type="triangle" w="med" len="med"/>
          </a:ln>
          <a:effectLst/>
        </p:spPr>
        <p:txBody>
          <a:bodyPr wrap="none" anchor="ctr"/>
          <a:lstStyle/>
          <a:p>
            <a:endParaRPr lang="en-IN"/>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4" name="Rectangle 2"/>
          <p:cNvSpPr>
            <a:spLocks noGrp="1" noChangeArrowheads="1"/>
          </p:cNvSpPr>
          <p:nvPr>
            <p:ph type="title"/>
          </p:nvPr>
        </p:nvSpPr>
        <p:spPr>
          <a:xfrm>
            <a:off x="685800" y="304800"/>
            <a:ext cx="7772400" cy="1066800"/>
          </a:xfrm>
        </p:spPr>
        <p:txBody>
          <a:bodyPr/>
          <a:lstStyle/>
          <a:p>
            <a:r>
              <a:rPr lang="en-US"/>
              <a:t>Contd..</a:t>
            </a:r>
          </a:p>
        </p:txBody>
      </p:sp>
      <p:sp>
        <p:nvSpPr>
          <p:cNvPr id="253955" name="Rectangle 3"/>
          <p:cNvSpPr>
            <a:spLocks noGrp="1" noChangeArrowheads="1"/>
          </p:cNvSpPr>
          <p:nvPr>
            <p:ph type="body" sz="half" idx="1"/>
          </p:nvPr>
        </p:nvSpPr>
        <p:spPr>
          <a:xfrm>
            <a:off x="685800" y="1600200"/>
            <a:ext cx="8001000" cy="5029200"/>
          </a:xfrm>
        </p:spPr>
        <p:txBody>
          <a:bodyPr/>
          <a:lstStyle/>
          <a:p>
            <a:pPr algn="just">
              <a:lnSpc>
                <a:spcPct val="90000"/>
              </a:lnSpc>
              <a:buClr>
                <a:schemeClr val="tx1"/>
              </a:buClr>
              <a:buSzTx/>
              <a:buFont typeface="Arial" charset="0"/>
              <a:buChar char="●"/>
            </a:pPr>
            <a:r>
              <a:rPr lang="en-US" sz="2400"/>
              <a:t>Consider a network of three layers. </a:t>
            </a:r>
          </a:p>
          <a:p>
            <a:pPr algn="just">
              <a:lnSpc>
                <a:spcPct val="90000"/>
              </a:lnSpc>
              <a:buClr>
                <a:schemeClr val="tx1"/>
              </a:buClr>
              <a:buSzTx/>
              <a:buFont typeface="Arial" charset="0"/>
              <a:buChar char="●"/>
            </a:pPr>
            <a:r>
              <a:rPr lang="en-US" sz="2400"/>
              <a:t>Let us use i to represent nodes in input layer, j to represent nodes in hidden layer and k represent nodes in output layer.</a:t>
            </a:r>
          </a:p>
          <a:p>
            <a:pPr algn="just">
              <a:lnSpc>
                <a:spcPct val="90000"/>
              </a:lnSpc>
              <a:buClr>
                <a:schemeClr val="tx1"/>
              </a:buClr>
              <a:buSzTx/>
              <a:buFont typeface="Arial" charset="0"/>
              <a:buChar char="●"/>
            </a:pPr>
            <a:r>
              <a:rPr lang="en-US" sz="2400"/>
              <a:t>w</a:t>
            </a:r>
            <a:r>
              <a:rPr lang="en-US" sz="2400" baseline="-25000"/>
              <a:t>ij</a:t>
            </a:r>
            <a:r>
              <a:rPr lang="en-US" sz="2400"/>
              <a:t> refers to weight of connection between a node in input layer and node in hidden layer.</a:t>
            </a:r>
          </a:p>
          <a:p>
            <a:pPr algn="just">
              <a:lnSpc>
                <a:spcPct val="90000"/>
              </a:lnSpc>
              <a:buClr>
                <a:schemeClr val="tx1"/>
              </a:buClr>
              <a:buSzTx/>
              <a:buFont typeface="Arial" charset="0"/>
              <a:buChar char="●"/>
            </a:pPr>
            <a:r>
              <a:rPr lang="en-US" sz="2400"/>
              <a:t>The following equation is used to derive the output value Yj of node j </a:t>
            </a:r>
          </a:p>
          <a:p>
            <a:pPr algn="just">
              <a:lnSpc>
                <a:spcPct val="90000"/>
              </a:lnSpc>
              <a:buFont typeface="Wingdings" pitchFamily="2" charset="2"/>
              <a:buNone/>
            </a:pPr>
            <a:r>
              <a:rPr lang="en-US" sz="2000"/>
              <a:t> 		</a:t>
            </a:r>
          </a:p>
          <a:p>
            <a:pPr algn="just">
              <a:lnSpc>
                <a:spcPct val="90000"/>
              </a:lnSpc>
              <a:buFont typeface="Wingdings" pitchFamily="2" charset="2"/>
              <a:buNone/>
            </a:pPr>
            <a:endParaRPr lang="en-US" sz="2000"/>
          </a:p>
          <a:p>
            <a:pPr algn="just">
              <a:lnSpc>
                <a:spcPct val="90000"/>
              </a:lnSpc>
              <a:buFont typeface="Wingdings" pitchFamily="2" charset="2"/>
              <a:buNone/>
            </a:pPr>
            <a:r>
              <a:rPr lang="en-US" sz="2000"/>
              <a:t>	</a:t>
            </a:r>
          </a:p>
          <a:p>
            <a:pPr algn="just">
              <a:lnSpc>
                <a:spcPct val="90000"/>
              </a:lnSpc>
              <a:buFont typeface="Wingdings" pitchFamily="2" charset="2"/>
              <a:buNone/>
            </a:pPr>
            <a:r>
              <a:rPr lang="en-US" sz="2000"/>
              <a:t>	where,   X</a:t>
            </a:r>
            <a:r>
              <a:rPr lang="en-US" sz="2000" baseline="-25000"/>
              <a:t>j </a:t>
            </a:r>
            <a:r>
              <a:rPr lang="en-US" sz="2000"/>
              <a:t>= </a:t>
            </a:r>
            <a:r>
              <a:rPr lang="en-US" sz="2000">
                <a:sym typeface="Symbol" pitchFamily="18" charset="2"/>
              </a:rPr>
              <a:t> x</a:t>
            </a:r>
            <a:r>
              <a:rPr lang="en-US" sz="2000" baseline="-25000">
                <a:sym typeface="Symbol" pitchFamily="18" charset="2"/>
              </a:rPr>
              <a:t>i</a:t>
            </a:r>
            <a:r>
              <a:rPr lang="en-US" sz="2000">
                <a:sym typeface="Symbol" pitchFamily="18" charset="2"/>
              </a:rPr>
              <a:t> . w</a:t>
            </a:r>
            <a:r>
              <a:rPr lang="en-US" sz="2000" baseline="-25000">
                <a:sym typeface="Symbol" pitchFamily="18" charset="2"/>
              </a:rPr>
              <a:t>ij</a:t>
            </a:r>
            <a:r>
              <a:rPr lang="en-US" sz="2000">
                <a:sym typeface="Symbol" pitchFamily="18" charset="2"/>
              </a:rPr>
              <a:t> - </a:t>
            </a:r>
            <a:r>
              <a:rPr lang="en-US" sz="2000" baseline="-25000">
                <a:sym typeface="Symbol" pitchFamily="18" charset="2"/>
              </a:rPr>
              <a:t>j</a:t>
            </a:r>
            <a:r>
              <a:rPr lang="en-US" sz="2000">
                <a:sym typeface="Symbol" pitchFamily="18" charset="2"/>
              </a:rPr>
              <a:t> , 1  i  n; n is the number of inputs to node j, and </a:t>
            </a:r>
            <a:r>
              <a:rPr lang="en-US" sz="2000" baseline="-25000">
                <a:sym typeface="Symbol" pitchFamily="18" charset="2"/>
              </a:rPr>
              <a:t>j</a:t>
            </a:r>
            <a:r>
              <a:rPr lang="en-US" sz="2000">
                <a:sym typeface="Symbol" pitchFamily="18" charset="2"/>
              </a:rPr>
              <a:t> is </a:t>
            </a:r>
            <a:r>
              <a:rPr lang="en-US" sz="2000"/>
              <a:t>threshold for node j</a:t>
            </a:r>
          </a:p>
          <a:p>
            <a:pPr lvl="1" algn="just">
              <a:lnSpc>
                <a:spcPct val="90000"/>
              </a:lnSpc>
              <a:buClr>
                <a:schemeClr val="tx1"/>
              </a:buClr>
              <a:buSzPct val="45000"/>
              <a:buFont typeface="Wingdings" pitchFamily="2" charset="2"/>
              <a:buNone/>
            </a:pPr>
            <a:endParaRPr lang="en-US" sz="2000"/>
          </a:p>
        </p:txBody>
      </p:sp>
      <p:graphicFrame>
        <p:nvGraphicFramePr>
          <p:cNvPr id="253958" name="Object 6"/>
          <p:cNvGraphicFramePr>
            <a:graphicFrameLocks noChangeAspect="1"/>
          </p:cNvGraphicFramePr>
          <p:nvPr>
            <p:ph sz="quarter" idx="3"/>
          </p:nvPr>
        </p:nvGraphicFramePr>
        <p:xfrm>
          <a:off x="3657600" y="4648200"/>
          <a:ext cx="3124200" cy="838200"/>
        </p:xfrm>
        <a:graphic>
          <a:graphicData uri="http://schemas.openxmlformats.org/presentationml/2006/ole">
            <p:oleObj spid="_x0000_s253958" name="Equation" r:id="rId3" imgW="711000" imgH="317160" progId="Equation.3">
              <p:embed/>
            </p:oleObj>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title"/>
          </p:nvPr>
        </p:nvSpPr>
        <p:spPr>
          <a:xfrm>
            <a:off x="762000" y="152400"/>
            <a:ext cx="7848600" cy="1143000"/>
          </a:xfrm>
        </p:spPr>
        <p:txBody>
          <a:bodyPr/>
          <a:lstStyle/>
          <a:p>
            <a:r>
              <a:rPr lang="en-US" sz="4000"/>
              <a:t>Total Mean Squared Error</a:t>
            </a:r>
          </a:p>
        </p:txBody>
      </p:sp>
      <p:sp>
        <p:nvSpPr>
          <p:cNvPr id="149507" name="Rectangle 3"/>
          <p:cNvSpPr>
            <a:spLocks noGrp="1" noChangeArrowheads="1"/>
          </p:cNvSpPr>
          <p:nvPr>
            <p:ph type="body" idx="1"/>
          </p:nvPr>
        </p:nvSpPr>
        <p:spPr>
          <a:xfrm>
            <a:off x="762000" y="1676400"/>
            <a:ext cx="8153400" cy="4648200"/>
          </a:xfrm>
        </p:spPr>
        <p:txBody>
          <a:bodyPr/>
          <a:lstStyle/>
          <a:p>
            <a:pPr>
              <a:buClr>
                <a:schemeClr val="tx1"/>
              </a:buClr>
              <a:buSzTx/>
              <a:buFont typeface="Arial" charset="0"/>
              <a:buChar char="●"/>
            </a:pPr>
            <a:r>
              <a:rPr lang="en-US" sz="2400"/>
              <a:t>The error of output neuron </a:t>
            </a:r>
            <a:r>
              <a:rPr lang="en-US" sz="2400" i="1"/>
              <a:t>k</a:t>
            </a:r>
            <a:r>
              <a:rPr lang="en-US" sz="2400"/>
              <a:t> after the activation of the network on the </a:t>
            </a:r>
            <a:r>
              <a:rPr lang="en-US" sz="2400" i="1"/>
              <a:t>n-th</a:t>
            </a:r>
            <a:r>
              <a:rPr lang="en-US" sz="2400"/>
              <a:t> training example (x(n), d(n)) is:    </a:t>
            </a:r>
          </a:p>
          <a:p>
            <a:pPr lvl="2">
              <a:buClr>
                <a:schemeClr val="tx1"/>
              </a:buClr>
              <a:buSzTx/>
              <a:buFont typeface="Arial" charset="0"/>
              <a:buNone/>
            </a:pPr>
            <a:r>
              <a:rPr lang="en-US" sz="2400"/>
              <a:t>e</a:t>
            </a:r>
            <a:r>
              <a:rPr lang="en-US" sz="2400" baseline="-25000"/>
              <a:t>k</a:t>
            </a:r>
            <a:r>
              <a:rPr lang="en-US" sz="2400"/>
              <a:t>(n) = d</a:t>
            </a:r>
            <a:r>
              <a:rPr lang="en-US" sz="2400" baseline="-25000"/>
              <a:t>k</a:t>
            </a:r>
            <a:r>
              <a:rPr lang="en-US" sz="2400"/>
              <a:t>(n) – y</a:t>
            </a:r>
            <a:r>
              <a:rPr lang="en-US" sz="2400" baseline="-25000"/>
              <a:t>k</a:t>
            </a:r>
            <a:r>
              <a:rPr lang="en-US" sz="2400"/>
              <a:t>(n)              		</a:t>
            </a:r>
          </a:p>
          <a:p>
            <a:pPr>
              <a:buClr>
                <a:schemeClr val="tx1"/>
              </a:buClr>
              <a:buSzTx/>
              <a:buFont typeface="Arial" charset="0"/>
              <a:buChar char="●"/>
            </a:pPr>
            <a:r>
              <a:rPr lang="en-US" sz="2400"/>
              <a:t>The network error is the sum of the squared errors of the output neurons:	</a:t>
            </a:r>
            <a:endParaRPr lang="en-US" sz="2400" i="1">
              <a:solidFill>
                <a:srgbClr val="009900"/>
              </a:solidFill>
            </a:endParaRPr>
          </a:p>
          <a:p>
            <a:pPr>
              <a:buClr>
                <a:schemeClr val="tx1"/>
              </a:buClr>
              <a:buSzTx/>
              <a:buFont typeface="Arial" charset="0"/>
              <a:buChar char="●"/>
            </a:pPr>
            <a:endParaRPr lang="en-US" sz="2400" i="1">
              <a:solidFill>
                <a:srgbClr val="009900"/>
              </a:solidFill>
            </a:endParaRPr>
          </a:p>
          <a:p>
            <a:pPr>
              <a:buClr>
                <a:schemeClr val="tx1"/>
              </a:buClr>
              <a:buSzTx/>
              <a:buFont typeface="Arial" charset="0"/>
              <a:buChar char="●"/>
            </a:pPr>
            <a:endParaRPr lang="en-US" sz="2400" i="1">
              <a:solidFill>
                <a:srgbClr val="009900"/>
              </a:solidFill>
            </a:endParaRPr>
          </a:p>
          <a:p>
            <a:pPr>
              <a:buClr>
                <a:schemeClr val="tx1"/>
              </a:buClr>
              <a:buSzTx/>
              <a:buFont typeface="Arial" charset="0"/>
              <a:buChar char="●"/>
            </a:pPr>
            <a:r>
              <a:rPr lang="en-US" sz="2400"/>
              <a:t>The total mean squared error is the average of the network errors of the training examples</a:t>
            </a:r>
            <a:r>
              <a:rPr lang="en-US" sz="2400" i="1">
                <a:solidFill>
                  <a:srgbClr val="009900"/>
                </a:solidFill>
              </a:rPr>
              <a:t>.</a:t>
            </a:r>
            <a:endParaRPr lang="en-US" sz="2400"/>
          </a:p>
          <a:p>
            <a:endParaRPr lang="en-US" sz="2400"/>
          </a:p>
          <a:p>
            <a:pPr lvl="2">
              <a:buFont typeface="Wingdings" pitchFamily="2" charset="2"/>
              <a:buNone/>
            </a:pPr>
            <a:r>
              <a:rPr lang="en-US"/>
              <a:t>		</a:t>
            </a:r>
          </a:p>
        </p:txBody>
      </p:sp>
      <p:graphicFrame>
        <p:nvGraphicFramePr>
          <p:cNvPr id="149508" name="Object 4"/>
          <p:cNvGraphicFramePr>
            <a:graphicFrameLocks noChangeAspect="1"/>
          </p:cNvGraphicFramePr>
          <p:nvPr/>
        </p:nvGraphicFramePr>
        <p:xfrm>
          <a:off x="2438400" y="3810000"/>
          <a:ext cx="3429000" cy="914400"/>
        </p:xfrm>
        <a:graphic>
          <a:graphicData uri="http://schemas.openxmlformats.org/presentationml/2006/ole">
            <p:oleObj spid="_x0000_s149508" name="Equation" r:id="rId4" imgW="787320" imgH="355320" progId="Equation.3">
              <p:embed/>
            </p:oleObj>
          </a:graphicData>
        </a:graphic>
      </p:graphicFrame>
      <p:graphicFrame>
        <p:nvGraphicFramePr>
          <p:cNvPr id="149509" name="Object 5"/>
          <p:cNvGraphicFramePr>
            <a:graphicFrameLocks noChangeAspect="1"/>
          </p:cNvGraphicFramePr>
          <p:nvPr/>
        </p:nvGraphicFramePr>
        <p:xfrm>
          <a:off x="2400300" y="5337175"/>
          <a:ext cx="3086100" cy="911225"/>
        </p:xfrm>
        <a:graphic>
          <a:graphicData uri="http://schemas.openxmlformats.org/presentationml/2006/ole">
            <p:oleObj spid="_x0000_s149509" name="Equation" r:id="rId5" imgW="1028520" imgH="431640" progId="Equation.3">
              <p:embed/>
            </p:oleObj>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Rectangle 2"/>
          <p:cNvSpPr>
            <a:spLocks noGrp="1" noChangeArrowheads="1"/>
          </p:cNvSpPr>
          <p:nvPr>
            <p:ph type="title"/>
          </p:nvPr>
        </p:nvSpPr>
        <p:spPr>
          <a:xfrm>
            <a:off x="762000" y="381000"/>
            <a:ext cx="7772400" cy="762000"/>
          </a:xfrm>
        </p:spPr>
        <p:txBody>
          <a:bodyPr/>
          <a:lstStyle/>
          <a:p>
            <a:r>
              <a:rPr lang="en-US"/>
              <a:t>Contd..</a:t>
            </a:r>
          </a:p>
        </p:txBody>
      </p:sp>
      <p:sp>
        <p:nvSpPr>
          <p:cNvPr id="244739" name="Rectangle 3"/>
          <p:cNvSpPr>
            <a:spLocks noGrp="1" noChangeArrowheads="1"/>
          </p:cNvSpPr>
          <p:nvPr>
            <p:ph type="body" idx="1"/>
          </p:nvPr>
        </p:nvSpPr>
        <p:spPr>
          <a:xfrm>
            <a:off x="685800" y="1752600"/>
            <a:ext cx="7772400" cy="4343400"/>
          </a:xfrm>
        </p:spPr>
        <p:txBody>
          <a:bodyPr/>
          <a:lstStyle/>
          <a:p>
            <a:pPr algn="just">
              <a:lnSpc>
                <a:spcPct val="90000"/>
              </a:lnSpc>
              <a:buClr>
                <a:schemeClr val="tx1"/>
              </a:buClr>
              <a:buSzTx/>
              <a:buFont typeface="Arial" charset="0"/>
              <a:buChar char="●"/>
            </a:pPr>
            <a:r>
              <a:rPr lang="en-US" sz="2400"/>
              <a:t>An Artificial Neural Network is specified by:</a:t>
            </a:r>
          </a:p>
          <a:p>
            <a:pPr lvl="1" algn="just">
              <a:lnSpc>
                <a:spcPct val="90000"/>
              </a:lnSpc>
              <a:buClr>
                <a:schemeClr val="tx1"/>
              </a:buClr>
              <a:buSzTx/>
              <a:buFont typeface="Arial" charset="0"/>
              <a:buChar char="−"/>
            </a:pPr>
            <a:r>
              <a:rPr lang="en-US" sz="2000" b="1"/>
              <a:t>neuron model</a:t>
            </a:r>
            <a:r>
              <a:rPr lang="en-US" sz="2000"/>
              <a:t>: the information processing unit of the NN,</a:t>
            </a:r>
          </a:p>
          <a:p>
            <a:pPr lvl="1" algn="just">
              <a:lnSpc>
                <a:spcPct val="90000"/>
              </a:lnSpc>
              <a:buClr>
                <a:schemeClr val="tx1"/>
              </a:buClr>
              <a:buSzTx/>
              <a:buFont typeface="Arial" charset="0"/>
              <a:buChar char="−"/>
            </a:pPr>
            <a:r>
              <a:rPr lang="en-US" sz="2000" b="1"/>
              <a:t>an architecture</a:t>
            </a:r>
            <a:r>
              <a:rPr lang="en-US" sz="2000"/>
              <a:t>: a set of neurons and links connecting neurons. Each link has a weight,</a:t>
            </a:r>
          </a:p>
          <a:p>
            <a:pPr lvl="1" algn="just">
              <a:lnSpc>
                <a:spcPct val="90000"/>
              </a:lnSpc>
              <a:buClr>
                <a:schemeClr val="tx1"/>
              </a:buClr>
              <a:buSzTx/>
              <a:buFont typeface="Arial" charset="0"/>
              <a:buChar char="−"/>
            </a:pPr>
            <a:r>
              <a:rPr lang="en-US" sz="2000" b="1"/>
              <a:t>a learning algorithm</a:t>
            </a:r>
            <a:r>
              <a:rPr lang="en-US" sz="2000"/>
              <a:t>: used for training the NN by modifying the weights in order to model a particular learning task correctly on the training examples.</a:t>
            </a:r>
          </a:p>
          <a:p>
            <a:pPr algn="just">
              <a:lnSpc>
                <a:spcPct val="90000"/>
              </a:lnSpc>
              <a:buClr>
                <a:schemeClr val="tx1"/>
              </a:buClr>
              <a:buSzTx/>
              <a:buFont typeface="Arial" charset="0"/>
              <a:buChar char="●"/>
            </a:pPr>
            <a:r>
              <a:rPr lang="en-US" sz="2400"/>
              <a:t>The aim is to obtain a NN that is trained and generalizes well.</a:t>
            </a:r>
          </a:p>
          <a:p>
            <a:pPr algn="just">
              <a:lnSpc>
                <a:spcPct val="90000"/>
              </a:lnSpc>
              <a:buClr>
                <a:schemeClr val="tx1"/>
              </a:buClr>
              <a:buSzTx/>
              <a:buFont typeface="Arial" charset="0"/>
              <a:buChar char="●"/>
            </a:pPr>
            <a:r>
              <a:rPr lang="en-US" sz="2400"/>
              <a:t>It should behaves correctly on new instances of the learning task.</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938" name="Rectangle 2"/>
          <p:cNvSpPr>
            <a:spLocks noGrp="1" noChangeArrowheads="1"/>
          </p:cNvSpPr>
          <p:nvPr>
            <p:ph type="title"/>
          </p:nvPr>
        </p:nvSpPr>
        <p:spPr/>
        <p:txBody>
          <a:bodyPr/>
          <a:lstStyle/>
          <a:p>
            <a:r>
              <a:rPr lang="en-US" sz="4000"/>
              <a:t>Weight Update Rule</a:t>
            </a:r>
          </a:p>
        </p:txBody>
      </p:sp>
      <p:sp>
        <p:nvSpPr>
          <p:cNvPr id="295939" name="Rectangle 3"/>
          <p:cNvSpPr>
            <a:spLocks noGrp="1" noChangeArrowheads="1"/>
          </p:cNvSpPr>
          <p:nvPr>
            <p:ph type="body" sz="half" idx="1"/>
          </p:nvPr>
        </p:nvSpPr>
        <p:spPr>
          <a:xfrm>
            <a:off x="685800" y="1600200"/>
            <a:ext cx="7848600" cy="3429000"/>
          </a:xfrm>
        </p:spPr>
        <p:txBody>
          <a:bodyPr/>
          <a:lstStyle/>
          <a:p>
            <a:pPr algn="just">
              <a:buClr>
                <a:schemeClr val="tx1"/>
              </a:buClr>
              <a:buSzTx/>
              <a:buFont typeface="Arial" charset="0"/>
              <a:buChar char="●"/>
            </a:pPr>
            <a:r>
              <a:rPr lang="en-US" sz="2400"/>
              <a:t>The Backprop weight update rule is based on the gradient descent method:  </a:t>
            </a:r>
          </a:p>
          <a:p>
            <a:pPr lvl="1" algn="just">
              <a:buClr>
                <a:schemeClr val="tx1"/>
              </a:buClr>
              <a:buSzTx/>
              <a:buFont typeface="Arial" charset="0"/>
              <a:buChar char="−"/>
            </a:pPr>
            <a:r>
              <a:rPr lang="en-US" sz="2000"/>
              <a:t>It takes a step in the direction yielding the maximum decrease of the network error E. </a:t>
            </a:r>
          </a:p>
          <a:p>
            <a:pPr lvl="1" algn="just">
              <a:buClr>
                <a:schemeClr val="tx1"/>
              </a:buClr>
              <a:buSzTx/>
              <a:buFont typeface="Arial" charset="0"/>
              <a:buChar char="−"/>
            </a:pPr>
            <a:r>
              <a:rPr lang="en-US" sz="2000"/>
              <a:t>This direction is the opposite of the gradient of E.</a:t>
            </a:r>
          </a:p>
          <a:p>
            <a:pPr algn="just">
              <a:buClr>
                <a:schemeClr val="tx1"/>
              </a:buClr>
              <a:buSzTx/>
              <a:buFont typeface="Arial" charset="0"/>
              <a:buChar char="●"/>
            </a:pPr>
            <a:r>
              <a:rPr lang="en-US" sz="2400"/>
              <a:t>Iteration of the Backprop algorithm is usually terminated when the sum of squares of errors of the output values for all training data in an epoch is less than some threshold such as 0.01</a:t>
            </a:r>
          </a:p>
          <a:p>
            <a:pPr algn="just">
              <a:buClr>
                <a:schemeClr val="tx1"/>
              </a:buClr>
              <a:buSzTx/>
              <a:buFont typeface="Arial" charset="0"/>
              <a:buChar char="●"/>
            </a:pPr>
            <a:endParaRPr lang="en-US" sz="2400"/>
          </a:p>
          <a:p>
            <a:endParaRPr lang="en-US" sz="2000"/>
          </a:p>
        </p:txBody>
      </p:sp>
      <p:graphicFrame>
        <p:nvGraphicFramePr>
          <p:cNvPr id="295940" name="Object 4"/>
          <p:cNvGraphicFramePr>
            <a:graphicFrameLocks noChangeAspect="1"/>
          </p:cNvGraphicFramePr>
          <p:nvPr>
            <p:ph sz="quarter" idx="2"/>
          </p:nvPr>
        </p:nvGraphicFramePr>
        <p:xfrm>
          <a:off x="1600200" y="5257800"/>
          <a:ext cx="3124200" cy="685800"/>
        </p:xfrm>
        <a:graphic>
          <a:graphicData uri="http://schemas.openxmlformats.org/presentationml/2006/ole">
            <p:oleObj spid="_x0000_s295940" name="Equation" r:id="rId3" imgW="914400" imgH="241200" progId="Equation.3">
              <p:embed/>
            </p:oleObj>
          </a:graphicData>
        </a:graphic>
      </p:graphicFrame>
      <p:graphicFrame>
        <p:nvGraphicFramePr>
          <p:cNvPr id="295942" name="Object 6"/>
          <p:cNvGraphicFramePr>
            <a:graphicFrameLocks noChangeAspect="1"/>
          </p:cNvGraphicFramePr>
          <p:nvPr>
            <p:ph sz="quarter" idx="3"/>
          </p:nvPr>
        </p:nvGraphicFramePr>
        <p:xfrm>
          <a:off x="5562600" y="5105400"/>
          <a:ext cx="2667000" cy="1066800"/>
        </p:xfrm>
        <a:graphic>
          <a:graphicData uri="http://schemas.openxmlformats.org/presentationml/2006/ole">
            <p:oleObj spid="_x0000_s295942" name="Equation" r:id="rId4" imgW="914400" imgH="444240" progId="Equation.3">
              <p:embed/>
            </p:oleObj>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1026"/>
          <p:cNvSpPr>
            <a:spLocks noGrp="1" noChangeArrowheads="1"/>
          </p:cNvSpPr>
          <p:nvPr>
            <p:ph type="title"/>
          </p:nvPr>
        </p:nvSpPr>
        <p:spPr>
          <a:xfrm>
            <a:off x="685800" y="228600"/>
            <a:ext cx="8077200" cy="1066800"/>
          </a:xfrm>
        </p:spPr>
        <p:txBody>
          <a:bodyPr/>
          <a:lstStyle/>
          <a:p>
            <a:r>
              <a:rPr lang="en-US" sz="3600"/>
              <a:t>Backprop learning algorithm</a:t>
            </a:r>
            <a:br>
              <a:rPr lang="en-US" sz="3600"/>
            </a:br>
            <a:r>
              <a:rPr lang="en-US" sz="3600"/>
              <a:t>(incremental-mode)</a:t>
            </a:r>
          </a:p>
        </p:txBody>
      </p:sp>
      <p:sp>
        <p:nvSpPr>
          <p:cNvPr id="68611" name="Rectangle 1027"/>
          <p:cNvSpPr>
            <a:spLocks noGrp="1" noChangeArrowheads="1"/>
          </p:cNvSpPr>
          <p:nvPr>
            <p:ph type="body" idx="1"/>
          </p:nvPr>
        </p:nvSpPr>
        <p:spPr>
          <a:xfrm>
            <a:off x="762000" y="1600200"/>
            <a:ext cx="7772400" cy="5105400"/>
          </a:xfrm>
        </p:spPr>
        <p:txBody>
          <a:bodyPr/>
          <a:lstStyle/>
          <a:p>
            <a:pPr>
              <a:buClr>
                <a:schemeClr val="tx1"/>
              </a:buClr>
              <a:buFont typeface="Wingdings" pitchFamily="2" charset="2"/>
              <a:buNone/>
            </a:pPr>
            <a:r>
              <a:rPr lang="en-US" sz="2000"/>
              <a:t>n=1;</a:t>
            </a:r>
          </a:p>
          <a:p>
            <a:pPr>
              <a:buClr>
                <a:schemeClr val="tx1"/>
              </a:buClr>
              <a:buFont typeface="Wingdings" pitchFamily="2" charset="2"/>
              <a:buNone/>
            </a:pPr>
            <a:r>
              <a:rPr lang="en-US" sz="2000"/>
              <a:t>initialize</a:t>
            </a:r>
            <a:r>
              <a:rPr lang="en-US" sz="2000">
                <a:solidFill>
                  <a:schemeClr val="accent2"/>
                </a:solidFill>
              </a:rPr>
              <a:t> </a:t>
            </a:r>
            <a:r>
              <a:rPr lang="en-US" sz="2000" b="1"/>
              <a:t>weights</a:t>
            </a:r>
            <a:r>
              <a:rPr lang="en-US" sz="2000"/>
              <a:t> randomly;</a:t>
            </a:r>
          </a:p>
          <a:p>
            <a:pPr>
              <a:buClr>
                <a:schemeClr val="tx1"/>
              </a:buClr>
              <a:buFont typeface="Wingdings" pitchFamily="2" charset="2"/>
              <a:buNone/>
            </a:pPr>
            <a:r>
              <a:rPr lang="en-US" sz="2000" b="1"/>
              <a:t>while</a:t>
            </a:r>
            <a:r>
              <a:rPr lang="en-US" sz="2000"/>
              <a:t> (stopping criterion not satisfied or n &lt;max_iterations)</a:t>
            </a:r>
            <a:endParaRPr lang="en-US" sz="2000">
              <a:solidFill>
                <a:schemeClr val="accent2"/>
              </a:solidFill>
            </a:endParaRPr>
          </a:p>
          <a:p>
            <a:pPr lvl="1">
              <a:buClr>
                <a:schemeClr val="tx1"/>
              </a:buClr>
              <a:buFont typeface="Wingdings" pitchFamily="2" charset="2"/>
              <a:buNone/>
            </a:pPr>
            <a:r>
              <a:rPr lang="en-US" sz="2200" b="1"/>
              <a:t>for</a:t>
            </a:r>
            <a:r>
              <a:rPr lang="en-US" sz="2200"/>
              <a:t> each example (</a:t>
            </a:r>
            <a:r>
              <a:rPr lang="en-US" sz="2200" b="1"/>
              <a:t>x</a:t>
            </a:r>
            <a:r>
              <a:rPr lang="en-US" sz="2200"/>
              <a:t>,</a:t>
            </a:r>
            <a:r>
              <a:rPr lang="en-US" sz="2200" i="1"/>
              <a:t>d</a:t>
            </a:r>
            <a:r>
              <a:rPr lang="en-US" sz="2200"/>
              <a:t>)</a:t>
            </a:r>
          </a:p>
          <a:p>
            <a:pPr lvl="1">
              <a:buClr>
                <a:schemeClr val="tx1"/>
              </a:buClr>
              <a:buFont typeface="Wingdings" pitchFamily="2" charset="2"/>
              <a:buNone/>
            </a:pPr>
            <a:r>
              <a:rPr lang="en-US" sz="2200"/>
              <a:t>- run the network with input x and compute the output y </a:t>
            </a:r>
          </a:p>
          <a:p>
            <a:pPr lvl="1">
              <a:buClr>
                <a:schemeClr val="tx1"/>
              </a:buClr>
              <a:buFont typeface="Wingdings" pitchFamily="2" charset="2"/>
              <a:buNone/>
            </a:pPr>
            <a:r>
              <a:rPr lang="en-US" sz="2200"/>
              <a:t>- update the weights in backward order starting from  those of the output layer:</a:t>
            </a:r>
          </a:p>
          <a:p>
            <a:pPr lvl="1">
              <a:buClr>
                <a:schemeClr val="tx1"/>
              </a:buClr>
              <a:buFont typeface="Wingdings" pitchFamily="2" charset="2"/>
              <a:buNone/>
            </a:pPr>
            <a:endParaRPr lang="en-US" sz="2200"/>
          </a:p>
          <a:p>
            <a:pPr lvl="1">
              <a:buClr>
                <a:schemeClr val="tx1"/>
              </a:buClr>
              <a:buFont typeface="Wingdings" pitchFamily="2" charset="2"/>
              <a:buNone/>
            </a:pPr>
            <a:r>
              <a:rPr lang="en-US" sz="2200">
                <a:sym typeface="Bookshelf Symbol 4" pitchFamily="34" charset="2"/>
              </a:rPr>
              <a:t>with           computed using the (generalized) Delta rule</a:t>
            </a:r>
            <a:endParaRPr lang="en-US" sz="2200" b="1">
              <a:sym typeface="Bookshelf Symbol 4" pitchFamily="34" charset="2"/>
            </a:endParaRPr>
          </a:p>
          <a:p>
            <a:pPr lvl="1">
              <a:buClr>
                <a:schemeClr val="tx1"/>
              </a:buClr>
              <a:buFont typeface="Wingdings" pitchFamily="2" charset="2"/>
              <a:buNone/>
            </a:pPr>
            <a:r>
              <a:rPr lang="en-US" sz="2200" b="1">
                <a:sym typeface="Bookshelf Symbol 4" pitchFamily="34" charset="2"/>
              </a:rPr>
              <a:t>end-for</a:t>
            </a:r>
            <a:endParaRPr lang="en-US" sz="2200"/>
          </a:p>
          <a:p>
            <a:pPr>
              <a:buClr>
                <a:schemeClr val="tx1"/>
              </a:buClr>
              <a:buFont typeface="Wingdings" pitchFamily="2" charset="2"/>
              <a:buNone/>
            </a:pPr>
            <a:r>
              <a:rPr lang="en-US" sz="2000"/>
              <a:t>	  n = n+1;</a:t>
            </a:r>
          </a:p>
          <a:p>
            <a:pPr>
              <a:buClr>
                <a:schemeClr val="tx1"/>
              </a:buClr>
              <a:buFont typeface="Wingdings" pitchFamily="2" charset="2"/>
              <a:buNone/>
            </a:pPr>
            <a:r>
              <a:rPr lang="en-US" sz="2000"/>
              <a:t> </a:t>
            </a:r>
            <a:r>
              <a:rPr lang="en-US" sz="2000" b="1"/>
              <a:t>end-while;</a:t>
            </a:r>
          </a:p>
          <a:p>
            <a:pPr>
              <a:buClr>
                <a:schemeClr val="tx1"/>
              </a:buClr>
              <a:buFont typeface="Wingdings" pitchFamily="2" charset="2"/>
              <a:buNone/>
            </a:pPr>
            <a:endParaRPr lang="en-US" sz="2400">
              <a:solidFill>
                <a:srgbClr val="009900"/>
              </a:solidFill>
              <a:sym typeface="Bookshelf Symbol 4" pitchFamily="34" charset="2"/>
            </a:endParaRPr>
          </a:p>
        </p:txBody>
      </p:sp>
      <p:graphicFrame>
        <p:nvGraphicFramePr>
          <p:cNvPr id="68613" name="Object 1029"/>
          <p:cNvGraphicFramePr>
            <a:graphicFrameLocks noChangeAspect="1"/>
          </p:cNvGraphicFramePr>
          <p:nvPr/>
        </p:nvGraphicFramePr>
        <p:xfrm>
          <a:off x="2895600" y="4070350"/>
          <a:ext cx="2667000" cy="654050"/>
        </p:xfrm>
        <a:graphic>
          <a:graphicData uri="http://schemas.openxmlformats.org/presentationml/2006/ole">
            <p:oleObj spid="_x0000_s68613" name="Equation" r:id="rId4" imgW="977760" imgH="241200" progId="Equation.3">
              <p:embed/>
            </p:oleObj>
          </a:graphicData>
        </a:graphic>
      </p:graphicFrame>
      <p:graphicFrame>
        <p:nvGraphicFramePr>
          <p:cNvPr id="68614" name="Object 1030"/>
          <p:cNvGraphicFramePr>
            <a:graphicFrameLocks noChangeAspect="1"/>
          </p:cNvGraphicFramePr>
          <p:nvPr/>
        </p:nvGraphicFramePr>
        <p:xfrm>
          <a:off x="1828800" y="4625975"/>
          <a:ext cx="762000" cy="525463"/>
        </p:xfrm>
        <a:graphic>
          <a:graphicData uri="http://schemas.openxmlformats.org/presentationml/2006/ole">
            <p:oleObj spid="_x0000_s68614" name="Equation" r:id="rId5" imgW="304560" imgH="241200" progId="Equation.3">
              <p:embed/>
            </p:oleObj>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3" name="Rectangle 3"/>
          <p:cNvSpPr>
            <a:spLocks noGrp="1" noChangeArrowheads="1"/>
          </p:cNvSpPr>
          <p:nvPr>
            <p:ph type="title"/>
          </p:nvPr>
        </p:nvSpPr>
        <p:spPr>
          <a:xfrm>
            <a:off x="609600" y="228600"/>
            <a:ext cx="7772400" cy="1066800"/>
          </a:xfrm>
        </p:spPr>
        <p:txBody>
          <a:bodyPr/>
          <a:lstStyle/>
          <a:p>
            <a:r>
              <a:rPr lang="en-US"/>
              <a:t>Stopping criterions</a:t>
            </a:r>
          </a:p>
        </p:txBody>
      </p:sp>
      <p:sp>
        <p:nvSpPr>
          <p:cNvPr id="168964" name="Rectangle 4"/>
          <p:cNvSpPr>
            <a:spLocks noGrp="1" noChangeArrowheads="1"/>
          </p:cNvSpPr>
          <p:nvPr>
            <p:ph type="body" idx="1"/>
          </p:nvPr>
        </p:nvSpPr>
        <p:spPr>
          <a:xfrm>
            <a:off x="609600" y="1600200"/>
            <a:ext cx="7772400" cy="4267200"/>
          </a:xfrm>
        </p:spPr>
        <p:txBody>
          <a:bodyPr/>
          <a:lstStyle/>
          <a:p>
            <a:pPr algn="just">
              <a:buClr>
                <a:schemeClr val="tx1"/>
              </a:buClr>
              <a:buSzTx/>
              <a:buFont typeface="Arial" charset="0"/>
              <a:buChar char="●"/>
            </a:pPr>
            <a:r>
              <a:rPr lang="en-US" sz="2400"/>
              <a:t>Total mean squared error change: 		</a:t>
            </a:r>
          </a:p>
          <a:p>
            <a:pPr lvl="1" algn="just">
              <a:buClr>
                <a:schemeClr val="tx1"/>
              </a:buClr>
              <a:buSzTx/>
              <a:buFont typeface="Arial" charset="0"/>
              <a:buChar char="−"/>
            </a:pPr>
            <a:r>
              <a:rPr lang="en-US" sz="2000"/>
              <a:t>Back-prop is considered to have converged when the absolute rate of change in the average squared error per epoch is sufficiently small (in the range [0.1, 0.01]).</a:t>
            </a:r>
          </a:p>
          <a:p>
            <a:pPr algn="just">
              <a:buClr>
                <a:schemeClr val="tx1"/>
              </a:buClr>
              <a:buSzTx/>
              <a:buFont typeface="Arial" charset="0"/>
              <a:buChar char="●"/>
            </a:pPr>
            <a:r>
              <a:rPr lang="en-US" sz="2400"/>
              <a:t>Generalization based criterion: 		</a:t>
            </a:r>
          </a:p>
          <a:p>
            <a:pPr lvl="1" algn="just">
              <a:buClr>
                <a:schemeClr val="tx1"/>
              </a:buClr>
              <a:buSzTx/>
              <a:buFont typeface="Arial" charset="0"/>
              <a:buChar char="−"/>
            </a:pPr>
            <a:r>
              <a:rPr lang="en-US" sz="2000"/>
              <a:t>After each epoch, the NN is tested for generalization. </a:t>
            </a:r>
          </a:p>
          <a:p>
            <a:pPr lvl="1" algn="just">
              <a:buClr>
                <a:schemeClr val="tx1"/>
              </a:buClr>
              <a:buSzTx/>
              <a:buFont typeface="Arial" charset="0"/>
              <a:buChar char="−"/>
            </a:pPr>
            <a:r>
              <a:rPr lang="en-US" sz="2000"/>
              <a:t>If the generalization performance is adequate then stop. </a:t>
            </a:r>
          </a:p>
          <a:p>
            <a:pPr lvl="1" algn="just">
              <a:buClr>
                <a:schemeClr val="tx1"/>
              </a:buClr>
              <a:buSzTx/>
              <a:buFont typeface="Arial" charset="0"/>
              <a:buChar char="−"/>
            </a:pPr>
            <a:r>
              <a:rPr lang="en-US" sz="2000"/>
              <a:t>If this stopping criterion is used then the part of the training set used for testing the network generalization will not used for updating the weights.</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body" idx="1"/>
          </p:nvPr>
        </p:nvSpPr>
        <p:spPr>
          <a:xfrm>
            <a:off x="762000" y="1752600"/>
            <a:ext cx="8077200" cy="4724400"/>
          </a:xfrm>
          <a:ln/>
        </p:spPr>
        <p:txBody>
          <a:bodyPr/>
          <a:lstStyle/>
          <a:p>
            <a:pPr>
              <a:buClr>
                <a:schemeClr val="tx1"/>
              </a:buClr>
              <a:buSzTx/>
              <a:buFont typeface="Arial" charset="0"/>
              <a:buChar char="●"/>
            </a:pPr>
            <a:r>
              <a:rPr lang="en-US"/>
              <a:t>Data representation</a:t>
            </a:r>
          </a:p>
          <a:p>
            <a:pPr>
              <a:buClr>
                <a:schemeClr val="tx1"/>
              </a:buClr>
              <a:buSzTx/>
              <a:buFont typeface="Arial" charset="0"/>
              <a:buChar char="●"/>
            </a:pPr>
            <a:r>
              <a:rPr lang="en-US"/>
              <a:t>Network Topology</a:t>
            </a:r>
            <a:endParaRPr lang="en-US">
              <a:sym typeface="Symbol" pitchFamily="18" charset="2"/>
            </a:endParaRPr>
          </a:p>
          <a:p>
            <a:pPr>
              <a:buClr>
                <a:schemeClr val="tx1"/>
              </a:buClr>
              <a:buSzTx/>
              <a:buFont typeface="Arial" charset="0"/>
              <a:buChar char="●"/>
            </a:pPr>
            <a:r>
              <a:rPr lang="en-US">
                <a:sym typeface="Symbol" pitchFamily="18" charset="2"/>
              </a:rPr>
              <a:t>Network Parameters</a:t>
            </a:r>
          </a:p>
          <a:p>
            <a:pPr>
              <a:buClr>
                <a:schemeClr val="tx1"/>
              </a:buClr>
              <a:buSzTx/>
              <a:buFont typeface="Arial" charset="0"/>
              <a:buChar char="●"/>
            </a:pPr>
            <a:r>
              <a:rPr lang="en-US">
                <a:sym typeface="Symbol" pitchFamily="18" charset="2"/>
              </a:rPr>
              <a:t>Training </a:t>
            </a:r>
          </a:p>
          <a:p>
            <a:pPr>
              <a:buClr>
                <a:schemeClr val="tx1"/>
              </a:buClr>
              <a:buSzTx/>
              <a:buFont typeface="Arial" charset="0"/>
              <a:buChar char="●"/>
            </a:pPr>
            <a:r>
              <a:rPr lang="en-US">
                <a:sym typeface="Symbol" pitchFamily="18" charset="2"/>
              </a:rPr>
              <a:t>Validation</a:t>
            </a:r>
          </a:p>
        </p:txBody>
      </p:sp>
      <p:sp>
        <p:nvSpPr>
          <p:cNvPr id="64515" name="Rectangle 3"/>
          <p:cNvSpPr>
            <a:spLocks noChangeArrowheads="1"/>
          </p:cNvSpPr>
          <p:nvPr/>
        </p:nvSpPr>
        <p:spPr bwMode="auto">
          <a:xfrm>
            <a:off x="609600" y="152400"/>
            <a:ext cx="7772400" cy="1143000"/>
          </a:xfrm>
          <a:prstGeom prst="rect">
            <a:avLst/>
          </a:prstGeom>
          <a:noFill/>
          <a:ln w="9525">
            <a:noFill/>
            <a:miter lim="800000"/>
            <a:headEnd/>
            <a:tailEnd/>
          </a:ln>
          <a:effectLst/>
        </p:spPr>
        <p:txBody>
          <a:bodyPr anchor="ctr"/>
          <a:lstStyle/>
          <a:p>
            <a:r>
              <a:rPr lang="en-US" sz="4200">
                <a:solidFill>
                  <a:schemeClr val="tx2"/>
                </a:solidFill>
                <a:latin typeface="Times New Roman" pitchFamily="18" charset="0"/>
              </a:rPr>
              <a:t>NN DESIGN ISSUES</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1026"/>
          <p:cNvSpPr>
            <a:spLocks noGrp="1" noChangeArrowheads="1"/>
          </p:cNvSpPr>
          <p:nvPr>
            <p:ph type="body" idx="1"/>
          </p:nvPr>
        </p:nvSpPr>
        <p:spPr>
          <a:xfrm>
            <a:off x="609600" y="1524000"/>
            <a:ext cx="8153400" cy="4648200"/>
          </a:xfrm>
          <a:ln/>
        </p:spPr>
        <p:txBody>
          <a:bodyPr/>
          <a:lstStyle/>
          <a:p>
            <a:pPr algn="just">
              <a:buClr>
                <a:schemeClr val="tx1"/>
              </a:buClr>
              <a:buSzTx/>
              <a:buFont typeface="Arial" charset="0"/>
              <a:buChar char="●"/>
            </a:pPr>
            <a:r>
              <a:rPr lang="en-US" sz="2200"/>
              <a:t>Data representation depends on the problem. </a:t>
            </a:r>
          </a:p>
          <a:p>
            <a:pPr algn="just">
              <a:buClr>
                <a:schemeClr val="tx1"/>
              </a:buClr>
              <a:buSzTx/>
              <a:buFont typeface="Arial" charset="0"/>
              <a:buChar char="●"/>
            </a:pPr>
            <a:r>
              <a:rPr lang="en-US" sz="2200"/>
              <a:t>In general ANNs work on continuous (real valued) attributes. Therefore symbolic attributes are encoded into continuous ones.</a:t>
            </a:r>
          </a:p>
          <a:p>
            <a:pPr algn="just">
              <a:buClr>
                <a:schemeClr val="tx1"/>
              </a:buClr>
              <a:buSzTx/>
              <a:buFont typeface="Arial" charset="0"/>
              <a:buChar char="●"/>
            </a:pPr>
            <a:r>
              <a:rPr lang="en-US" sz="2200">
                <a:sym typeface="Symbol" pitchFamily="18" charset="2"/>
              </a:rPr>
              <a:t>Attributes of different types may have different ranges of values which affect the training process. </a:t>
            </a:r>
          </a:p>
          <a:p>
            <a:pPr algn="just">
              <a:buClr>
                <a:schemeClr val="tx1"/>
              </a:buClr>
              <a:buSzTx/>
              <a:buFont typeface="Arial" charset="0"/>
              <a:buChar char="●"/>
            </a:pPr>
            <a:r>
              <a:rPr lang="en-US" sz="2200">
                <a:sym typeface="Symbol" pitchFamily="18" charset="2"/>
              </a:rPr>
              <a:t>Normalization may be used, like the following one which scales each attribute to assume values between 0 and 1.</a:t>
            </a:r>
          </a:p>
          <a:p>
            <a:pPr algn="just">
              <a:buClr>
                <a:schemeClr val="tx1"/>
              </a:buClr>
            </a:pPr>
            <a:endParaRPr lang="en-US" sz="2200">
              <a:sym typeface="Symbol" pitchFamily="18" charset="2"/>
            </a:endParaRPr>
          </a:p>
          <a:p>
            <a:pPr algn="just">
              <a:buClr>
                <a:schemeClr val="tx1"/>
              </a:buClr>
              <a:buFont typeface="Wingdings" pitchFamily="2" charset="2"/>
              <a:buNone/>
            </a:pPr>
            <a:r>
              <a:rPr lang="en-US" sz="2200">
                <a:sym typeface="Symbol" pitchFamily="18" charset="2"/>
              </a:rPr>
              <a:t>	</a:t>
            </a:r>
          </a:p>
          <a:p>
            <a:pPr algn="just">
              <a:buClr>
                <a:schemeClr val="tx1"/>
              </a:buClr>
              <a:buFont typeface="Wingdings" pitchFamily="2" charset="2"/>
              <a:buNone/>
            </a:pPr>
            <a:r>
              <a:rPr lang="en-US" sz="2000">
                <a:sym typeface="Symbol" pitchFamily="18" charset="2"/>
              </a:rPr>
              <a:t>	for each value x</a:t>
            </a:r>
            <a:r>
              <a:rPr lang="en-US" sz="2000" baseline="-25000">
                <a:sym typeface="Symbol" pitchFamily="18" charset="2"/>
              </a:rPr>
              <a:t>i</a:t>
            </a:r>
            <a:r>
              <a:rPr lang="en-US" sz="2000">
                <a:sym typeface="Symbol" pitchFamily="18" charset="2"/>
              </a:rPr>
              <a:t> of i</a:t>
            </a:r>
            <a:r>
              <a:rPr lang="en-US" sz="2000" baseline="30000">
                <a:sym typeface="Symbol" pitchFamily="18" charset="2"/>
              </a:rPr>
              <a:t>th</a:t>
            </a:r>
            <a:r>
              <a:rPr lang="en-US" sz="2000">
                <a:sym typeface="Symbol" pitchFamily="18" charset="2"/>
              </a:rPr>
              <a:t> attribute, min</a:t>
            </a:r>
            <a:r>
              <a:rPr lang="en-US" sz="2000" baseline="-25000">
                <a:sym typeface="Symbol" pitchFamily="18" charset="2"/>
              </a:rPr>
              <a:t>i</a:t>
            </a:r>
            <a:r>
              <a:rPr lang="en-US" sz="2000">
                <a:sym typeface="Symbol" pitchFamily="18" charset="2"/>
              </a:rPr>
              <a:t> and max</a:t>
            </a:r>
            <a:r>
              <a:rPr lang="en-US" sz="2000" baseline="-25000">
                <a:sym typeface="Symbol" pitchFamily="18" charset="2"/>
              </a:rPr>
              <a:t>i </a:t>
            </a:r>
            <a:r>
              <a:rPr lang="en-US" sz="2000">
                <a:sym typeface="Symbol" pitchFamily="18" charset="2"/>
              </a:rPr>
              <a:t> are the minimum and maximum  value of that attribute over the training set.</a:t>
            </a:r>
            <a:r>
              <a:rPr lang="en-US">
                <a:sym typeface="Symbol" pitchFamily="18" charset="2"/>
              </a:rPr>
              <a:t>    </a:t>
            </a:r>
            <a:endParaRPr lang="en-US">
              <a:solidFill>
                <a:schemeClr val="accent2"/>
              </a:solidFill>
              <a:sym typeface="Symbol" pitchFamily="18" charset="2"/>
            </a:endParaRPr>
          </a:p>
        </p:txBody>
      </p:sp>
      <p:sp>
        <p:nvSpPr>
          <p:cNvPr id="63491" name="Rectangle 1027"/>
          <p:cNvSpPr>
            <a:spLocks noChangeArrowheads="1"/>
          </p:cNvSpPr>
          <p:nvPr/>
        </p:nvSpPr>
        <p:spPr bwMode="auto">
          <a:xfrm>
            <a:off x="609600" y="304800"/>
            <a:ext cx="7772400" cy="990600"/>
          </a:xfrm>
          <a:prstGeom prst="rect">
            <a:avLst/>
          </a:prstGeom>
          <a:noFill/>
          <a:ln w="9525">
            <a:noFill/>
            <a:miter lim="800000"/>
            <a:headEnd/>
            <a:tailEnd/>
          </a:ln>
          <a:effectLst/>
        </p:spPr>
        <p:txBody>
          <a:bodyPr anchor="ctr"/>
          <a:lstStyle/>
          <a:p>
            <a:r>
              <a:rPr lang="en-US" sz="4200">
                <a:solidFill>
                  <a:schemeClr val="tx2"/>
                </a:solidFill>
                <a:latin typeface="Times New Roman" pitchFamily="18" charset="0"/>
              </a:rPr>
              <a:t>Data Representation </a:t>
            </a:r>
          </a:p>
        </p:txBody>
      </p:sp>
      <p:graphicFrame>
        <p:nvGraphicFramePr>
          <p:cNvPr id="63493" name="Object 1029"/>
          <p:cNvGraphicFramePr>
            <a:graphicFrameLocks noChangeAspect="1"/>
          </p:cNvGraphicFramePr>
          <p:nvPr/>
        </p:nvGraphicFramePr>
        <p:xfrm>
          <a:off x="2819400" y="4419600"/>
          <a:ext cx="2286000" cy="933450"/>
        </p:xfrm>
        <a:graphic>
          <a:graphicData uri="http://schemas.openxmlformats.org/presentationml/2006/ole">
            <p:oleObj spid="_x0000_s63493" name="Equation" r:id="rId4" imgW="1054080" imgH="431640" progId="Equation.3">
              <p:embed/>
            </p:oleObj>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1026"/>
          <p:cNvSpPr>
            <a:spLocks noGrp="1" noChangeArrowheads="1"/>
          </p:cNvSpPr>
          <p:nvPr>
            <p:ph type="body" idx="1"/>
          </p:nvPr>
        </p:nvSpPr>
        <p:spPr>
          <a:xfrm>
            <a:off x="685800" y="1600200"/>
            <a:ext cx="8001000" cy="4343400"/>
          </a:xfrm>
          <a:ln/>
        </p:spPr>
        <p:txBody>
          <a:bodyPr/>
          <a:lstStyle/>
          <a:p>
            <a:pPr>
              <a:buClr>
                <a:schemeClr val="tx1"/>
              </a:buClr>
              <a:buSzTx/>
              <a:buFont typeface="Arial" charset="0"/>
              <a:buChar char="●"/>
            </a:pPr>
            <a:r>
              <a:rPr lang="en-US" sz="2400"/>
              <a:t>The number of layers and neurons depend on the specific task. </a:t>
            </a:r>
          </a:p>
          <a:p>
            <a:pPr>
              <a:buClr>
                <a:schemeClr val="tx1"/>
              </a:buClr>
              <a:buSzTx/>
              <a:buFont typeface="Arial" charset="0"/>
              <a:buChar char="●"/>
            </a:pPr>
            <a:r>
              <a:rPr lang="en-US" sz="2400"/>
              <a:t>In practice this issue is solved by trial and error.</a:t>
            </a:r>
          </a:p>
          <a:p>
            <a:pPr>
              <a:buClr>
                <a:schemeClr val="tx1"/>
              </a:buClr>
              <a:buSzTx/>
              <a:buFont typeface="Arial" charset="0"/>
              <a:buChar char="●"/>
            </a:pPr>
            <a:r>
              <a:rPr lang="en-US" sz="2400">
                <a:sym typeface="Symbol" pitchFamily="18" charset="2"/>
              </a:rPr>
              <a:t>Two types of adaptive algorithms can be used:</a:t>
            </a:r>
          </a:p>
          <a:p>
            <a:pPr lvl="1">
              <a:buClr>
                <a:schemeClr val="tx1"/>
              </a:buClr>
              <a:buSzTx/>
              <a:buFont typeface="Arial" charset="0"/>
              <a:buChar char="−"/>
            </a:pPr>
            <a:r>
              <a:rPr lang="en-US" sz="2000">
                <a:sym typeface="Symbol" pitchFamily="18" charset="2"/>
              </a:rPr>
              <a:t>start from a large network and successively remove some neurons and links until  network performance degrades.</a:t>
            </a:r>
          </a:p>
          <a:p>
            <a:pPr lvl="1">
              <a:buClr>
                <a:schemeClr val="tx1"/>
              </a:buClr>
              <a:buSzTx/>
              <a:buFont typeface="Arial" charset="0"/>
              <a:buChar char="−"/>
            </a:pPr>
            <a:r>
              <a:rPr lang="en-US" sz="2000">
                <a:sym typeface="Symbol" pitchFamily="18" charset="2"/>
              </a:rPr>
              <a:t>begin with a small network and introduce new neurons until performance is satisfactory.</a:t>
            </a:r>
          </a:p>
        </p:txBody>
      </p:sp>
      <p:sp>
        <p:nvSpPr>
          <p:cNvPr id="62467" name="Rectangle 1027"/>
          <p:cNvSpPr>
            <a:spLocks noChangeArrowheads="1"/>
          </p:cNvSpPr>
          <p:nvPr/>
        </p:nvSpPr>
        <p:spPr bwMode="auto">
          <a:xfrm>
            <a:off x="609600" y="304800"/>
            <a:ext cx="7772400" cy="838200"/>
          </a:xfrm>
          <a:prstGeom prst="rect">
            <a:avLst/>
          </a:prstGeom>
          <a:noFill/>
          <a:ln w="9525">
            <a:noFill/>
            <a:miter lim="800000"/>
            <a:headEnd/>
            <a:tailEnd/>
          </a:ln>
          <a:effectLst/>
        </p:spPr>
        <p:txBody>
          <a:bodyPr anchor="ctr"/>
          <a:lstStyle/>
          <a:p>
            <a:r>
              <a:rPr lang="en-US" sz="4200">
                <a:solidFill>
                  <a:schemeClr val="tx2"/>
                </a:solidFill>
                <a:latin typeface="Times New Roman" pitchFamily="18" charset="0"/>
              </a:rPr>
              <a:t>Network Topology </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1026"/>
          <p:cNvSpPr>
            <a:spLocks noGrp="1" noChangeArrowheads="1"/>
          </p:cNvSpPr>
          <p:nvPr>
            <p:ph type="body" idx="1"/>
          </p:nvPr>
        </p:nvSpPr>
        <p:spPr>
          <a:xfrm>
            <a:off x="685800" y="1752600"/>
            <a:ext cx="8077200" cy="4495800"/>
          </a:xfrm>
          <a:ln/>
        </p:spPr>
        <p:txBody>
          <a:bodyPr/>
          <a:lstStyle/>
          <a:p>
            <a:pPr>
              <a:buClr>
                <a:schemeClr val="tx1"/>
              </a:buClr>
              <a:buSzTx/>
              <a:buFont typeface="Arial" charset="0"/>
              <a:buChar char="●"/>
            </a:pPr>
            <a:r>
              <a:rPr lang="en-US"/>
              <a:t>How are the weights initialized?</a:t>
            </a:r>
          </a:p>
          <a:p>
            <a:pPr>
              <a:buClr>
                <a:schemeClr val="tx1"/>
              </a:buClr>
              <a:buSzTx/>
              <a:buFont typeface="Arial" charset="0"/>
              <a:buChar char="●"/>
            </a:pPr>
            <a:r>
              <a:rPr lang="en-US"/>
              <a:t>How is the learning rate chosen?</a:t>
            </a:r>
            <a:endParaRPr lang="en-US">
              <a:sym typeface="Symbol" pitchFamily="18" charset="2"/>
            </a:endParaRPr>
          </a:p>
          <a:p>
            <a:pPr>
              <a:buClr>
                <a:schemeClr val="tx1"/>
              </a:buClr>
              <a:buSzTx/>
              <a:buFont typeface="Arial" charset="0"/>
              <a:buChar char="●"/>
            </a:pPr>
            <a:r>
              <a:rPr lang="en-US">
                <a:sym typeface="Symbol" pitchFamily="18" charset="2"/>
              </a:rPr>
              <a:t>How many hidden layers and how many neurons?</a:t>
            </a:r>
          </a:p>
          <a:p>
            <a:pPr>
              <a:buClr>
                <a:schemeClr val="tx1"/>
              </a:buClr>
              <a:buSzTx/>
              <a:buFont typeface="Arial" charset="0"/>
              <a:buChar char="●"/>
            </a:pPr>
            <a:r>
              <a:rPr lang="en-US">
                <a:sym typeface="Symbol" pitchFamily="18" charset="2"/>
              </a:rPr>
              <a:t>How many examples in the training set? </a:t>
            </a:r>
          </a:p>
          <a:p>
            <a:pPr>
              <a:buClr>
                <a:schemeClr val="tx1"/>
              </a:buClr>
            </a:pPr>
            <a:endParaRPr lang="en-US">
              <a:sym typeface="Symbol" pitchFamily="18" charset="2"/>
            </a:endParaRPr>
          </a:p>
        </p:txBody>
      </p:sp>
      <p:sp>
        <p:nvSpPr>
          <p:cNvPr id="61443" name="Rectangle 1027"/>
          <p:cNvSpPr>
            <a:spLocks noChangeArrowheads="1"/>
          </p:cNvSpPr>
          <p:nvPr/>
        </p:nvSpPr>
        <p:spPr bwMode="auto">
          <a:xfrm>
            <a:off x="609600" y="381000"/>
            <a:ext cx="7772400" cy="762000"/>
          </a:xfrm>
          <a:prstGeom prst="rect">
            <a:avLst/>
          </a:prstGeom>
          <a:noFill/>
          <a:ln w="9525">
            <a:noFill/>
            <a:miter lim="800000"/>
            <a:headEnd/>
            <a:tailEnd/>
          </a:ln>
          <a:effectLst/>
        </p:spPr>
        <p:txBody>
          <a:bodyPr anchor="ctr"/>
          <a:lstStyle/>
          <a:p>
            <a:r>
              <a:rPr lang="en-US" sz="4200">
                <a:solidFill>
                  <a:schemeClr val="tx2"/>
                </a:solidFill>
                <a:latin typeface="Times New Roman" pitchFamily="18" charset="0"/>
              </a:rPr>
              <a:t>Network parameters </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301" name="Rectangle 13"/>
          <p:cNvSpPr>
            <a:spLocks noGrp="1" noChangeArrowheads="1"/>
          </p:cNvSpPr>
          <p:nvPr>
            <p:ph type="title"/>
          </p:nvPr>
        </p:nvSpPr>
        <p:spPr>
          <a:xfrm>
            <a:off x="685800" y="304800"/>
            <a:ext cx="7772400" cy="838200"/>
          </a:xfrm>
        </p:spPr>
        <p:txBody>
          <a:bodyPr/>
          <a:lstStyle/>
          <a:p>
            <a:r>
              <a:rPr lang="en-US"/>
              <a:t>Initialization of weights</a:t>
            </a:r>
          </a:p>
        </p:txBody>
      </p:sp>
      <p:sp>
        <p:nvSpPr>
          <p:cNvPr id="268290" name="Rectangle 2"/>
          <p:cNvSpPr>
            <a:spLocks noGrp="1" noChangeArrowheads="1"/>
          </p:cNvSpPr>
          <p:nvPr>
            <p:ph type="body" sz="half" idx="1"/>
          </p:nvPr>
        </p:nvSpPr>
        <p:spPr>
          <a:xfrm>
            <a:off x="762000" y="1600200"/>
            <a:ext cx="7772400" cy="2438400"/>
          </a:xfrm>
          <a:ln>
            <a:solidFill>
              <a:schemeClr val="tx1"/>
            </a:solidFill>
          </a:ln>
        </p:spPr>
        <p:txBody>
          <a:bodyPr/>
          <a:lstStyle/>
          <a:p>
            <a:pPr algn="just">
              <a:buClr>
                <a:schemeClr val="tx1"/>
              </a:buClr>
              <a:buSzTx/>
              <a:buFont typeface="Arial" charset="0"/>
              <a:buChar char="●"/>
            </a:pPr>
            <a:r>
              <a:rPr lang="en-US" sz="2400"/>
              <a:t>In general, initial weights are randomly chosen, with typical values between -1.0 and 1.0 or -0.5 and 0.5.</a:t>
            </a:r>
          </a:p>
          <a:p>
            <a:pPr algn="just">
              <a:buClr>
                <a:schemeClr val="tx1"/>
              </a:buClr>
              <a:buSzTx/>
              <a:buFont typeface="Arial" charset="0"/>
              <a:buChar char="●"/>
            </a:pPr>
            <a:r>
              <a:rPr lang="en-US" sz="2400"/>
              <a:t>If some inputs are much larger than others, random initialization may bias the network to give much more importance to larger inputs. </a:t>
            </a:r>
          </a:p>
          <a:p>
            <a:pPr algn="just">
              <a:buClr>
                <a:schemeClr val="tx1"/>
              </a:buClr>
              <a:buSzTx/>
              <a:buFont typeface="Arial" charset="0"/>
              <a:buChar char="●"/>
            </a:pPr>
            <a:r>
              <a:rPr lang="en-US" sz="2400"/>
              <a:t>In such a case, weights can be initialized as follows:</a:t>
            </a:r>
            <a:endParaRPr lang="en-US" sz="2400">
              <a:solidFill>
                <a:schemeClr val="accent2"/>
              </a:solidFill>
              <a:sym typeface="Symbol" pitchFamily="18" charset="2"/>
            </a:endParaRPr>
          </a:p>
        </p:txBody>
      </p:sp>
      <p:graphicFrame>
        <p:nvGraphicFramePr>
          <p:cNvPr id="268297" name="Object 9"/>
          <p:cNvGraphicFramePr>
            <a:graphicFrameLocks noChangeAspect="1"/>
          </p:cNvGraphicFramePr>
          <p:nvPr>
            <p:ph sz="quarter" idx="2"/>
          </p:nvPr>
        </p:nvGraphicFramePr>
        <p:xfrm>
          <a:off x="838200" y="4419600"/>
          <a:ext cx="2667000" cy="839788"/>
        </p:xfrm>
        <a:graphic>
          <a:graphicData uri="http://schemas.openxmlformats.org/presentationml/2006/ole">
            <p:oleObj spid="_x0000_s268297" name="Equation" r:id="rId4" imgW="1066680" imgH="355320" progId="Equation.3">
              <p:embed/>
            </p:oleObj>
          </a:graphicData>
        </a:graphic>
      </p:graphicFrame>
      <p:sp>
        <p:nvSpPr>
          <p:cNvPr id="268291" name="Rectangle 3"/>
          <p:cNvSpPr>
            <a:spLocks noChangeArrowheads="1"/>
          </p:cNvSpPr>
          <p:nvPr/>
        </p:nvSpPr>
        <p:spPr bwMode="auto">
          <a:xfrm>
            <a:off x="0" y="0"/>
            <a:ext cx="7772400" cy="1143000"/>
          </a:xfrm>
          <a:prstGeom prst="rect">
            <a:avLst/>
          </a:prstGeom>
          <a:noFill/>
          <a:ln w="9525">
            <a:noFill/>
            <a:miter lim="800000"/>
            <a:headEnd/>
            <a:tailEnd/>
          </a:ln>
          <a:effectLst/>
        </p:spPr>
        <p:txBody>
          <a:bodyPr anchor="ctr"/>
          <a:lstStyle/>
          <a:p>
            <a:endParaRPr lang="en-US" sz="4200">
              <a:solidFill>
                <a:schemeClr val="tx2"/>
              </a:solidFill>
              <a:latin typeface="Times New Roman" pitchFamily="18" charset="0"/>
            </a:endParaRPr>
          </a:p>
        </p:txBody>
      </p:sp>
      <p:sp>
        <p:nvSpPr>
          <p:cNvPr id="268294" name="Text Box 6"/>
          <p:cNvSpPr txBox="1">
            <a:spLocks noChangeArrowheads="1"/>
          </p:cNvSpPr>
          <p:nvPr/>
        </p:nvSpPr>
        <p:spPr bwMode="auto">
          <a:xfrm>
            <a:off x="4191000" y="4632325"/>
            <a:ext cx="4800600" cy="396875"/>
          </a:xfrm>
          <a:prstGeom prst="rect">
            <a:avLst/>
          </a:prstGeom>
          <a:noFill/>
          <a:ln w="9525">
            <a:noFill/>
            <a:miter lim="800000"/>
            <a:headEnd/>
            <a:tailEnd/>
          </a:ln>
          <a:effectLst/>
        </p:spPr>
        <p:txBody>
          <a:bodyPr>
            <a:spAutoFit/>
          </a:bodyPr>
          <a:lstStyle/>
          <a:p>
            <a:pPr eaLnBrk="0" hangingPunct="0"/>
            <a:r>
              <a:rPr lang="en-US" sz="2000">
                <a:latin typeface="Times New Roman" pitchFamily="18" charset="0"/>
              </a:rPr>
              <a:t>For weights from the input to the first layer</a:t>
            </a:r>
          </a:p>
        </p:txBody>
      </p:sp>
      <p:sp>
        <p:nvSpPr>
          <p:cNvPr id="268296" name="Text Box 8"/>
          <p:cNvSpPr txBox="1">
            <a:spLocks noChangeArrowheads="1"/>
          </p:cNvSpPr>
          <p:nvPr/>
        </p:nvSpPr>
        <p:spPr bwMode="auto">
          <a:xfrm>
            <a:off x="4343400" y="5546725"/>
            <a:ext cx="4800600" cy="396875"/>
          </a:xfrm>
          <a:prstGeom prst="rect">
            <a:avLst/>
          </a:prstGeom>
          <a:noFill/>
          <a:ln w="9525">
            <a:noFill/>
            <a:miter lim="800000"/>
            <a:headEnd/>
            <a:tailEnd/>
          </a:ln>
          <a:effectLst/>
        </p:spPr>
        <p:txBody>
          <a:bodyPr>
            <a:spAutoFit/>
          </a:bodyPr>
          <a:lstStyle/>
          <a:p>
            <a:pPr eaLnBrk="0" hangingPunct="0"/>
            <a:r>
              <a:rPr lang="en-US" sz="2000">
                <a:latin typeface="Times New Roman" pitchFamily="18" charset="0"/>
              </a:rPr>
              <a:t>For weights from the first to the second layer</a:t>
            </a:r>
          </a:p>
        </p:txBody>
      </p:sp>
      <p:graphicFrame>
        <p:nvGraphicFramePr>
          <p:cNvPr id="268300" name="Object 12"/>
          <p:cNvGraphicFramePr>
            <a:graphicFrameLocks noChangeAspect="1"/>
          </p:cNvGraphicFramePr>
          <p:nvPr>
            <p:ph sz="quarter" idx="3"/>
          </p:nvPr>
        </p:nvGraphicFramePr>
        <p:xfrm>
          <a:off x="914400" y="5449888"/>
          <a:ext cx="3200400" cy="798512"/>
        </p:xfrm>
        <a:graphic>
          <a:graphicData uri="http://schemas.openxmlformats.org/presentationml/2006/ole">
            <p:oleObj spid="_x0000_s268300" name="Equation" r:id="rId5" imgW="1485720" imgH="355320" progId="Equation.3">
              <p:embed/>
            </p:oleObj>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body" idx="1"/>
          </p:nvPr>
        </p:nvSpPr>
        <p:spPr>
          <a:xfrm>
            <a:off x="838200" y="1828800"/>
            <a:ext cx="8077200" cy="2819400"/>
          </a:xfrm>
          <a:ln/>
        </p:spPr>
        <p:txBody>
          <a:bodyPr/>
          <a:lstStyle/>
          <a:p>
            <a:pPr>
              <a:buClr>
                <a:schemeClr val="tx1"/>
              </a:buClr>
              <a:buSzTx/>
              <a:buFont typeface="Arial" charset="0"/>
              <a:buChar char="●"/>
            </a:pPr>
            <a:r>
              <a:rPr lang="en-US">
                <a:sym typeface="Symbol" pitchFamily="18" charset="2"/>
              </a:rPr>
              <a:t>The right value of </a:t>
            </a:r>
            <a:r>
              <a:rPr lang="en-US" sz="2400" b="1">
                <a:sym typeface="Symbol" pitchFamily="18" charset="2"/>
              </a:rPr>
              <a:t></a:t>
            </a:r>
            <a:r>
              <a:rPr lang="en-US">
                <a:sym typeface="Symbol" pitchFamily="18" charset="2"/>
              </a:rPr>
              <a:t> depends on the application. </a:t>
            </a:r>
          </a:p>
          <a:p>
            <a:pPr>
              <a:buClr>
                <a:schemeClr val="tx1"/>
              </a:buClr>
              <a:buSzTx/>
              <a:buFont typeface="Arial" charset="0"/>
              <a:buChar char="●"/>
            </a:pPr>
            <a:r>
              <a:rPr lang="en-US">
                <a:sym typeface="Symbol" pitchFamily="18" charset="2"/>
              </a:rPr>
              <a:t>Values between 0.1 and 0.9 have been used in many applications.</a:t>
            </a:r>
          </a:p>
          <a:p>
            <a:pPr>
              <a:buClr>
                <a:schemeClr val="tx1"/>
              </a:buClr>
              <a:buSzTx/>
              <a:buFont typeface="Arial" charset="0"/>
              <a:buChar char="●"/>
            </a:pPr>
            <a:r>
              <a:rPr lang="en-US">
                <a:sym typeface="Symbol" pitchFamily="18" charset="2"/>
              </a:rPr>
              <a:t>Other heuristics is that adapt </a:t>
            </a:r>
            <a:r>
              <a:rPr lang="en-US" sz="2400" b="1">
                <a:sym typeface="Symbol" pitchFamily="18" charset="2"/>
              </a:rPr>
              <a:t></a:t>
            </a:r>
            <a:r>
              <a:rPr lang="en-US">
                <a:sym typeface="Symbol" pitchFamily="18" charset="2"/>
              </a:rPr>
              <a:t> during the training as described in previous slides. </a:t>
            </a:r>
          </a:p>
        </p:txBody>
      </p:sp>
      <p:sp>
        <p:nvSpPr>
          <p:cNvPr id="59395" name="Rectangle 3"/>
          <p:cNvSpPr>
            <a:spLocks noChangeArrowheads="1"/>
          </p:cNvSpPr>
          <p:nvPr/>
        </p:nvSpPr>
        <p:spPr bwMode="auto">
          <a:xfrm>
            <a:off x="609600" y="228600"/>
            <a:ext cx="7772400" cy="914400"/>
          </a:xfrm>
          <a:prstGeom prst="rect">
            <a:avLst/>
          </a:prstGeom>
          <a:noFill/>
          <a:ln w="9525">
            <a:noFill/>
            <a:miter lim="800000"/>
            <a:headEnd/>
            <a:tailEnd/>
          </a:ln>
          <a:effectLst/>
        </p:spPr>
        <p:txBody>
          <a:bodyPr anchor="ctr"/>
          <a:lstStyle/>
          <a:p>
            <a:r>
              <a:rPr lang="en-US" sz="4200">
                <a:solidFill>
                  <a:schemeClr val="tx2"/>
                </a:solidFill>
                <a:latin typeface="Times New Roman" pitchFamily="18" charset="0"/>
              </a:rPr>
              <a:t>Choice of learning rate </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1" name="Rectangle 3"/>
          <p:cNvSpPr>
            <a:spLocks noGrp="1" noChangeArrowheads="1"/>
          </p:cNvSpPr>
          <p:nvPr>
            <p:ph type="title"/>
          </p:nvPr>
        </p:nvSpPr>
        <p:spPr/>
        <p:txBody>
          <a:bodyPr/>
          <a:lstStyle/>
          <a:p>
            <a:r>
              <a:rPr lang="en-US"/>
              <a:t>Training</a:t>
            </a:r>
          </a:p>
        </p:txBody>
      </p:sp>
      <p:sp>
        <p:nvSpPr>
          <p:cNvPr id="58370" name="Rectangle 2"/>
          <p:cNvSpPr>
            <a:spLocks noGrp="1" noChangeArrowheads="1"/>
          </p:cNvSpPr>
          <p:nvPr>
            <p:ph type="body" sz="half" idx="1"/>
          </p:nvPr>
        </p:nvSpPr>
        <p:spPr>
          <a:xfrm>
            <a:off x="762000" y="1600200"/>
            <a:ext cx="7696200" cy="1752600"/>
          </a:xfrm>
          <a:ln/>
        </p:spPr>
        <p:txBody>
          <a:bodyPr/>
          <a:lstStyle/>
          <a:p>
            <a:pPr>
              <a:buClr>
                <a:schemeClr val="tx1"/>
              </a:buClr>
              <a:buSzTx/>
              <a:buFont typeface="Arial" charset="0"/>
              <a:buChar char="●"/>
            </a:pPr>
            <a:r>
              <a:rPr lang="en-US" sz="2400"/>
              <a:t>Rule of thumb: </a:t>
            </a:r>
          </a:p>
          <a:p>
            <a:pPr lvl="1">
              <a:buClr>
                <a:schemeClr val="tx1"/>
              </a:buClr>
              <a:buSzTx/>
              <a:buFont typeface="Arial" charset="0"/>
              <a:buChar char="−"/>
            </a:pPr>
            <a:r>
              <a:rPr lang="en-US" sz="2000"/>
              <a:t>the number of training examples should be at least five to ten times the number of weights of the network.</a:t>
            </a:r>
          </a:p>
          <a:p>
            <a:pPr>
              <a:buClr>
                <a:schemeClr val="tx1"/>
              </a:buClr>
              <a:buSzTx/>
              <a:buFont typeface="Arial" charset="0"/>
              <a:buChar char="●"/>
            </a:pPr>
            <a:r>
              <a:rPr lang="en-US" sz="2400"/>
              <a:t>Other rule:</a:t>
            </a:r>
          </a:p>
          <a:p>
            <a:pPr>
              <a:lnSpc>
                <a:spcPct val="90000"/>
              </a:lnSpc>
              <a:buClr>
                <a:schemeClr val="tx1"/>
              </a:buClr>
              <a:buSzTx/>
              <a:buFont typeface="Arial" charset="0"/>
              <a:buChar char="●"/>
            </a:pPr>
            <a:endParaRPr lang="en-US" sz="2400">
              <a:sym typeface="Symbol" pitchFamily="18" charset="2"/>
            </a:endParaRPr>
          </a:p>
        </p:txBody>
      </p:sp>
      <p:sp>
        <p:nvSpPr>
          <p:cNvPr id="58371" name="Rectangle 3"/>
          <p:cNvSpPr>
            <a:spLocks noChangeArrowheads="1"/>
          </p:cNvSpPr>
          <p:nvPr/>
        </p:nvSpPr>
        <p:spPr bwMode="auto">
          <a:xfrm>
            <a:off x="609600" y="0"/>
            <a:ext cx="7772400" cy="1143000"/>
          </a:xfrm>
          <a:prstGeom prst="rect">
            <a:avLst/>
          </a:prstGeom>
          <a:noFill/>
          <a:ln w="9525">
            <a:noFill/>
            <a:miter lim="800000"/>
            <a:headEnd/>
            <a:tailEnd/>
          </a:ln>
          <a:effectLst/>
        </p:spPr>
        <p:txBody>
          <a:bodyPr anchor="ctr"/>
          <a:lstStyle/>
          <a:p>
            <a:endParaRPr lang="en-US" sz="4200">
              <a:solidFill>
                <a:schemeClr val="tx2"/>
              </a:solidFill>
              <a:latin typeface="Times New Roman" pitchFamily="18" charset="0"/>
            </a:endParaRPr>
          </a:p>
        </p:txBody>
      </p:sp>
      <p:sp>
        <p:nvSpPr>
          <p:cNvPr id="58374" name="Text Box 6"/>
          <p:cNvSpPr txBox="1">
            <a:spLocks noChangeArrowheads="1"/>
          </p:cNvSpPr>
          <p:nvPr/>
        </p:nvSpPr>
        <p:spPr bwMode="auto">
          <a:xfrm>
            <a:off x="4724400" y="3581400"/>
            <a:ext cx="4022725" cy="822325"/>
          </a:xfrm>
          <a:prstGeom prst="rect">
            <a:avLst/>
          </a:prstGeom>
          <a:noFill/>
          <a:ln w="9525">
            <a:noFill/>
            <a:miter lim="800000"/>
            <a:headEnd/>
            <a:tailEnd/>
          </a:ln>
          <a:effectLst/>
        </p:spPr>
        <p:txBody>
          <a:bodyPr wrap="none">
            <a:spAutoFit/>
          </a:bodyPr>
          <a:lstStyle/>
          <a:p>
            <a:pPr eaLnBrk="0" hangingPunct="0"/>
            <a:r>
              <a:rPr lang="en-US" sz="2400">
                <a:latin typeface="Times New Roman" pitchFamily="18" charset="0"/>
              </a:rPr>
              <a:t>|W|= number of weights</a:t>
            </a:r>
          </a:p>
          <a:p>
            <a:pPr eaLnBrk="0" hangingPunct="0"/>
            <a:r>
              <a:rPr lang="en-US" sz="2400">
                <a:latin typeface="Times New Roman" pitchFamily="18" charset="0"/>
              </a:rPr>
              <a:t>a=expected accuracy on test set</a:t>
            </a:r>
          </a:p>
        </p:txBody>
      </p:sp>
      <p:graphicFrame>
        <p:nvGraphicFramePr>
          <p:cNvPr id="227330" name="Object 2"/>
          <p:cNvGraphicFramePr>
            <a:graphicFrameLocks noChangeAspect="1"/>
          </p:cNvGraphicFramePr>
          <p:nvPr>
            <p:ph sz="half" idx="2"/>
          </p:nvPr>
        </p:nvGraphicFramePr>
        <p:xfrm>
          <a:off x="1600200" y="3429000"/>
          <a:ext cx="2209800" cy="1133475"/>
        </p:xfrm>
        <a:graphic>
          <a:graphicData uri="http://schemas.openxmlformats.org/presentationml/2006/ole">
            <p:oleObj spid="_x0000_s227330" name="Equation" r:id="rId4" imgW="660240" imgH="419040" progId="Equation.3">
              <p:embed/>
            </p:oleObj>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609600" y="304800"/>
            <a:ext cx="7772400" cy="990600"/>
          </a:xfrm>
        </p:spPr>
        <p:txBody>
          <a:bodyPr/>
          <a:lstStyle/>
          <a:p>
            <a:r>
              <a:rPr lang="en-US"/>
              <a:t>Neuron</a:t>
            </a:r>
          </a:p>
        </p:txBody>
      </p:sp>
      <p:sp>
        <p:nvSpPr>
          <p:cNvPr id="8195" name="Rectangle 3"/>
          <p:cNvSpPr>
            <a:spLocks noGrp="1" noChangeArrowheads="1"/>
          </p:cNvSpPr>
          <p:nvPr>
            <p:ph type="body" idx="1"/>
          </p:nvPr>
        </p:nvSpPr>
        <p:spPr>
          <a:xfrm>
            <a:off x="685800" y="1600200"/>
            <a:ext cx="7772400" cy="4572000"/>
          </a:xfrm>
        </p:spPr>
        <p:txBody>
          <a:bodyPr/>
          <a:lstStyle/>
          <a:p>
            <a:pPr>
              <a:buClr>
                <a:schemeClr val="tx1"/>
              </a:buClr>
              <a:buSzTx/>
              <a:buFont typeface="Arial" charset="0"/>
              <a:buChar char="●"/>
            </a:pPr>
            <a:r>
              <a:rPr lang="en-US" sz="2400"/>
              <a:t>The neuron is the basic information processing unit of a NN. It consists of:</a:t>
            </a:r>
          </a:p>
          <a:p>
            <a:pPr lvl="1">
              <a:buClr>
                <a:schemeClr val="tx1"/>
              </a:buClr>
              <a:buFontTx/>
              <a:buChar char="1"/>
            </a:pPr>
            <a:r>
              <a:rPr lang="en-US" sz="2000"/>
              <a:t>A set of </a:t>
            </a:r>
            <a:r>
              <a:rPr lang="en-US" sz="2000">
                <a:solidFill>
                  <a:srgbClr val="0000FF"/>
                </a:solidFill>
              </a:rPr>
              <a:t>links, </a:t>
            </a:r>
            <a:r>
              <a:rPr lang="en-US" sz="2000"/>
              <a:t>describing the neuron inputs, with </a:t>
            </a:r>
            <a:r>
              <a:rPr lang="en-US" sz="2000">
                <a:solidFill>
                  <a:srgbClr val="0000FF"/>
                </a:solidFill>
              </a:rPr>
              <a:t>weights</a:t>
            </a:r>
            <a:r>
              <a:rPr lang="en-US" sz="2000"/>
              <a:t>  </a:t>
            </a:r>
            <a:r>
              <a:rPr lang="en-US" sz="2000" i="1">
                <a:solidFill>
                  <a:srgbClr val="009900"/>
                </a:solidFill>
              </a:rPr>
              <a:t>W</a:t>
            </a:r>
            <a:r>
              <a:rPr lang="en-US" sz="2000" i="1" baseline="-25000">
                <a:solidFill>
                  <a:srgbClr val="009900"/>
                </a:solidFill>
              </a:rPr>
              <a:t>1</a:t>
            </a:r>
            <a:r>
              <a:rPr lang="en-US" sz="2000" i="1">
                <a:solidFill>
                  <a:srgbClr val="009900"/>
                </a:solidFill>
              </a:rPr>
              <a:t>, W</a:t>
            </a:r>
            <a:r>
              <a:rPr lang="en-US" sz="2000" i="1" baseline="-25000">
                <a:solidFill>
                  <a:srgbClr val="009900"/>
                </a:solidFill>
              </a:rPr>
              <a:t>2</a:t>
            </a:r>
            <a:r>
              <a:rPr lang="en-US" sz="2000" i="1">
                <a:solidFill>
                  <a:srgbClr val="009900"/>
                </a:solidFill>
              </a:rPr>
              <a:t>, …, W</a:t>
            </a:r>
            <a:r>
              <a:rPr lang="en-US" sz="2000" i="1" baseline="-25000">
                <a:solidFill>
                  <a:srgbClr val="009900"/>
                </a:solidFill>
              </a:rPr>
              <a:t>m</a:t>
            </a:r>
            <a:endParaRPr lang="en-US" sz="2000" baseline="-25000"/>
          </a:p>
          <a:p>
            <a:pPr lvl="1">
              <a:buClr>
                <a:schemeClr val="tx1"/>
              </a:buClr>
              <a:buFontTx/>
              <a:buChar char="2"/>
            </a:pPr>
            <a:r>
              <a:rPr lang="en-US" sz="2000"/>
              <a:t>An</a:t>
            </a:r>
            <a:r>
              <a:rPr lang="en-US" sz="2000">
                <a:solidFill>
                  <a:srgbClr val="0000FF"/>
                </a:solidFill>
              </a:rPr>
              <a:t> adder</a:t>
            </a:r>
            <a:r>
              <a:rPr lang="en-US" sz="2000"/>
              <a:t> function (linear combiner) for computing the weighted sum of the inputs:</a:t>
            </a:r>
          </a:p>
          <a:p>
            <a:pPr lvl="1">
              <a:buClr>
                <a:schemeClr val="tx1"/>
              </a:buClr>
              <a:buFontTx/>
              <a:buNone/>
            </a:pPr>
            <a:r>
              <a:rPr lang="en-US" sz="2000"/>
              <a:t>	(real numbers)</a:t>
            </a:r>
          </a:p>
          <a:p>
            <a:pPr lvl="1">
              <a:buClr>
                <a:schemeClr val="tx1"/>
              </a:buClr>
              <a:buFontTx/>
              <a:buChar char="2"/>
            </a:pPr>
            <a:endParaRPr lang="en-US" sz="2000"/>
          </a:p>
          <a:p>
            <a:pPr lvl="1">
              <a:buClr>
                <a:schemeClr val="tx1"/>
              </a:buClr>
              <a:buFontTx/>
              <a:buChar char="3"/>
            </a:pPr>
            <a:r>
              <a:rPr lang="en-US" sz="2000">
                <a:solidFill>
                  <a:srgbClr val="0000FF"/>
                </a:solidFill>
              </a:rPr>
              <a:t>Activation function</a:t>
            </a:r>
            <a:r>
              <a:rPr lang="en-US" sz="2000"/>
              <a:t>       for limiting the amplitude of the neuron output. Here ‘b’ denotes bias.</a:t>
            </a:r>
          </a:p>
        </p:txBody>
      </p:sp>
      <p:graphicFrame>
        <p:nvGraphicFramePr>
          <p:cNvPr id="8197" name="Object 5"/>
          <p:cNvGraphicFramePr>
            <a:graphicFrameLocks noChangeAspect="1"/>
          </p:cNvGraphicFramePr>
          <p:nvPr/>
        </p:nvGraphicFramePr>
        <p:xfrm>
          <a:off x="5257800" y="3581400"/>
          <a:ext cx="2743200" cy="762000"/>
        </p:xfrm>
        <a:graphic>
          <a:graphicData uri="http://schemas.openxmlformats.org/presentationml/2006/ole">
            <p:oleObj spid="_x0000_s8197" name="Equation" r:id="rId4" imgW="622080" imgH="342720" progId="Equation.3">
              <p:embed/>
            </p:oleObj>
          </a:graphicData>
        </a:graphic>
      </p:graphicFrame>
      <p:graphicFrame>
        <p:nvGraphicFramePr>
          <p:cNvPr id="8198" name="Object 6"/>
          <p:cNvGraphicFramePr>
            <a:graphicFrameLocks noChangeAspect="1"/>
          </p:cNvGraphicFramePr>
          <p:nvPr/>
        </p:nvGraphicFramePr>
        <p:xfrm>
          <a:off x="3657600" y="4495800"/>
          <a:ext cx="392113" cy="457200"/>
        </p:xfrm>
        <a:graphic>
          <a:graphicData uri="http://schemas.openxmlformats.org/presentationml/2006/ole">
            <p:oleObj spid="_x0000_s8198" name="Equation" r:id="rId5" imgW="139680" imgH="164880" progId="Equation.3">
              <p:embed/>
            </p:oleObj>
          </a:graphicData>
        </a:graphic>
      </p:graphicFrame>
      <p:graphicFrame>
        <p:nvGraphicFramePr>
          <p:cNvPr id="8199" name="Object 7"/>
          <p:cNvGraphicFramePr>
            <a:graphicFrameLocks noChangeAspect="1"/>
          </p:cNvGraphicFramePr>
          <p:nvPr/>
        </p:nvGraphicFramePr>
        <p:xfrm>
          <a:off x="5278438" y="5300663"/>
          <a:ext cx="2547937" cy="719137"/>
        </p:xfrm>
        <a:graphic>
          <a:graphicData uri="http://schemas.openxmlformats.org/presentationml/2006/ole">
            <p:oleObj spid="_x0000_s8199" name="Equation" r:id="rId6" imgW="761760" imgH="203040" progId="Equation.3">
              <p:embed/>
            </p:oleObj>
          </a:graphicData>
        </a:graphic>
      </p:graphicFrame>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0" name="Rectangle 2"/>
          <p:cNvSpPr>
            <a:spLocks noGrp="1" noChangeArrowheads="1"/>
          </p:cNvSpPr>
          <p:nvPr>
            <p:ph type="title"/>
          </p:nvPr>
        </p:nvSpPr>
        <p:spPr>
          <a:xfrm>
            <a:off x="685800" y="381000"/>
            <a:ext cx="7772400" cy="914400"/>
          </a:xfrm>
        </p:spPr>
        <p:txBody>
          <a:bodyPr/>
          <a:lstStyle/>
          <a:p>
            <a:r>
              <a:rPr lang="en-US"/>
              <a:t>Recurrent Network</a:t>
            </a:r>
          </a:p>
        </p:txBody>
      </p:sp>
      <p:sp>
        <p:nvSpPr>
          <p:cNvPr id="263171" name="Rectangle 3"/>
          <p:cNvSpPr>
            <a:spLocks noGrp="1" noChangeArrowheads="1"/>
          </p:cNvSpPr>
          <p:nvPr>
            <p:ph type="body" idx="1"/>
          </p:nvPr>
        </p:nvSpPr>
        <p:spPr>
          <a:xfrm>
            <a:off x="685800" y="1676400"/>
            <a:ext cx="8153400" cy="4724400"/>
          </a:xfrm>
        </p:spPr>
        <p:txBody>
          <a:bodyPr/>
          <a:lstStyle/>
          <a:p>
            <a:pPr algn="just">
              <a:lnSpc>
                <a:spcPct val="80000"/>
              </a:lnSpc>
              <a:buClr>
                <a:schemeClr val="tx1"/>
              </a:buClr>
              <a:buSzTx/>
              <a:buFont typeface="Arial" charset="0"/>
              <a:buChar char="●"/>
            </a:pPr>
            <a:r>
              <a:rPr lang="en-US" sz="2400" b="1"/>
              <a:t>FFNN</a:t>
            </a:r>
            <a:r>
              <a:rPr lang="en-US" sz="2400"/>
              <a:t> is acyclic where data passes from input to the output nodes and not vice versa.</a:t>
            </a:r>
          </a:p>
          <a:p>
            <a:pPr lvl="1" algn="just">
              <a:lnSpc>
                <a:spcPct val="80000"/>
              </a:lnSpc>
              <a:buClr>
                <a:schemeClr val="tx1"/>
              </a:buClr>
              <a:buSzTx/>
              <a:buFont typeface="Arial" charset="0"/>
              <a:buChar char="−"/>
            </a:pPr>
            <a:r>
              <a:rPr lang="en-US" sz="2000"/>
              <a:t>Once the FFNN is trained, its state is fixed and does not alter as new data is presented to it. It does not have memory.</a:t>
            </a:r>
          </a:p>
          <a:p>
            <a:pPr algn="just">
              <a:lnSpc>
                <a:spcPct val="80000"/>
              </a:lnSpc>
              <a:buClr>
                <a:schemeClr val="tx1"/>
              </a:buClr>
              <a:buSzTx/>
              <a:buFont typeface="Arial" charset="0"/>
              <a:buChar char="●"/>
            </a:pPr>
            <a:r>
              <a:rPr lang="en-US" sz="2400" b="1"/>
              <a:t>Recurrent network</a:t>
            </a:r>
            <a:r>
              <a:rPr lang="en-US" sz="2400"/>
              <a:t> can have connections that go backward from output to input nodes and models dynamic systems.</a:t>
            </a:r>
          </a:p>
          <a:p>
            <a:pPr lvl="1" algn="just">
              <a:lnSpc>
                <a:spcPct val="80000"/>
              </a:lnSpc>
              <a:buClr>
                <a:schemeClr val="tx1"/>
              </a:buClr>
              <a:buSzTx/>
              <a:buFont typeface="Arial" charset="0"/>
              <a:buChar char="−"/>
            </a:pPr>
            <a:r>
              <a:rPr lang="en-US" sz="2000"/>
              <a:t>In this way, a recurrent network’s internal state can be altered as sets of input data are presented. It can be said to have memory.</a:t>
            </a:r>
          </a:p>
          <a:p>
            <a:pPr lvl="1" algn="just">
              <a:lnSpc>
                <a:spcPct val="80000"/>
              </a:lnSpc>
              <a:buClr>
                <a:schemeClr val="tx1"/>
              </a:buClr>
              <a:buSzTx/>
              <a:buFont typeface="Arial" charset="0"/>
              <a:buChar char="−"/>
            </a:pPr>
            <a:r>
              <a:rPr lang="en-US" sz="2000"/>
              <a:t>It is useful in solving problems where the solution depends not just on the current inputs but on all previous inputs. </a:t>
            </a:r>
          </a:p>
          <a:p>
            <a:pPr algn="just">
              <a:lnSpc>
                <a:spcPct val="80000"/>
              </a:lnSpc>
              <a:buClr>
                <a:schemeClr val="tx1"/>
              </a:buClr>
              <a:buSzTx/>
              <a:buFont typeface="Arial" charset="0"/>
              <a:buChar char="●"/>
            </a:pPr>
            <a:r>
              <a:rPr lang="en-US" sz="2400"/>
              <a:t>Applications</a:t>
            </a:r>
          </a:p>
          <a:p>
            <a:pPr lvl="1" algn="just">
              <a:lnSpc>
                <a:spcPct val="80000"/>
              </a:lnSpc>
              <a:buClr>
                <a:schemeClr val="tx1"/>
              </a:buClr>
              <a:buSzTx/>
              <a:buFont typeface="Arial" charset="0"/>
              <a:buChar char="−"/>
            </a:pPr>
            <a:r>
              <a:rPr lang="en-US" sz="2000"/>
              <a:t>predict stock market price, </a:t>
            </a:r>
          </a:p>
          <a:p>
            <a:pPr lvl="1" algn="just">
              <a:lnSpc>
                <a:spcPct val="80000"/>
              </a:lnSpc>
              <a:buClr>
                <a:schemeClr val="tx1"/>
              </a:buClr>
              <a:buSzTx/>
              <a:buFont typeface="Arial" charset="0"/>
              <a:buChar char="−"/>
            </a:pPr>
            <a:r>
              <a:rPr lang="en-US" sz="2000"/>
              <a:t>weather forecast</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p:cNvSpPr>
            <a:spLocks noGrp="1" noChangeArrowheads="1"/>
          </p:cNvSpPr>
          <p:nvPr>
            <p:ph type="body" idx="1"/>
          </p:nvPr>
        </p:nvSpPr>
        <p:spPr>
          <a:xfrm>
            <a:off x="762000" y="1600200"/>
            <a:ext cx="8153400" cy="762000"/>
          </a:xfrm>
        </p:spPr>
        <p:txBody>
          <a:bodyPr/>
          <a:lstStyle/>
          <a:p>
            <a:pPr>
              <a:buClr>
                <a:schemeClr val="tx1"/>
              </a:buClr>
              <a:buSzTx/>
              <a:buFont typeface="Arial" charset="0"/>
              <a:buChar char="●"/>
            </a:pPr>
            <a:r>
              <a:rPr lang="en-US" sz="2400"/>
              <a:t>Recurrent Network with </a:t>
            </a:r>
            <a:r>
              <a:rPr lang="en-US" sz="2400" b="1" i="1">
                <a:solidFill>
                  <a:srgbClr val="996600"/>
                </a:solidFill>
              </a:rPr>
              <a:t>hidden neuron</a:t>
            </a:r>
            <a:r>
              <a:rPr lang="en-US" sz="2400"/>
              <a:t>: unit delay operator </a:t>
            </a:r>
            <a:r>
              <a:rPr lang="en-US" sz="2400" i="1">
                <a:solidFill>
                  <a:srgbClr val="0000FF"/>
                </a:solidFill>
              </a:rPr>
              <a:t>d </a:t>
            </a:r>
            <a:r>
              <a:rPr lang="en-US" sz="2400" i="1" baseline="30000">
                <a:solidFill>
                  <a:srgbClr val="0000FF"/>
                </a:solidFill>
              </a:rPr>
              <a:t> </a:t>
            </a:r>
            <a:r>
              <a:rPr lang="en-US" sz="2400"/>
              <a:t>is used to model a dynamic system</a:t>
            </a:r>
            <a:endParaRPr lang="en-US" sz="2400" b="1" i="1" baseline="30000">
              <a:solidFill>
                <a:srgbClr val="0000FF"/>
              </a:solidFill>
            </a:endParaRPr>
          </a:p>
          <a:p>
            <a:pPr>
              <a:buFont typeface="Wingdings" pitchFamily="2" charset="2"/>
              <a:buNone/>
            </a:pPr>
            <a:endParaRPr lang="en-US" sz="2400"/>
          </a:p>
        </p:txBody>
      </p:sp>
      <p:sp>
        <p:nvSpPr>
          <p:cNvPr id="165892" name="Rectangle 4"/>
          <p:cNvSpPr>
            <a:spLocks noChangeArrowheads="1"/>
          </p:cNvSpPr>
          <p:nvPr/>
        </p:nvSpPr>
        <p:spPr bwMode="auto">
          <a:xfrm>
            <a:off x="609600" y="-152400"/>
            <a:ext cx="7772400" cy="1143000"/>
          </a:xfrm>
          <a:prstGeom prst="rect">
            <a:avLst/>
          </a:prstGeom>
          <a:noFill/>
          <a:ln w="9525">
            <a:noFill/>
            <a:miter lim="800000"/>
            <a:headEnd/>
            <a:tailEnd/>
          </a:ln>
          <a:effectLst/>
        </p:spPr>
        <p:txBody>
          <a:bodyPr anchor="ctr"/>
          <a:lstStyle/>
          <a:p>
            <a:endParaRPr lang="en-US" sz="4200">
              <a:solidFill>
                <a:schemeClr val="tx2"/>
              </a:solidFill>
              <a:latin typeface="Times New Roman" pitchFamily="18" charset="0"/>
            </a:endParaRPr>
          </a:p>
        </p:txBody>
      </p:sp>
      <p:grpSp>
        <p:nvGrpSpPr>
          <p:cNvPr id="165893" name="Group 5"/>
          <p:cNvGrpSpPr>
            <a:grpSpLocks/>
          </p:cNvGrpSpPr>
          <p:nvPr/>
        </p:nvGrpSpPr>
        <p:grpSpPr bwMode="auto">
          <a:xfrm>
            <a:off x="1752600" y="3124200"/>
            <a:ext cx="6477000" cy="2743200"/>
            <a:chOff x="1104" y="1632"/>
            <a:chExt cx="4080" cy="2160"/>
          </a:xfrm>
        </p:grpSpPr>
        <p:sp>
          <p:nvSpPr>
            <p:cNvPr id="165894" name="Oval 6"/>
            <p:cNvSpPr>
              <a:spLocks noChangeArrowheads="1"/>
            </p:cNvSpPr>
            <p:nvPr/>
          </p:nvSpPr>
          <p:spPr bwMode="auto">
            <a:xfrm>
              <a:off x="3744" y="3120"/>
              <a:ext cx="240" cy="240"/>
            </a:xfrm>
            <a:prstGeom prst="ellipse">
              <a:avLst/>
            </a:prstGeom>
            <a:solidFill>
              <a:srgbClr val="009900"/>
            </a:solidFill>
            <a:ln w="9525">
              <a:solidFill>
                <a:schemeClr val="tx1"/>
              </a:solidFill>
              <a:round/>
              <a:headEnd/>
              <a:tailEnd/>
            </a:ln>
            <a:effectLst/>
          </p:spPr>
          <p:txBody>
            <a:bodyPr wrap="none" anchor="ctr"/>
            <a:lstStyle/>
            <a:p>
              <a:endParaRPr lang="en-IN"/>
            </a:p>
          </p:txBody>
        </p:sp>
        <p:sp>
          <p:nvSpPr>
            <p:cNvPr id="165895" name="Oval 7"/>
            <p:cNvSpPr>
              <a:spLocks noChangeArrowheads="1"/>
            </p:cNvSpPr>
            <p:nvPr/>
          </p:nvSpPr>
          <p:spPr bwMode="auto">
            <a:xfrm>
              <a:off x="3744" y="1632"/>
              <a:ext cx="240" cy="240"/>
            </a:xfrm>
            <a:prstGeom prst="ellipse">
              <a:avLst/>
            </a:prstGeom>
            <a:solidFill>
              <a:srgbClr val="009900"/>
            </a:solidFill>
            <a:ln w="9525">
              <a:solidFill>
                <a:schemeClr val="tx1"/>
              </a:solidFill>
              <a:round/>
              <a:headEnd/>
              <a:tailEnd/>
            </a:ln>
            <a:effectLst/>
          </p:spPr>
          <p:txBody>
            <a:bodyPr wrap="none" anchor="ctr"/>
            <a:lstStyle/>
            <a:p>
              <a:endParaRPr lang="en-IN"/>
            </a:p>
          </p:txBody>
        </p:sp>
        <p:sp>
          <p:nvSpPr>
            <p:cNvPr id="165896" name="Oval 8"/>
            <p:cNvSpPr>
              <a:spLocks noChangeArrowheads="1"/>
            </p:cNvSpPr>
            <p:nvPr/>
          </p:nvSpPr>
          <p:spPr bwMode="auto">
            <a:xfrm>
              <a:off x="3744" y="2352"/>
              <a:ext cx="240" cy="240"/>
            </a:xfrm>
            <a:prstGeom prst="ellipse">
              <a:avLst/>
            </a:prstGeom>
            <a:solidFill>
              <a:srgbClr val="996600"/>
            </a:solidFill>
            <a:ln w="9525">
              <a:solidFill>
                <a:schemeClr val="tx1"/>
              </a:solidFill>
              <a:round/>
              <a:headEnd/>
              <a:tailEnd/>
            </a:ln>
            <a:effectLst/>
          </p:spPr>
          <p:txBody>
            <a:bodyPr wrap="none" anchor="ctr"/>
            <a:lstStyle/>
            <a:p>
              <a:endParaRPr lang="en-IN"/>
            </a:p>
          </p:txBody>
        </p:sp>
        <p:sp>
          <p:nvSpPr>
            <p:cNvPr id="165897" name="Rectangle 9"/>
            <p:cNvSpPr>
              <a:spLocks noChangeArrowheads="1"/>
            </p:cNvSpPr>
            <p:nvPr/>
          </p:nvSpPr>
          <p:spPr bwMode="auto">
            <a:xfrm>
              <a:off x="2544" y="3648"/>
              <a:ext cx="144" cy="144"/>
            </a:xfrm>
            <a:prstGeom prst="rect">
              <a:avLst/>
            </a:prstGeom>
            <a:solidFill>
              <a:srgbClr val="0000FF"/>
            </a:solidFill>
            <a:ln w="9525">
              <a:solidFill>
                <a:schemeClr val="tx1"/>
              </a:solidFill>
              <a:miter lim="800000"/>
              <a:headEnd/>
              <a:tailEnd/>
            </a:ln>
            <a:effectLst/>
          </p:spPr>
          <p:txBody>
            <a:bodyPr wrap="none" anchor="ctr"/>
            <a:lstStyle/>
            <a:p>
              <a:endParaRPr lang="en-IN"/>
            </a:p>
          </p:txBody>
        </p:sp>
        <p:sp>
          <p:nvSpPr>
            <p:cNvPr id="165898" name="Rectangle 10"/>
            <p:cNvSpPr>
              <a:spLocks noChangeArrowheads="1"/>
            </p:cNvSpPr>
            <p:nvPr/>
          </p:nvSpPr>
          <p:spPr bwMode="auto">
            <a:xfrm>
              <a:off x="2544" y="1680"/>
              <a:ext cx="144" cy="144"/>
            </a:xfrm>
            <a:prstGeom prst="rect">
              <a:avLst/>
            </a:prstGeom>
            <a:solidFill>
              <a:srgbClr val="0000FF"/>
            </a:solidFill>
            <a:ln w="9525">
              <a:solidFill>
                <a:schemeClr val="tx1"/>
              </a:solidFill>
              <a:miter lim="800000"/>
              <a:headEnd/>
              <a:tailEnd/>
            </a:ln>
            <a:effectLst/>
          </p:spPr>
          <p:txBody>
            <a:bodyPr wrap="none" anchor="ctr"/>
            <a:lstStyle/>
            <a:p>
              <a:endParaRPr lang="en-IN"/>
            </a:p>
          </p:txBody>
        </p:sp>
        <p:sp>
          <p:nvSpPr>
            <p:cNvPr id="165899" name="Rectangle 11"/>
            <p:cNvSpPr>
              <a:spLocks noChangeArrowheads="1"/>
            </p:cNvSpPr>
            <p:nvPr/>
          </p:nvSpPr>
          <p:spPr bwMode="auto">
            <a:xfrm>
              <a:off x="2544" y="2400"/>
              <a:ext cx="144" cy="144"/>
            </a:xfrm>
            <a:prstGeom prst="rect">
              <a:avLst/>
            </a:prstGeom>
            <a:solidFill>
              <a:srgbClr val="0000FF"/>
            </a:solidFill>
            <a:ln w="9525">
              <a:solidFill>
                <a:schemeClr val="tx1"/>
              </a:solidFill>
              <a:miter lim="800000"/>
              <a:headEnd/>
              <a:tailEnd/>
            </a:ln>
            <a:effectLst/>
          </p:spPr>
          <p:txBody>
            <a:bodyPr wrap="none" anchor="ctr"/>
            <a:lstStyle/>
            <a:p>
              <a:endParaRPr lang="en-IN"/>
            </a:p>
          </p:txBody>
        </p:sp>
        <p:sp>
          <p:nvSpPr>
            <p:cNvPr id="165900" name="Rectangle 12"/>
            <p:cNvSpPr>
              <a:spLocks noChangeArrowheads="1"/>
            </p:cNvSpPr>
            <p:nvPr/>
          </p:nvSpPr>
          <p:spPr bwMode="auto">
            <a:xfrm>
              <a:off x="2544" y="3168"/>
              <a:ext cx="144" cy="144"/>
            </a:xfrm>
            <a:prstGeom prst="rect">
              <a:avLst/>
            </a:prstGeom>
            <a:solidFill>
              <a:srgbClr val="0000FF"/>
            </a:solidFill>
            <a:ln w="9525">
              <a:solidFill>
                <a:schemeClr val="tx1"/>
              </a:solidFill>
              <a:miter lim="800000"/>
              <a:headEnd/>
              <a:tailEnd/>
            </a:ln>
            <a:effectLst/>
          </p:spPr>
          <p:txBody>
            <a:bodyPr wrap="none" anchor="ctr"/>
            <a:lstStyle/>
            <a:p>
              <a:endParaRPr lang="en-IN"/>
            </a:p>
          </p:txBody>
        </p:sp>
        <p:sp>
          <p:nvSpPr>
            <p:cNvPr id="165901" name="Text Box 13"/>
            <p:cNvSpPr txBox="1">
              <a:spLocks noChangeArrowheads="1"/>
            </p:cNvSpPr>
            <p:nvPr/>
          </p:nvSpPr>
          <p:spPr bwMode="auto">
            <a:xfrm>
              <a:off x="1104" y="1632"/>
              <a:ext cx="204" cy="323"/>
            </a:xfrm>
            <a:prstGeom prst="rect">
              <a:avLst/>
            </a:prstGeom>
            <a:noFill/>
            <a:ln w="12700">
              <a:solidFill>
                <a:schemeClr val="tx1"/>
              </a:solidFill>
              <a:miter lim="800000"/>
              <a:headEnd/>
              <a:tailEnd/>
            </a:ln>
            <a:effectLst/>
          </p:spPr>
          <p:txBody>
            <a:bodyPr wrap="none">
              <a:spAutoFit/>
            </a:bodyPr>
            <a:lstStyle/>
            <a:p>
              <a:pPr eaLnBrk="0" hangingPunct="0"/>
              <a:r>
                <a:rPr lang="en-US" sz="2000" i="1">
                  <a:solidFill>
                    <a:srgbClr val="0000FF"/>
                  </a:solidFill>
                  <a:latin typeface="Times New Roman" pitchFamily="18" charset="0"/>
                </a:rPr>
                <a:t>d</a:t>
              </a:r>
              <a:endParaRPr lang="en-US" sz="2000" b="1" i="1" baseline="30000">
                <a:solidFill>
                  <a:srgbClr val="0000FF"/>
                </a:solidFill>
                <a:latin typeface="Times New Roman" pitchFamily="18" charset="0"/>
              </a:endParaRPr>
            </a:p>
          </p:txBody>
        </p:sp>
        <p:sp>
          <p:nvSpPr>
            <p:cNvPr id="165902" name="Text Box 14"/>
            <p:cNvSpPr txBox="1">
              <a:spLocks noChangeArrowheads="1"/>
            </p:cNvSpPr>
            <p:nvPr/>
          </p:nvSpPr>
          <p:spPr bwMode="auto">
            <a:xfrm>
              <a:off x="1104" y="2352"/>
              <a:ext cx="204" cy="323"/>
            </a:xfrm>
            <a:prstGeom prst="rect">
              <a:avLst/>
            </a:prstGeom>
            <a:noFill/>
            <a:ln w="12700">
              <a:solidFill>
                <a:schemeClr val="tx1"/>
              </a:solidFill>
              <a:miter lim="800000"/>
              <a:headEnd/>
              <a:tailEnd/>
            </a:ln>
            <a:effectLst/>
          </p:spPr>
          <p:txBody>
            <a:bodyPr wrap="none">
              <a:spAutoFit/>
            </a:bodyPr>
            <a:lstStyle/>
            <a:p>
              <a:pPr eaLnBrk="0" hangingPunct="0"/>
              <a:r>
                <a:rPr lang="en-US" sz="2000" i="1">
                  <a:solidFill>
                    <a:srgbClr val="0000FF"/>
                  </a:solidFill>
                  <a:latin typeface="Times New Roman" pitchFamily="18" charset="0"/>
                </a:rPr>
                <a:t>d</a:t>
              </a:r>
              <a:endParaRPr lang="en-US" sz="2000" b="1" i="1" baseline="30000">
                <a:solidFill>
                  <a:srgbClr val="0000FF"/>
                </a:solidFill>
                <a:latin typeface="Times New Roman" pitchFamily="18" charset="0"/>
              </a:endParaRPr>
            </a:p>
          </p:txBody>
        </p:sp>
        <p:sp>
          <p:nvSpPr>
            <p:cNvPr id="165903" name="Text Box 15"/>
            <p:cNvSpPr txBox="1">
              <a:spLocks noChangeArrowheads="1"/>
            </p:cNvSpPr>
            <p:nvPr/>
          </p:nvSpPr>
          <p:spPr bwMode="auto">
            <a:xfrm>
              <a:off x="1104" y="3120"/>
              <a:ext cx="204" cy="322"/>
            </a:xfrm>
            <a:prstGeom prst="rect">
              <a:avLst/>
            </a:prstGeom>
            <a:noFill/>
            <a:ln w="12700">
              <a:solidFill>
                <a:schemeClr val="tx1"/>
              </a:solidFill>
              <a:miter lim="800000"/>
              <a:headEnd/>
              <a:tailEnd/>
            </a:ln>
            <a:effectLst/>
          </p:spPr>
          <p:txBody>
            <a:bodyPr wrap="none">
              <a:spAutoFit/>
            </a:bodyPr>
            <a:lstStyle/>
            <a:p>
              <a:pPr eaLnBrk="0" hangingPunct="0"/>
              <a:r>
                <a:rPr lang="en-US" sz="2000" i="1">
                  <a:solidFill>
                    <a:srgbClr val="0000FF"/>
                  </a:solidFill>
                  <a:latin typeface="Times New Roman" pitchFamily="18" charset="0"/>
                </a:rPr>
                <a:t>d</a:t>
              </a:r>
              <a:endParaRPr lang="en-US" sz="2000" b="1" i="1" baseline="30000">
                <a:solidFill>
                  <a:srgbClr val="0000FF"/>
                </a:solidFill>
                <a:latin typeface="Times New Roman" pitchFamily="18" charset="0"/>
              </a:endParaRPr>
            </a:p>
          </p:txBody>
        </p:sp>
        <p:cxnSp>
          <p:nvCxnSpPr>
            <p:cNvPr id="165904" name="AutoShape 16"/>
            <p:cNvCxnSpPr>
              <a:cxnSpLocks noChangeShapeType="1"/>
              <a:stCxn id="165896" idx="6"/>
              <a:endCxn id="165902" idx="1"/>
            </p:cNvCxnSpPr>
            <p:nvPr/>
          </p:nvCxnSpPr>
          <p:spPr bwMode="auto">
            <a:xfrm flipH="1">
              <a:off x="1104" y="2472"/>
              <a:ext cx="2880" cy="9"/>
            </a:xfrm>
            <a:prstGeom prst="bentConnector5">
              <a:avLst>
                <a:gd name="adj1" fmla="val -15662"/>
                <a:gd name="adj2" fmla="val -13611116"/>
                <a:gd name="adj3" fmla="val 112222"/>
              </a:avLst>
            </a:prstGeom>
            <a:noFill/>
            <a:ln w="9525">
              <a:solidFill>
                <a:schemeClr val="tx1"/>
              </a:solidFill>
              <a:miter lim="800000"/>
              <a:headEnd/>
              <a:tailEnd type="triangle" w="med" len="med"/>
            </a:ln>
            <a:effectLst/>
          </p:spPr>
        </p:cxnSp>
        <p:cxnSp>
          <p:nvCxnSpPr>
            <p:cNvPr id="165905" name="AutoShape 17"/>
            <p:cNvCxnSpPr>
              <a:cxnSpLocks noChangeShapeType="1"/>
              <a:stCxn id="165895" idx="6"/>
              <a:endCxn id="165901" idx="1"/>
            </p:cNvCxnSpPr>
            <p:nvPr/>
          </p:nvCxnSpPr>
          <p:spPr bwMode="auto">
            <a:xfrm flipH="1">
              <a:off x="1104" y="1752"/>
              <a:ext cx="2880" cy="9"/>
            </a:xfrm>
            <a:prstGeom prst="bentConnector5">
              <a:avLst>
                <a:gd name="adj1" fmla="val -5000"/>
                <a:gd name="adj2" fmla="val -3488894"/>
                <a:gd name="adj3" fmla="val 105000"/>
              </a:avLst>
            </a:prstGeom>
            <a:noFill/>
            <a:ln w="9525">
              <a:solidFill>
                <a:schemeClr val="tx1"/>
              </a:solidFill>
              <a:miter lim="800000"/>
              <a:headEnd/>
              <a:tailEnd type="triangle" w="med" len="med"/>
            </a:ln>
            <a:effectLst/>
          </p:spPr>
        </p:cxnSp>
        <p:cxnSp>
          <p:nvCxnSpPr>
            <p:cNvPr id="165906" name="AutoShape 18"/>
            <p:cNvCxnSpPr>
              <a:cxnSpLocks noChangeShapeType="1"/>
              <a:stCxn id="165898" idx="3"/>
              <a:endCxn id="165895" idx="2"/>
            </p:cNvCxnSpPr>
            <p:nvPr/>
          </p:nvCxnSpPr>
          <p:spPr bwMode="auto">
            <a:xfrm>
              <a:off x="2688" y="1752"/>
              <a:ext cx="1056" cy="0"/>
            </a:xfrm>
            <a:prstGeom prst="straightConnector1">
              <a:avLst/>
            </a:prstGeom>
            <a:noFill/>
            <a:ln w="9525">
              <a:solidFill>
                <a:schemeClr val="tx1"/>
              </a:solidFill>
              <a:round/>
              <a:headEnd/>
              <a:tailEnd type="triangle" w="med" len="med"/>
            </a:ln>
            <a:effectLst/>
          </p:spPr>
        </p:cxnSp>
        <p:cxnSp>
          <p:nvCxnSpPr>
            <p:cNvPr id="165907" name="AutoShape 19"/>
            <p:cNvCxnSpPr>
              <a:cxnSpLocks noChangeShapeType="1"/>
              <a:stCxn id="165899" idx="3"/>
              <a:endCxn id="165896" idx="2"/>
            </p:cNvCxnSpPr>
            <p:nvPr/>
          </p:nvCxnSpPr>
          <p:spPr bwMode="auto">
            <a:xfrm>
              <a:off x="2688" y="2472"/>
              <a:ext cx="1056" cy="0"/>
            </a:xfrm>
            <a:prstGeom prst="straightConnector1">
              <a:avLst/>
            </a:prstGeom>
            <a:noFill/>
            <a:ln w="9525">
              <a:solidFill>
                <a:schemeClr val="tx1"/>
              </a:solidFill>
              <a:round/>
              <a:headEnd/>
              <a:tailEnd type="triangle" w="med" len="med"/>
            </a:ln>
            <a:effectLst/>
          </p:spPr>
        </p:cxnSp>
        <p:cxnSp>
          <p:nvCxnSpPr>
            <p:cNvPr id="165908" name="AutoShape 20"/>
            <p:cNvCxnSpPr>
              <a:cxnSpLocks noChangeShapeType="1"/>
              <a:stCxn id="165900" idx="3"/>
              <a:endCxn id="165894" idx="2"/>
            </p:cNvCxnSpPr>
            <p:nvPr/>
          </p:nvCxnSpPr>
          <p:spPr bwMode="auto">
            <a:xfrm>
              <a:off x="2688" y="3240"/>
              <a:ext cx="1056" cy="0"/>
            </a:xfrm>
            <a:prstGeom prst="straightConnector1">
              <a:avLst/>
            </a:prstGeom>
            <a:noFill/>
            <a:ln w="9525">
              <a:solidFill>
                <a:schemeClr val="tx1"/>
              </a:solidFill>
              <a:round/>
              <a:headEnd/>
              <a:tailEnd type="triangle" w="med" len="med"/>
            </a:ln>
            <a:effectLst/>
          </p:spPr>
        </p:cxnSp>
        <p:cxnSp>
          <p:nvCxnSpPr>
            <p:cNvPr id="165909" name="AutoShape 21"/>
            <p:cNvCxnSpPr>
              <a:cxnSpLocks noChangeShapeType="1"/>
              <a:stCxn id="165897" idx="3"/>
              <a:endCxn id="165894" idx="3"/>
            </p:cNvCxnSpPr>
            <p:nvPr/>
          </p:nvCxnSpPr>
          <p:spPr bwMode="auto">
            <a:xfrm flipV="1">
              <a:off x="2688" y="3325"/>
              <a:ext cx="1091" cy="395"/>
            </a:xfrm>
            <a:prstGeom prst="straightConnector1">
              <a:avLst/>
            </a:prstGeom>
            <a:noFill/>
            <a:ln w="9525">
              <a:solidFill>
                <a:schemeClr val="tx1"/>
              </a:solidFill>
              <a:round/>
              <a:headEnd/>
              <a:tailEnd type="triangle" w="med" len="med"/>
            </a:ln>
            <a:effectLst/>
          </p:spPr>
        </p:cxnSp>
        <p:cxnSp>
          <p:nvCxnSpPr>
            <p:cNvPr id="165910" name="AutoShape 22"/>
            <p:cNvCxnSpPr>
              <a:cxnSpLocks noChangeShapeType="1"/>
              <a:stCxn id="165897" idx="3"/>
              <a:endCxn id="165896" idx="4"/>
            </p:cNvCxnSpPr>
            <p:nvPr/>
          </p:nvCxnSpPr>
          <p:spPr bwMode="auto">
            <a:xfrm flipV="1">
              <a:off x="2688" y="2592"/>
              <a:ext cx="1176" cy="1128"/>
            </a:xfrm>
            <a:prstGeom prst="straightConnector1">
              <a:avLst/>
            </a:prstGeom>
            <a:noFill/>
            <a:ln w="9525">
              <a:solidFill>
                <a:schemeClr val="tx1"/>
              </a:solidFill>
              <a:round/>
              <a:headEnd/>
              <a:tailEnd type="triangle" w="med" len="med"/>
            </a:ln>
            <a:effectLst/>
          </p:spPr>
        </p:cxnSp>
        <p:cxnSp>
          <p:nvCxnSpPr>
            <p:cNvPr id="165911" name="AutoShape 23"/>
            <p:cNvCxnSpPr>
              <a:cxnSpLocks noChangeShapeType="1"/>
              <a:stCxn id="165897" idx="3"/>
              <a:endCxn id="165895" idx="4"/>
            </p:cNvCxnSpPr>
            <p:nvPr/>
          </p:nvCxnSpPr>
          <p:spPr bwMode="auto">
            <a:xfrm flipV="1">
              <a:off x="2688" y="1872"/>
              <a:ext cx="1176" cy="1848"/>
            </a:xfrm>
            <a:prstGeom prst="straightConnector1">
              <a:avLst/>
            </a:prstGeom>
            <a:noFill/>
            <a:ln w="9525">
              <a:solidFill>
                <a:schemeClr val="tx1"/>
              </a:solidFill>
              <a:round/>
              <a:headEnd/>
              <a:tailEnd type="triangle" w="med" len="med"/>
            </a:ln>
            <a:effectLst/>
          </p:spPr>
        </p:cxnSp>
        <p:cxnSp>
          <p:nvCxnSpPr>
            <p:cNvPr id="165912" name="AutoShape 24"/>
            <p:cNvCxnSpPr>
              <a:cxnSpLocks noChangeShapeType="1"/>
              <a:stCxn id="165900" idx="3"/>
              <a:endCxn id="165896" idx="3"/>
            </p:cNvCxnSpPr>
            <p:nvPr/>
          </p:nvCxnSpPr>
          <p:spPr bwMode="auto">
            <a:xfrm flipV="1">
              <a:off x="2688" y="2557"/>
              <a:ext cx="1091" cy="683"/>
            </a:xfrm>
            <a:prstGeom prst="straightConnector1">
              <a:avLst/>
            </a:prstGeom>
            <a:noFill/>
            <a:ln w="9525">
              <a:solidFill>
                <a:schemeClr val="tx1"/>
              </a:solidFill>
              <a:round/>
              <a:headEnd/>
              <a:tailEnd type="triangle" w="med" len="med"/>
            </a:ln>
            <a:effectLst/>
          </p:spPr>
        </p:cxnSp>
        <p:cxnSp>
          <p:nvCxnSpPr>
            <p:cNvPr id="165913" name="AutoShape 25"/>
            <p:cNvCxnSpPr>
              <a:cxnSpLocks noChangeShapeType="1"/>
              <a:stCxn id="165900" idx="3"/>
              <a:endCxn id="165895" idx="3"/>
            </p:cNvCxnSpPr>
            <p:nvPr/>
          </p:nvCxnSpPr>
          <p:spPr bwMode="auto">
            <a:xfrm flipV="1">
              <a:off x="2688" y="1837"/>
              <a:ext cx="1091" cy="1403"/>
            </a:xfrm>
            <a:prstGeom prst="straightConnector1">
              <a:avLst/>
            </a:prstGeom>
            <a:noFill/>
            <a:ln w="9525">
              <a:solidFill>
                <a:schemeClr val="tx1"/>
              </a:solidFill>
              <a:round/>
              <a:headEnd/>
              <a:tailEnd type="triangle" w="med" len="med"/>
            </a:ln>
            <a:effectLst/>
          </p:spPr>
        </p:cxnSp>
        <p:cxnSp>
          <p:nvCxnSpPr>
            <p:cNvPr id="165914" name="AutoShape 26"/>
            <p:cNvCxnSpPr>
              <a:cxnSpLocks noChangeShapeType="1"/>
              <a:stCxn id="165899" idx="3"/>
              <a:endCxn id="165894" idx="1"/>
            </p:cNvCxnSpPr>
            <p:nvPr/>
          </p:nvCxnSpPr>
          <p:spPr bwMode="auto">
            <a:xfrm>
              <a:off x="2688" y="2472"/>
              <a:ext cx="1091" cy="683"/>
            </a:xfrm>
            <a:prstGeom prst="straightConnector1">
              <a:avLst/>
            </a:prstGeom>
            <a:noFill/>
            <a:ln w="9525">
              <a:solidFill>
                <a:schemeClr val="tx1"/>
              </a:solidFill>
              <a:round/>
              <a:headEnd/>
              <a:tailEnd type="triangle" w="med" len="med"/>
            </a:ln>
            <a:effectLst/>
          </p:spPr>
        </p:cxnSp>
        <p:cxnSp>
          <p:nvCxnSpPr>
            <p:cNvPr id="165915" name="AutoShape 27"/>
            <p:cNvCxnSpPr>
              <a:cxnSpLocks noChangeShapeType="1"/>
              <a:stCxn id="165899" idx="3"/>
              <a:endCxn id="165895" idx="3"/>
            </p:cNvCxnSpPr>
            <p:nvPr/>
          </p:nvCxnSpPr>
          <p:spPr bwMode="auto">
            <a:xfrm flipV="1">
              <a:off x="2688" y="1837"/>
              <a:ext cx="1091" cy="635"/>
            </a:xfrm>
            <a:prstGeom prst="straightConnector1">
              <a:avLst/>
            </a:prstGeom>
            <a:noFill/>
            <a:ln w="9525">
              <a:solidFill>
                <a:schemeClr val="tx1"/>
              </a:solidFill>
              <a:round/>
              <a:headEnd/>
              <a:tailEnd type="triangle" w="med" len="med"/>
            </a:ln>
            <a:effectLst/>
          </p:spPr>
        </p:cxnSp>
        <p:cxnSp>
          <p:nvCxnSpPr>
            <p:cNvPr id="165916" name="AutoShape 28"/>
            <p:cNvCxnSpPr>
              <a:cxnSpLocks noChangeShapeType="1"/>
              <a:stCxn id="165898" idx="3"/>
              <a:endCxn id="165896" idx="1"/>
            </p:cNvCxnSpPr>
            <p:nvPr/>
          </p:nvCxnSpPr>
          <p:spPr bwMode="auto">
            <a:xfrm>
              <a:off x="2688" y="1752"/>
              <a:ext cx="1091" cy="635"/>
            </a:xfrm>
            <a:prstGeom prst="straightConnector1">
              <a:avLst/>
            </a:prstGeom>
            <a:noFill/>
            <a:ln w="9525">
              <a:solidFill>
                <a:schemeClr val="tx1"/>
              </a:solidFill>
              <a:round/>
              <a:headEnd/>
              <a:tailEnd type="triangle" w="med" len="med"/>
            </a:ln>
            <a:effectLst/>
          </p:spPr>
        </p:cxnSp>
        <p:cxnSp>
          <p:nvCxnSpPr>
            <p:cNvPr id="165917" name="AutoShape 29"/>
            <p:cNvCxnSpPr>
              <a:cxnSpLocks noChangeShapeType="1"/>
              <a:stCxn id="165898" idx="3"/>
              <a:endCxn id="165894" idx="0"/>
            </p:cNvCxnSpPr>
            <p:nvPr/>
          </p:nvCxnSpPr>
          <p:spPr bwMode="auto">
            <a:xfrm>
              <a:off x="2688" y="1752"/>
              <a:ext cx="1176" cy="1368"/>
            </a:xfrm>
            <a:prstGeom prst="straightConnector1">
              <a:avLst/>
            </a:prstGeom>
            <a:noFill/>
            <a:ln w="9525">
              <a:solidFill>
                <a:schemeClr val="tx1"/>
              </a:solidFill>
              <a:round/>
              <a:headEnd/>
              <a:tailEnd type="triangle" w="med" len="med"/>
            </a:ln>
            <a:effectLst/>
          </p:spPr>
        </p:cxnSp>
        <p:cxnSp>
          <p:nvCxnSpPr>
            <p:cNvPr id="165918" name="AutoShape 30"/>
            <p:cNvCxnSpPr>
              <a:cxnSpLocks noChangeShapeType="1"/>
              <a:stCxn id="165901" idx="3"/>
              <a:endCxn id="165898" idx="1"/>
            </p:cNvCxnSpPr>
            <p:nvPr/>
          </p:nvCxnSpPr>
          <p:spPr bwMode="auto">
            <a:xfrm flipV="1">
              <a:off x="1401" y="1752"/>
              <a:ext cx="1143" cy="9"/>
            </a:xfrm>
            <a:prstGeom prst="straightConnector1">
              <a:avLst/>
            </a:prstGeom>
            <a:noFill/>
            <a:ln w="9525">
              <a:solidFill>
                <a:schemeClr val="tx1"/>
              </a:solidFill>
              <a:round/>
              <a:headEnd/>
              <a:tailEnd type="triangle" w="med" len="med"/>
            </a:ln>
            <a:effectLst/>
          </p:spPr>
        </p:cxnSp>
        <p:cxnSp>
          <p:nvCxnSpPr>
            <p:cNvPr id="165919" name="AutoShape 31"/>
            <p:cNvCxnSpPr>
              <a:cxnSpLocks noChangeShapeType="1"/>
              <a:stCxn id="165902" idx="3"/>
              <a:endCxn id="165899" idx="1"/>
            </p:cNvCxnSpPr>
            <p:nvPr/>
          </p:nvCxnSpPr>
          <p:spPr bwMode="auto">
            <a:xfrm flipV="1">
              <a:off x="1401" y="2472"/>
              <a:ext cx="1143" cy="9"/>
            </a:xfrm>
            <a:prstGeom prst="straightConnector1">
              <a:avLst/>
            </a:prstGeom>
            <a:noFill/>
            <a:ln w="9525">
              <a:solidFill>
                <a:schemeClr val="tx1"/>
              </a:solidFill>
              <a:round/>
              <a:headEnd/>
              <a:tailEnd type="triangle" w="med" len="med"/>
            </a:ln>
            <a:effectLst/>
          </p:spPr>
        </p:cxnSp>
        <p:cxnSp>
          <p:nvCxnSpPr>
            <p:cNvPr id="165920" name="AutoShape 32"/>
            <p:cNvCxnSpPr>
              <a:cxnSpLocks noChangeShapeType="1"/>
              <a:stCxn id="165903" idx="3"/>
              <a:endCxn id="165900" idx="1"/>
            </p:cNvCxnSpPr>
            <p:nvPr/>
          </p:nvCxnSpPr>
          <p:spPr bwMode="auto">
            <a:xfrm flipV="1">
              <a:off x="1401" y="3240"/>
              <a:ext cx="1143" cy="9"/>
            </a:xfrm>
            <a:prstGeom prst="straightConnector1">
              <a:avLst/>
            </a:prstGeom>
            <a:noFill/>
            <a:ln w="9525">
              <a:solidFill>
                <a:schemeClr val="tx1"/>
              </a:solidFill>
              <a:round/>
              <a:headEnd/>
              <a:tailEnd type="triangle" w="med" len="med"/>
            </a:ln>
            <a:effectLst/>
          </p:spPr>
        </p:cxnSp>
        <p:cxnSp>
          <p:nvCxnSpPr>
            <p:cNvPr id="165921" name="AutoShape 33"/>
            <p:cNvCxnSpPr>
              <a:cxnSpLocks noChangeShapeType="1"/>
              <a:stCxn id="165894" idx="6"/>
              <a:endCxn id="165903" idx="1"/>
            </p:cNvCxnSpPr>
            <p:nvPr/>
          </p:nvCxnSpPr>
          <p:spPr bwMode="auto">
            <a:xfrm flipH="1">
              <a:off x="1104" y="3240"/>
              <a:ext cx="2880" cy="9"/>
            </a:xfrm>
            <a:prstGeom prst="bentConnector5">
              <a:avLst>
                <a:gd name="adj1" fmla="val -5000"/>
                <a:gd name="adj2" fmla="val 7099995"/>
                <a:gd name="adj3" fmla="val 105000"/>
              </a:avLst>
            </a:prstGeom>
            <a:noFill/>
            <a:ln w="9525">
              <a:solidFill>
                <a:schemeClr val="tx1"/>
              </a:solidFill>
              <a:miter lim="800000"/>
              <a:headEnd/>
              <a:tailEnd type="triangle" w="med" len="med"/>
            </a:ln>
            <a:effectLst/>
          </p:spPr>
        </p:cxnSp>
        <p:sp>
          <p:nvSpPr>
            <p:cNvPr id="165922" name="Line 34"/>
            <p:cNvSpPr>
              <a:spLocks noChangeShapeType="1"/>
            </p:cNvSpPr>
            <p:nvPr/>
          </p:nvSpPr>
          <p:spPr bwMode="auto">
            <a:xfrm>
              <a:off x="4128" y="1728"/>
              <a:ext cx="1056" cy="0"/>
            </a:xfrm>
            <a:prstGeom prst="line">
              <a:avLst/>
            </a:prstGeom>
            <a:noFill/>
            <a:ln w="9525">
              <a:solidFill>
                <a:schemeClr val="tx1"/>
              </a:solidFill>
              <a:round/>
              <a:headEnd/>
              <a:tailEnd type="triangle" w="med" len="med"/>
            </a:ln>
            <a:effectLst/>
          </p:spPr>
          <p:txBody>
            <a:bodyPr wrap="none" anchor="ctr"/>
            <a:lstStyle/>
            <a:p>
              <a:endParaRPr lang="en-IN"/>
            </a:p>
          </p:txBody>
        </p:sp>
        <p:sp>
          <p:nvSpPr>
            <p:cNvPr id="165923" name="Line 35"/>
            <p:cNvSpPr>
              <a:spLocks noChangeShapeType="1"/>
            </p:cNvSpPr>
            <p:nvPr/>
          </p:nvSpPr>
          <p:spPr bwMode="auto">
            <a:xfrm>
              <a:off x="4128" y="3264"/>
              <a:ext cx="1056" cy="0"/>
            </a:xfrm>
            <a:prstGeom prst="line">
              <a:avLst/>
            </a:prstGeom>
            <a:noFill/>
            <a:ln w="9525">
              <a:solidFill>
                <a:schemeClr val="tx1"/>
              </a:solidFill>
              <a:round/>
              <a:headEnd/>
              <a:tailEnd type="triangle" w="med" len="med"/>
            </a:ln>
            <a:effectLst/>
          </p:spPr>
          <p:txBody>
            <a:bodyPr wrap="none" anchor="ctr"/>
            <a:lstStyle/>
            <a:p>
              <a:endParaRPr lang="en-IN"/>
            </a:p>
          </p:txBody>
        </p:sp>
      </p:grpSp>
      <p:sp>
        <p:nvSpPr>
          <p:cNvPr id="165924" name="Rectangle 36"/>
          <p:cNvSpPr>
            <a:spLocks noGrp="1" noChangeArrowheads="1"/>
          </p:cNvSpPr>
          <p:nvPr>
            <p:ph type="title"/>
          </p:nvPr>
        </p:nvSpPr>
        <p:spPr>
          <a:xfrm>
            <a:off x="685800" y="381000"/>
            <a:ext cx="7696200" cy="685800"/>
          </a:xfrm>
          <a:noFill/>
          <a:ln/>
        </p:spPr>
        <p:txBody>
          <a:bodyPr/>
          <a:lstStyle/>
          <a:p>
            <a:r>
              <a:rPr lang="en-US"/>
              <a:t> </a:t>
            </a:r>
            <a:r>
              <a:rPr lang="en-US" sz="4000"/>
              <a:t>Recurrent Network Architecture</a:t>
            </a:r>
          </a:p>
        </p:txBody>
      </p:sp>
      <p:sp>
        <p:nvSpPr>
          <p:cNvPr id="165925" name="Rectangle 37"/>
          <p:cNvSpPr>
            <a:spLocks noChangeArrowheads="1"/>
          </p:cNvSpPr>
          <p:nvPr/>
        </p:nvSpPr>
        <p:spPr bwMode="auto">
          <a:xfrm>
            <a:off x="7391400" y="3733800"/>
            <a:ext cx="228600" cy="228600"/>
          </a:xfrm>
          <a:prstGeom prst="rect">
            <a:avLst/>
          </a:prstGeom>
          <a:solidFill>
            <a:srgbClr val="0000FF"/>
          </a:solidFill>
          <a:ln w="9525">
            <a:solidFill>
              <a:schemeClr val="tx1"/>
            </a:solidFill>
            <a:miter lim="800000"/>
            <a:headEnd/>
            <a:tailEnd/>
          </a:ln>
          <a:effectLst/>
        </p:spPr>
        <p:txBody>
          <a:bodyPr wrap="none" anchor="ctr"/>
          <a:lstStyle/>
          <a:p>
            <a:endParaRPr lang="en-IN"/>
          </a:p>
        </p:txBody>
      </p:sp>
      <p:sp>
        <p:nvSpPr>
          <p:cNvPr id="165926" name="Text Box 38"/>
          <p:cNvSpPr txBox="1">
            <a:spLocks noChangeArrowheads="1"/>
          </p:cNvSpPr>
          <p:nvPr/>
        </p:nvSpPr>
        <p:spPr bwMode="auto">
          <a:xfrm>
            <a:off x="7848600" y="3733800"/>
            <a:ext cx="1066800" cy="1006475"/>
          </a:xfrm>
          <a:prstGeom prst="rect">
            <a:avLst/>
          </a:prstGeom>
          <a:noFill/>
          <a:ln w="9525">
            <a:noFill/>
            <a:miter lim="800000"/>
            <a:headEnd/>
            <a:tailEnd/>
          </a:ln>
          <a:effectLst/>
        </p:spPr>
        <p:txBody>
          <a:bodyPr>
            <a:spAutoFit/>
          </a:bodyPr>
          <a:lstStyle/>
          <a:p>
            <a:pPr eaLnBrk="0" hangingPunct="0"/>
            <a:r>
              <a:rPr lang="en-US" sz="2000">
                <a:latin typeface="Times New Roman" pitchFamily="18" charset="0"/>
              </a:rPr>
              <a:t>input</a:t>
            </a:r>
          </a:p>
          <a:p>
            <a:pPr eaLnBrk="0" hangingPunct="0"/>
            <a:r>
              <a:rPr lang="en-US" sz="2000">
                <a:latin typeface="Times New Roman" pitchFamily="18" charset="0"/>
              </a:rPr>
              <a:t>hidden</a:t>
            </a:r>
          </a:p>
          <a:p>
            <a:pPr eaLnBrk="0" hangingPunct="0"/>
            <a:r>
              <a:rPr lang="en-US" sz="2000">
                <a:latin typeface="Times New Roman" pitchFamily="18" charset="0"/>
              </a:rPr>
              <a:t>output</a:t>
            </a:r>
          </a:p>
        </p:txBody>
      </p:sp>
      <p:sp>
        <p:nvSpPr>
          <p:cNvPr id="165927" name="Oval 39"/>
          <p:cNvSpPr>
            <a:spLocks noChangeArrowheads="1"/>
          </p:cNvSpPr>
          <p:nvPr/>
        </p:nvSpPr>
        <p:spPr bwMode="auto">
          <a:xfrm>
            <a:off x="7391400" y="4038600"/>
            <a:ext cx="304800" cy="304800"/>
          </a:xfrm>
          <a:prstGeom prst="ellipse">
            <a:avLst/>
          </a:prstGeom>
          <a:solidFill>
            <a:srgbClr val="996600"/>
          </a:solidFill>
          <a:ln w="9525">
            <a:solidFill>
              <a:schemeClr val="tx1"/>
            </a:solidFill>
            <a:round/>
            <a:headEnd/>
            <a:tailEnd/>
          </a:ln>
          <a:effectLst/>
        </p:spPr>
        <p:txBody>
          <a:bodyPr wrap="none" anchor="ctr"/>
          <a:lstStyle/>
          <a:p>
            <a:endParaRPr lang="en-IN"/>
          </a:p>
        </p:txBody>
      </p:sp>
      <p:sp>
        <p:nvSpPr>
          <p:cNvPr id="165928" name="Oval 40"/>
          <p:cNvSpPr>
            <a:spLocks noChangeArrowheads="1"/>
          </p:cNvSpPr>
          <p:nvPr/>
        </p:nvSpPr>
        <p:spPr bwMode="auto">
          <a:xfrm>
            <a:off x="7391400" y="4419600"/>
            <a:ext cx="304800" cy="304800"/>
          </a:xfrm>
          <a:prstGeom prst="ellipse">
            <a:avLst/>
          </a:prstGeom>
          <a:solidFill>
            <a:srgbClr val="009900"/>
          </a:solidFill>
          <a:ln w="9525">
            <a:solidFill>
              <a:schemeClr val="tx1"/>
            </a:solidFill>
            <a:round/>
            <a:headEnd/>
            <a:tailEnd/>
          </a:ln>
          <a:effectLst/>
        </p:spPr>
        <p:txBody>
          <a:bodyPr wrap="none" anchor="ctr"/>
          <a:lstStyle/>
          <a:p>
            <a:endParaRPr lang="en-IN"/>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8" name="Rectangle 2"/>
          <p:cNvSpPr>
            <a:spLocks noGrp="1" noChangeArrowheads="1"/>
          </p:cNvSpPr>
          <p:nvPr>
            <p:ph type="title"/>
          </p:nvPr>
        </p:nvSpPr>
        <p:spPr>
          <a:xfrm>
            <a:off x="685800" y="381000"/>
            <a:ext cx="7772400" cy="914400"/>
          </a:xfrm>
        </p:spPr>
        <p:txBody>
          <a:bodyPr/>
          <a:lstStyle/>
          <a:p>
            <a:r>
              <a:rPr lang="en-US"/>
              <a:t>Learning and Training</a:t>
            </a:r>
          </a:p>
        </p:txBody>
      </p:sp>
      <p:sp>
        <p:nvSpPr>
          <p:cNvPr id="265219" name="Rectangle 3"/>
          <p:cNvSpPr>
            <a:spLocks noGrp="1" noChangeArrowheads="1"/>
          </p:cNvSpPr>
          <p:nvPr>
            <p:ph type="body" idx="1"/>
          </p:nvPr>
        </p:nvSpPr>
        <p:spPr>
          <a:xfrm>
            <a:off x="609600" y="1600200"/>
            <a:ext cx="8001000" cy="4648200"/>
          </a:xfrm>
        </p:spPr>
        <p:txBody>
          <a:bodyPr/>
          <a:lstStyle/>
          <a:p>
            <a:pPr algn="just">
              <a:lnSpc>
                <a:spcPct val="90000"/>
              </a:lnSpc>
              <a:buClr>
                <a:schemeClr val="tx1"/>
              </a:buClr>
              <a:buSzTx/>
              <a:buFont typeface="Arial" charset="0"/>
              <a:buChar char="●"/>
            </a:pPr>
            <a:r>
              <a:rPr lang="en-US" sz="2400"/>
              <a:t>During learning phase, </a:t>
            </a:r>
          </a:p>
          <a:p>
            <a:pPr lvl="1" algn="just">
              <a:lnSpc>
                <a:spcPct val="90000"/>
              </a:lnSpc>
              <a:buClr>
                <a:schemeClr val="tx1"/>
              </a:buClr>
              <a:buSzTx/>
              <a:buFont typeface="Arial" charset="0"/>
              <a:buChar char="−"/>
            </a:pPr>
            <a:r>
              <a:rPr lang="en-US" sz="2000"/>
              <a:t>a recurrent network feeds its inputs through the network, including feeding data back from outputs to inputs</a:t>
            </a:r>
          </a:p>
          <a:p>
            <a:pPr lvl="1" algn="just">
              <a:lnSpc>
                <a:spcPct val="90000"/>
              </a:lnSpc>
              <a:buClr>
                <a:schemeClr val="tx1"/>
              </a:buClr>
              <a:buSzTx/>
              <a:buFont typeface="Arial" charset="0"/>
              <a:buChar char="−"/>
            </a:pPr>
            <a:r>
              <a:rPr lang="en-US" sz="2000"/>
              <a:t>process is repeated until the values of the outputs do not change. </a:t>
            </a:r>
          </a:p>
          <a:p>
            <a:pPr algn="just">
              <a:lnSpc>
                <a:spcPct val="90000"/>
              </a:lnSpc>
              <a:buClr>
                <a:schemeClr val="tx1"/>
              </a:buClr>
              <a:buSzTx/>
              <a:buFont typeface="Arial" charset="0"/>
              <a:buChar char="●"/>
            </a:pPr>
            <a:r>
              <a:rPr lang="en-US" sz="2400"/>
              <a:t>This state is called equilibrium or stability</a:t>
            </a:r>
            <a:r>
              <a:rPr lang="en-GB" sz="2400"/>
              <a:t> </a:t>
            </a:r>
          </a:p>
          <a:p>
            <a:pPr algn="just">
              <a:lnSpc>
                <a:spcPct val="90000"/>
              </a:lnSpc>
              <a:buClr>
                <a:schemeClr val="tx1"/>
              </a:buClr>
              <a:buSzTx/>
              <a:buFont typeface="Arial" charset="0"/>
              <a:buChar char="●"/>
            </a:pPr>
            <a:r>
              <a:rPr lang="en-GB" sz="2400"/>
              <a:t>Recurrent networks can be trained by using back-propagation algorithm. </a:t>
            </a:r>
          </a:p>
          <a:p>
            <a:pPr algn="just">
              <a:lnSpc>
                <a:spcPct val="90000"/>
              </a:lnSpc>
              <a:buClr>
                <a:schemeClr val="tx1"/>
              </a:buClr>
              <a:buSzTx/>
              <a:buFont typeface="Arial" charset="0"/>
              <a:buChar char="●"/>
            </a:pPr>
            <a:r>
              <a:rPr lang="en-GB" sz="2400"/>
              <a:t>In this method, at each step, the activation of the output is compared with the desired activation and errors are propagated backward through the network. </a:t>
            </a:r>
          </a:p>
          <a:p>
            <a:pPr algn="just">
              <a:lnSpc>
                <a:spcPct val="90000"/>
              </a:lnSpc>
              <a:buClr>
                <a:schemeClr val="tx1"/>
              </a:buClr>
              <a:buSzTx/>
              <a:buFont typeface="Arial" charset="0"/>
              <a:buChar char="●"/>
            </a:pPr>
            <a:r>
              <a:rPr lang="en-GB" sz="2400"/>
              <a:t>Once this training process is completed, the network becomes capable of performing a sequence of actions.</a:t>
            </a:r>
            <a:r>
              <a:rPr lang="en-GB" sz="2000"/>
              <a:t> </a:t>
            </a:r>
            <a:endParaRPr lang="en-US" sz="200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506" name="Rectangle 2"/>
          <p:cNvSpPr>
            <a:spLocks noGrp="1" noChangeArrowheads="1"/>
          </p:cNvSpPr>
          <p:nvPr>
            <p:ph type="title"/>
          </p:nvPr>
        </p:nvSpPr>
        <p:spPr>
          <a:xfrm>
            <a:off x="685800" y="304800"/>
            <a:ext cx="7772400" cy="762000"/>
          </a:xfrm>
        </p:spPr>
        <p:txBody>
          <a:bodyPr/>
          <a:lstStyle/>
          <a:p>
            <a:r>
              <a:rPr lang="en-GB"/>
              <a:t>Hopfield Network</a:t>
            </a:r>
            <a:endParaRPr lang="en-US"/>
          </a:p>
        </p:txBody>
      </p:sp>
      <p:sp>
        <p:nvSpPr>
          <p:cNvPr id="277507" name="Rectangle 3"/>
          <p:cNvSpPr>
            <a:spLocks noGrp="1" noChangeArrowheads="1"/>
          </p:cNvSpPr>
          <p:nvPr>
            <p:ph type="body" idx="1"/>
          </p:nvPr>
        </p:nvSpPr>
        <p:spPr>
          <a:xfrm>
            <a:off x="685800" y="1600200"/>
            <a:ext cx="8001000" cy="4495800"/>
          </a:xfrm>
        </p:spPr>
        <p:txBody>
          <a:bodyPr/>
          <a:lstStyle/>
          <a:p>
            <a:pPr algn="just">
              <a:lnSpc>
                <a:spcPct val="80000"/>
              </a:lnSpc>
              <a:buClr>
                <a:schemeClr val="tx1"/>
              </a:buClr>
              <a:buSzTx/>
              <a:buFont typeface="Arial" charset="0"/>
              <a:buChar char="●"/>
            </a:pPr>
            <a:r>
              <a:rPr lang="en-GB" sz="2400"/>
              <a:t>A </a:t>
            </a:r>
            <a:r>
              <a:rPr lang="en-GB" sz="2400" b="1"/>
              <a:t>Hopfield network</a:t>
            </a:r>
            <a:r>
              <a:rPr lang="en-GB" sz="2400"/>
              <a:t> is a kind of recurrent network as output values are fed back to input in an undirected way.</a:t>
            </a:r>
          </a:p>
          <a:p>
            <a:pPr lvl="1" algn="just">
              <a:lnSpc>
                <a:spcPct val="80000"/>
              </a:lnSpc>
              <a:buClr>
                <a:schemeClr val="tx1"/>
              </a:buClr>
              <a:buSzTx/>
              <a:buFont typeface="Arial" charset="0"/>
              <a:buChar char="−"/>
            </a:pPr>
            <a:r>
              <a:rPr lang="en-GB" sz="2000"/>
              <a:t>It consists of a set of N connected neurons with weights which are</a:t>
            </a:r>
            <a:r>
              <a:rPr lang="en-US" sz="2000"/>
              <a:t> symmetric and n</a:t>
            </a:r>
            <a:r>
              <a:rPr lang="en-GB" sz="2000"/>
              <a:t>o unit is connected to itself. </a:t>
            </a:r>
          </a:p>
          <a:p>
            <a:pPr lvl="1" algn="just">
              <a:lnSpc>
                <a:spcPct val="80000"/>
              </a:lnSpc>
              <a:buClr>
                <a:schemeClr val="tx1"/>
              </a:buClr>
              <a:buSzTx/>
              <a:buFont typeface="Arial" charset="0"/>
              <a:buChar char="−"/>
            </a:pPr>
            <a:r>
              <a:rPr lang="en-GB" sz="2000"/>
              <a:t>There are no special input and output neurons.</a:t>
            </a:r>
          </a:p>
          <a:p>
            <a:pPr lvl="1" algn="just">
              <a:lnSpc>
                <a:spcPct val="80000"/>
              </a:lnSpc>
              <a:buClr>
                <a:schemeClr val="tx1"/>
              </a:buClr>
              <a:buSzTx/>
              <a:buFont typeface="Arial" charset="0"/>
              <a:buChar char="−"/>
            </a:pPr>
            <a:r>
              <a:rPr lang="en-GB" sz="2000"/>
              <a:t>The activation of a neuron is binary value decided by the sign of the weighted sum of the connections to it.</a:t>
            </a:r>
          </a:p>
          <a:p>
            <a:pPr lvl="1" algn="just">
              <a:lnSpc>
                <a:spcPct val="80000"/>
              </a:lnSpc>
              <a:buClr>
                <a:schemeClr val="tx1"/>
              </a:buClr>
              <a:buSzTx/>
              <a:buFont typeface="Arial" charset="0"/>
              <a:buChar char="−"/>
            </a:pPr>
            <a:r>
              <a:rPr lang="en-GB" sz="2000"/>
              <a:t>A threshold value for each neuron determines if it is a firing neuron. </a:t>
            </a:r>
          </a:p>
          <a:p>
            <a:pPr lvl="1" algn="just">
              <a:lnSpc>
                <a:spcPct val="80000"/>
              </a:lnSpc>
              <a:buClr>
                <a:schemeClr val="tx1"/>
              </a:buClr>
              <a:buSzTx/>
              <a:buFont typeface="Arial" charset="0"/>
              <a:buChar char="−"/>
            </a:pPr>
            <a:r>
              <a:rPr lang="en-GB" sz="2000"/>
              <a:t>A firing neuron is one that activates all neurons that are connected to it with a positive weight. </a:t>
            </a:r>
          </a:p>
          <a:p>
            <a:pPr lvl="1" algn="just">
              <a:lnSpc>
                <a:spcPct val="80000"/>
              </a:lnSpc>
              <a:buClr>
                <a:schemeClr val="tx1"/>
              </a:buClr>
              <a:buSzTx/>
              <a:buFont typeface="Arial" charset="0"/>
              <a:buChar char="−"/>
            </a:pPr>
            <a:r>
              <a:rPr lang="en-GB" sz="2000"/>
              <a:t>The input is simultaneously applied to all neurons, which then output to each other. </a:t>
            </a:r>
          </a:p>
          <a:p>
            <a:pPr lvl="1" algn="just">
              <a:lnSpc>
                <a:spcPct val="80000"/>
              </a:lnSpc>
              <a:buClr>
                <a:schemeClr val="tx1"/>
              </a:buClr>
              <a:buSzTx/>
              <a:buFont typeface="Arial" charset="0"/>
              <a:buChar char="−"/>
            </a:pPr>
            <a:r>
              <a:rPr lang="en-GB" sz="2000"/>
              <a:t>This process continues until a stable state is reached.</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78" name="Rectangle 2"/>
          <p:cNvSpPr>
            <a:spLocks noGrp="1" noChangeArrowheads="1"/>
          </p:cNvSpPr>
          <p:nvPr>
            <p:ph type="title"/>
          </p:nvPr>
        </p:nvSpPr>
        <p:spPr>
          <a:xfrm>
            <a:off x="685800" y="457200"/>
            <a:ext cx="7772400" cy="914400"/>
          </a:xfrm>
        </p:spPr>
        <p:txBody>
          <a:bodyPr/>
          <a:lstStyle/>
          <a:p>
            <a:r>
              <a:rPr lang="en-US"/>
              <a:t>Activation Algorithm</a:t>
            </a:r>
          </a:p>
        </p:txBody>
      </p:sp>
      <p:sp>
        <p:nvSpPr>
          <p:cNvPr id="280579" name="Rectangle 3"/>
          <p:cNvSpPr>
            <a:spLocks noGrp="1" noChangeArrowheads="1"/>
          </p:cNvSpPr>
          <p:nvPr>
            <p:ph type="body" idx="1"/>
          </p:nvPr>
        </p:nvSpPr>
        <p:spPr>
          <a:xfrm>
            <a:off x="685800" y="1600200"/>
            <a:ext cx="7772400" cy="4495800"/>
          </a:xfrm>
        </p:spPr>
        <p:txBody>
          <a:bodyPr/>
          <a:lstStyle/>
          <a:p>
            <a:pPr>
              <a:lnSpc>
                <a:spcPct val="80000"/>
              </a:lnSpc>
              <a:buFont typeface="Wingdings" pitchFamily="2" charset="2"/>
              <a:buNone/>
            </a:pPr>
            <a:r>
              <a:rPr lang="en-GB" sz="2400"/>
              <a:t>Active unit represented by 1 and inactive by 0.</a:t>
            </a:r>
          </a:p>
          <a:p>
            <a:pPr>
              <a:lnSpc>
                <a:spcPct val="80000"/>
              </a:lnSpc>
              <a:buFont typeface="Wingdings" pitchFamily="2" charset="2"/>
              <a:buNone/>
            </a:pPr>
            <a:endParaRPr lang="en-GB" sz="2400"/>
          </a:p>
          <a:p>
            <a:pPr algn="just">
              <a:lnSpc>
                <a:spcPct val="80000"/>
              </a:lnSpc>
              <a:buClr>
                <a:schemeClr val="tx1"/>
              </a:buClr>
              <a:buSzTx/>
              <a:buFont typeface="Arial" charset="0"/>
              <a:buChar char="●"/>
            </a:pPr>
            <a:r>
              <a:rPr lang="en-GB" sz="2400" i="1"/>
              <a:t>Repeat</a:t>
            </a:r>
            <a:endParaRPr lang="en-US" sz="2400" i="1"/>
          </a:p>
          <a:p>
            <a:pPr lvl="1" algn="just">
              <a:lnSpc>
                <a:spcPct val="80000"/>
              </a:lnSpc>
              <a:buClr>
                <a:schemeClr val="tx1"/>
              </a:buClr>
              <a:buSzTx/>
              <a:buFont typeface="Arial" charset="0"/>
              <a:buChar char="−"/>
            </a:pPr>
            <a:r>
              <a:rPr lang="en-GB" sz="2200"/>
              <a:t>Choose any unit randomly. The chosen unit may be active or inactive.</a:t>
            </a:r>
          </a:p>
          <a:p>
            <a:pPr lvl="1" algn="just">
              <a:lnSpc>
                <a:spcPct val="80000"/>
              </a:lnSpc>
              <a:buClr>
                <a:schemeClr val="tx1"/>
              </a:buClr>
              <a:buSzTx/>
              <a:buFont typeface="Arial" charset="0"/>
              <a:buChar char="−"/>
            </a:pPr>
            <a:r>
              <a:rPr lang="en-GB" sz="2200"/>
              <a:t>For the chosen unit, compute the sum of the weights on the connection to the active neighbours only, if any.</a:t>
            </a:r>
            <a:endParaRPr lang="en-US" sz="2200"/>
          </a:p>
          <a:p>
            <a:pPr lvl="2" algn="just">
              <a:lnSpc>
                <a:spcPct val="80000"/>
              </a:lnSpc>
              <a:buClr>
                <a:schemeClr val="tx1"/>
              </a:buClr>
              <a:buSzTx/>
              <a:buFont typeface="Wingdings" pitchFamily="2" charset="2"/>
              <a:buChar char="§"/>
            </a:pPr>
            <a:r>
              <a:rPr lang="en-GB" sz="2000"/>
              <a:t>If sum &gt; 0 (threshold is assumed to be 0), then the chosen unit becomes active, otherwise it becomes inactive.</a:t>
            </a:r>
            <a:endParaRPr lang="en-US" sz="2000"/>
          </a:p>
          <a:p>
            <a:pPr lvl="1" algn="just">
              <a:lnSpc>
                <a:spcPct val="80000"/>
              </a:lnSpc>
              <a:buClr>
                <a:schemeClr val="tx1"/>
              </a:buClr>
              <a:buSzTx/>
              <a:buFont typeface="Arial" charset="0"/>
              <a:buChar char="−"/>
            </a:pPr>
            <a:r>
              <a:rPr lang="en-GB" sz="2200"/>
              <a:t>If chosen unit has no active neighbours then ignore it, and status remains same.</a:t>
            </a:r>
            <a:endParaRPr lang="en-US" sz="2200"/>
          </a:p>
          <a:p>
            <a:pPr algn="just">
              <a:lnSpc>
                <a:spcPct val="80000"/>
              </a:lnSpc>
              <a:buClr>
                <a:schemeClr val="tx1"/>
              </a:buClr>
              <a:buSzTx/>
              <a:buFont typeface="Arial" charset="0"/>
              <a:buChar char="●"/>
            </a:pPr>
            <a:r>
              <a:rPr lang="en-GB" sz="2400" i="1"/>
              <a:t>Until</a:t>
            </a:r>
            <a:r>
              <a:rPr lang="en-GB" sz="2400"/>
              <a:t> the network reaches to a stable state</a:t>
            </a:r>
            <a:endParaRPr lang="en-US" sz="240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557" name="Rectangle 5"/>
          <p:cNvSpPr>
            <a:spLocks noChangeArrowheads="1"/>
          </p:cNvSpPr>
          <p:nvPr/>
        </p:nvSpPr>
        <p:spPr bwMode="auto">
          <a:xfrm>
            <a:off x="0" y="1804988"/>
            <a:ext cx="9144000" cy="0"/>
          </a:xfrm>
          <a:prstGeom prst="rect">
            <a:avLst/>
          </a:prstGeom>
          <a:noFill/>
          <a:ln w="9525">
            <a:noFill/>
            <a:miter lim="800000"/>
            <a:headEnd/>
            <a:tailEnd/>
          </a:ln>
          <a:effectLst/>
        </p:spPr>
        <p:txBody>
          <a:bodyPr wrap="none" anchor="ctr">
            <a:spAutoFit/>
          </a:bodyPr>
          <a:lstStyle/>
          <a:p>
            <a:endParaRPr lang="en-IN"/>
          </a:p>
        </p:txBody>
      </p:sp>
      <p:graphicFrame>
        <p:nvGraphicFramePr>
          <p:cNvPr id="279556" name="Object 4"/>
          <p:cNvGraphicFramePr>
            <a:graphicFrameLocks noChangeAspect="1"/>
          </p:cNvGraphicFramePr>
          <p:nvPr/>
        </p:nvGraphicFramePr>
        <p:xfrm>
          <a:off x="609600" y="838200"/>
          <a:ext cx="8001000" cy="6019800"/>
        </p:xfrm>
        <a:graphic>
          <a:graphicData uri="http://schemas.openxmlformats.org/presentationml/2006/ole">
            <p:oleObj spid="_x0000_s279556" name="Document" r:id="rId3" imgW="5482436" imgH="3251800" progId="Word.Document.8">
              <p:embed/>
            </p:oleObj>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605" name="Rectangle 5"/>
          <p:cNvSpPr>
            <a:spLocks noChangeArrowheads="1"/>
          </p:cNvSpPr>
          <p:nvPr/>
        </p:nvSpPr>
        <p:spPr bwMode="auto">
          <a:xfrm>
            <a:off x="0" y="2533650"/>
            <a:ext cx="9144000" cy="0"/>
          </a:xfrm>
          <a:prstGeom prst="rect">
            <a:avLst/>
          </a:prstGeom>
          <a:noFill/>
          <a:ln w="9525">
            <a:noFill/>
            <a:miter lim="800000"/>
            <a:headEnd/>
            <a:tailEnd/>
          </a:ln>
          <a:effectLst/>
        </p:spPr>
        <p:txBody>
          <a:bodyPr wrap="none" anchor="ctr">
            <a:spAutoFit/>
          </a:bodyPr>
          <a:lstStyle/>
          <a:p>
            <a:endParaRPr lang="en-IN"/>
          </a:p>
        </p:txBody>
      </p:sp>
      <p:graphicFrame>
        <p:nvGraphicFramePr>
          <p:cNvPr id="281604" name="Object 4"/>
          <p:cNvGraphicFramePr>
            <a:graphicFrameLocks noChangeAspect="1"/>
          </p:cNvGraphicFramePr>
          <p:nvPr/>
        </p:nvGraphicFramePr>
        <p:xfrm>
          <a:off x="838200" y="1452563"/>
          <a:ext cx="7875588" cy="4567237"/>
        </p:xfrm>
        <a:graphic>
          <a:graphicData uri="http://schemas.openxmlformats.org/presentationml/2006/ole">
            <p:oleObj spid="_x0000_s281604" name="Document" r:id="rId3" imgW="5469464" imgH="1791197" progId="Word.Document.8">
              <p:embed/>
            </p:oleObj>
          </a:graphicData>
        </a:graphic>
      </p:graphicFrame>
      <p:sp>
        <p:nvSpPr>
          <p:cNvPr id="281606" name="Text Box 6"/>
          <p:cNvSpPr txBox="1">
            <a:spLocks noChangeArrowheads="1"/>
          </p:cNvSpPr>
          <p:nvPr/>
        </p:nvSpPr>
        <p:spPr bwMode="auto">
          <a:xfrm>
            <a:off x="685800" y="685800"/>
            <a:ext cx="7467600" cy="731838"/>
          </a:xfrm>
          <a:prstGeom prst="rect">
            <a:avLst/>
          </a:prstGeom>
          <a:noFill/>
          <a:ln w="9525">
            <a:noFill/>
            <a:miter lim="800000"/>
            <a:headEnd/>
            <a:tailEnd/>
          </a:ln>
          <a:effectLst/>
        </p:spPr>
        <p:txBody>
          <a:bodyPr>
            <a:spAutoFit/>
          </a:bodyPr>
          <a:lstStyle/>
          <a:p>
            <a:pPr eaLnBrk="0" hangingPunct="0">
              <a:spcBef>
                <a:spcPct val="50000"/>
              </a:spcBef>
            </a:pPr>
            <a:r>
              <a:rPr lang="en-US" sz="4200">
                <a:solidFill>
                  <a:schemeClr val="tx2"/>
                </a:solidFill>
                <a:latin typeface="Times New Roman" pitchFamily="18" charset="0"/>
              </a:rPr>
              <a:t>Stable Networks</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4" name="Rectangle 2"/>
          <p:cNvSpPr>
            <a:spLocks noGrp="1" noChangeArrowheads="1"/>
          </p:cNvSpPr>
          <p:nvPr>
            <p:ph type="title"/>
          </p:nvPr>
        </p:nvSpPr>
        <p:spPr>
          <a:xfrm>
            <a:off x="685800" y="381000"/>
            <a:ext cx="7772400" cy="762000"/>
          </a:xfrm>
        </p:spPr>
        <p:txBody>
          <a:bodyPr/>
          <a:lstStyle/>
          <a:p>
            <a:r>
              <a:rPr lang="en-GB" b="1"/>
              <a:t>Weight Computation Method</a:t>
            </a:r>
            <a:endParaRPr lang="en-US" b="1"/>
          </a:p>
        </p:txBody>
      </p:sp>
      <p:sp>
        <p:nvSpPr>
          <p:cNvPr id="284675" name="Rectangle 3"/>
          <p:cNvSpPr>
            <a:spLocks noGrp="1" noChangeArrowheads="1"/>
          </p:cNvSpPr>
          <p:nvPr>
            <p:ph type="body" idx="1"/>
          </p:nvPr>
        </p:nvSpPr>
        <p:spPr>
          <a:xfrm>
            <a:off x="685800" y="1600200"/>
            <a:ext cx="7772400" cy="4495800"/>
          </a:xfrm>
        </p:spPr>
        <p:txBody>
          <a:bodyPr/>
          <a:lstStyle/>
          <a:p>
            <a:pPr algn="just">
              <a:lnSpc>
                <a:spcPct val="80000"/>
              </a:lnSpc>
              <a:buClr>
                <a:schemeClr val="tx1"/>
              </a:buClr>
              <a:buSzTx/>
              <a:buFont typeface="Arial" charset="0"/>
              <a:buChar char="●"/>
            </a:pPr>
            <a:r>
              <a:rPr lang="en-GB" sz="2400"/>
              <a:t>Weights are determined using training examples. </a:t>
            </a:r>
          </a:p>
          <a:p>
            <a:pPr algn="just">
              <a:lnSpc>
                <a:spcPct val="80000"/>
              </a:lnSpc>
              <a:buClr>
                <a:schemeClr val="tx1"/>
              </a:buClr>
              <a:buSzTx/>
              <a:buFont typeface="Arial" charset="0"/>
              <a:buChar char="●"/>
            </a:pPr>
            <a:endParaRPr lang="en-GB" sz="2400"/>
          </a:p>
          <a:p>
            <a:pPr algn="just">
              <a:lnSpc>
                <a:spcPct val="80000"/>
              </a:lnSpc>
              <a:buClr>
                <a:schemeClr val="tx1"/>
              </a:buClr>
              <a:buSzTx/>
              <a:buFont typeface="Arial" charset="0"/>
              <a:buNone/>
            </a:pPr>
            <a:r>
              <a:rPr lang="en-GB" sz="2400"/>
              <a:t> </a:t>
            </a:r>
          </a:p>
          <a:p>
            <a:pPr algn="just">
              <a:lnSpc>
                <a:spcPct val="80000"/>
              </a:lnSpc>
              <a:buClr>
                <a:schemeClr val="tx1"/>
              </a:buClr>
              <a:buSzTx/>
              <a:buFont typeface="Arial" charset="0"/>
              <a:buChar char="●"/>
            </a:pPr>
            <a:endParaRPr lang="en-GB" sz="2400"/>
          </a:p>
          <a:p>
            <a:pPr algn="just">
              <a:lnSpc>
                <a:spcPct val="80000"/>
              </a:lnSpc>
              <a:buClr>
                <a:schemeClr val="tx1"/>
              </a:buClr>
              <a:buSzTx/>
              <a:buFont typeface="Arial" charset="0"/>
              <a:buChar char="●"/>
            </a:pPr>
            <a:r>
              <a:rPr lang="en-GB" sz="2400"/>
              <a:t>Here </a:t>
            </a:r>
          </a:p>
          <a:p>
            <a:pPr lvl="1" algn="just">
              <a:lnSpc>
                <a:spcPct val="80000"/>
              </a:lnSpc>
              <a:buClr>
                <a:schemeClr val="tx1"/>
              </a:buClr>
              <a:buSzTx/>
              <a:buFont typeface="Arial" charset="0"/>
              <a:buChar char="−"/>
            </a:pPr>
            <a:r>
              <a:rPr lang="en-GB" sz="2000" i="1"/>
              <a:t>W</a:t>
            </a:r>
            <a:r>
              <a:rPr lang="en-GB" sz="2000"/>
              <a:t> is weight matrix </a:t>
            </a:r>
          </a:p>
          <a:p>
            <a:pPr lvl="1" algn="just">
              <a:lnSpc>
                <a:spcPct val="80000"/>
              </a:lnSpc>
              <a:buClr>
                <a:schemeClr val="tx1"/>
              </a:buClr>
              <a:buSzTx/>
              <a:buFont typeface="Arial" charset="0"/>
              <a:buChar char="−"/>
            </a:pPr>
            <a:r>
              <a:rPr lang="en-GB" sz="2000" i="1"/>
              <a:t>Xi</a:t>
            </a:r>
            <a:r>
              <a:rPr lang="en-GB" sz="2000"/>
              <a:t> is an input example represented by a vector of </a:t>
            </a:r>
            <a:r>
              <a:rPr lang="en-GB" sz="2000" i="1"/>
              <a:t>N</a:t>
            </a:r>
            <a:r>
              <a:rPr lang="en-GB" sz="2000"/>
              <a:t> values from the set {–1, 1}. </a:t>
            </a:r>
          </a:p>
          <a:p>
            <a:pPr lvl="2" algn="just">
              <a:lnSpc>
                <a:spcPct val="80000"/>
              </a:lnSpc>
              <a:buClr>
                <a:schemeClr val="tx1"/>
              </a:buClr>
              <a:buSzTx/>
              <a:buFont typeface="Arial" charset="0"/>
              <a:buChar char="−"/>
            </a:pPr>
            <a:r>
              <a:rPr lang="en-GB" sz="2000"/>
              <a:t>Here, </a:t>
            </a:r>
            <a:r>
              <a:rPr lang="en-GB" sz="2000" i="1"/>
              <a:t>N</a:t>
            </a:r>
            <a:r>
              <a:rPr lang="en-GB" sz="2000"/>
              <a:t> is the number of units in the network; 1 and -1 represent active and inactive units respectively.</a:t>
            </a:r>
          </a:p>
          <a:p>
            <a:pPr lvl="1" algn="just">
              <a:lnSpc>
                <a:spcPct val="80000"/>
              </a:lnSpc>
              <a:buClr>
                <a:schemeClr val="tx1"/>
              </a:buClr>
              <a:buSzTx/>
              <a:buFont typeface="Arial" charset="0"/>
              <a:buChar char="−"/>
            </a:pPr>
            <a:r>
              <a:rPr lang="en-GB" sz="2000"/>
              <a:t>(</a:t>
            </a:r>
            <a:r>
              <a:rPr lang="en-GB" sz="2000" i="1"/>
              <a:t>Xi</a:t>
            </a:r>
            <a:r>
              <a:rPr lang="en-GB" sz="2000"/>
              <a:t>)</a:t>
            </a:r>
            <a:r>
              <a:rPr lang="en-GB" sz="2000" baseline="30000"/>
              <a:t>T</a:t>
            </a:r>
            <a:r>
              <a:rPr lang="en-GB" sz="2000"/>
              <a:t> is the transpose of  the input </a:t>
            </a:r>
            <a:r>
              <a:rPr lang="en-GB" sz="2000" i="1"/>
              <a:t>Xi</a:t>
            </a:r>
            <a:r>
              <a:rPr lang="en-GB" sz="2000"/>
              <a:t> , </a:t>
            </a:r>
          </a:p>
          <a:p>
            <a:pPr lvl="1" algn="just">
              <a:lnSpc>
                <a:spcPct val="80000"/>
              </a:lnSpc>
              <a:buClr>
                <a:schemeClr val="tx1"/>
              </a:buClr>
              <a:buSzTx/>
              <a:buFont typeface="Arial" charset="0"/>
              <a:buChar char="−"/>
            </a:pPr>
            <a:r>
              <a:rPr lang="en-GB" sz="2000" i="1"/>
              <a:t>M</a:t>
            </a:r>
            <a:r>
              <a:rPr lang="en-GB" sz="2000"/>
              <a:t> denotes the number of training input vectors, </a:t>
            </a:r>
          </a:p>
          <a:p>
            <a:pPr lvl="1" algn="just">
              <a:lnSpc>
                <a:spcPct val="80000"/>
              </a:lnSpc>
              <a:buClr>
                <a:schemeClr val="tx1"/>
              </a:buClr>
              <a:buSzTx/>
              <a:buFont typeface="Arial" charset="0"/>
              <a:buChar char="−"/>
            </a:pPr>
            <a:r>
              <a:rPr lang="en-GB" sz="2000" i="1"/>
              <a:t>I</a:t>
            </a:r>
            <a:r>
              <a:rPr lang="en-GB" sz="2000"/>
              <a:t> is an </a:t>
            </a:r>
            <a:r>
              <a:rPr lang="en-GB" sz="2000" i="1"/>
              <a:t>N</a:t>
            </a:r>
            <a:r>
              <a:rPr lang="en-GB" sz="2000"/>
              <a:t> × </a:t>
            </a:r>
            <a:r>
              <a:rPr lang="en-GB" sz="2000" i="1"/>
              <a:t>N</a:t>
            </a:r>
            <a:r>
              <a:rPr lang="en-GB" sz="2000"/>
              <a:t> identity matrix.</a:t>
            </a:r>
            <a:r>
              <a:rPr lang="en-GB" sz="2400"/>
              <a:t> </a:t>
            </a:r>
            <a:endParaRPr lang="en-US" sz="2400"/>
          </a:p>
          <a:p>
            <a:pPr>
              <a:lnSpc>
                <a:spcPct val="80000"/>
              </a:lnSpc>
              <a:buClr>
                <a:schemeClr val="tx1"/>
              </a:buClr>
              <a:buSzTx/>
              <a:buFont typeface="Arial" charset="0"/>
              <a:buChar char="●"/>
            </a:pPr>
            <a:endParaRPr lang="en-US" sz="2400"/>
          </a:p>
        </p:txBody>
      </p:sp>
      <p:sp>
        <p:nvSpPr>
          <p:cNvPr id="284677" name="Rectangle 5"/>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endParaRPr lang="en-IN"/>
          </a:p>
        </p:txBody>
      </p:sp>
      <p:graphicFrame>
        <p:nvGraphicFramePr>
          <p:cNvPr id="284676" name="Object 4"/>
          <p:cNvGraphicFramePr>
            <a:graphicFrameLocks noChangeAspect="1"/>
          </p:cNvGraphicFramePr>
          <p:nvPr/>
        </p:nvGraphicFramePr>
        <p:xfrm>
          <a:off x="838200" y="2335213"/>
          <a:ext cx="11734800" cy="407987"/>
        </p:xfrm>
        <a:graphic>
          <a:graphicData uri="http://schemas.openxmlformats.org/presentationml/2006/ole">
            <p:oleObj spid="_x0000_s284676" name="Document" r:id="rId3" imgW="5483101" imgH="186794" progId="Word.Document.8">
              <p:embed/>
            </p:oleObj>
          </a:graphicData>
        </a:graphic>
      </p:graphicFrame>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698" name="Rectangle 2"/>
          <p:cNvSpPr>
            <a:spLocks noGrp="1" noChangeArrowheads="1"/>
          </p:cNvSpPr>
          <p:nvPr>
            <p:ph type="title"/>
          </p:nvPr>
        </p:nvSpPr>
        <p:spPr>
          <a:xfrm>
            <a:off x="685800" y="228600"/>
            <a:ext cx="7772400" cy="838200"/>
          </a:xfrm>
        </p:spPr>
        <p:txBody>
          <a:bodyPr/>
          <a:lstStyle/>
          <a:p>
            <a:r>
              <a:rPr lang="en-US"/>
              <a:t>Example  </a:t>
            </a:r>
          </a:p>
        </p:txBody>
      </p:sp>
      <p:sp>
        <p:nvSpPr>
          <p:cNvPr id="285699" name="Rectangle 3"/>
          <p:cNvSpPr>
            <a:spLocks noGrp="1" noChangeArrowheads="1"/>
          </p:cNvSpPr>
          <p:nvPr>
            <p:ph type="body" idx="1"/>
          </p:nvPr>
        </p:nvSpPr>
        <p:spPr>
          <a:xfrm>
            <a:off x="685800" y="1600200"/>
            <a:ext cx="8153400" cy="4495800"/>
          </a:xfrm>
        </p:spPr>
        <p:txBody>
          <a:bodyPr/>
          <a:lstStyle/>
          <a:p>
            <a:pPr>
              <a:buClr>
                <a:schemeClr val="tx1"/>
              </a:buClr>
              <a:buSzTx/>
              <a:buFont typeface="Arial" charset="0"/>
              <a:buChar char="●"/>
            </a:pPr>
            <a:r>
              <a:rPr lang="en-GB" sz="2400"/>
              <a:t>Let us now consider a Hopfield network with four units and three training input vectors that are to be learned by the network. </a:t>
            </a:r>
          </a:p>
          <a:p>
            <a:pPr>
              <a:buClr>
                <a:schemeClr val="tx1"/>
              </a:buClr>
              <a:buSzTx/>
              <a:buFont typeface="Arial" charset="0"/>
              <a:buChar char="●"/>
            </a:pPr>
            <a:r>
              <a:rPr lang="en-GB" sz="2400"/>
              <a:t>Consider three input examples, namely, X1, X2, and X3 defined as follows:</a:t>
            </a:r>
            <a:endParaRPr lang="en-US" sz="2400"/>
          </a:p>
        </p:txBody>
      </p:sp>
      <p:sp>
        <p:nvSpPr>
          <p:cNvPr id="285701" name="Rectangle 5"/>
          <p:cNvSpPr>
            <a:spLocks noChangeArrowheads="1"/>
          </p:cNvSpPr>
          <p:nvPr/>
        </p:nvSpPr>
        <p:spPr bwMode="auto">
          <a:xfrm>
            <a:off x="0" y="2714625"/>
            <a:ext cx="9144000" cy="0"/>
          </a:xfrm>
          <a:prstGeom prst="rect">
            <a:avLst/>
          </a:prstGeom>
          <a:noFill/>
          <a:ln w="9525">
            <a:noFill/>
            <a:miter lim="800000"/>
            <a:headEnd/>
            <a:tailEnd/>
          </a:ln>
          <a:effectLst/>
        </p:spPr>
        <p:txBody>
          <a:bodyPr wrap="none" anchor="ctr">
            <a:spAutoFit/>
          </a:bodyPr>
          <a:lstStyle/>
          <a:p>
            <a:endParaRPr lang="en-IN"/>
          </a:p>
        </p:txBody>
      </p:sp>
      <p:graphicFrame>
        <p:nvGraphicFramePr>
          <p:cNvPr id="285700" name="Object 4"/>
          <p:cNvGraphicFramePr>
            <a:graphicFrameLocks noChangeAspect="1"/>
          </p:cNvGraphicFramePr>
          <p:nvPr/>
        </p:nvGraphicFramePr>
        <p:xfrm>
          <a:off x="1144588" y="3787775"/>
          <a:ext cx="6835775" cy="1774825"/>
        </p:xfrm>
        <a:graphic>
          <a:graphicData uri="http://schemas.openxmlformats.org/presentationml/2006/ole">
            <p:oleObj spid="_x0000_s285700" name="Document" r:id="rId3" imgW="5482076" imgH="1428129" progId="Word.Document.8">
              <p:embed/>
            </p:oleObj>
          </a:graphicData>
        </a:graphic>
      </p:graphicFrame>
      <p:sp>
        <p:nvSpPr>
          <p:cNvPr id="285703" name="Rectangle 7"/>
          <p:cNvSpPr>
            <a:spLocks noChangeArrowheads="1"/>
          </p:cNvSpPr>
          <p:nvPr/>
        </p:nvSpPr>
        <p:spPr bwMode="auto">
          <a:xfrm>
            <a:off x="0" y="3343275"/>
            <a:ext cx="9144000" cy="0"/>
          </a:xfrm>
          <a:prstGeom prst="rect">
            <a:avLst/>
          </a:prstGeom>
          <a:noFill/>
          <a:ln w="9525">
            <a:noFill/>
            <a:miter lim="800000"/>
            <a:headEnd/>
            <a:tailEnd/>
          </a:ln>
          <a:effectLst/>
        </p:spPr>
        <p:txBody>
          <a:bodyPr wrap="none" anchor="ctr">
            <a:spAutoFit/>
          </a:bodyPr>
          <a:lstStyle/>
          <a:p>
            <a:endParaRPr lang="en-IN"/>
          </a:p>
        </p:txBody>
      </p:sp>
      <p:graphicFrame>
        <p:nvGraphicFramePr>
          <p:cNvPr id="285702" name="Object 6"/>
          <p:cNvGraphicFramePr>
            <a:graphicFrameLocks noChangeAspect="1"/>
          </p:cNvGraphicFramePr>
          <p:nvPr/>
        </p:nvGraphicFramePr>
        <p:xfrm>
          <a:off x="0" y="5735638"/>
          <a:ext cx="13944600" cy="360362"/>
        </p:xfrm>
        <a:graphic>
          <a:graphicData uri="http://schemas.openxmlformats.org/presentationml/2006/ole">
            <p:oleObj spid="_x0000_s285702" name="Document" r:id="rId4" imgW="5497524" imgH="174917" progId="Word.Document.8">
              <p:embed/>
            </p:oleObj>
          </a:graphicData>
        </a:graphic>
      </p:graphicFrame>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5" name="Rectangle 5"/>
          <p:cNvSpPr>
            <a:spLocks noChangeArrowheads="1"/>
          </p:cNvSpPr>
          <p:nvPr/>
        </p:nvSpPr>
        <p:spPr bwMode="auto">
          <a:xfrm>
            <a:off x="0" y="2905125"/>
            <a:ext cx="9144000" cy="0"/>
          </a:xfrm>
          <a:prstGeom prst="rect">
            <a:avLst/>
          </a:prstGeom>
          <a:noFill/>
          <a:ln w="9525">
            <a:noFill/>
            <a:miter lim="800000"/>
            <a:headEnd/>
            <a:tailEnd/>
          </a:ln>
          <a:effectLst/>
        </p:spPr>
        <p:txBody>
          <a:bodyPr wrap="none" anchor="ctr">
            <a:spAutoFit/>
          </a:bodyPr>
          <a:lstStyle/>
          <a:p>
            <a:endParaRPr lang="en-IN"/>
          </a:p>
        </p:txBody>
      </p:sp>
      <p:graphicFrame>
        <p:nvGraphicFramePr>
          <p:cNvPr id="286724" name="Object 4"/>
          <p:cNvGraphicFramePr>
            <a:graphicFrameLocks noChangeAspect="1"/>
          </p:cNvGraphicFramePr>
          <p:nvPr/>
        </p:nvGraphicFramePr>
        <p:xfrm>
          <a:off x="1143000" y="4495800"/>
          <a:ext cx="8382000" cy="2038350"/>
        </p:xfrm>
        <a:graphic>
          <a:graphicData uri="http://schemas.openxmlformats.org/presentationml/2006/ole">
            <p:oleObj spid="_x0000_s286724" name="Document" r:id="rId3" imgW="5491445" imgH="1050941" progId="Word.Document.8">
              <p:embed/>
            </p:oleObj>
          </a:graphicData>
        </a:graphic>
      </p:graphicFrame>
      <p:sp>
        <p:nvSpPr>
          <p:cNvPr id="286727" name="Rectangle 7"/>
          <p:cNvSpPr>
            <a:spLocks noChangeArrowheads="1"/>
          </p:cNvSpPr>
          <p:nvPr/>
        </p:nvSpPr>
        <p:spPr bwMode="auto">
          <a:xfrm>
            <a:off x="0" y="1966913"/>
            <a:ext cx="9144000" cy="0"/>
          </a:xfrm>
          <a:prstGeom prst="rect">
            <a:avLst/>
          </a:prstGeom>
          <a:noFill/>
          <a:ln w="9525">
            <a:noFill/>
            <a:miter lim="800000"/>
            <a:headEnd/>
            <a:tailEnd/>
          </a:ln>
          <a:effectLst/>
        </p:spPr>
        <p:txBody>
          <a:bodyPr wrap="none" anchor="ctr">
            <a:spAutoFit/>
          </a:bodyPr>
          <a:lstStyle/>
          <a:p>
            <a:endParaRPr lang="en-IN"/>
          </a:p>
        </p:txBody>
      </p:sp>
      <p:graphicFrame>
        <p:nvGraphicFramePr>
          <p:cNvPr id="286726" name="Object 6"/>
          <p:cNvGraphicFramePr>
            <a:graphicFrameLocks noChangeAspect="1"/>
          </p:cNvGraphicFramePr>
          <p:nvPr/>
        </p:nvGraphicFramePr>
        <p:xfrm>
          <a:off x="762000" y="-228600"/>
          <a:ext cx="7762875" cy="4572000"/>
        </p:xfrm>
        <a:graphic>
          <a:graphicData uri="http://schemas.openxmlformats.org/presentationml/2006/ole">
            <p:oleObj spid="_x0000_s286726" name="Document" r:id="rId4" imgW="5482436" imgH="2924280" progId="Word.Document.8">
              <p:embed/>
            </p:oleObj>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685800" y="228600"/>
            <a:ext cx="7772400" cy="914400"/>
          </a:xfrm>
        </p:spPr>
        <p:txBody>
          <a:bodyPr/>
          <a:lstStyle/>
          <a:p>
            <a:r>
              <a:rPr lang="en-US" sz="4000"/>
              <a:t>The Neuron Diagram</a:t>
            </a:r>
          </a:p>
        </p:txBody>
      </p:sp>
      <p:grpSp>
        <p:nvGrpSpPr>
          <p:cNvPr id="13316" name="Group 4"/>
          <p:cNvGrpSpPr>
            <a:grpSpLocks/>
          </p:cNvGrpSpPr>
          <p:nvPr/>
        </p:nvGrpSpPr>
        <p:grpSpPr bwMode="auto">
          <a:xfrm>
            <a:off x="0" y="1466850"/>
            <a:ext cx="8963025" cy="4781550"/>
            <a:chOff x="96" y="768"/>
            <a:chExt cx="5646" cy="2879"/>
          </a:xfrm>
        </p:grpSpPr>
        <p:sp>
          <p:nvSpPr>
            <p:cNvPr id="13317" name="Oval 5"/>
            <p:cNvSpPr>
              <a:spLocks noChangeArrowheads="1"/>
            </p:cNvSpPr>
            <p:nvPr/>
          </p:nvSpPr>
          <p:spPr bwMode="auto">
            <a:xfrm>
              <a:off x="2880" y="1920"/>
              <a:ext cx="576" cy="576"/>
            </a:xfrm>
            <a:prstGeom prst="ellipse">
              <a:avLst/>
            </a:prstGeom>
            <a:solidFill>
              <a:schemeClr val="accent1"/>
            </a:solidFill>
            <a:ln w="9525">
              <a:solidFill>
                <a:schemeClr val="tx1"/>
              </a:solidFill>
              <a:round/>
              <a:headEnd/>
              <a:tailEnd/>
            </a:ln>
            <a:effectLst/>
          </p:spPr>
          <p:txBody>
            <a:bodyPr wrap="none" anchor="ctr"/>
            <a:lstStyle/>
            <a:p>
              <a:endParaRPr lang="en-IN"/>
            </a:p>
          </p:txBody>
        </p:sp>
        <p:sp>
          <p:nvSpPr>
            <p:cNvPr id="13318" name="Rectangle 6"/>
            <p:cNvSpPr>
              <a:spLocks noChangeArrowheads="1"/>
            </p:cNvSpPr>
            <p:nvPr/>
          </p:nvSpPr>
          <p:spPr bwMode="auto">
            <a:xfrm>
              <a:off x="4272" y="1920"/>
              <a:ext cx="576" cy="576"/>
            </a:xfrm>
            <a:prstGeom prst="rect">
              <a:avLst/>
            </a:prstGeom>
            <a:solidFill>
              <a:schemeClr val="accent1"/>
            </a:solidFill>
            <a:ln w="9525">
              <a:solidFill>
                <a:schemeClr val="tx1"/>
              </a:solidFill>
              <a:miter lim="800000"/>
              <a:headEnd/>
              <a:tailEnd/>
            </a:ln>
            <a:effectLst/>
          </p:spPr>
          <p:txBody>
            <a:bodyPr wrap="none" anchor="ctr"/>
            <a:lstStyle/>
            <a:p>
              <a:endParaRPr lang="en-IN"/>
            </a:p>
          </p:txBody>
        </p:sp>
        <p:sp>
          <p:nvSpPr>
            <p:cNvPr id="13319" name="Oval 7"/>
            <p:cNvSpPr>
              <a:spLocks noChangeArrowheads="1"/>
            </p:cNvSpPr>
            <p:nvPr/>
          </p:nvSpPr>
          <p:spPr bwMode="auto">
            <a:xfrm>
              <a:off x="1008" y="1296"/>
              <a:ext cx="96" cy="96"/>
            </a:xfrm>
            <a:prstGeom prst="ellipse">
              <a:avLst/>
            </a:prstGeom>
            <a:solidFill>
              <a:schemeClr val="accent1"/>
            </a:solidFill>
            <a:ln w="9525">
              <a:solidFill>
                <a:schemeClr val="tx1"/>
              </a:solidFill>
              <a:round/>
              <a:headEnd/>
              <a:tailEnd/>
            </a:ln>
            <a:effectLst/>
          </p:spPr>
          <p:txBody>
            <a:bodyPr wrap="none" anchor="ctr"/>
            <a:lstStyle/>
            <a:p>
              <a:endParaRPr lang="en-IN"/>
            </a:p>
          </p:txBody>
        </p:sp>
        <p:sp>
          <p:nvSpPr>
            <p:cNvPr id="13320" name="Oval 8"/>
            <p:cNvSpPr>
              <a:spLocks noChangeArrowheads="1"/>
            </p:cNvSpPr>
            <p:nvPr/>
          </p:nvSpPr>
          <p:spPr bwMode="auto">
            <a:xfrm>
              <a:off x="1008" y="3216"/>
              <a:ext cx="96" cy="96"/>
            </a:xfrm>
            <a:prstGeom prst="ellipse">
              <a:avLst/>
            </a:prstGeom>
            <a:solidFill>
              <a:schemeClr val="accent1"/>
            </a:solidFill>
            <a:ln w="9525">
              <a:solidFill>
                <a:schemeClr val="tx1"/>
              </a:solidFill>
              <a:round/>
              <a:headEnd/>
              <a:tailEnd/>
            </a:ln>
            <a:effectLst/>
          </p:spPr>
          <p:txBody>
            <a:bodyPr wrap="none" anchor="ctr"/>
            <a:lstStyle/>
            <a:p>
              <a:endParaRPr lang="en-IN"/>
            </a:p>
          </p:txBody>
        </p:sp>
        <p:sp>
          <p:nvSpPr>
            <p:cNvPr id="13321" name="Oval 9"/>
            <p:cNvSpPr>
              <a:spLocks noChangeArrowheads="1"/>
            </p:cNvSpPr>
            <p:nvPr/>
          </p:nvSpPr>
          <p:spPr bwMode="auto">
            <a:xfrm>
              <a:off x="1008" y="2160"/>
              <a:ext cx="96" cy="96"/>
            </a:xfrm>
            <a:prstGeom prst="ellipse">
              <a:avLst/>
            </a:prstGeom>
            <a:solidFill>
              <a:schemeClr val="accent1"/>
            </a:solidFill>
            <a:ln w="9525">
              <a:solidFill>
                <a:schemeClr val="tx1"/>
              </a:solidFill>
              <a:round/>
              <a:headEnd/>
              <a:tailEnd/>
            </a:ln>
            <a:effectLst/>
          </p:spPr>
          <p:txBody>
            <a:bodyPr wrap="none" anchor="ctr"/>
            <a:lstStyle/>
            <a:p>
              <a:endParaRPr lang="en-IN"/>
            </a:p>
          </p:txBody>
        </p:sp>
        <p:sp>
          <p:nvSpPr>
            <p:cNvPr id="13322" name="AutoShape 10"/>
            <p:cNvSpPr>
              <a:spLocks/>
            </p:cNvSpPr>
            <p:nvPr/>
          </p:nvSpPr>
          <p:spPr bwMode="auto">
            <a:xfrm>
              <a:off x="576" y="1152"/>
              <a:ext cx="192" cy="2304"/>
            </a:xfrm>
            <a:prstGeom prst="leftBrace">
              <a:avLst>
                <a:gd name="adj1" fmla="val 100000"/>
                <a:gd name="adj2" fmla="val 50000"/>
              </a:avLst>
            </a:prstGeom>
            <a:noFill/>
            <a:ln w="19050">
              <a:solidFill>
                <a:srgbClr val="0000FF"/>
              </a:solidFill>
              <a:round/>
              <a:headEnd/>
              <a:tailEnd/>
            </a:ln>
            <a:effectLst/>
          </p:spPr>
          <p:txBody>
            <a:bodyPr wrap="none" anchor="ctr"/>
            <a:lstStyle/>
            <a:p>
              <a:endParaRPr lang="en-IN"/>
            </a:p>
          </p:txBody>
        </p:sp>
        <p:sp>
          <p:nvSpPr>
            <p:cNvPr id="13323" name="Text Box 11"/>
            <p:cNvSpPr txBox="1">
              <a:spLocks noChangeArrowheads="1"/>
            </p:cNvSpPr>
            <p:nvPr/>
          </p:nvSpPr>
          <p:spPr bwMode="auto">
            <a:xfrm>
              <a:off x="96" y="2064"/>
              <a:ext cx="524" cy="790"/>
            </a:xfrm>
            <a:prstGeom prst="rect">
              <a:avLst/>
            </a:prstGeom>
            <a:noFill/>
            <a:ln w="9525">
              <a:noFill/>
              <a:miter lim="800000"/>
              <a:headEnd/>
              <a:tailEnd/>
            </a:ln>
            <a:effectLst/>
          </p:spPr>
          <p:txBody>
            <a:bodyPr wrap="none">
              <a:spAutoFit/>
            </a:bodyPr>
            <a:lstStyle/>
            <a:p>
              <a:pPr eaLnBrk="0" hangingPunct="0"/>
              <a:r>
                <a:rPr lang="en-US" sz="2000">
                  <a:solidFill>
                    <a:srgbClr val="0000FF"/>
                  </a:solidFill>
                  <a:latin typeface="Times New Roman" pitchFamily="18" charset="0"/>
                </a:rPr>
                <a:t> </a:t>
              </a:r>
            </a:p>
            <a:p>
              <a:pPr eaLnBrk="0" hangingPunct="0"/>
              <a:r>
                <a:rPr lang="en-US" sz="2000">
                  <a:solidFill>
                    <a:srgbClr val="0000FF"/>
                  </a:solidFill>
                  <a:latin typeface="Times New Roman" pitchFamily="18" charset="0"/>
                </a:rPr>
                <a:t>Input</a:t>
              </a:r>
            </a:p>
            <a:p>
              <a:pPr eaLnBrk="0" hangingPunct="0"/>
              <a:r>
                <a:rPr lang="en-US" sz="2000">
                  <a:solidFill>
                    <a:srgbClr val="0000FF"/>
                  </a:solidFill>
                  <a:latin typeface="Times New Roman" pitchFamily="18" charset="0"/>
                </a:rPr>
                <a:t>values</a:t>
              </a:r>
            </a:p>
            <a:p>
              <a:pPr eaLnBrk="0" hangingPunct="0"/>
              <a:endParaRPr lang="en-US" sz="2000">
                <a:latin typeface="Times New Roman" pitchFamily="18" charset="0"/>
              </a:endParaRPr>
            </a:p>
          </p:txBody>
        </p:sp>
        <p:sp>
          <p:nvSpPr>
            <p:cNvPr id="13324" name="Text Box 12"/>
            <p:cNvSpPr txBox="1">
              <a:spLocks noChangeArrowheads="1"/>
            </p:cNvSpPr>
            <p:nvPr/>
          </p:nvSpPr>
          <p:spPr bwMode="auto">
            <a:xfrm>
              <a:off x="1824" y="3408"/>
              <a:ext cx="613" cy="239"/>
            </a:xfrm>
            <a:prstGeom prst="rect">
              <a:avLst/>
            </a:prstGeom>
            <a:noFill/>
            <a:ln w="9525">
              <a:noFill/>
              <a:miter lim="800000"/>
              <a:headEnd/>
              <a:tailEnd/>
            </a:ln>
            <a:effectLst/>
          </p:spPr>
          <p:txBody>
            <a:bodyPr wrap="none">
              <a:spAutoFit/>
            </a:bodyPr>
            <a:lstStyle/>
            <a:p>
              <a:pPr eaLnBrk="0" hangingPunct="0"/>
              <a:r>
                <a:rPr lang="en-US" sz="2000">
                  <a:solidFill>
                    <a:srgbClr val="0000FF"/>
                  </a:solidFill>
                  <a:latin typeface="Times New Roman" pitchFamily="18" charset="0"/>
                </a:rPr>
                <a:t>weights</a:t>
              </a:r>
              <a:endParaRPr lang="en-US" sz="2000">
                <a:latin typeface="Times New Roman" pitchFamily="18" charset="0"/>
              </a:endParaRPr>
            </a:p>
          </p:txBody>
        </p:sp>
        <p:sp>
          <p:nvSpPr>
            <p:cNvPr id="13325" name="Text Box 13"/>
            <p:cNvSpPr txBox="1">
              <a:spLocks noChangeArrowheads="1"/>
            </p:cNvSpPr>
            <p:nvPr/>
          </p:nvSpPr>
          <p:spPr bwMode="auto">
            <a:xfrm>
              <a:off x="3024" y="2544"/>
              <a:ext cx="737" cy="422"/>
            </a:xfrm>
            <a:prstGeom prst="rect">
              <a:avLst/>
            </a:prstGeom>
            <a:noFill/>
            <a:ln w="9525">
              <a:noFill/>
              <a:miter lim="800000"/>
              <a:headEnd/>
              <a:tailEnd/>
            </a:ln>
            <a:effectLst/>
          </p:spPr>
          <p:txBody>
            <a:bodyPr wrap="none">
              <a:spAutoFit/>
            </a:bodyPr>
            <a:lstStyle/>
            <a:p>
              <a:pPr eaLnBrk="0" hangingPunct="0"/>
              <a:r>
                <a:rPr lang="en-US" sz="2000">
                  <a:solidFill>
                    <a:srgbClr val="0000FF"/>
                  </a:solidFill>
                  <a:latin typeface="Times New Roman" pitchFamily="18" charset="0"/>
                </a:rPr>
                <a:t>Summing</a:t>
              </a:r>
            </a:p>
            <a:p>
              <a:pPr eaLnBrk="0" hangingPunct="0"/>
              <a:r>
                <a:rPr lang="en-US" sz="2000">
                  <a:solidFill>
                    <a:srgbClr val="0000FF"/>
                  </a:solidFill>
                  <a:latin typeface="Times New Roman" pitchFamily="18" charset="0"/>
                </a:rPr>
                <a:t>function</a:t>
              </a:r>
              <a:endParaRPr lang="en-US" sz="2000">
                <a:latin typeface="Times New Roman" pitchFamily="18" charset="0"/>
              </a:endParaRPr>
            </a:p>
          </p:txBody>
        </p:sp>
        <p:sp>
          <p:nvSpPr>
            <p:cNvPr id="13326" name="Text Box 14"/>
            <p:cNvSpPr txBox="1">
              <a:spLocks noChangeArrowheads="1"/>
            </p:cNvSpPr>
            <p:nvPr/>
          </p:nvSpPr>
          <p:spPr bwMode="auto">
            <a:xfrm>
              <a:off x="2942" y="768"/>
              <a:ext cx="400" cy="459"/>
            </a:xfrm>
            <a:prstGeom prst="rect">
              <a:avLst/>
            </a:prstGeom>
            <a:noFill/>
            <a:ln w="9525">
              <a:noFill/>
              <a:miter lim="800000"/>
              <a:headEnd/>
              <a:tailEnd/>
            </a:ln>
            <a:effectLst/>
          </p:spPr>
          <p:txBody>
            <a:bodyPr wrap="none">
              <a:spAutoFit/>
            </a:bodyPr>
            <a:lstStyle/>
            <a:p>
              <a:pPr algn="ctr" eaLnBrk="0" hangingPunct="0"/>
              <a:r>
                <a:rPr lang="en-US" sz="2000">
                  <a:solidFill>
                    <a:srgbClr val="0000FF"/>
                  </a:solidFill>
                  <a:latin typeface="Times New Roman" pitchFamily="18" charset="0"/>
                </a:rPr>
                <a:t>Bias</a:t>
              </a:r>
            </a:p>
            <a:p>
              <a:pPr algn="ctr" eaLnBrk="0" hangingPunct="0"/>
              <a:r>
                <a:rPr lang="en-US" sz="2400" i="1">
                  <a:latin typeface="Times New Roman" pitchFamily="18" charset="0"/>
                </a:rPr>
                <a:t>b</a:t>
              </a:r>
              <a:endParaRPr lang="en-US" sz="2000">
                <a:latin typeface="Times New Roman" pitchFamily="18" charset="0"/>
              </a:endParaRPr>
            </a:p>
          </p:txBody>
        </p:sp>
        <p:sp>
          <p:nvSpPr>
            <p:cNvPr id="13327" name="Text Box 15"/>
            <p:cNvSpPr txBox="1">
              <a:spLocks noChangeArrowheads="1"/>
            </p:cNvSpPr>
            <p:nvPr/>
          </p:nvSpPr>
          <p:spPr bwMode="auto">
            <a:xfrm>
              <a:off x="4272" y="1440"/>
              <a:ext cx="790" cy="422"/>
            </a:xfrm>
            <a:prstGeom prst="rect">
              <a:avLst/>
            </a:prstGeom>
            <a:noFill/>
            <a:ln w="9525">
              <a:noFill/>
              <a:miter lim="800000"/>
              <a:headEnd/>
              <a:tailEnd/>
            </a:ln>
            <a:effectLst/>
          </p:spPr>
          <p:txBody>
            <a:bodyPr wrap="none">
              <a:spAutoFit/>
            </a:bodyPr>
            <a:lstStyle/>
            <a:p>
              <a:pPr eaLnBrk="0" hangingPunct="0"/>
              <a:r>
                <a:rPr lang="en-US" sz="2000">
                  <a:solidFill>
                    <a:srgbClr val="0000FF"/>
                  </a:solidFill>
                  <a:latin typeface="Times New Roman" pitchFamily="18" charset="0"/>
                </a:rPr>
                <a:t>Activation</a:t>
              </a:r>
            </a:p>
            <a:p>
              <a:pPr eaLnBrk="0" hangingPunct="0"/>
              <a:r>
                <a:rPr lang="en-US" sz="2000">
                  <a:solidFill>
                    <a:srgbClr val="0000FF"/>
                  </a:solidFill>
                  <a:latin typeface="Times New Roman" pitchFamily="18" charset="0"/>
                </a:rPr>
                <a:t>function</a:t>
              </a:r>
              <a:endParaRPr lang="en-US" sz="2000">
                <a:latin typeface="Times New Roman" pitchFamily="18" charset="0"/>
              </a:endParaRPr>
            </a:p>
          </p:txBody>
        </p:sp>
        <p:sp>
          <p:nvSpPr>
            <p:cNvPr id="13328" name="Text Box 16"/>
            <p:cNvSpPr txBox="1">
              <a:spLocks noChangeArrowheads="1"/>
            </p:cNvSpPr>
            <p:nvPr/>
          </p:nvSpPr>
          <p:spPr bwMode="auto">
            <a:xfrm>
              <a:off x="3486" y="1584"/>
              <a:ext cx="631" cy="643"/>
            </a:xfrm>
            <a:prstGeom prst="rect">
              <a:avLst/>
            </a:prstGeom>
            <a:noFill/>
            <a:ln w="9525">
              <a:noFill/>
              <a:miter lim="800000"/>
              <a:headEnd/>
              <a:tailEnd/>
            </a:ln>
            <a:effectLst/>
          </p:spPr>
          <p:txBody>
            <a:bodyPr wrap="none">
              <a:spAutoFit/>
            </a:bodyPr>
            <a:lstStyle/>
            <a:p>
              <a:pPr algn="ctr" eaLnBrk="0" hangingPunct="0"/>
              <a:r>
                <a:rPr lang="en-US" sz="2000">
                  <a:solidFill>
                    <a:srgbClr val="0000FF"/>
                  </a:solidFill>
                  <a:latin typeface="Times New Roman" pitchFamily="18" charset="0"/>
                </a:rPr>
                <a:t>Induced</a:t>
              </a:r>
            </a:p>
            <a:p>
              <a:pPr algn="ctr" eaLnBrk="0" hangingPunct="0"/>
              <a:r>
                <a:rPr lang="en-US" sz="2000">
                  <a:solidFill>
                    <a:srgbClr val="0000FF"/>
                  </a:solidFill>
                  <a:latin typeface="Times New Roman" pitchFamily="18" charset="0"/>
                </a:rPr>
                <a:t>Field</a:t>
              </a:r>
            </a:p>
            <a:p>
              <a:pPr algn="ctr" eaLnBrk="0" hangingPunct="0"/>
              <a:r>
                <a:rPr lang="en-US" sz="2400" i="1">
                  <a:latin typeface="Times New Roman" pitchFamily="18" charset="0"/>
                </a:rPr>
                <a:t>v</a:t>
              </a:r>
              <a:endParaRPr lang="en-US" sz="2000">
                <a:latin typeface="Times New Roman" pitchFamily="18" charset="0"/>
              </a:endParaRPr>
            </a:p>
          </p:txBody>
        </p:sp>
        <p:sp>
          <p:nvSpPr>
            <p:cNvPr id="13329" name="Text Box 17"/>
            <p:cNvSpPr txBox="1">
              <a:spLocks noChangeArrowheads="1"/>
            </p:cNvSpPr>
            <p:nvPr/>
          </p:nvSpPr>
          <p:spPr bwMode="auto">
            <a:xfrm>
              <a:off x="5182" y="1872"/>
              <a:ext cx="560" cy="459"/>
            </a:xfrm>
            <a:prstGeom prst="rect">
              <a:avLst/>
            </a:prstGeom>
            <a:noFill/>
            <a:ln w="9525">
              <a:noFill/>
              <a:miter lim="800000"/>
              <a:headEnd/>
              <a:tailEnd/>
            </a:ln>
            <a:effectLst/>
          </p:spPr>
          <p:txBody>
            <a:bodyPr wrap="none">
              <a:spAutoFit/>
            </a:bodyPr>
            <a:lstStyle/>
            <a:p>
              <a:pPr algn="ctr" eaLnBrk="0" hangingPunct="0"/>
              <a:r>
                <a:rPr lang="en-US" sz="2000">
                  <a:solidFill>
                    <a:srgbClr val="0000FF"/>
                  </a:solidFill>
                  <a:latin typeface="Times New Roman" pitchFamily="18" charset="0"/>
                </a:rPr>
                <a:t>Output</a:t>
              </a:r>
            </a:p>
            <a:p>
              <a:pPr algn="ctr" eaLnBrk="0" hangingPunct="0"/>
              <a:r>
                <a:rPr lang="en-US" sz="2400" i="1">
                  <a:latin typeface="Times New Roman" pitchFamily="18" charset="0"/>
                </a:rPr>
                <a:t>y</a:t>
              </a:r>
              <a:endParaRPr lang="en-US" sz="2000">
                <a:latin typeface="Times New Roman" pitchFamily="18" charset="0"/>
              </a:endParaRPr>
            </a:p>
          </p:txBody>
        </p:sp>
        <p:sp>
          <p:nvSpPr>
            <p:cNvPr id="13330" name="Line 18"/>
            <p:cNvSpPr>
              <a:spLocks noChangeShapeType="1"/>
            </p:cNvSpPr>
            <p:nvPr/>
          </p:nvSpPr>
          <p:spPr bwMode="auto">
            <a:xfrm>
              <a:off x="4848" y="2208"/>
              <a:ext cx="528" cy="0"/>
            </a:xfrm>
            <a:prstGeom prst="line">
              <a:avLst/>
            </a:prstGeom>
            <a:noFill/>
            <a:ln w="9525">
              <a:solidFill>
                <a:schemeClr val="tx1"/>
              </a:solidFill>
              <a:round/>
              <a:headEnd/>
              <a:tailEnd type="triangle" w="med" len="med"/>
            </a:ln>
            <a:effectLst/>
          </p:spPr>
          <p:txBody>
            <a:bodyPr wrap="none" anchor="ctr"/>
            <a:lstStyle/>
            <a:p>
              <a:endParaRPr lang="en-IN"/>
            </a:p>
          </p:txBody>
        </p:sp>
        <p:sp>
          <p:nvSpPr>
            <p:cNvPr id="13331" name="Line 19"/>
            <p:cNvSpPr>
              <a:spLocks noChangeShapeType="1"/>
            </p:cNvSpPr>
            <p:nvPr/>
          </p:nvSpPr>
          <p:spPr bwMode="auto">
            <a:xfrm>
              <a:off x="1104" y="1344"/>
              <a:ext cx="720" cy="0"/>
            </a:xfrm>
            <a:prstGeom prst="line">
              <a:avLst/>
            </a:prstGeom>
            <a:noFill/>
            <a:ln w="9525">
              <a:solidFill>
                <a:schemeClr val="tx1"/>
              </a:solidFill>
              <a:round/>
              <a:headEnd/>
              <a:tailEnd type="triangle" w="med" len="med"/>
            </a:ln>
            <a:effectLst/>
          </p:spPr>
          <p:txBody>
            <a:bodyPr wrap="none" anchor="ctr"/>
            <a:lstStyle/>
            <a:p>
              <a:endParaRPr lang="en-IN"/>
            </a:p>
          </p:txBody>
        </p:sp>
        <p:sp>
          <p:nvSpPr>
            <p:cNvPr id="13332" name="Line 20"/>
            <p:cNvSpPr>
              <a:spLocks noChangeShapeType="1"/>
            </p:cNvSpPr>
            <p:nvPr/>
          </p:nvSpPr>
          <p:spPr bwMode="auto">
            <a:xfrm>
              <a:off x="1104" y="2208"/>
              <a:ext cx="720" cy="0"/>
            </a:xfrm>
            <a:prstGeom prst="line">
              <a:avLst/>
            </a:prstGeom>
            <a:noFill/>
            <a:ln w="9525">
              <a:solidFill>
                <a:schemeClr val="tx1"/>
              </a:solidFill>
              <a:round/>
              <a:headEnd/>
              <a:tailEnd type="triangle" w="med" len="med"/>
            </a:ln>
            <a:effectLst/>
          </p:spPr>
          <p:txBody>
            <a:bodyPr wrap="none" anchor="ctr"/>
            <a:lstStyle/>
            <a:p>
              <a:endParaRPr lang="en-IN"/>
            </a:p>
          </p:txBody>
        </p:sp>
        <p:sp>
          <p:nvSpPr>
            <p:cNvPr id="13333" name="Line 21"/>
            <p:cNvSpPr>
              <a:spLocks noChangeShapeType="1"/>
            </p:cNvSpPr>
            <p:nvPr/>
          </p:nvSpPr>
          <p:spPr bwMode="auto">
            <a:xfrm>
              <a:off x="1104" y="3264"/>
              <a:ext cx="720" cy="0"/>
            </a:xfrm>
            <a:prstGeom prst="line">
              <a:avLst/>
            </a:prstGeom>
            <a:noFill/>
            <a:ln w="9525">
              <a:solidFill>
                <a:schemeClr val="tx1"/>
              </a:solidFill>
              <a:round/>
              <a:headEnd/>
              <a:tailEnd type="triangle" w="med" len="med"/>
            </a:ln>
            <a:effectLst/>
          </p:spPr>
          <p:txBody>
            <a:bodyPr wrap="none" anchor="ctr"/>
            <a:lstStyle/>
            <a:p>
              <a:endParaRPr lang="en-IN"/>
            </a:p>
          </p:txBody>
        </p:sp>
        <p:sp>
          <p:nvSpPr>
            <p:cNvPr id="13334" name="Line 22"/>
            <p:cNvSpPr>
              <a:spLocks noChangeShapeType="1"/>
            </p:cNvSpPr>
            <p:nvPr/>
          </p:nvSpPr>
          <p:spPr bwMode="auto">
            <a:xfrm flipV="1">
              <a:off x="2160" y="2496"/>
              <a:ext cx="912" cy="720"/>
            </a:xfrm>
            <a:prstGeom prst="line">
              <a:avLst/>
            </a:prstGeom>
            <a:noFill/>
            <a:ln w="9525">
              <a:solidFill>
                <a:schemeClr val="tx1"/>
              </a:solidFill>
              <a:round/>
              <a:headEnd/>
              <a:tailEnd type="triangle" w="med" len="med"/>
            </a:ln>
            <a:effectLst/>
          </p:spPr>
          <p:txBody>
            <a:bodyPr wrap="none" anchor="ctr"/>
            <a:lstStyle/>
            <a:p>
              <a:endParaRPr lang="en-IN"/>
            </a:p>
          </p:txBody>
        </p:sp>
        <p:sp>
          <p:nvSpPr>
            <p:cNvPr id="13335" name="Line 23"/>
            <p:cNvSpPr>
              <a:spLocks noChangeShapeType="1"/>
            </p:cNvSpPr>
            <p:nvPr/>
          </p:nvSpPr>
          <p:spPr bwMode="auto">
            <a:xfrm>
              <a:off x="2160" y="2208"/>
              <a:ext cx="720" cy="0"/>
            </a:xfrm>
            <a:prstGeom prst="line">
              <a:avLst/>
            </a:prstGeom>
            <a:noFill/>
            <a:ln w="9525">
              <a:solidFill>
                <a:schemeClr val="tx1"/>
              </a:solidFill>
              <a:round/>
              <a:headEnd/>
              <a:tailEnd type="triangle" w="med" len="med"/>
            </a:ln>
            <a:effectLst/>
          </p:spPr>
          <p:txBody>
            <a:bodyPr wrap="none" anchor="ctr"/>
            <a:lstStyle/>
            <a:p>
              <a:endParaRPr lang="en-IN"/>
            </a:p>
          </p:txBody>
        </p:sp>
        <p:sp>
          <p:nvSpPr>
            <p:cNvPr id="13336" name="Line 24"/>
            <p:cNvSpPr>
              <a:spLocks noChangeShapeType="1"/>
            </p:cNvSpPr>
            <p:nvPr/>
          </p:nvSpPr>
          <p:spPr bwMode="auto">
            <a:xfrm>
              <a:off x="2160" y="1392"/>
              <a:ext cx="816" cy="624"/>
            </a:xfrm>
            <a:prstGeom prst="line">
              <a:avLst/>
            </a:prstGeom>
            <a:noFill/>
            <a:ln w="9525">
              <a:solidFill>
                <a:schemeClr val="tx1"/>
              </a:solidFill>
              <a:round/>
              <a:headEnd/>
              <a:tailEnd type="triangle" w="med" len="med"/>
            </a:ln>
            <a:effectLst/>
          </p:spPr>
          <p:txBody>
            <a:bodyPr wrap="none" anchor="ctr"/>
            <a:lstStyle/>
            <a:p>
              <a:endParaRPr lang="en-IN"/>
            </a:p>
          </p:txBody>
        </p:sp>
        <p:sp>
          <p:nvSpPr>
            <p:cNvPr id="13337" name="Line 25"/>
            <p:cNvSpPr>
              <a:spLocks noChangeShapeType="1"/>
            </p:cNvSpPr>
            <p:nvPr/>
          </p:nvSpPr>
          <p:spPr bwMode="auto">
            <a:xfrm>
              <a:off x="3456" y="2208"/>
              <a:ext cx="816" cy="0"/>
            </a:xfrm>
            <a:prstGeom prst="line">
              <a:avLst/>
            </a:prstGeom>
            <a:noFill/>
            <a:ln w="9525">
              <a:solidFill>
                <a:schemeClr val="tx1"/>
              </a:solidFill>
              <a:round/>
              <a:headEnd/>
              <a:tailEnd type="triangle" w="med" len="med"/>
            </a:ln>
            <a:effectLst/>
          </p:spPr>
          <p:txBody>
            <a:bodyPr wrap="none" anchor="ctr"/>
            <a:lstStyle/>
            <a:p>
              <a:endParaRPr lang="en-IN"/>
            </a:p>
          </p:txBody>
        </p:sp>
        <p:sp>
          <p:nvSpPr>
            <p:cNvPr id="13338" name="Text Box 26"/>
            <p:cNvSpPr txBox="1">
              <a:spLocks noChangeArrowheads="1"/>
            </p:cNvSpPr>
            <p:nvPr/>
          </p:nvSpPr>
          <p:spPr bwMode="auto">
            <a:xfrm>
              <a:off x="720" y="1152"/>
              <a:ext cx="265" cy="276"/>
            </a:xfrm>
            <a:prstGeom prst="rect">
              <a:avLst/>
            </a:prstGeom>
            <a:noFill/>
            <a:ln w="9525">
              <a:noFill/>
              <a:miter lim="800000"/>
              <a:headEnd/>
              <a:tailEnd/>
            </a:ln>
            <a:effectLst/>
          </p:spPr>
          <p:txBody>
            <a:bodyPr wrap="none">
              <a:spAutoFit/>
            </a:bodyPr>
            <a:lstStyle/>
            <a:p>
              <a:pPr eaLnBrk="0" hangingPunct="0"/>
              <a:r>
                <a:rPr lang="en-US" sz="2400" i="1">
                  <a:latin typeface="Times New Roman" pitchFamily="18" charset="0"/>
                </a:rPr>
                <a:t>x</a:t>
              </a:r>
              <a:r>
                <a:rPr lang="en-US" sz="2400" i="1" baseline="-25000">
                  <a:latin typeface="Times New Roman" pitchFamily="18" charset="0"/>
                </a:rPr>
                <a:t>1</a:t>
              </a:r>
              <a:endParaRPr lang="en-US" sz="2400">
                <a:latin typeface="Times New Roman" pitchFamily="18" charset="0"/>
              </a:endParaRPr>
            </a:p>
          </p:txBody>
        </p:sp>
        <p:sp>
          <p:nvSpPr>
            <p:cNvPr id="13339" name="Text Box 27"/>
            <p:cNvSpPr txBox="1">
              <a:spLocks noChangeArrowheads="1"/>
            </p:cNvSpPr>
            <p:nvPr/>
          </p:nvSpPr>
          <p:spPr bwMode="auto">
            <a:xfrm>
              <a:off x="720" y="2064"/>
              <a:ext cx="265" cy="275"/>
            </a:xfrm>
            <a:prstGeom prst="rect">
              <a:avLst/>
            </a:prstGeom>
            <a:noFill/>
            <a:ln w="9525">
              <a:noFill/>
              <a:miter lim="800000"/>
              <a:headEnd/>
              <a:tailEnd/>
            </a:ln>
            <a:effectLst/>
          </p:spPr>
          <p:txBody>
            <a:bodyPr wrap="none">
              <a:spAutoFit/>
            </a:bodyPr>
            <a:lstStyle/>
            <a:p>
              <a:pPr eaLnBrk="0" hangingPunct="0"/>
              <a:r>
                <a:rPr lang="en-US" sz="2400" i="1">
                  <a:latin typeface="Times New Roman" pitchFamily="18" charset="0"/>
                </a:rPr>
                <a:t>x</a:t>
              </a:r>
              <a:r>
                <a:rPr lang="en-US" sz="2400" i="1" baseline="-25000">
                  <a:latin typeface="Times New Roman" pitchFamily="18" charset="0"/>
                </a:rPr>
                <a:t>2</a:t>
              </a:r>
              <a:endParaRPr lang="en-US" sz="2400">
                <a:latin typeface="Times New Roman" pitchFamily="18" charset="0"/>
              </a:endParaRPr>
            </a:p>
          </p:txBody>
        </p:sp>
        <p:sp>
          <p:nvSpPr>
            <p:cNvPr id="13340" name="Text Box 28"/>
            <p:cNvSpPr txBox="1">
              <a:spLocks noChangeArrowheads="1"/>
            </p:cNvSpPr>
            <p:nvPr/>
          </p:nvSpPr>
          <p:spPr bwMode="auto">
            <a:xfrm>
              <a:off x="720" y="3120"/>
              <a:ext cx="293" cy="276"/>
            </a:xfrm>
            <a:prstGeom prst="rect">
              <a:avLst/>
            </a:prstGeom>
            <a:noFill/>
            <a:ln w="9525">
              <a:noFill/>
              <a:miter lim="800000"/>
              <a:headEnd/>
              <a:tailEnd/>
            </a:ln>
            <a:effectLst/>
          </p:spPr>
          <p:txBody>
            <a:bodyPr wrap="none">
              <a:spAutoFit/>
            </a:bodyPr>
            <a:lstStyle/>
            <a:p>
              <a:pPr eaLnBrk="0" hangingPunct="0"/>
              <a:r>
                <a:rPr lang="en-US" sz="2400" i="1">
                  <a:latin typeface="Times New Roman" pitchFamily="18" charset="0"/>
                </a:rPr>
                <a:t>x</a:t>
              </a:r>
              <a:r>
                <a:rPr lang="en-US" sz="2400" i="1" baseline="-25000">
                  <a:latin typeface="Times New Roman" pitchFamily="18" charset="0"/>
                </a:rPr>
                <a:t>m</a:t>
              </a:r>
              <a:endParaRPr lang="en-US" sz="2400">
                <a:latin typeface="Times New Roman" pitchFamily="18" charset="0"/>
              </a:endParaRPr>
            </a:p>
          </p:txBody>
        </p:sp>
        <p:sp>
          <p:nvSpPr>
            <p:cNvPr id="13341" name="Text Box 29"/>
            <p:cNvSpPr txBox="1">
              <a:spLocks noChangeArrowheads="1"/>
            </p:cNvSpPr>
            <p:nvPr/>
          </p:nvSpPr>
          <p:spPr bwMode="auto">
            <a:xfrm>
              <a:off x="1824" y="2064"/>
              <a:ext cx="308" cy="275"/>
            </a:xfrm>
            <a:prstGeom prst="rect">
              <a:avLst/>
            </a:prstGeom>
            <a:solidFill>
              <a:schemeClr val="accent1"/>
            </a:solidFill>
            <a:ln w="9525">
              <a:noFill/>
              <a:miter lim="800000"/>
              <a:headEnd/>
              <a:tailEnd/>
            </a:ln>
            <a:effectLst/>
          </p:spPr>
          <p:txBody>
            <a:bodyPr wrap="none">
              <a:spAutoFit/>
            </a:bodyPr>
            <a:lstStyle/>
            <a:p>
              <a:pPr eaLnBrk="0" hangingPunct="0"/>
              <a:r>
                <a:rPr lang="en-US" sz="2400" i="1">
                  <a:latin typeface="Times New Roman" pitchFamily="18" charset="0"/>
                </a:rPr>
                <a:t>w</a:t>
              </a:r>
              <a:r>
                <a:rPr lang="en-US" sz="2400" i="1" baseline="-25000">
                  <a:latin typeface="Times New Roman" pitchFamily="18" charset="0"/>
                </a:rPr>
                <a:t>2</a:t>
              </a:r>
              <a:endParaRPr lang="en-US" sz="2400">
                <a:latin typeface="Times New Roman" pitchFamily="18" charset="0"/>
              </a:endParaRPr>
            </a:p>
          </p:txBody>
        </p:sp>
        <p:sp>
          <p:nvSpPr>
            <p:cNvPr id="13342" name="Text Box 30"/>
            <p:cNvSpPr txBox="1">
              <a:spLocks noChangeArrowheads="1"/>
            </p:cNvSpPr>
            <p:nvPr/>
          </p:nvSpPr>
          <p:spPr bwMode="auto">
            <a:xfrm>
              <a:off x="1776" y="3120"/>
              <a:ext cx="336" cy="276"/>
            </a:xfrm>
            <a:prstGeom prst="rect">
              <a:avLst/>
            </a:prstGeom>
            <a:solidFill>
              <a:schemeClr val="accent1"/>
            </a:solidFill>
            <a:ln w="9525">
              <a:noFill/>
              <a:miter lim="800000"/>
              <a:headEnd/>
              <a:tailEnd/>
            </a:ln>
            <a:effectLst/>
          </p:spPr>
          <p:txBody>
            <a:bodyPr wrap="none">
              <a:spAutoFit/>
            </a:bodyPr>
            <a:lstStyle/>
            <a:p>
              <a:pPr eaLnBrk="0" hangingPunct="0"/>
              <a:r>
                <a:rPr lang="en-US" sz="2400" i="1">
                  <a:latin typeface="Times New Roman" pitchFamily="18" charset="0"/>
                </a:rPr>
                <a:t>w</a:t>
              </a:r>
              <a:r>
                <a:rPr lang="en-US" sz="2400" i="1" baseline="-25000">
                  <a:latin typeface="Times New Roman" pitchFamily="18" charset="0"/>
                </a:rPr>
                <a:t>m</a:t>
              </a:r>
              <a:endParaRPr lang="en-US" sz="2400">
                <a:latin typeface="Times New Roman" pitchFamily="18" charset="0"/>
              </a:endParaRPr>
            </a:p>
          </p:txBody>
        </p:sp>
        <p:sp>
          <p:nvSpPr>
            <p:cNvPr id="13343" name="Text Box 31"/>
            <p:cNvSpPr txBox="1">
              <a:spLocks noChangeArrowheads="1"/>
            </p:cNvSpPr>
            <p:nvPr/>
          </p:nvSpPr>
          <p:spPr bwMode="auto">
            <a:xfrm>
              <a:off x="1824" y="1200"/>
              <a:ext cx="326" cy="275"/>
            </a:xfrm>
            <a:prstGeom prst="rect">
              <a:avLst/>
            </a:prstGeom>
            <a:solidFill>
              <a:schemeClr val="accent1"/>
            </a:solidFill>
            <a:ln w="9525">
              <a:noFill/>
              <a:miter lim="800000"/>
              <a:headEnd/>
              <a:tailEnd/>
            </a:ln>
            <a:effectLst/>
          </p:spPr>
          <p:txBody>
            <a:bodyPr>
              <a:spAutoFit/>
            </a:bodyPr>
            <a:lstStyle/>
            <a:p>
              <a:pPr eaLnBrk="0" hangingPunct="0"/>
              <a:r>
                <a:rPr lang="en-US" sz="2400" i="1">
                  <a:latin typeface="Times New Roman" pitchFamily="18" charset="0"/>
                </a:rPr>
                <a:t>w</a:t>
              </a:r>
              <a:r>
                <a:rPr lang="en-US" sz="2400" i="1" baseline="-25000">
                  <a:latin typeface="Times New Roman" pitchFamily="18" charset="0"/>
                </a:rPr>
                <a:t>1</a:t>
              </a:r>
              <a:endParaRPr lang="en-US" sz="2400">
                <a:latin typeface="Times New Roman" pitchFamily="18" charset="0"/>
              </a:endParaRPr>
            </a:p>
          </p:txBody>
        </p:sp>
        <p:sp>
          <p:nvSpPr>
            <p:cNvPr id="13344" name="Oval 32"/>
            <p:cNvSpPr>
              <a:spLocks noChangeArrowheads="1"/>
            </p:cNvSpPr>
            <p:nvPr/>
          </p:nvSpPr>
          <p:spPr bwMode="auto">
            <a:xfrm>
              <a:off x="3072" y="1200"/>
              <a:ext cx="96" cy="96"/>
            </a:xfrm>
            <a:prstGeom prst="ellipse">
              <a:avLst/>
            </a:prstGeom>
            <a:solidFill>
              <a:schemeClr val="accent1"/>
            </a:solidFill>
            <a:ln w="9525">
              <a:solidFill>
                <a:schemeClr val="tx1"/>
              </a:solidFill>
              <a:round/>
              <a:headEnd/>
              <a:tailEnd/>
            </a:ln>
            <a:effectLst/>
          </p:spPr>
          <p:txBody>
            <a:bodyPr wrap="none" anchor="ctr"/>
            <a:lstStyle/>
            <a:p>
              <a:endParaRPr lang="en-IN"/>
            </a:p>
          </p:txBody>
        </p:sp>
        <p:sp>
          <p:nvSpPr>
            <p:cNvPr id="13345" name="Line 33"/>
            <p:cNvSpPr>
              <a:spLocks noChangeShapeType="1"/>
            </p:cNvSpPr>
            <p:nvPr/>
          </p:nvSpPr>
          <p:spPr bwMode="auto">
            <a:xfrm>
              <a:off x="3120" y="1296"/>
              <a:ext cx="0" cy="624"/>
            </a:xfrm>
            <a:prstGeom prst="line">
              <a:avLst/>
            </a:prstGeom>
            <a:noFill/>
            <a:ln w="9525">
              <a:solidFill>
                <a:schemeClr val="tx1"/>
              </a:solidFill>
              <a:round/>
              <a:headEnd/>
              <a:tailEnd type="triangle" w="med" len="med"/>
            </a:ln>
            <a:effectLst/>
          </p:spPr>
          <p:txBody>
            <a:bodyPr wrap="none" anchor="ctr"/>
            <a:lstStyle/>
            <a:p>
              <a:endParaRPr lang="en-IN"/>
            </a:p>
          </p:txBody>
        </p:sp>
        <p:graphicFrame>
          <p:nvGraphicFramePr>
            <p:cNvPr id="13346" name="Object 34"/>
            <p:cNvGraphicFramePr>
              <a:graphicFrameLocks noChangeAspect="1"/>
            </p:cNvGraphicFramePr>
            <p:nvPr/>
          </p:nvGraphicFramePr>
          <p:xfrm>
            <a:off x="960" y="2448"/>
            <a:ext cx="230" cy="588"/>
          </p:xfrm>
          <a:graphic>
            <a:graphicData uri="http://schemas.openxmlformats.org/presentationml/2006/ole">
              <p:oleObj spid="_x0000_s13346" name="Equation" r:id="rId4" imgW="75960" imgH="190440" progId="Equation.3">
                <p:embed/>
              </p:oleObj>
            </a:graphicData>
          </a:graphic>
        </p:graphicFrame>
        <p:graphicFrame>
          <p:nvGraphicFramePr>
            <p:cNvPr id="13347" name="Object 35"/>
            <p:cNvGraphicFramePr>
              <a:graphicFrameLocks noChangeAspect="1"/>
            </p:cNvGraphicFramePr>
            <p:nvPr/>
          </p:nvGraphicFramePr>
          <p:xfrm>
            <a:off x="1872" y="2448"/>
            <a:ext cx="230" cy="588"/>
          </p:xfrm>
          <a:graphic>
            <a:graphicData uri="http://schemas.openxmlformats.org/presentationml/2006/ole">
              <p:oleObj spid="_x0000_s13347" name="Equation" r:id="rId5" imgW="75960" imgH="190440" progId="Equation.3">
                <p:embed/>
              </p:oleObj>
            </a:graphicData>
          </a:graphic>
        </p:graphicFrame>
        <p:graphicFrame>
          <p:nvGraphicFramePr>
            <p:cNvPr id="13348" name="Object 36"/>
            <p:cNvGraphicFramePr>
              <a:graphicFrameLocks noChangeAspect="1"/>
            </p:cNvGraphicFramePr>
            <p:nvPr/>
          </p:nvGraphicFramePr>
          <p:xfrm>
            <a:off x="2976" y="1968"/>
            <a:ext cx="576" cy="500"/>
          </p:xfrm>
          <a:graphic>
            <a:graphicData uri="http://schemas.openxmlformats.org/presentationml/2006/ole">
              <p:oleObj spid="_x0000_s13348" name="Equation" r:id="rId6" imgW="291960" imgH="253800" progId="Equation.3">
                <p:embed/>
              </p:oleObj>
            </a:graphicData>
          </a:graphic>
        </p:graphicFrame>
        <p:graphicFrame>
          <p:nvGraphicFramePr>
            <p:cNvPr id="13349" name="Object 37"/>
            <p:cNvGraphicFramePr>
              <a:graphicFrameLocks noChangeAspect="1"/>
            </p:cNvGraphicFramePr>
            <p:nvPr/>
          </p:nvGraphicFramePr>
          <p:xfrm>
            <a:off x="4272" y="1968"/>
            <a:ext cx="576" cy="414"/>
          </p:xfrm>
          <a:graphic>
            <a:graphicData uri="http://schemas.openxmlformats.org/presentationml/2006/ole">
              <p:oleObj spid="_x0000_s13349" name="Equation" r:id="rId7" imgW="342720" imgH="203040" progId="Equation.3">
                <p:embed/>
              </p:oleObj>
            </a:graphicData>
          </a:graphic>
        </p:graphicFrame>
      </p:gr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6" name="Rectangle 2"/>
          <p:cNvSpPr>
            <a:spLocks noGrp="1" noChangeArrowheads="1"/>
          </p:cNvSpPr>
          <p:nvPr>
            <p:ph type="title"/>
          </p:nvPr>
        </p:nvSpPr>
        <p:spPr>
          <a:xfrm>
            <a:off x="685800" y="457200"/>
            <a:ext cx="7772400" cy="838200"/>
          </a:xfrm>
        </p:spPr>
        <p:txBody>
          <a:bodyPr/>
          <a:lstStyle/>
          <a:p>
            <a:r>
              <a:rPr lang="en-US"/>
              <a:t>Contd..</a:t>
            </a:r>
          </a:p>
        </p:txBody>
      </p:sp>
      <p:sp>
        <p:nvSpPr>
          <p:cNvPr id="287747" name="Rectangle 3"/>
          <p:cNvSpPr>
            <a:spLocks noGrp="1" noChangeArrowheads="1"/>
          </p:cNvSpPr>
          <p:nvPr>
            <p:ph type="body" idx="1"/>
          </p:nvPr>
        </p:nvSpPr>
        <p:spPr>
          <a:xfrm>
            <a:off x="685800" y="1524000"/>
            <a:ext cx="7772400" cy="4572000"/>
          </a:xfrm>
        </p:spPr>
        <p:txBody>
          <a:bodyPr/>
          <a:lstStyle/>
          <a:p>
            <a:pPr>
              <a:buClr>
                <a:schemeClr val="tx1"/>
              </a:buClr>
              <a:buSzTx/>
              <a:buFont typeface="Arial" charset="0"/>
              <a:buChar char="●"/>
            </a:pPr>
            <a:r>
              <a:rPr lang="en-GB"/>
              <a:t>The networks generated using these weights and input vectors are stable, except X2.</a:t>
            </a:r>
          </a:p>
          <a:p>
            <a:pPr>
              <a:buClr>
                <a:schemeClr val="tx1"/>
              </a:buClr>
              <a:buSzTx/>
              <a:buFont typeface="Arial" charset="0"/>
              <a:buChar char="●"/>
            </a:pPr>
            <a:r>
              <a:rPr lang="en-GB"/>
              <a:t>X2 stabilizes to X1 (which is at hamming distance 1). </a:t>
            </a:r>
          </a:p>
          <a:p>
            <a:pPr>
              <a:buClr>
                <a:schemeClr val="tx1"/>
              </a:buClr>
              <a:buSzTx/>
              <a:buFont typeface="Arial" charset="0"/>
              <a:buChar char="●"/>
            </a:pPr>
            <a:r>
              <a:rPr lang="en-GB"/>
              <a:t>Finally, with the obtained weights and stable states (X1 and X3), we can stabilize any new (partial) pattern to one of those</a:t>
            </a:r>
            <a:r>
              <a:rPr lang="en-US"/>
              <a:t> </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6" name="Rectangle 2"/>
          <p:cNvSpPr>
            <a:spLocks noGrp="1" noChangeArrowheads="1"/>
          </p:cNvSpPr>
          <p:nvPr>
            <p:ph type="title"/>
          </p:nvPr>
        </p:nvSpPr>
        <p:spPr>
          <a:xfrm>
            <a:off x="685800" y="228600"/>
            <a:ext cx="7772400" cy="685800"/>
          </a:xfrm>
        </p:spPr>
        <p:txBody>
          <a:bodyPr/>
          <a:lstStyle/>
          <a:p>
            <a:r>
              <a:rPr lang="en-US" sz="4000"/>
              <a:t>Radial-Basis Function Networks</a:t>
            </a:r>
          </a:p>
        </p:txBody>
      </p:sp>
      <p:sp>
        <p:nvSpPr>
          <p:cNvPr id="272387" name="Rectangle 3"/>
          <p:cNvSpPr>
            <a:spLocks noGrp="1" noChangeArrowheads="1"/>
          </p:cNvSpPr>
          <p:nvPr>
            <p:ph type="body" idx="1"/>
          </p:nvPr>
        </p:nvSpPr>
        <p:spPr>
          <a:xfrm>
            <a:off x="685800" y="1676400"/>
            <a:ext cx="8077200" cy="4800600"/>
          </a:xfrm>
        </p:spPr>
        <p:txBody>
          <a:bodyPr/>
          <a:lstStyle/>
          <a:p>
            <a:pPr algn="just">
              <a:lnSpc>
                <a:spcPct val="80000"/>
              </a:lnSpc>
              <a:buClr>
                <a:schemeClr val="tx1"/>
              </a:buClr>
              <a:buSzTx/>
              <a:buFont typeface="Arial" charset="0"/>
              <a:buChar char="●"/>
            </a:pPr>
            <a:r>
              <a:rPr lang="en-GB" sz="2400"/>
              <a:t>A function is said to be a </a:t>
            </a:r>
            <a:r>
              <a:rPr lang="en-GB" sz="2400" b="1" i="1"/>
              <a:t>radial basis function</a:t>
            </a:r>
            <a:r>
              <a:rPr lang="en-GB" sz="2400" i="1"/>
              <a:t> </a:t>
            </a:r>
            <a:r>
              <a:rPr lang="en-GB" sz="2400"/>
              <a:t>(RBF) if its output depends on the distance of the input from a given stored vector. </a:t>
            </a:r>
          </a:p>
          <a:p>
            <a:pPr lvl="1" algn="just">
              <a:lnSpc>
                <a:spcPct val="80000"/>
              </a:lnSpc>
              <a:buClr>
                <a:schemeClr val="tx1"/>
              </a:buClr>
              <a:buSzTx/>
              <a:buFont typeface="Arial" charset="0"/>
              <a:buChar char="−"/>
            </a:pPr>
            <a:r>
              <a:rPr lang="en-GB" sz="2000"/>
              <a:t>The RBF neural network has an input layer, a hidden layer and an output layer. </a:t>
            </a:r>
          </a:p>
          <a:p>
            <a:pPr lvl="1" algn="just">
              <a:lnSpc>
                <a:spcPct val="80000"/>
              </a:lnSpc>
              <a:buClr>
                <a:schemeClr val="tx1"/>
              </a:buClr>
              <a:buSzTx/>
              <a:buFont typeface="Arial" charset="0"/>
              <a:buChar char="−"/>
            </a:pPr>
            <a:r>
              <a:rPr lang="en-GB" sz="2000"/>
              <a:t>In such RBF networks, the hidden layer uses neurons with RBFs as activation functions. </a:t>
            </a:r>
          </a:p>
          <a:p>
            <a:pPr lvl="1" algn="just">
              <a:lnSpc>
                <a:spcPct val="80000"/>
              </a:lnSpc>
              <a:buClr>
                <a:schemeClr val="tx1"/>
              </a:buClr>
              <a:buSzTx/>
              <a:buFont typeface="Arial" charset="0"/>
              <a:buChar char="−"/>
            </a:pPr>
            <a:r>
              <a:rPr lang="en-GB" sz="2000"/>
              <a:t>The outputs of all these hidden neurons are combined linearly at the output node. </a:t>
            </a:r>
          </a:p>
          <a:p>
            <a:pPr algn="just">
              <a:lnSpc>
                <a:spcPct val="80000"/>
              </a:lnSpc>
              <a:buClr>
                <a:schemeClr val="tx1"/>
              </a:buClr>
              <a:buSzTx/>
              <a:buFont typeface="Arial" charset="0"/>
              <a:buChar char="●"/>
            </a:pPr>
            <a:r>
              <a:rPr lang="en-GB" sz="2400"/>
              <a:t>These networks have a wide variety of applications such as </a:t>
            </a:r>
            <a:endParaRPr lang="en-US" sz="2400"/>
          </a:p>
          <a:p>
            <a:pPr lvl="1" algn="just">
              <a:lnSpc>
                <a:spcPct val="80000"/>
              </a:lnSpc>
              <a:buClr>
                <a:schemeClr val="tx1"/>
              </a:buClr>
              <a:buSzTx/>
              <a:buFont typeface="Arial" charset="0"/>
              <a:buChar char="−"/>
            </a:pPr>
            <a:r>
              <a:rPr lang="en-GB" sz="2000"/>
              <a:t>function approximation, </a:t>
            </a:r>
          </a:p>
          <a:p>
            <a:pPr lvl="1" algn="just">
              <a:lnSpc>
                <a:spcPct val="80000"/>
              </a:lnSpc>
              <a:buClr>
                <a:schemeClr val="tx1"/>
              </a:buClr>
              <a:buSzTx/>
              <a:buFont typeface="Arial" charset="0"/>
              <a:buChar char="−"/>
            </a:pPr>
            <a:r>
              <a:rPr lang="en-GB" sz="2000"/>
              <a:t>time series prediction, </a:t>
            </a:r>
          </a:p>
          <a:p>
            <a:pPr lvl="1" algn="just">
              <a:lnSpc>
                <a:spcPct val="80000"/>
              </a:lnSpc>
              <a:buClr>
                <a:schemeClr val="tx1"/>
              </a:buClr>
              <a:buSzTx/>
              <a:buFont typeface="Arial" charset="0"/>
              <a:buChar char="−"/>
            </a:pPr>
            <a:r>
              <a:rPr lang="en-GB" sz="2000"/>
              <a:t>control and regression, </a:t>
            </a:r>
            <a:endParaRPr lang="en-US" sz="2000"/>
          </a:p>
          <a:p>
            <a:pPr lvl="1" algn="just">
              <a:lnSpc>
                <a:spcPct val="80000"/>
              </a:lnSpc>
              <a:buClr>
                <a:schemeClr val="tx1"/>
              </a:buClr>
              <a:buSzTx/>
              <a:buFont typeface="Arial" charset="0"/>
              <a:buChar char="−"/>
            </a:pPr>
            <a:r>
              <a:rPr lang="en-GB" sz="2000"/>
              <a:t>pattern classification tasks for performing complex (non-linear).	</a:t>
            </a:r>
            <a:r>
              <a:rPr lang="en-US" sz="2000"/>
              <a:t> </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3" name="Rectangle 3"/>
          <p:cNvSpPr>
            <a:spLocks noGrp="1" noChangeArrowheads="1"/>
          </p:cNvSpPr>
          <p:nvPr>
            <p:ph type="title"/>
          </p:nvPr>
        </p:nvSpPr>
        <p:spPr>
          <a:xfrm>
            <a:off x="762000" y="152400"/>
            <a:ext cx="8382000" cy="990600"/>
          </a:xfrm>
        </p:spPr>
        <p:txBody>
          <a:bodyPr/>
          <a:lstStyle/>
          <a:p>
            <a:r>
              <a:rPr lang="en-US" sz="3800"/>
              <a:t>RBF Architecture</a:t>
            </a:r>
            <a:endParaRPr lang="en-US"/>
          </a:p>
        </p:txBody>
      </p:sp>
      <p:sp>
        <p:nvSpPr>
          <p:cNvPr id="87044" name="Rectangle 4"/>
          <p:cNvSpPr>
            <a:spLocks noGrp="1" noChangeArrowheads="1"/>
          </p:cNvSpPr>
          <p:nvPr>
            <p:ph type="body" idx="1"/>
          </p:nvPr>
        </p:nvSpPr>
        <p:spPr>
          <a:xfrm>
            <a:off x="609600" y="4191000"/>
            <a:ext cx="8077200" cy="1828800"/>
          </a:xfrm>
          <a:solidFill>
            <a:schemeClr val="bg1"/>
          </a:solidFill>
          <a:ln>
            <a:solidFill>
              <a:schemeClr val="bg1"/>
            </a:solidFill>
          </a:ln>
        </p:spPr>
        <p:txBody>
          <a:bodyPr/>
          <a:lstStyle/>
          <a:p>
            <a:pPr>
              <a:buClr>
                <a:schemeClr val="tx1"/>
              </a:buClr>
              <a:buSzTx/>
              <a:buFont typeface="Arial" charset="0"/>
              <a:buChar char="●"/>
            </a:pPr>
            <a:r>
              <a:rPr lang="en-US" sz="2000" b="1"/>
              <a:t>One hidden layer with RBF activation functions </a:t>
            </a:r>
          </a:p>
          <a:p>
            <a:pPr>
              <a:buClr>
                <a:schemeClr val="tx1"/>
              </a:buClr>
              <a:buSzTx/>
              <a:buFont typeface="Arial" charset="0"/>
              <a:buChar char="●"/>
            </a:pPr>
            <a:endParaRPr lang="en-US" sz="2000" b="1"/>
          </a:p>
          <a:p>
            <a:pPr>
              <a:buClr>
                <a:schemeClr val="tx1"/>
              </a:buClr>
              <a:buSzTx/>
              <a:buFont typeface="Arial" charset="0"/>
              <a:buChar char="●"/>
            </a:pPr>
            <a:r>
              <a:rPr lang="en-US" sz="2000" b="1"/>
              <a:t>Output layer with linear activation function.</a:t>
            </a:r>
          </a:p>
        </p:txBody>
      </p:sp>
      <p:grpSp>
        <p:nvGrpSpPr>
          <p:cNvPr id="87045" name="Group 5"/>
          <p:cNvGrpSpPr>
            <a:grpSpLocks/>
          </p:cNvGrpSpPr>
          <p:nvPr/>
        </p:nvGrpSpPr>
        <p:grpSpPr bwMode="auto">
          <a:xfrm>
            <a:off x="1981200" y="1508125"/>
            <a:ext cx="5857875" cy="2682875"/>
            <a:chOff x="1968" y="912"/>
            <a:chExt cx="3690" cy="1690"/>
          </a:xfrm>
        </p:grpSpPr>
        <p:sp>
          <p:nvSpPr>
            <p:cNvPr id="87046" name="Rectangle 6"/>
            <p:cNvSpPr>
              <a:spLocks noChangeArrowheads="1"/>
            </p:cNvSpPr>
            <p:nvPr/>
          </p:nvSpPr>
          <p:spPr bwMode="auto">
            <a:xfrm>
              <a:off x="2304" y="2400"/>
              <a:ext cx="144" cy="144"/>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endParaRPr lang="en-IN"/>
            </a:p>
          </p:txBody>
        </p:sp>
        <p:sp>
          <p:nvSpPr>
            <p:cNvPr id="87047" name="Text Box 7"/>
            <p:cNvSpPr txBox="1">
              <a:spLocks noChangeArrowheads="1"/>
            </p:cNvSpPr>
            <p:nvPr/>
          </p:nvSpPr>
          <p:spPr bwMode="auto">
            <a:xfrm>
              <a:off x="1968" y="1392"/>
              <a:ext cx="248" cy="250"/>
            </a:xfrm>
            <a:prstGeom prst="rect">
              <a:avLst/>
            </a:prstGeom>
            <a:noFill/>
            <a:ln w="12700">
              <a:noFill/>
              <a:miter lim="800000"/>
              <a:headEnd type="none" w="sm" len="sm"/>
              <a:tailEnd type="none" w="sm" len="sm"/>
            </a:ln>
            <a:effectLst/>
          </p:spPr>
          <p:txBody>
            <a:bodyPr wrap="none">
              <a:spAutoFit/>
            </a:bodyPr>
            <a:lstStyle/>
            <a:p>
              <a:pPr defTabSz="762000" eaLnBrk="0" hangingPunct="0"/>
              <a:r>
                <a:rPr lang="en-US" sz="2000">
                  <a:latin typeface="Times New Roman" pitchFamily="18" charset="0"/>
                </a:rPr>
                <a:t>x</a:t>
              </a:r>
              <a:r>
                <a:rPr lang="en-US" sz="2000" b="1" baseline="-25000">
                  <a:latin typeface="Times New Roman" pitchFamily="18" charset="0"/>
                </a:rPr>
                <a:t>2</a:t>
              </a:r>
              <a:endParaRPr lang="en-US" sz="2400">
                <a:latin typeface="Times New Roman" pitchFamily="18" charset="0"/>
              </a:endParaRPr>
            </a:p>
          </p:txBody>
        </p:sp>
        <p:sp>
          <p:nvSpPr>
            <p:cNvPr id="87048" name="Text Box 8"/>
            <p:cNvSpPr txBox="1">
              <a:spLocks noChangeArrowheads="1"/>
            </p:cNvSpPr>
            <p:nvPr/>
          </p:nvSpPr>
          <p:spPr bwMode="auto">
            <a:xfrm>
              <a:off x="1968" y="2352"/>
              <a:ext cx="283" cy="250"/>
            </a:xfrm>
            <a:prstGeom prst="rect">
              <a:avLst/>
            </a:prstGeom>
            <a:noFill/>
            <a:ln w="12700">
              <a:noFill/>
              <a:miter lim="800000"/>
              <a:headEnd type="none" w="sm" len="sm"/>
              <a:tailEnd type="none" w="sm" len="sm"/>
            </a:ln>
            <a:effectLst/>
          </p:spPr>
          <p:txBody>
            <a:bodyPr wrap="none">
              <a:spAutoFit/>
            </a:bodyPr>
            <a:lstStyle/>
            <a:p>
              <a:pPr defTabSz="762000" eaLnBrk="0" hangingPunct="0"/>
              <a:r>
                <a:rPr lang="en-US" sz="2000">
                  <a:latin typeface="Times New Roman" pitchFamily="18" charset="0"/>
                </a:rPr>
                <a:t>x</a:t>
              </a:r>
              <a:r>
                <a:rPr lang="en-US" sz="2000" b="1" baseline="-25000">
                  <a:latin typeface="Times New Roman" pitchFamily="18" charset="0"/>
                </a:rPr>
                <a:t>m</a:t>
              </a:r>
              <a:endParaRPr lang="en-US" sz="2400">
                <a:latin typeface="Times New Roman" pitchFamily="18" charset="0"/>
              </a:endParaRPr>
            </a:p>
          </p:txBody>
        </p:sp>
        <p:sp>
          <p:nvSpPr>
            <p:cNvPr id="87049" name="Text Box 9"/>
            <p:cNvSpPr txBox="1">
              <a:spLocks noChangeArrowheads="1"/>
            </p:cNvSpPr>
            <p:nvPr/>
          </p:nvSpPr>
          <p:spPr bwMode="auto">
            <a:xfrm>
              <a:off x="1968" y="912"/>
              <a:ext cx="248" cy="250"/>
            </a:xfrm>
            <a:prstGeom prst="rect">
              <a:avLst/>
            </a:prstGeom>
            <a:noFill/>
            <a:ln w="12700">
              <a:noFill/>
              <a:miter lim="800000"/>
              <a:headEnd type="none" w="sm" len="sm"/>
              <a:tailEnd type="none" w="sm" len="sm"/>
            </a:ln>
            <a:effectLst/>
          </p:spPr>
          <p:txBody>
            <a:bodyPr wrap="none">
              <a:spAutoFit/>
            </a:bodyPr>
            <a:lstStyle/>
            <a:p>
              <a:pPr defTabSz="762000" eaLnBrk="0" hangingPunct="0"/>
              <a:r>
                <a:rPr lang="en-US" sz="2000">
                  <a:latin typeface="Times New Roman" pitchFamily="18" charset="0"/>
                </a:rPr>
                <a:t>x</a:t>
              </a:r>
              <a:r>
                <a:rPr lang="en-US" sz="2000" b="1" baseline="-25000">
                  <a:latin typeface="Times New Roman" pitchFamily="18" charset="0"/>
                </a:rPr>
                <a:t>1</a:t>
              </a:r>
              <a:endParaRPr lang="en-US" sz="2000">
                <a:latin typeface="Times New Roman" pitchFamily="18" charset="0"/>
              </a:endParaRPr>
            </a:p>
          </p:txBody>
        </p:sp>
        <p:sp>
          <p:nvSpPr>
            <p:cNvPr id="87050" name="Rectangle 10"/>
            <p:cNvSpPr>
              <a:spLocks noChangeArrowheads="1"/>
            </p:cNvSpPr>
            <p:nvPr/>
          </p:nvSpPr>
          <p:spPr bwMode="auto">
            <a:xfrm>
              <a:off x="2304" y="960"/>
              <a:ext cx="144" cy="144"/>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endParaRPr lang="en-IN"/>
            </a:p>
          </p:txBody>
        </p:sp>
        <p:sp>
          <p:nvSpPr>
            <p:cNvPr id="87051" name="Rectangle 11"/>
            <p:cNvSpPr>
              <a:spLocks noChangeArrowheads="1"/>
            </p:cNvSpPr>
            <p:nvPr/>
          </p:nvSpPr>
          <p:spPr bwMode="auto">
            <a:xfrm>
              <a:off x="2304" y="1440"/>
              <a:ext cx="144" cy="144"/>
            </a:xfrm>
            <a:prstGeom prst="rect">
              <a:avLst/>
            </a:prstGeom>
            <a:solidFill>
              <a:schemeClr val="accent2"/>
            </a:solidFill>
            <a:ln w="12700">
              <a:solidFill>
                <a:schemeClr val="tx1"/>
              </a:solidFill>
              <a:miter lim="800000"/>
              <a:headEnd type="none" w="sm" len="sm"/>
              <a:tailEnd type="none" w="sm" len="sm"/>
            </a:ln>
            <a:effectLst/>
          </p:spPr>
          <p:txBody>
            <a:bodyPr wrap="none" anchor="ctr"/>
            <a:lstStyle/>
            <a:p>
              <a:endParaRPr lang="en-IN"/>
            </a:p>
          </p:txBody>
        </p:sp>
        <p:sp>
          <p:nvSpPr>
            <p:cNvPr id="87052" name="Oval 12"/>
            <p:cNvSpPr>
              <a:spLocks noChangeArrowheads="1"/>
            </p:cNvSpPr>
            <p:nvPr/>
          </p:nvSpPr>
          <p:spPr bwMode="auto">
            <a:xfrm>
              <a:off x="3456" y="1152"/>
              <a:ext cx="336" cy="336"/>
            </a:xfrm>
            <a:prstGeom prst="ellipse">
              <a:avLst/>
            </a:prstGeom>
            <a:solidFill>
              <a:schemeClr val="accent1"/>
            </a:solidFill>
            <a:ln w="12700">
              <a:solidFill>
                <a:schemeClr val="tx1"/>
              </a:solidFill>
              <a:round/>
              <a:headEnd type="none" w="sm" len="sm"/>
              <a:tailEnd type="none" w="sm" len="sm"/>
            </a:ln>
            <a:effectLst/>
          </p:spPr>
          <p:txBody>
            <a:bodyPr wrap="none" anchor="ctr"/>
            <a:lstStyle/>
            <a:p>
              <a:pPr algn="ctr" defTabSz="762000" eaLnBrk="0" hangingPunct="0"/>
              <a:endParaRPr lang="en-US" sz="2400">
                <a:solidFill>
                  <a:srgbClr val="FFFF00"/>
                </a:solidFill>
                <a:latin typeface="Times New Roman" pitchFamily="18" charset="0"/>
              </a:endParaRPr>
            </a:p>
          </p:txBody>
        </p:sp>
        <p:sp>
          <p:nvSpPr>
            <p:cNvPr id="87053" name="Oval 13"/>
            <p:cNvSpPr>
              <a:spLocks noChangeArrowheads="1"/>
            </p:cNvSpPr>
            <p:nvPr/>
          </p:nvSpPr>
          <p:spPr bwMode="auto">
            <a:xfrm>
              <a:off x="4704" y="1440"/>
              <a:ext cx="240" cy="240"/>
            </a:xfrm>
            <a:prstGeom prst="ellipse">
              <a:avLst/>
            </a:prstGeom>
            <a:solidFill>
              <a:srgbClr val="009900"/>
            </a:solidFill>
            <a:ln w="12700">
              <a:solidFill>
                <a:schemeClr val="tx1"/>
              </a:solidFill>
              <a:round/>
              <a:headEnd type="none" w="sm" len="sm"/>
              <a:tailEnd type="none" w="sm" len="sm"/>
            </a:ln>
            <a:effectLst/>
          </p:spPr>
          <p:txBody>
            <a:bodyPr wrap="none" anchor="ctr"/>
            <a:lstStyle/>
            <a:p>
              <a:endParaRPr lang="en-IN"/>
            </a:p>
          </p:txBody>
        </p:sp>
        <p:cxnSp>
          <p:nvCxnSpPr>
            <p:cNvPr id="87054" name="AutoShape 14"/>
            <p:cNvCxnSpPr>
              <a:cxnSpLocks noChangeShapeType="1"/>
              <a:stCxn id="87046" idx="3"/>
            </p:cNvCxnSpPr>
            <p:nvPr/>
          </p:nvCxnSpPr>
          <p:spPr bwMode="auto">
            <a:xfrm flipV="1">
              <a:off x="2448" y="2221"/>
              <a:ext cx="1043" cy="251"/>
            </a:xfrm>
            <a:prstGeom prst="straightConnector1">
              <a:avLst/>
            </a:prstGeom>
            <a:noFill/>
            <a:ln w="12700">
              <a:solidFill>
                <a:schemeClr val="tx1"/>
              </a:solidFill>
              <a:round/>
              <a:headEnd type="none" w="sm" len="sm"/>
              <a:tailEnd type="triangle" w="med" len="med"/>
            </a:ln>
            <a:effectLst/>
          </p:spPr>
        </p:cxnSp>
        <p:cxnSp>
          <p:nvCxnSpPr>
            <p:cNvPr id="87055" name="AutoShape 15"/>
            <p:cNvCxnSpPr>
              <a:cxnSpLocks noChangeShapeType="1"/>
              <a:stCxn id="87046" idx="3"/>
              <a:endCxn id="87052" idx="3"/>
            </p:cNvCxnSpPr>
            <p:nvPr/>
          </p:nvCxnSpPr>
          <p:spPr bwMode="auto">
            <a:xfrm flipV="1">
              <a:off x="2448" y="1439"/>
              <a:ext cx="1057" cy="1033"/>
            </a:xfrm>
            <a:prstGeom prst="straightConnector1">
              <a:avLst/>
            </a:prstGeom>
            <a:noFill/>
            <a:ln w="12700">
              <a:solidFill>
                <a:schemeClr val="tx1"/>
              </a:solidFill>
              <a:round/>
              <a:headEnd type="none" w="sm" len="sm"/>
              <a:tailEnd type="triangle" w="med" len="med"/>
            </a:ln>
            <a:effectLst/>
          </p:spPr>
        </p:cxnSp>
        <p:cxnSp>
          <p:nvCxnSpPr>
            <p:cNvPr id="87056" name="AutoShape 16"/>
            <p:cNvCxnSpPr>
              <a:cxnSpLocks noChangeShapeType="1"/>
              <a:endCxn id="87070" idx="2"/>
            </p:cNvCxnSpPr>
            <p:nvPr/>
          </p:nvCxnSpPr>
          <p:spPr bwMode="auto">
            <a:xfrm>
              <a:off x="2448" y="1584"/>
              <a:ext cx="1008" cy="528"/>
            </a:xfrm>
            <a:prstGeom prst="straightConnector1">
              <a:avLst/>
            </a:prstGeom>
            <a:noFill/>
            <a:ln w="12700">
              <a:solidFill>
                <a:schemeClr val="tx1"/>
              </a:solidFill>
              <a:round/>
              <a:headEnd type="none" w="sm" len="sm"/>
              <a:tailEnd type="triangle" w="med" len="med"/>
            </a:ln>
            <a:effectLst/>
          </p:spPr>
        </p:cxnSp>
        <p:cxnSp>
          <p:nvCxnSpPr>
            <p:cNvPr id="87057" name="AutoShape 17"/>
            <p:cNvCxnSpPr>
              <a:cxnSpLocks noChangeShapeType="1"/>
            </p:cNvCxnSpPr>
            <p:nvPr/>
          </p:nvCxnSpPr>
          <p:spPr bwMode="auto">
            <a:xfrm flipV="1">
              <a:off x="2448" y="1296"/>
              <a:ext cx="1008" cy="192"/>
            </a:xfrm>
            <a:prstGeom prst="straightConnector1">
              <a:avLst/>
            </a:prstGeom>
            <a:noFill/>
            <a:ln w="12700">
              <a:solidFill>
                <a:schemeClr val="tx1"/>
              </a:solidFill>
              <a:round/>
              <a:headEnd type="none" w="sm" len="sm"/>
              <a:tailEnd type="triangle" w="med" len="med"/>
            </a:ln>
            <a:effectLst/>
          </p:spPr>
        </p:cxnSp>
        <p:cxnSp>
          <p:nvCxnSpPr>
            <p:cNvPr id="87058" name="AutoShape 18"/>
            <p:cNvCxnSpPr>
              <a:cxnSpLocks noChangeShapeType="1"/>
              <a:stCxn id="87050" idx="3"/>
            </p:cNvCxnSpPr>
            <p:nvPr/>
          </p:nvCxnSpPr>
          <p:spPr bwMode="auto">
            <a:xfrm>
              <a:off x="2448" y="1032"/>
              <a:ext cx="1043" cy="1019"/>
            </a:xfrm>
            <a:prstGeom prst="straightConnector1">
              <a:avLst/>
            </a:prstGeom>
            <a:noFill/>
            <a:ln w="12700">
              <a:solidFill>
                <a:schemeClr val="tx1"/>
              </a:solidFill>
              <a:round/>
              <a:headEnd type="none" w="sm" len="sm"/>
              <a:tailEnd type="triangle" w="med" len="med"/>
            </a:ln>
            <a:effectLst/>
          </p:spPr>
        </p:cxnSp>
        <p:cxnSp>
          <p:nvCxnSpPr>
            <p:cNvPr id="87059" name="AutoShape 19"/>
            <p:cNvCxnSpPr>
              <a:cxnSpLocks noChangeShapeType="1"/>
              <a:stCxn id="87050" idx="3"/>
              <a:endCxn id="87052" idx="1"/>
            </p:cNvCxnSpPr>
            <p:nvPr/>
          </p:nvCxnSpPr>
          <p:spPr bwMode="auto">
            <a:xfrm>
              <a:off x="2448" y="1032"/>
              <a:ext cx="1057" cy="169"/>
            </a:xfrm>
            <a:prstGeom prst="straightConnector1">
              <a:avLst/>
            </a:prstGeom>
            <a:noFill/>
            <a:ln w="12700">
              <a:solidFill>
                <a:schemeClr val="tx1"/>
              </a:solidFill>
              <a:round/>
              <a:headEnd type="none" w="sm" len="sm"/>
              <a:tailEnd type="triangle" w="med" len="med"/>
            </a:ln>
            <a:effectLst/>
          </p:spPr>
        </p:cxnSp>
        <p:cxnSp>
          <p:nvCxnSpPr>
            <p:cNvPr id="87060" name="AutoShape 20"/>
            <p:cNvCxnSpPr>
              <a:cxnSpLocks noChangeShapeType="1"/>
              <a:endCxn id="87053" idx="3"/>
            </p:cNvCxnSpPr>
            <p:nvPr/>
          </p:nvCxnSpPr>
          <p:spPr bwMode="auto">
            <a:xfrm flipV="1">
              <a:off x="3696" y="1645"/>
              <a:ext cx="1043" cy="491"/>
            </a:xfrm>
            <a:prstGeom prst="straightConnector1">
              <a:avLst/>
            </a:prstGeom>
            <a:noFill/>
            <a:ln w="12700">
              <a:solidFill>
                <a:schemeClr val="tx1"/>
              </a:solidFill>
              <a:round/>
              <a:headEnd type="none" w="sm" len="sm"/>
              <a:tailEnd type="triangle" w="med" len="med"/>
            </a:ln>
            <a:effectLst/>
          </p:spPr>
        </p:cxnSp>
        <p:cxnSp>
          <p:nvCxnSpPr>
            <p:cNvPr id="87061" name="AutoShape 21"/>
            <p:cNvCxnSpPr>
              <a:cxnSpLocks noChangeShapeType="1"/>
              <a:stCxn id="87052" idx="6"/>
              <a:endCxn id="87053" idx="1"/>
            </p:cNvCxnSpPr>
            <p:nvPr/>
          </p:nvCxnSpPr>
          <p:spPr bwMode="auto">
            <a:xfrm>
              <a:off x="3792" y="1320"/>
              <a:ext cx="947" cy="155"/>
            </a:xfrm>
            <a:prstGeom prst="straightConnector1">
              <a:avLst/>
            </a:prstGeom>
            <a:noFill/>
            <a:ln w="12700">
              <a:solidFill>
                <a:schemeClr val="tx1"/>
              </a:solidFill>
              <a:round/>
              <a:headEnd type="none" w="sm" len="sm"/>
              <a:tailEnd type="triangle" w="med" len="med"/>
            </a:ln>
            <a:effectLst/>
          </p:spPr>
        </p:cxnSp>
        <p:sp>
          <p:nvSpPr>
            <p:cNvPr id="87062" name="Line 22"/>
            <p:cNvSpPr>
              <a:spLocks noChangeShapeType="1"/>
            </p:cNvSpPr>
            <p:nvPr/>
          </p:nvSpPr>
          <p:spPr bwMode="auto">
            <a:xfrm>
              <a:off x="2352" y="1632"/>
              <a:ext cx="0" cy="720"/>
            </a:xfrm>
            <a:prstGeom prst="line">
              <a:avLst/>
            </a:prstGeom>
            <a:noFill/>
            <a:ln w="76200" cap="rnd">
              <a:solidFill>
                <a:schemeClr val="tx1"/>
              </a:solidFill>
              <a:prstDash val="sysDot"/>
              <a:round/>
              <a:headEnd type="none" w="sm" len="sm"/>
              <a:tailEnd/>
            </a:ln>
            <a:effectLst/>
          </p:spPr>
          <p:txBody>
            <a:bodyPr wrap="none" anchor="ctr"/>
            <a:lstStyle/>
            <a:p>
              <a:endParaRPr lang="en-IN"/>
            </a:p>
          </p:txBody>
        </p:sp>
        <p:sp>
          <p:nvSpPr>
            <p:cNvPr id="87063" name="Line 23"/>
            <p:cNvSpPr>
              <a:spLocks noChangeShapeType="1"/>
            </p:cNvSpPr>
            <p:nvPr/>
          </p:nvSpPr>
          <p:spPr bwMode="auto">
            <a:xfrm>
              <a:off x="3552" y="1536"/>
              <a:ext cx="0" cy="432"/>
            </a:xfrm>
            <a:prstGeom prst="line">
              <a:avLst/>
            </a:prstGeom>
            <a:noFill/>
            <a:ln w="76200" cap="rnd">
              <a:solidFill>
                <a:schemeClr val="tx1"/>
              </a:solidFill>
              <a:prstDash val="sysDot"/>
              <a:round/>
              <a:headEnd type="none" w="sm" len="sm"/>
              <a:tailEnd/>
            </a:ln>
            <a:effectLst/>
          </p:spPr>
          <p:txBody>
            <a:bodyPr wrap="none" anchor="ctr"/>
            <a:lstStyle/>
            <a:p>
              <a:endParaRPr lang="en-IN"/>
            </a:p>
          </p:txBody>
        </p:sp>
        <p:sp>
          <p:nvSpPr>
            <p:cNvPr id="87064" name="Line 24"/>
            <p:cNvSpPr>
              <a:spLocks noChangeShapeType="1"/>
            </p:cNvSpPr>
            <p:nvPr/>
          </p:nvSpPr>
          <p:spPr bwMode="auto">
            <a:xfrm>
              <a:off x="4272" y="1488"/>
              <a:ext cx="0" cy="336"/>
            </a:xfrm>
            <a:prstGeom prst="line">
              <a:avLst/>
            </a:prstGeom>
            <a:noFill/>
            <a:ln w="76200" cap="rnd">
              <a:solidFill>
                <a:schemeClr val="tx1"/>
              </a:solidFill>
              <a:prstDash val="sysDot"/>
              <a:round/>
              <a:headEnd type="none" w="sm" len="sm"/>
              <a:tailEnd/>
            </a:ln>
            <a:effectLst/>
          </p:spPr>
          <p:txBody>
            <a:bodyPr wrap="none" anchor="ctr"/>
            <a:lstStyle/>
            <a:p>
              <a:endParaRPr lang="en-IN"/>
            </a:p>
          </p:txBody>
        </p:sp>
        <p:sp>
          <p:nvSpPr>
            <p:cNvPr id="87065" name="Line 25"/>
            <p:cNvSpPr>
              <a:spLocks noChangeShapeType="1"/>
            </p:cNvSpPr>
            <p:nvPr/>
          </p:nvSpPr>
          <p:spPr bwMode="auto">
            <a:xfrm>
              <a:off x="4944" y="1536"/>
              <a:ext cx="576" cy="0"/>
            </a:xfrm>
            <a:prstGeom prst="line">
              <a:avLst/>
            </a:prstGeom>
            <a:noFill/>
            <a:ln w="12700">
              <a:solidFill>
                <a:schemeClr val="tx1"/>
              </a:solidFill>
              <a:round/>
              <a:headEnd type="none" w="sm" len="sm"/>
              <a:tailEnd type="triangle" w="med" len="med"/>
            </a:ln>
            <a:effectLst/>
          </p:spPr>
          <p:txBody>
            <a:bodyPr wrap="none" anchor="ctr"/>
            <a:lstStyle/>
            <a:p>
              <a:endParaRPr lang="en-IN"/>
            </a:p>
          </p:txBody>
        </p:sp>
        <p:sp>
          <p:nvSpPr>
            <p:cNvPr id="87066" name="Text Box 26"/>
            <p:cNvSpPr txBox="1">
              <a:spLocks noChangeArrowheads="1"/>
            </p:cNvSpPr>
            <p:nvPr/>
          </p:nvSpPr>
          <p:spPr bwMode="auto">
            <a:xfrm>
              <a:off x="5462" y="1495"/>
              <a:ext cx="196" cy="250"/>
            </a:xfrm>
            <a:prstGeom prst="rect">
              <a:avLst/>
            </a:prstGeom>
            <a:noFill/>
            <a:ln w="12700">
              <a:noFill/>
              <a:miter lim="800000"/>
              <a:headEnd type="none" w="sm" len="sm"/>
              <a:tailEnd type="none" w="sm" len="sm"/>
            </a:ln>
            <a:effectLst/>
          </p:spPr>
          <p:txBody>
            <a:bodyPr wrap="none">
              <a:spAutoFit/>
            </a:bodyPr>
            <a:lstStyle/>
            <a:p>
              <a:pPr defTabSz="762000" eaLnBrk="0" hangingPunct="0"/>
              <a:r>
                <a:rPr lang="en-US" sz="2000">
                  <a:latin typeface="Times New Roman" pitchFamily="18" charset="0"/>
                </a:rPr>
                <a:t>y</a:t>
              </a:r>
              <a:endParaRPr lang="en-US" sz="2400">
                <a:latin typeface="Times New Roman" pitchFamily="18" charset="0"/>
              </a:endParaRPr>
            </a:p>
          </p:txBody>
        </p:sp>
        <p:sp>
          <p:nvSpPr>
            <p:cNvPr id="87067" name="Text Box 27"/>
            <p:cNvSpPr txBox="1">
              <a:spLocks noChangeArrowheads="1"/>
            </p:cNvSpPr>
            <p:nvPr/>
          </p:nvSpPr>
          <p:spPr bwMode="auto">
            <a:xfrm>
              <a:off x="4166" y="1879"/>
              <a:ext cx="371" cy="250"/>
            </a:xfrm>
            <a:prstGeom prst="rect">
              <a:avLst/>
            </a:prstGeom>
            <a:noFill/>
            <a:ln w="12700">
              <a:noFill/>
              <a:miter lim="800000"/>
              <a:headEnd type="none" w="sm" len="sm"/>
              <a:tailEnd type="none" w="sm" len="sm"/>
            </a:ln>
            <a:effectLst/>
          </p:spPr>
          <p:txBody>
            <a:bodyPr wrap="none">
              <a:spAutoFit/>
            </a:bodyPr>
            <a:lstStyle/>
            <a:p>
              <a:pPr defTabSz="762000" eaLnBrk="0" hangingPunct="0"/>
              <a:r>
                <a:rPr lang="en-US" sz="2000">
                  <a:latin typeface="Times New Roman" pitchFamily="18" charset="0"/>
                </a:rPr>
                <a:t>w</a:t>
              </a:r>
              <a:r>
                <a:rPr lang="en-US" sz="2000" b="1" baseline="-25000">
                  <a:latin typeface="Times New Roman" pitchFamily="18" charset="0"/>
                </a:rPr>
                <a:t>m1</a:t>
              </a:r>
              <a:endParaRPr lang="en-US" sz="2000">
                <a:latin typeface="Times New Roman" pitchFamily="18" charset="0"/>
              </a:endParaRPr>
            </a:p>
          </p:txBody>
        </p:sp>
        <p:sp>
          <p:nvSpPr>
            <p:cNvPr id="87068" name="Text Box 28"/>
            <p:cNvSpPr txBox="1">
              <a:spLocks noChangeArrowheads="1"/>
            </p:cNvSpPr>
            <p:nvPr/>
          </p:nvSpPr>
          <p:spPr bwMode="auto">
            <a:xfrm>
              <a:off x="4128" y="1104"/>
              <a:ext cx="284" cy="250"/>
            </a:xfrm>
            <a:prstGeom prst="rect">
              <a:avLst/>
            </a:prstGeom>
            <a:noFill/>
            <a:ln w="12700">
              <a:noFill/>
              <a:miter lim="800000"/>
              <a:headEnd type="none" w="sm" len="sm"/>
              <a:tailEnd type="none" w="sm" len="sm"/>
            </a:ln>
            <a:effectLst/>
          </p:spPr>
          <p:txBody>
            <a:bodyPr wrap="none">
              <a:spAutoFit/>
            </a:bodyPr>
            <a:lstStyle/>
            <a:p>
              <a:pPr defTabSz="762000" eaLnBrk="0" hangingPunct="0"/>
              <a:r>
                <a:rPr lang="en-US" sz="2000">
                  <a:latin typeface="Times New Roman" pitchFamily="18" charset="0"/>
                </a:rPr>
                <a:t>w</a:t>
              </a:r>
              <a:r>
                <a:rPr lang="en-US" sz="2000" b="1" baseline="-25000">
                  <a:latin typeface="Times New Roman" pitchFamily="18" charset="0"/>
                </a:rPr>
                <a:t>1</a:t>
              </a:r>
              <a:endParaRPr lang="en-US" sz="2000">
                <a:latin typeface="Times New Roman" pitchFamily="18" charset="0"/>
              </a:endParaRPr>
            </a:p>
          </p:txBody>
        </p:sp>
        <p:graphicFrame>
          <p:nvGraphicFramePr>
            <p:cNvPr id="87069" name="Object 29"/>
            <p:cNvGraphicFramePr>
              <a:graphicFrameLocks noChangeAspect="1"/>
            </p:cNvGraphicFramePr>
            <p:nvPr/>
          </p:nvGraphicFramePr>
          <p:xfrm>
            <a:off x="3552" y="1200"/>
            <a:ext cx="183" cy="240"/>
          </p:xfrm>
          <a:graphic>
            <a:graphicData uri="http://schemas.openxmlformats.org/presentationml/2006/ole">
              <p:oleObj spid="_x0000_s87069" name="Equation" r:id="rId4" imgW="164880" imgH="215640" progId="Equation.3">
                <p:embed/>
              </p:oleObj>
            </a:graphicData>
          </a:graphic>
        </p:graphicFrame>
        <p:sp>
          <p:nvSpPr>
            <p:cNvPr id="87070" name="Oval 30"/>
            <p:cNvSpPr>
              <a:spLocks noChangeArrowheads="1"/>
            </p:cNvSpPr>
            <p:nvPr/>
          </p:nvSpPr>
          <p:spPr bwMode="auto">
            <a:xfrm>
              <a:off x="3456" y="1920"/>
              <a:ext cx="384" cy="384"/>
            </a:xfrm>
            <a:prstGeom prst="ellipse">
              <a:avLst/>
            </a:prstGeom>
            <a:solidFill>
              <a:schemeClr val="accent1"/>
            </a:solidFill>
            <a:ln w="12700">
              <a:solidFill>
                <a:schemeClr val="tx1"/>
              </a:solidFill>
              <a:round/>
              <a:headEnd type="none" w="sm" len="sm"/>
              <a:tailEnd type="none" w="sm" len="sm"/>
            </a:ln>
            <a:effectLst/>
          </p:spPr>
          <p:txBody>
            <a:bodyPr wrap="none" anchor="ctr"/>
            <a:lstStyle/>
            <a:p>
              <a:pPr algn="ctr" defTabSz="762000" eaLnBrk="0" hangingPunct="0"/>
              <a:endParaRPr lang="en-US" sz="2400">
                <a:solidFill>
                  <a:srgbClr val="FFFF00"/>
                </a:solidFill>
                <a:latin typeface="Times New Roman" pitchFamily="18" charset="0"/>
              </a:endParaRPr>
            </a:p>
          </p:txBody>
        </p:sp>
        <p:graphicFrame>
          <p:nvGraphicFramePr>
            <p:cNvPr id="87071" name="Object 31"/>
            <p:cNvGraphicFramePr>
              <a:graphicFrameLocks noChangeAspect="1"/>
            </p:cNvGraphicFramePr>
            <p:nvPr/>
          </p:nvGraphicFramePr>
          <p:xfrm>
            <a:off x="3504" y="2016"/>
            <a:ext cx="240" cy="228"/>
          </p:xfrm>
          <a:graphic>
            <a:graphicData uri="http://schemas.openxmlformats.org/presentationml/2006/ole">
              <p:oleObj spid="_x0000_s87071" name="Equation" r:id="rId5" imgW="241200" imgH="228600" progId="Equation.3">
                <p:embed/>
              </p:oleObj>
            </a:graphicData>
          </a:graphic>
        </p:graphicFrame>
      </p:grpSp>
      <p:graphicFrame>
        <p:nvGraphicFramePr>
          <p:cNvPr id="87072" name="Object 32"/>
          <p:cNvGraphicFramePr>
            <a:graphicFrameLocks noChangeAspect="1"/>
          </p:cNvGraphicFramePr>
          <p:nvPr/>
        </p:nvGraphicFramePr>
        <p:xfrm>
          <a:off x="2667000" y="4572000"/>
          <a:ext cx="1447800" cy="388938"/>
        </p:xfrm>
        <a:graphic>
          <a:graphicData uri="http://schemas.openxmlformats.org/presentationml/2006/ole">
            <p:oleObj spid="_x0000_s87072" name="Equation" r:id="rId6" imgW="482400" imgH="228600" progId="Equation.3">
              <p:embed/>
            </p:oleObj>
          </a:graphicData>
        </a:graphic>
      </p:graphicFrame>
      <p:graphicFrame>
        <p:nvGraphicFramePr>
          <p:cNvPr id="87073" name="Object 33"/>
          <p:cNvGraphicFramePr>
            <a:graphicFrameLocks noChangeAspect="1"/>
          </p:cNvGraphicFramePr>
          <p:nvPr/>
        </p:nvGraphicFramePr>
        <p:xfrm>
          <a:off x="1066800" y="5478463"/>
          <a:ext cx="7321550" cy="465137"/>
        </p:xfrm>
        <a:graphic>
          <a:graphicData uri="http://schemas.openxmlformats.org/presentationml/2006/ole">
            <p:oleObj spid="_x0000_s87073" name="Equation" r:id="rId7" imgW="2577960" imgH="228600" progId="Equation.3">
              <p:embed/>
            </p:oleObj>
          </a:graphicData>
        </a:graphic>
      </p:graphicFrame>
      <p:graphicFrame>
        <p:nvGraphicFramePr>
          <p:cNvPr id="87074" name="Object 34"/>
          <p:cNvGraphicFramePr>
            <a:graphicFrameLocks noChangeAspect="1"/>
          </p:cNvGraphicFramePr>
          <p:nvPr/>
        </p:nvGraphicFramePr>
        <p:xfrm>
          <a:off x="923925" y="6011863"/>
          <a:ext cx="7054850" cy="465137"/>
        </p:xfrm>
        <a:graphic>
          <a:graphicData uri="http://schemas.openxmlformats.org/presentationml/2006/ole">
            <p:oleObj spid="_x0000_s87074" name="Equation" r:id="rId8" imgW="2819160" imgH="228600" progId="Equation.3">
              <p:embed/>
            </p:oleObj>
          </a:graphicData>
        </a:graphic>
      </p:graphicFrame>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9" name="Rectangle 3"/>
          <p:cNvSpPr>
            <a:spLocks noGrp="1" noChangeArrowheads="1"/>
          </p:cNvSpPr>
          <p:nvPr>
            <p:ph type="title"/>
          </p:nvPr>
        </p:nvSpPr>
        <p:spPr>
          <a:xfrm>
            <a:off x="685800" y="228600"/>
            <a:ext cx="8458200" cy="914400"/>
          </a:xfrm>
        </p:spPr>
        <p:txBody>
          <a:bodyPr/>
          <a:lstStyle/>
          <a:p>
            <a:r>
              <a:rPr lang="en-US" sz="4000"/>
              <a:t>Cont...</a:t>
            </a:r>
          </a:p>
        </p:txBody>
      </p:sp>
      <p:sp>
        <p:nvSpPr>
          <p:cNvPr id="91140" name="Rectangle 4"/>
          <p:cNvSpPr>
            <a:spLocks noGrp="1" noChangeArrowheads="1"/>
          </p:cNvSpPr>
          <p:nvPr>
            <p:ph type="body" idx="1"/>
          </p:nvPr>
        </p:nvSpPr>
        <p:spPr>
          <a:xfrm>
            <a:off x="685800" y="1600200"/>
            <a:ext cx="8153400" cy="4724400"/>
          </a:xfrm>
          <a:solidFill>
            <a:schemeClr val="bg1"/>
          </a:solidFill>
          <a:ln/>
        </p:spPr>
        <p:txBody>
          <a:bodyPr/>
          <a:lstStyle/>
          <a:p>
            <a:pPr algn="just">
              <a:lnSpc>
                <a:spcPct val="80000"/>
              </a:lnSpc>
              <a:buClr>
                <a:schemeClr val="tx1"/>
              </a:buClr>
              <a:buSzTx/>
              <a:buFont typeface="Arial" charset="0"/>
              <a:buChar char="●"/>
            </a:pPr>
            <a:r>
              <a:rPr lang="en-GB" sz="2400"/>
              <a:t>Here we require weights, </a:t>
            </a:r>
            <a:r>
              <a:rPr lang="en-GB" sz="2400" i="1"/>
              <a:t>w</a:t>
            </a:r>
            <a:r>
              <a:rPr lang="en-GB" sz="2400" i="1" baseline="-25000"/>
              <a:t>i</a:t>
            </a:r>
            <a:r>
              <a:rPr lang="en-GB" sz="2400"/>
              <a:t> from the hidden layer to the output layer only. </a:t>
            </a:r>
          </a:p>
          <a:p>
            <a:pPr algn="just">
              <a:lnSpc>
                <a:spcPct val="80000"/>
              </a:lnSpc>
              <a:buClr>
                <a:schemeClr val="tx1"/>
              </a:buClr>
              <a:buSzTx/>
              <a:buFont typeface="Arial" charset="0"/>
              <a:buChar char="●"/>
            </a:pPr>
            <a:r>
              <a:rPr lang="en-GB" sz="2400"/>
              <a:t>The weights </a:t>
            </a:r>
            <a:r>
              <a:rPr lang="en-GB" sz="2400" i="1"/>
              <a:t>w</a:t>
            </a:r>
            <a:r>
              <a:rPr lang="en-GB" sz="2400" i="1" baseline="-25000"/>
              <a:t>i</a:t>
            </a:r>
            <a:r>
              <a:rPr lang="en-GB" sz="2400" i="1"/>
              <a:t> </a:t>
            </a:r>
            <a:r>
              <a:rPr lang="en-GB" sz="2400"/>
              <a:t>can be determined with the help of any of the standard iterative methods described earlier for neural networks. </a:t>
            </a:r>
          </a:p>
          <a:p>
            <a:pPr algn="just">
              <a:lnSpc>
                <a:spcPct val="80000"/>
              </a:lnSpc>
              <a:buClr>
                <a:schemeClr val="tx1"/>
              </a:buClr>
              <a:buSzTx/>
              <a:buFont typeface="Arial" charset="0"/>
              <a:buChar char="●"/>
            </a:pPr>
            <a:r>
              <a:rPr lang="en-GB" sz="2400"/>
              <a:t>However, since the approximating function given below is linear w. r. t. </a:t>
            </a:r>
            <a:r>
              <a:rPr lang="en-GB" sz="2400" i="1"/>
              <a:t>w</a:t>
            </a:r>
            <a:r>
              <a:rPr lang="en-GB" sz="2400" i="1" baseline="-25000"/>
              <a:t>i</a:t>
            </a:r>
            <a:r>
              <a:rPr lang="en-GB" sz="2400"/>
              <a:t>, it can be directly calculated using the matrix methods of linear least squares without having to explicitly determine </a:t>
            </a:r>
            <a:r>
              <a:rPr lang="en-GB" sz="2400" i="1"/>
              <a:t>w</a:t>
            </a:r>
            <a:r>
              <a:rPr lang="en-GB" sz="2400" i="1" baseline="-25000"/>
              <a:t>i</a:t>
            </a:r>
            <a:r>
              <a:rPr lang="en-GB" sz="2400"/>
              <a:t> iteratively. </a:t>
            </a:r>
          </a:p>
          <a:p>
            <a:pPr algn="just">
              <a:lnSpc>
                <a:spcPct val="80000"/>
              </a:lnSpc>
              <a:buClr>
                <a:schemeClr val="tx1"/>
              </a:buClr>
              <a:buSzTx/>
              <a:buFont typeface="Arial" charset="0"/>
              <a:buChar char="●"/>
            </a:pPr>
            <a:endParaRPr lang="en-GB" sz="2400"/>
          </a:p>
          <a:p>
            <a:pPr algn="just">
              <a:lnSpc>
                <a:spcPct val="80000"/>
              </a:lnSpc>
              <a:buClr>
                <a:schemeClr val="tx1"/>
              </a:buClr>
              <a:buSzTx/>
              <a:buFont typeface="Arial" charset="0"/>
              <a:buChar char="●"/>
            </a:pPr>
            <a:endParaRPr lang="en-GB" sz="2400"/>
          </a:p>
          <a:p>
            <a:pPr algn="just">
              <a:lnSpc>
                <a:spcPct val="80000"/>
              </a:lnSpc>
              <a:buClr>
                <a:schemeClr val="tx1"/>
              </a:buClr>
              <a:buSzTx/>
              <a:buFont typeface="Arial" charset="0"/>
              <a:buChar char="●"/>
            </a:pPr>
            <a:r>
              <a:rPr lang="en-GB" sz="2400"/>
              <a:t>It should be noted that the approximate function </a:t>
            </a:r>
            <a:r>
              <a:rPr lang="en-GB" sz="2400" i="1"/>
              <a:t>f(X)</a:t>
            </a:r>
            <a:r>
              <a:rPr lang="en-GB" sz="2400"/>
              <a:t> is differentiable with respect to </a:t>
            </a:r>
            <a:r>
              <a:rPr lang="en-GB" sz="2400" i="1"/>
              <a:t>w</a:t>
            </a:r>
            <a:r>
              <a:rPr lang="en-GB" sz="2400" i="1" baseline="-25000"/>
              <a:t>i</a:t>
            </a:r>
            <a:r>
              <a:rPr lang="en-GB" sz="2400"/>
              <a:t>.</a:t>
            </a:r>
          </a:p>
        </p:txBody>
      </p:sp>
      <p:sp>
        <p:nvSpPr>
          <p:cNvPr id="91142" name="Rectangle 6"/>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endParaRPr lang="en-IN"/>
          </a:p>
        </p:txBody>
      </p:sp>
      <p:graphicFrame>
        <p:nvGraphicFramePr>
          <p:cNvPr id="91141" name="Object 5"/>
          <p:cNvGraphicFramePr>
            <a:graphicFrameLocks noChangeAspect="1"/>
          </p:cNvGraphicFramePr>
          <p:nvPr/>
        </p:nvGraphicFramePr>
        <p:xfrm>
          <a:off x="2667000" y="4495800"/>
          <a:ext cx="3581400" cy="838200"/>
        </p:xfrm>
        <a:graphic>
          <a:graphicData uri="http://schemas.openxmlformats.org/presentationml/2006/ole">
            <p:oleObj spid="_x0000_s91141" name="Equation" r:id="rId4" imgW="1828800" imgH="431640" progId="Equation.3">
              <p:embed/>
            </p:oleObj>
          </a:graphicData>
        </a:graphic>
      </p:graphicFrame>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76564" name="Group 84"/>
          <p:cNvGraphicFramePr>
            <a:graphicFrameLocks noGrp="1"/>
          </p:cNvGraphicFramePr>
          <p:nvPr/>
        </p:nvGraphicFramePr>
        <p:xfrm>
          <a:off x="609600" y="1066800"/>
          <a:ext cx="8153400" cy="5562600"/>
        </p:xfrm>
        <a:graphic>
          <a:graphicData uri="http://schemas.openxmlformats.org/drawingml/2006/table">
            <a:tbl>
              <a:tblPr/>
              <a:tblGrid>
                <a:gridCol w="4316413"/>
                <a:gridCol w="3836987"/>
              </a:tblGrid>
              <a:tr h="458788">
                <a:tc>
                  <a:txBody>
                    <a:bodyPr/>
                    <a:lstStyle/>
                    <a:p>
                      <a:pPr marL="0" marR="0" lvl="0" indent="0" algn="ctr" defTabSz="914400" rtl="0" eaLnBrk="1" fontAlgn="base" latinLnBrk="0" hangingPunct="1">
                        <a:lnSpc>
                          <a:spcPct val="100000"/>
                        </a:lnSpc>
                        <a:spcBef>
                          <a:spcPct val="0"/>
                        </a:spcBef>
                        <a:spcAft>
                          <a:spcPct val="0"/>
                        </a:spcAft>
                        <a:buClr>
                          <a:schemeClr val="folHlink"/>
                        </a:buClr>
                        <a:buSzPct val="90000"/>
                        <a:buFont typeface="Wingdings" pitchFamily="2" charset="2"/>
                        <a:buNone/>
                        <a:tabLst/>
                      </a:pPr>
                      <a:r>
                        <a:rPr kumimoji="0" lang="en-US" sz="1800" b="1" i="0" u="none" strike="noStrike" cap="none" normalizeH="0" baseline="0" smtClean="0">
                          <a:ln>
                            <a:noFill/>
                          </a:ln>
                          <a:solidFill>
                            <a:schemeClr val="tx1"/>
                          </a:solidFill>
                          <a:effectLst/>
                          <a:latin typeface="Arial" charset="0"/>
                          <a:cs typeface="Times New Roman" pitchFamily="18" charset="0"/>
                        </a:rPr>
                        <a:t>RBF NN</a:t>
                      </a:r>
                      <a:endParaRPr kumimoji="0" lang="en-US" sz="900" b="0" i="0" u="none" strike="noStrike" cap="none" normalizeH="0" baseline="0" smtClean="0">
                        <a:ln>
                          <a:noFill/>
                        </a:ln>
                        <a:solidFill>
                          <a:schemeClr val="tx1"/>
                        </a:solidFill>
                        <a:effectLst/>
                        <a:latin typeface="Arial"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90000"/>
                        <a:buFont typeface="Wingdings" pitchFamily="2" charset="2"/>
                        <a:buNone/>
                        <a:tabLst/>
                      </a:pPr>
                      <a:r>
                        <a:rPr kumimoji="0" lang="en-US" sz="1800" b="1" i="0" u="none" strike="noStrike" cap="none" normalizeH="0" baseline="0" smtClean="0">
                          <a:ln>
                            <a:noFill/>
                          </a:ln>
                          <a:solidFill>
                            <a:schemeClr val="tx1"/>
                          </a:solidFill>
                          <a:effectLst/>
                          <a:latin typeface="Arial" charset="0"/>
                          <a:cs typeface="Times New Roman" pitchFamily="18" charset="0"/>
                        </a:rPr>
                        <a:t>FF NN</a:t>
                      </a:r>
                      <a:endParaRPr kumimoji="0" lang="en-US" sz="900" b="0" i="0" u="none" strike="noStrike" cap="none" normalizeH="0" baseline="0" smtClean="0">
                        <a:ln>
                          <a:noFill/>
                        </a:ln>
                        <a:solidFill>
                          <a:schemeClr val="tx1"/>
                        </a:solidFill>
                        <a:effectLst/>
                        <a:latin typeface="Arial"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809625">
                <a:tc>
                  <a:txBody>
                    <a:bodyPr/>
                    <a:lstStyle/>
                    <a:p>
                      <a:pPr marL="0" marR="0" lvl="0" indent="0" algn="l" defTabSz="914400" rtl="0" eaLnBrk="1" fontAlgn="base" latinLnBrk="0" hangingPunct="1">
                        <a:lnSpc>
                          <a:spcPct val="100000"/>
                        </a:lnSpc>
                        <a:spcBef>
                          <a:spcPct val="0"/>
                        </a:spcBef>
                        <a:spcAft>
                          <a:spcPct val="0"/>
                        </a:spcAft>
                        <a:buClr>
                          <a:schemeClr val="folHlink"/>
                        </a:buClr>
                        <a:buSzPct val="90000"/>
                        <a:buFont typeface="Wingdings" pitchFamily="2" charset="2"/>
                        <a:buNone/>
                        <a:tabLst/>
                      </a:pPr>
                      <a:r>
                        <a:rPr kumimoji="0" lang="en-US" sz="2000" b="0" i="1" u="none" strike="noStrike" cap="none" normalizeH="0" baseline="0" smtClean="0">
                          <a:ln>
                            <a:noFill/>
                          </a:ln>
                          <a:solidFill>
                            <a:schemeClr val="tx1"/>
                          </a:solidFill>
                          <a:effectLst/>
                          <a:latin typeface="Arial" charset="0"/>
                          <a:cs typeface="Times New Roman" pitchFamily="18" charset="0"/>
                        </a:rPr>
                        <a:t>Non-linear layered feed-forward</a:t>
                      </a:r>
                      <a:r>
                        <a:rPr kumimoji="0" lang="en-US" sz="2000" b="0" i="0" u="none" strike="noStrike" cap="none" normalizeH="0" baseline="0" smtClean="0">
                          <a:ln>
                            <a:noFill/>
                          </a:ln>
                          <a:solidFill>
                            <a:schemeClr val="tx1"/>
                          </a:solidFill>
                          <a:effectLst/>
                          <a:latin typeface="Arial" charset="0"/>
                          <a:cs typeface="Times New Roman" pitchFamily="18" charset="0"/>
                        </a:rPr>
                        <a:t> networks.</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90000"/>
                        <a:buFont typeface="Wingdings" pitchFamily="2" charset="2"/>
                        <a:buNone/>
                        <a:tabLst/>
                      </a:pPr>
                      <a:r>
                        <a:rPr kumimoji="0" lang="en-US" sz="2000" b="0" i="1" u="none" strike="noStrike" cap="none" normalizeH="0" baseline="0" smtClean="0">
                          <a:ln>
                            <a:noFill/>
                          </a:ln>
                          <a:solidFill>
                            <a:schemeClr val="tx1"/>
                          </a:solidFill>
                          <a:effectLst/>
                          <a:latin typeface="Arial" charset="0"/>
                          <a:cs typeface="Times New Roman" pitchFamily="18" charset="0"/>
                        </a:rPr>
                        <a:t>Non-linear layered feed-forward</a:t>
                      </a:r>
                      <a:r>
                        <a:rPr kumimoji="0" lang="en-US" sz="2000" b="0" i="0" u="none" strike="noStrike" cap="none" normalizeH="0" baseline="0" smtClean="0">
                          <a:ln>
                            <a:noFill/>
                          </a:ln>
                          <a:solidFill>
                            <a:schemeClr val="tx1"/>
                          </a:solidFill>
                          <a:effectLst/>
                          <a:latin typeface="Arial" charset="0"/>
                          <a:cs typeface="Times New Roman" pitchFamily="18" charset="0"/>
                        </a:rPr>
                        <a:t> networks</a:t>
                      </a: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808038">
                <a:tc>
                  <a:txBody>
                    <a:bodyPr/>
                    <a:lstStyle/>
                    <a:p>
                      <a:pPr marL="0" marR="0" lvl="0" indent="0" algn="l" defTabSz="914400" rtl="0" eaLnBrk="1" fontAlgn="base" latinLnBrk="0" hangingPunct="1">
                        <a:lnSpc>
                          <a:spcPct val="100000"/>
                        </a:lnSpc>
                        <a:spcBef>
                          <a:spcPct val="0"/>
                        </a:spcBef>
                        <a:spcAft>
                          <a:spcPct val="0"/>
                        </a:spcAft>
                        <a:buClr>
                          <a:schemeClr val="folHlink"/>
                        </a:buClr>
                        <a:buSzPct val="90000"/>
                        <a:buFont typeface="Wingdings" pitchFamily="2" charset="2"/>
                        <a:buNone/>
                        <a:tabLst/>
                      </a:pPr>
                      <a:r>
                        <a:rPr kumimoji="0" lang="en-US" sz="2000" b="0" i="0" u="none" strike="noStrike" cap="none" normalizeH="0" baseline="0" smtClean="0">
                          <a:ln>
                            <a:noFill/>
                          </a:ln>
                          <a:solidFill>
                            <a:schemeClr val="tx1"/>
                          </a:solidFill>
                          <a:effectLst/>
                          <a:latin typeface="Arial" charset="0"/>
                          <a:cs typeface="Times New Roman" pitchFamily="18" charset="0"/>
                        </a:rPr>
                        <a:t>Hidden layer of RBF is </a:t>
                      </a:r>
                      <a:r>
                        <a:rPr kumimoji="0" lang="en-US" sz="2000" b="0" i="1" u="none" strike="noStrike" cap="none" normalizeH="0" baseline="0" smtClean="0">
                          <a:ln>
                            <a:noFill/>
                          </a:ln>
                          <a:solidFill>
                            <a:schemeClr val="tx1"/>
                          </a:solidFill>
                          <a:effectLst/>
                          <a:latin typeface="Arial" charset="0"/>
                          <a:cs typeface="Times New Roman" pitchFamily="18" charset="0"/>
                        </a:rPr>
                        <a:t>non-linear</a:t>
                      </a:r>
                      <a:r>
                        <a:rPr kumimoji="0" lang="en-US" sz="2000" b="0" i="0" u="none" strike="noStrike" cap="none" normalizeH="0" baseline="0" smtClean="0">
                          <a:ln>
                            <a:noFill/>
                          </a:ln>
                          <a:solidFill>
                            <a:schemeClr val="tx1"/>
                          </a:solidFill>
                          <a:effectLst/>
                          <a:latin typeface="Arial" charset="0"/>
                          <a:cs typeface="Times New Roman" pitchFamily="18" charset="0"/>
                        </a:rPr>
                        <a:t>, the output layer of RBF is </a:t>
                      </a:r>
                      <a:r>
                        <a:rPr kumimoji="0" lang="en-US" sz="2000" b="0" i="1" u="none" strike="noStrike" cap="none" normalizeH="0" baseline="0" smtClean="0">
                          <a:ln>
                            <a:noFill/>
                          </a:ln>
                          <a:solidFill>
                            <a:schemeClr val="tx1"/>
                          </a:solidFill>
                          <a:effectLst/>
                          <a:latin typeface="Arial" charset="0"/>
                          <a:cs typeface="Times New Roman" pitchFamily="18" charset="0"/>
                        </a:rPr>
                        <a:t>linear.</a:t>
                      </a:r>
                      <a:endParaRPr kumimoji="0" lang="en-US" sz="2000" b="0" i="0" u="none" strike="noStrike" cap="none" normalizeH="0" baseline="0" smtClean="0">
                        <a:ln>
                          <a:noFill/>
                        </a:ln>
                        <a:solidFill>
                          <a:schemeClr val="tx1"/>
                        </a:solidFill>
                        <a:effectLst/>
                        <a:latin typeface="Arial"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90000"/>
                        <a:buFont typeface="Wingdings" pitchFamily="2" charset="2"/>
                        <a:buNone/>
                        <a:tabLst/>
                      </a:pPr>
                      <a:r>
                        <a:rPr kumimoji="0" lang="en-US" sz="2000" b="0" i="0" u="none" strike="noStrike" cap="none" normalizeH="0" baseline="0" smtClean="0">
                          <a:ln>
                            <a:noFill/>
                          </a:ln>
                          <a:solidFill>
                            <a:schemeClr val="tx1"/>
                          </a:solidFill>
                          <a:effectLst/>
                          <a:latin typeface="Arial" charset="0"/>
                          <a:cs typeface="Times New Roman" pitchFamily="18" charset="0"/>
                        </a:rPr>
                        <a:t>Hidden and output layers of FFNN are usually </a:t>
                      </a:r>
                      <a:r>
                        <a:rPr kumimoji="0" lang="en-US" sz="2000" b="0" i="1" u="none" strike="noStrike" cap="none" normalizeH="0" baseline="0" smtClean="0">
                          <a:ln>
                            <a:noFill/>
                          </a:ln>
                          <a:solidFill>
                            <a:schemeClr val="tx1"/>
                          </a:solidFill>
                          <a:effectLst/>
                          <a:latin typeface="Arial" charset="0"/>
                          <a:cs typeface="Times New Roman" pitchFamily="18" charset="0"/>
                        </a:rPr>
                        <a:t>non-linear</a:t>
                      </a:r>
                      <a:r>
                        <a:rPr kumimoji="0" lang="en-US" sz="2000" b="0" i="0" u="none" strike="noStrike" cap="none" normalizeH="0" baseline="0" smtClean="0">
                          <a:ln>
                            <a:noFill/>
                          </a:ln>
                          <a:solidFill>
                            <a:schemeClr val="tx1"/>
                          </a:solidFill>
                          <a:effectLst/>
                          <a:latin typeface="Arial" charset="0"/>
                          <a:cs typeface="Times New Roman" pitchFamily="18"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58788">
                <a:tc>
                  <a:txBody>
                    <a:bodyPr/>
                    <a:lstStyle/>
                    <a:p>
                      <a:pPr marL="0" marR="0" lvl="0" indent="0" algn="l" defTabSz="914400" rtl="0" eaLnBrk="1" fontAlgn="base" latinLnBrk="0" hangingPunct="1">
                        <a:lnSpc>
                          <a:spcPct val="100000"/>
                        </a:lnSpc>
                        <a:spcBef>
                          <a:spcPct val="0"/>
                        </a:spcBef>
                        <a:spcAft>
                          <a:spcPct val="0"/>
                        </a:spcAft>
                        <a:buClr>
                          <a:schemeClr val="folHlink"/>
                        </a:buClr>
                        <a:buSzPct val="90000"/>
                        <a:buFont typeface="Wingdings" pitchFamily="2" charset="2"/>
                        <a:buNone/>
                        <a:tabLst/>
                      </a:pPr>
                      <a:r>
                        <a:rPr kumimoji="0" lang="en-US" sz="2000" b="0" i="0" u="none" strike="noStrike" cap="none" normalizeH="0" baseline="0" smtClean="0">
                          <a:ln>
                            <a:noFill/>
                          </a:ln>
                          <a:solidFill>
                            <a:schemeClr val="tx1"/>
                          </a:solidFill>
                          <a:effectLst/>
                          <a:latin typeface="Arial" charset="0"/>
                          <a:cs typeface="Times New Roman" pitchFamily="18" charset="0"/>
                        </a:rPr>
                        <a:t>One </a:t>
                      </a:r>
                      <a:r>
                        <a:rPr kumimoji="0" lang="en-US" sz="2000" b="0" i="1" u="none" strike="noStrike" cap="none" normalizeH="0" baseline="0" smtClean="0">
                          <a:ln>
                            <a:noFill/>
                          </a:ln>
                          <a:solidFill>
                            <a:schemeClr val="tx1"/>
                          </a:solidFill>
                          <a:effectLst/>
                          <a:latin typeface="Arial" charset="0"/>
                          <a:cs typeface="Times New Roman" pitchFamily="18" charset="0"/>
                        </a:rPr>
                        <a:t>single</a:t>
                      </a:r>
                      <a:r>
                        <a:rPr kumimoji="0" lang="en-US" sz="2000" b="0" i="0" u="none" strike="noStrike" cap="none" normalizeH="0" baseline="0" smtClean="0">
                          <a:ln>
                            <a:noFill/>
                          </a:ln>
                          <a:solidFill>
                            <a:schemeClr val="tx1"/>
                          </a:solidFill>
                          <a:effectLst/>
                          <a:latin typeface="Arial" charset="0"/>
                          <a:cs typeface="Times New Roman" pitchFamily="18" charset="0"/>
                        </a:rPr>
                        <a:t> hidden layer</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90000"/>
                        <a:buFont typeface="Wingdings" pitchFamily="2" charset="2"/>
                        <a:buNone/>
                        <a:tabLst/>
                      </a:pPr>
                      <a:r>
                        <a:rPr kumimoji="0" lang="en-US" sz="2000" b="0" i="0" u="none" strike="noStrike" cap="none" normalizeH="0" baseline="0" smtClean="0">
                          <a:ln>
                            <a:noFill/>
                          </a:ln>
                          <a:solidFill>
                            <a:schemeClr val="tx1"/>
                          </a:solidFill>
                          <a:effectLst/>
                          <a:latin typeface="Arial" charset="0"/>
                          <a:cs typeface="Times New Roman" pitchFamily="18" charset="0"/>
                        </a:rPr>
                        <a:t>May have </a:t>
                      </a:r>
                      <a:r>
                        <a:rPr kumimoji="0" lang="en-US" sz="2000" b="0" i="1" u="none" strike="noStrike" cap="none" normalizeH="0" baseline="0" smtClean="0">
                          <a:ln>
                            <a:noFill/>
                          </a:ln>
                          <a:solidFill>
                            <a:schemeClr val="tx1"/>
                          </a:solidFill>
                          <a:effectLst/>
                          <a:latin typeface="Arial" charset="0"/>
                          <a:cs typeface="Times New Roman" pitchFamily="18" charset="0"/>
                        </a:rPr>
                        <a:t>more</a:t>
                      </a:r>
                      <a:r>
                        <a:rPr kumimoji="0" lang="en-US" sz="2000" b="0" i="0" u="none" strike="noStrike" cap="none" normalizeH="0" baseline="0" smtClean="0">
                          <a:ln>
                            <a:noFill/>
                          </a:ln>
                          <a:solidFill>
                            <a:schemeClr val="tx1"/>
                          </a:solidFill>
                          <a:effectLst/>
                          <a:latin typeface="Arial" charset="0"/>
                          <a:cs typeface="Times New Roman" pitchFamily="18" charset="0"/>
                        </a:rPr>
                        <a:t> hidden layers.</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162050">
                <a:tc>
                  <a:txBody>
                    <a:bodyPr/>
                    <a:lstStyle/>
                    <a:p>
                      <a:pPr marL="0" marR="0" lvl="0" indent="0" algn="l" defTabSz="914400" rtl="0" eaLnBrk="1" fontAlgn="base" latinLnBrk="0" hangingPunct="1">
                        <a:lnSpc>
                          <a:spcPct val="100000"/>
                        </a:lnSpc>
                        <a:spcBef>
                          <a:spcPct val="0"/>
                        </a:spcBef>
                        <a:spcAft>
                          <a:spcPct val="0"/>
                        </a:spcAft>
                        <a:buClr>
                          <a:schemeClr val="folHlink"/>
                        </a:buClr>
                        <a:buSzPct val="90000"/>
                        <a:buFont typeface="Wingdings" pitchFamily="2" charset="2"/>
                        <a:buNone/>
                        <a:tabLst/>
                      </a:pPr>
                      <a:r>
                        <a:rPr kumimoji="0" lang="en-US" sz="2000" b="0" i="0" u="none" strike="noStrike" cap="none" normalizeH="0" baseline="0" smtClean="0">
                          <a:ln>
                            <a:noFill/>
                          </a:ln>
                          <a:solidFill>
                            <a:schemeClr val="tx1"/>
                          </a:solidFill>
                          <a:effectLst/>
                          <a:latin typeface="Arial" charset="0"/>
                          <a:cs typeface="Times New Roman" pitchFamily="18" charset="0"/>
                        </a:rPr>
                        <a:t>Neuron model of the hidden neurons is </a:t>
                      </a:r>
                      <a:r>
                        <a:rPr kumimoji="0" lang="en-US" sz="2000" b="0" i="1" u="none" strike="noStrike" cap="none" normalizeH="0" baseline="0" smtClean="0">
                          <a:ln>
                            <a:noFill/>
                          </a:ln>
                          <a:solidFill>
                            <a:schemeClr val="tx1"/>
                          </a:solidFill>
                          <a:effectLst/>
                          <a:latin typeface="Arial" charset="0"/>
                          <a:cs typeface="Times New Roman" pitchFamily="18" charset="0"/>
                        </a:rPr>
                        <a:t>different</a:t>
                      </a:r>
                      <a:r>
                        <a:rPr kumimoji="0" lang="en-US" sz="2000" b="0" i="0" u="none" strike="noStrike" cap="none" normalizeH="0" baseline="0" smtClean="0">
                          <a:ln>
                            <a:noFill/>
                          </a:ln>
                          <a:solidFill>
                            <a:schemeClr val="tx1"/>
                          </a:solidFill>
                          <a:effectLst/>
                          <a:latin typeface="Arial" charset="0"/>
                          <a:cs typeface="Times New Roman" pitchFamily="18" charset="0"/>
                        </a:rPr>
                        <a:t> from the one of the output nodes.</a:t>
                      </a: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90000"/>
                        <a:buFont typeface="Wingdings" pitchFamily="2" charset="2"/>
                        <a:buNone/>
                        <a:tabLst/>
                      </a:pPr>
                      <a:r>
                        <a:rPr kumimoji="0" lang="en-US" sz="2000" b="0" i="0" u="none" strike="noStrike" cap="none" normalizeH="0" baseline="0" smtClean="0">
                          <a:ln>
                            <a:noFill/>
                          </a:ln>
                          <a:solidFill>
                            <a:schemeClr val="tx1"/>
                          </a:solidFill>
                          <a:effectLst/>
                          <a:latin typeface="Arial" charset="0"/>
                          <a:cs typeface="Times New Roman" pitchFamily="18" charset="0"/>
                        </a:rPr>
                        <a:t>Hidden and output  neurons share a </a:t>
                      </a:r>
                      <a:r>
                        <a:rPr kumimoji="0" lang="en-US" sz="2000" b="0" i="1" u="none" strike="noStrike" cap="none" normalizeH="0" baseline="0" smtClean="0">
                          <a:ln>
                            <a:noFill/>
                          </a:ln>
                          <a:solidFill>
                            <a:schemeClr val="tx1"/>
                          </a:solidFill>
                          <a:effectLst/>
                          <a:latin typeface="Arial" charset="0"/>
                          <a:cs typeface="Times New Roman" pitchFamily="18" charset="0"/>
                        </a:rPr>
                        <a:t>common neuron model</a:t>
                      </a:r>
                      <a:r>
                        <a:rPr kumimoji="0" lang="en-US" sz="2000" b="0" i="0" u="none" strike="noStrike" cap="none" normalizeH="0" baseline="0" smtClean="0">
                          <a:ln>
                            <a:noFill/>
                          </a:ln>
                          <a:solidFill>
                            <a:schemeClr val="tx1"/>
                          </a:solidFill>
                          <a:effectLst/>
                          <a:latin typeface="Arial" charset="0"/>
                          <a:cs typeface="Times New Roman" pitchFamily="18"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865313">
                <a:tc>
                  <a:txBody>
                    <a:bodyPr/>
                    <a:lstStyle/>
                    <a:p>
                      <a:pPr marL="0" marR="0" lvl="0" indent="0" algn="l" defTabSz="914400" rtl="0" eaLnBrk="1" fontAlgn="base" latinLnBrk="0" hangingPunct="1">
                        <a:lnSpc>
                          <a:spcPct val="100000"/>
                        </a:lnSpc>
                        <a:spcBef>
                          <a:spcPct val="0"/>
                        </a:spcBef>
                        <a:spcAft>
                          <a:spcPct val="0"/>
                        </a:spcAft>
                        <a:buClr>
                          <a:schemeClr val="folHlink"/>
                        </a:buClr>
                        <a:buSzPct val="90000"/>
                        <a:buFont typeface="Wingdings" pitchFamily="2" charset="2"/>
                        <a:buNone/>
                        <a:tabLst/>
                      </a:pPr>
                      <a:r>
                        <a:rPr kumimoji="0" lang="en-US" sz="2000" b="0" i="0" u="none" strike="noStrike" cap="none" normalizeH="0" baseline="0" smtClean="0">
                          <a:ln>
                            <a:noFill/>
                          </a:ln>
                          <a:solidFill>
                            <a:schemeClr val="tx1"/>
                          </a:solidFill>
                          <a:effectLst/>
                          <a:latin typeface="Arial" charset="0"/>
                          <a:cs typeface="Times New Roman" pitchFamily="18" charset="0"/>
                        </a:rPr>
                        <a:t>Activation function of each hidden neuron in a RBF NN computes the </a:t>
                      </a:r>
                      <a:r>
                        <a:rPr kumimoji="0" lang="en-US" sz="2000" b="0" i="1" u="none" strike="noStrike" cap="none" normalizeH="0" baseline="0" smtClean="0">
                          <a:ln>
                            <a:noFill/>
                          </a:ln>
                          <a:solidFill>
                            <a:schemeClr val="tx1"/>
                          </a:solidFill>
                          <a:effectLst/>
                          <a:latin typeface="Arial" charset="0"/>
                          <a:cs typeface="Times New Roman" pitchFamily="18" charset="0"/>
                        </a:rPr>
                        <a:t>Euclidean distance </a:t>
                      </a:r>
                      <a:r>
                        <a:rPr kumimoji="0" lang="en-US" sz="2000" b="0" i="0" u="none" strike="noStrike" cap="none" normalizeH="0" baseline="0" smtClean="0">
                          <a:ln>
                            <a:noFill/>
                          </a:ln>
                          <a:solidFill>
                            <a:schemeClr val="tx1"/>
                          </a:solidFill>
                          <a:effectLst/>
                          <a:latin typeface="Arial" charset="0"/>
                          <a:cs typeface="Times New Roman" pitchFamily="18" charset="0"/>
                        </a:rPr>
                        <a:t>between input vector and the center of that unit.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90000"/>
                        <a:buFont typeface="Wingdings" pitchFamily="2" charset="2"/>
                        <a:buNone/>
                        <a:tabLst/>
                      </a:pPr>
                      <a:r>
                        <a:rPr kumimoji="0" lang="en-US" sz="2000" b="0" i="0" u="none" strike="noStrike" cap="none" normalizeH="0" baseline="0" smtClean="0">
                          <a:ln>
                            <a:noFill/>
                          </a:ln>
                          <a:solidFill>
                            <a:schemeClr val="tx1"/>
                          </a:solidFill>
                          <a:effectLst/>
                          <a:latin typeface="Arial" charset="0"/>
                          <a:cs typeface="Times New Roman" pitchFamily="18" charset="0"/>
                        </a:rPr>
                        <a:t>Activation function of  each hidden neuron in a FFNN computes the </a:t>
                      </a:r>
                      <a:r>
                        <a:rPr kumimoji="0" lang="en-US" sz="2000" b="0" i="1" u="none" strike="noStrike" cap="none" normalizeH="0" baseline="0" smtClean="0">
                          <a:ln>
                            <a:noFill/>
                          </a:ln>
                          <a:solidFill>
                            <a:schemeClr val="tx1"/>
                          </a:solidFill>
                          <a:effectLst/>
                          <a:latin typeface="Arial" charset="0"/>
                          <a:cs typeface="Times New Roman" pitchFamily="18" charset="0"/>
                        </a:rPr>
                        <a:t>inner product </a:t>
                      </a:r>
                      <a:r>
                        <a:rPr kumimoji="0" lang="en-US" sz="2000" b="0" i="0" u="none" strike="noStrike" cap="none" normalizeH="0" baseline="0" smtClean="0">
                          <a:ln>
                            <a:noFill/>
                          </a:ln>
                          <a:solidFill>
                            <a:schemeClr val="tx1"/>
                          </a:solidFill>
                          <a:effectLst/>
                          <a:latin typeface="Arial" charset="0"/>
                          <a:cs typeface="Times New Roman" pitchFamily="18" charset="0"/>
                        </a:rPr>
                        <a:t>of input vector and the synaptic weight vector of that neuron</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276559" name="Rectangle 79"/>
          <p:cNvSpPr>
            <a:spLocks noChangeArrowheads="1"/>
          </p:cNvSpPr>
          <p:nvPr/>
        </p:nvSpPr>
        <p:spPr bwMode="auto">
          <a:xfrm>
            <a:off x="1760538" y="6459538"/>
            <a:ext cx="222250" cy="274637"/>
          </a:xfrm>
          <a:prstGeom prst="rect">
            <a:avLst/>
          </a:prstGeom>
          <a:noFill/>
          <a:ln w="9525">
            <a:noFill/>
            <a:miter lim="800000"/>
            <a:headEnd/>
            <a:tailEnd/>
          </a:ln>
          <a:effectLst/>
        </p:spPr>
        <p:txBody>
          <a:bodyPr wrap="none" anchor="ctr">
            <a:spAutoFit/>
          </a:bodyPr>
          <a:lstStyle/>
          <a:p>
            <a:pPr eaLnBrk="0" hangingPunct="0"/>
            <a:r>
              <a:rPr lang="en-US" sz="1200">
                <a:latin typeface="Times New Roman" pitchFamily="18" charset="0"/>
                <a:cs typeface="Times New Roman" pitchFamily="18" charset="0"/>
              </a:rPr>
              <a:t> </a:t>
            </a:r>
            <a:endParaRPr lang="en-US" sz="2400">
              <a:latin typeface="Times New Roman" pitchFamily="18" charset="0"/>
            </a:endParaRPr>
          </a:p>
        </p:txBody>
      </p:sp>
      <p:sp>
        <p:nvSpPr>
          <p:cNvPr id="276562" name="Text Box 82"/>
          <p:cNvSpPr txBox="1">
            <a:spLocks noChangeArrowheads="1"/>
          </p:cNvSpPr>
          <p:nvPr/>
        </p:nvSpPr>
        <p:spPr bwMode="auto">
          <a:xfrm>
            <a:off x="838200" y="228600"/>
            <a:ext cx="7391400" cy="701675"/>
          </a:xfrm>
          <a:prstGeom prst="rect">
            <a:avLst/>
          </a:prstGeom>
          <a:noFill/>
          <a:ln w="9525">
            <a:noFill/>
            <a:miter lim="800000"/>
            <a:headEnd/>
            <a:tailEnd/>
          </a:ln>
          <a:effectLst/>
        </p:spPr>
        <p:txBody>
          <a:bodyPr>
            <a:spAutoFit/>
          </a:bodyPr>
          <a:lstStyle/>
          <a:p>
            <a:pPr eaLnBrk="0" hangingPunct="0">
              <a:spcBef>
                <a:spcPct val="50000"/>
              </a:spcBef>
            </a:pPr>
            <a:r>
              <a:rPr lang="en-US" sz="4000">
                <a:solidFill>
                  <a:schemeClr val="tx2"/>
                </a:solidFill>
                <a:latin typeface="Times New Roman" pitchFamily="18" charset="0"/>
              </a:rPr>
              <a:t>Comparison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762000" y="304800"/>
            <a:ext cx="7772400" cy="838200"/>
          </a:xfrm>
        </p:spPr>
        <p:txBody>
          <a:bodyPr/>
          <a:lstStyle/>
          <a:p>
            <a:r>
              <a:rPr lang="en-US" sz="4000"/>
              <a:t>Bias of a Neuron</a:t>
            </a:r>
            <a:r>
              <a:rPr lang="en-US"/>
              <a:t> </a:t>
            </a:r>
          </a:p>
        </p:txBody>
      </p:sp>
      <p:sp>
        <p:nvSpPr>
          <p:cNvPr id="7171" name="Rectangle 3"/>
          <p:cNvSpPr>
            <a:spLocks noGrp="1" noChangeArrowheads="1"/>
          </p:cNvSpPr>
          <p:nvPr>
            <p:ph type="body" idx="1"/>
          </p:nvPr>
        </p:nvSpPr>
        <p:spPr>
          <a:xfrm>
            <a:off x="609600" y="1676400"/>
            <a:ext cx="7772400" cy="4267200"/>
          </a:xfrm>
        </p:spPr>
        <p:txBody>
          <a:bodyPr/>
          <a:lstStyle/>
          <a:p>
            <a:pPr algn="just">
              <a:buClr>
                <a:schemeClr val="tx1"/>
              </a:buClr>
              <a:buSzTx/>
              <a:buFont typeface="Arial" charset="0"/>
              <a:buChar char="●"/>
            </a:pPr>
            <a:r>
              <a:rPr lang="en-US" sz="2400"/>
              <a:t>The bias </a:t>
            </a:r>
            <a:r>
              <a:rPr lang="en-US" sz="2400" b="1" i="1">
                <a:solidFill>
                  <a:srgbClr val="0000FF"/>
                </a:solidFill>
              </a:rPr>
              <a:t>b</a:t>
            </a:r>
            <a:r>
              <a:rPr lang="en-US" sz="2400"/>
              <a:t> has the effect of applying a</a:t>
            </a:r>
            <a:r>
              <a:rPr lang="en-US" sz="2400">
                <a:solidFill>
                  <a:srgbClr val="0000FF"/>
                </a:solidFill>
              </a:rPr>
              <a:t> transformation</a:t>
            </a:r>
            <a:r>
              <a:rPr lang="en-US" sz="2400"/>
              <a:t> to the weighted sum </a:t>
            </a:r>
            <a:r>
              <a:rPr lang="en-US" sz="2400" b="1" i="1">
                <a:solidFill>
                  <a:srgbClr val="0000FF"/>
                </a:solidFill>
              </a:rPr>
              <a:t>u</a:t>
            </a:r>
            <a:endParaRPr lang="en-US" sz="2400" i="1"/>
          </a:p>
          <a:p>
            <a:pPr lvl="4" algn="just">
              <a:buClr>
                <a:schemeClr val="tx1"/>
              </a:buClr>
              <a:buFont typeface="Arial" charset="0"/>
              <a:buNone/>
            </a:pPr>
            <a:r>
              <a:rPr lang="en-US" sz="2400" b="1" i="1">
                <a:solidFill>
                  <a:srgbClr val="009900"/>
                </a:solidFill>
              </a:rPr>
              <a:t>v = u + b</a:t>
            </a:r>
            <a:endParaRPr lang="en-US" sz="2400" i="1">
              <a:solidFill>
                <a:srgbClr val="0000FF"/>
              </a:solidFill>
            </a:endParaRPr>
          </a:p>
          <a:p>
            <a:pPr algn="just">
              <a:buClr>
                <a:schemeClr val="tx1"/>
              </a:buClr>
              <a:buSzTx/>
              <a:buFont typeface="Arial" charset="0"/>
              <a:buChar char="●"/>
            </a:pPr>
            <a:r>
              <a:rPr lang="en-US" sz="2400"/>
              <a:t>The bias is an external parameter of the neuron</a:t>
            </a:r>
            <a:r>
              <a:rPr lang="en-US" sz="2400" i="1"/>
              <a:t>. </a:t>
            </a:r>
            <a:r>
              <a:rPr lang="en-US" sz="2400"/>
              <a:t>It can be modeled by adding an extra input.</a:t>
            </a:r>
          </a:p>
          <a:p>
            <a:pPr algn="just">
              <a:buClr>
                <a:schemeClr val="tx1"/>
              </a:buClr>
              <a:buSzTx/>
              <a:buFont typeface="Arial" charset="0"/>
              <a:buChar char="●"/>
            </a:pPr>
            <a:r>
              <a:rPr lang="en-US" sz="2400" b="1" i="1">
                <a:solidFill>
                  <a:srgbClr val="0000FF"/>
                </a:solidFill>
              </a:rPr>
              <a:t>v</a:t>
            </a:r>
            <a:r>
              <a:rPr lang="en-US" sz="2400" i="1">
                <a:solidFill>
                  <a:srgbClr val="0000FF"/>
                </a:solidFill>
              </a:rPr>
              <a:t> </a:t>
            </a:r>
            <a:r>
              <a:rPr lang="en-US" sz="2400"/>
              <a:t>is called </a:t>
            </a:r>
            <a:r>
              <a:rPr lang="en-US" sz="2400" b="1">
                <a:solidFill>
                  <a:srgbClr val="0000FF"/>
                </a:solidFill>
              </a:rPr>
              <a:t>induced field</a:t>
            </a:r>
            <a:r>
              <a:rPr lang="en-US" sz="2400"/>
              <a:t> of the neuron </a:t>
            </a:r>
          </a:p>
          <a:p>
            <a:pPr algn="just">
              <a:buClr>
                <a:schemeClr val="tx1"/>
              </a:buClr>
            </a:pPr>
            <a:endParaRPr lang="en-US" sz="2400"/>
          </a:p>
          <a:p>
            <a:pPr>
              <a:buClr>
                <a:schemeClr val="tx1"/>
              </a:buClr>
            </a:pPr>
            <a:endParaRPr lang="en-US" sz="2000"/>
          </a:p>
        </p:txBody>
      </p:sp>
      <p:sp>
        <p:nvSpPr>
          <p:cNvPr id="7180" name="Text Box 12"/>
          <p:cNvSpPr txBox="1">
            <a:spLocks noChangeArrowheads="1"/>
          </p:cNvSpPr>
          <p:nvPr/>
        </p:nvSpPr>
        <p:spPr bwMode="auto">
          <a:xfrm>
            <a:off x="4876800" y="3962400"/>
            <a:ext cx="273050" cy="304800"/>
          </a:xfrm>
          <a:prstGeom prst="rect">
            <a:avLst/>
          </a:prstGeom>
          <a:noFill/>
          <a:ln w="9525">
            <a:noFill/>
            <a:miter lim="800000"/>
            <a:headEnd/>
            <a:tailEnd/>
          </a:ln>
          <a:effectLst/>
        </p:spPr>
        <p:txBody>
          <a:bodyPr wrap="none">
            <a:spAutoFit/>
          </a:bodyPr>
          <a:lstStyle/>
          <a:p>
            <a:pPr eaLnBrk="0" hangingPunct="0"/>
            <a:r>
              <a:rPr lang="en-US" sz="1400">
                <a:latin typeface="Times New Roman" pitchFamily="18" charset="0"/>
              </a:rPr>
              <a:t>  </a:t>
            </a:r>
          </a:p>
        </p:txBody>
      </p:sp>
      <p:sp>
        <p:nvSpPr>
          <p:cNvPr id="7182" name="Text Box 14"/>
          <p:cNvSpPr txBox="1">
            <a:spLocks noChangeArrowheads="1"/>
          </p:cNvSpPr>
          <p:nvPr/>
        </p:nvSpPr>
        <p:spPr bwMode="auto">
          <a:xfrm>
            <a:off x="2895600" y="3429000"/>
            <a:ext cx="457200" cy="304800"/>
          </a:xfrm>
          <a:prstGeom prst="rect">
            <a:avLst/>
          </a:prstGeom>
          <a:noFill/>
          <a:ln w="9525">
            <a:noFill/>
            <a:miter lim="800000"/>
            <a:headEnd/>
            <a:tailEnd/>
          </a:ln>
          <a:effectLst/>
        </p:spPr>
        <p:txBody>
          <a:bodyPr>
            <a:spAutoFit/>
          </a:bodyPr>
          <a:lstStyle/>
          <a:p>
            <a:pPr eaLnBrk="0" hangingPunct="0"/>
            <a:r>
              <a:rPr lang="en-US" sz="1400">
                <a:latin typeface="Times New Roman" pitchFamily="18" charset="0"/>
              </a:rPr>
              <a:t> </a:t>
            </a:r>
          </a:p>
        </p:txBody>
      </p:sp>
      <p:graphicFrame>
        <p:nvGraphicFramePr>
          <p:cNvPr id="7184" name="Object 16"/>
          <p:cNvGraphicFramePr>
            <a:graphicFrameLocks noChangeAspect="1"/>
          </p:cNvGraphicFramePr>
          <p:nvPr/>
        </p:nvGraphicFramePr>
        <p:xfrm>
          <a:off x="2133600" y="4419600"/>
          <a:ext cx="2057400" cy="1504950"/>
        </p:xfrm>
        <a:graphic>
          <a:graphicData uri="http://schemas.openxmlformats.org/presentationml/2006/ole">
            <p:oleObj spid="_x0000_s7184" name="Equation" r:id="rId4" imgW="685800" imgH="634680" progId="Equation.3">
              <p:embed/>
            </p:oleObj>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685800" y="304800"/>
            <a:ext cx="7772400" cy="838200"/>
          </a:xfrm>
        </p:spPr>
        <p:txBody>
          <a:bodyPr/>
          <a:lstStyle/>
          <a:p>
            <a:r>
              <a:rPr lang="en-US" sz="4000"/>
              <a:t>Neuron Models</a:t>
            </a:r>
          </a:p>
        </p:txBody>
      </p:sp>
      <p:sp>
        <p:nvSpPr>
          <p:cNvPr id="23555" name="Rectangle 3"/>
          <p:cNvSpPr>
            <a:spLocks noGrp="1" noChangeArrowheads="1"/>
          </p:cNvSpPr>
          <p:nvPr>
            <p:ph type="body" idx="1"/>
          </p:nvPr>
        </p:nvSpPr>
        <p:spPr>
          <a:xfrm>
            <a:off x="533400" y="1524000"/>
            <a:ext cx="7848600" cy="4876800"/>
          </a:xfrm>
        </p:spPr>
        <p:txBody>
          <a:bodyPr/>
          <a:lstStyle/>
          <a:p>
            <a:pPr>
              <a:buClr>
                <a:schemeClr val="tx1"/>
              </a:buClr>
              <a:buSzTx/>
              <a:buFont typeface="Arial" charset="0"/>
              <a:buChar char="●"/>
            </a:pPr>
            <a:r>
              <a:rPr lang="en-US" sz="2400"/>
              <a:t>The choice of activation function        determines the neuron model. </a:t>
            </a:r>
          </a:p>
          <a:p>
            <a:pPr>
              <a:buClr>
                <a:schemeClr val="tx1"/>
              </a:buClr>
              <a:buSzTx/>
              <a:buFont typeface="Arial" charset="0"/>
              <a:buNone/>
            </a:pPr>
            <a:r>
              <a:rPr lang="en-US" sz="2400" b="1"/>
              <a:t>Examples:</a:t>
            </a:r>
            <a:endParaRPr lang="en-US" sz="2400"/>
          </a:p>
          <a:p>
            <a:pPr>
              <a:buClr>
                <a:schemeClr val="tx1"/>
              </a:buClr>
              <a:buSzTx/>
              <a:buFont typeface="Arial" charset="0"/>
              <a:buChar char="●"/>
            </a:pPr>
            <a:r>
              <a:rPr lang="en-US" sz="2400"/>
              <a:t>step function:</a:t>
            </a:r>
          </a:p>
          <a:p>
            <a:pPr>
              <a:buClr>
                <a:schemeClr val="tx1"/>
              </a:buClr>
              <a:buSzTx/>
              <a:buFont typeface="Arial" charset="0"/>
              <a:buChar char="●"/>
            </a:pPr>
            <a:endParaRPr lang="en-US" sz="2400"/>
          </a:p>
          <a:p>
            <a:pPr>
              <a:buClr>
                <a:schemeClr val="tx1"/>
              </a:buClr>
              <a:buSzTx/>
              <a:buFont typeface="Arial" charset="0"/>
              <a:buChar char="●"/>
            </a:pPr>
            <a:r>
              <a:rPr lang="en-US" sz="2400"/>
              <a:t>ramp function:</a:t>
            </a:r>
          </a:p>
          <a:p>
            <a:pPr>
              <a:buClr>
                <a:schemeClr val="tx1"/>
              </a:buClr>
              <a:buSzTx/>
              <a:buFont typeface="Arial" charset="0"/>
              <a:buChar char="●"/>
            </a:pPr>
            <a:endParaRPr lang="en-US" sz="2400"/>
          </a:p>
          <a:p>
            <a:pPr>
              <a:buClr>
                <a:schemeClr val="tx1"/>
              </a:buClr>
              <a:buSzTx/>
              <a:buFont typeface="Arial" charset="0"/>
              <a:buChar char="●"/>
            </a:pPr>
            <a:r>
              <a:rPr lang="en-US" sz="2400"/>
              <a:t>sigmoid function with z,x,y parameters </a:t>
            </a:r>
          </a:p>
          <a:p>
            <a:pPr>
              <a:buClr>
                <a:schemeClr val="tx1"/>
              </a:buClr>
              <a:buSzTx/>
              <a:buFont typeface="Arial" charset="0"/>
              <a:buNone/>
            </a:pPr>
            <a:r>
              <a:rPr lang="en-US" sz="2400"/>
              <a:t>         </a:t>
            </a:r>
          </a:p>
          <a:p>
            <a:pPr>
              <a:buClr>
                <a:schemeClr val="tx1"/>
              </a:buClr>
              <a:buSzTx/>
              <a:buFont typeface="Arial" charset="0"/>
              <a:buChar char="●"/>
            </a:pPr>
            <a:r>
              <a:rPr lang="en-US" sz="2400"/>
              <a:t>Gaussian function:</a:t>
            </a:r>
          </a:p>
          <a:p>
            <a:pPr>
              <a:buClr>
                <a:schemeClr val="tx1"/>
              </a:buClr>
              <a:buSzTx/>
              <a:buFont typeface="Arial" charset="0"/>
              <a:buChar char="●"/>
            </a:pPr>
            <a:endParaRPr lang="en-US" sz="2400"/>
          </a:p>
        </p:txBody>
      </p:sp>
      <p:graphicFrame>
        <p:nvGraphicFramePr>
          <p:cNvPr id="23557" name="Object 5"/>
          <p:cNvGraphicFramePr>
            <a:graphicFrameLocks noChangeAspect="1"/>
          </p:cNvGraphicFramePr>
          <p:nvPr/>
        </p:nvGraphicFramePr>
        <p:xfrm>
          <a:off x="5464175" y="1600200"/>
          <a:ext cx="327025" cy="381000"/>
        </p:xfrm>
        <a:graphic>
          <a:graphicData uri="http://schemas.openxmlformats.org/presentationml/2006/ole">
            <p:oleObj spid="_x0000_s23557" name="Equation" r:id="rId4" imgW="139680" imgH="164880" progId="Equation.3">
              <p:embed/>
            </p:oleObj>
          </a:graphicData>
        </a:graphic>
      </p:graphicFrame>
      <p:graphicFrame>
        <p:nvGraphicFramePr>
          <p:cNvPr id="23558" name="Object 6"/>
          <p:cNvGraphicFramePr>
            <a:graphicFrameLocks noChangeAspect="1"/>
          </p:cNvGraphicFramePr>
          <p:nvPr/>
        </p:nvGraphicFramePr>
        <p:xfrm>
          <a:off x="3581400" y="5562600"/>
          <a:ext cx="3276600" cy="771525"/>
        </p:xfrm>
        <a:graphic>
          <a:graphicData uri="http://schemas.openxmlformats.org/presentationml/2006/ole">
            <p:oleObj spid="_x0000_s23558" name="Equation" r:id="rId5" imgW="2057400" imgH="533160" progId="Equation.3">
              <p:embed/>
            </p:oleObj>
          </a:graphicData>
        </a:graphic>
      </p:graphicFrame>
      <p:graphicFrame>
        <p:nvGraphicFramePr>
          <p:cNvPr id="23559" name="Object 7"/>
          <p:cNvGraphicFramePr>
            <a:graphicFrameLocks noChangeAspect="1"/>
          </p:cNvGraphicFramePr>
          <p:nvPr/>
        </p:nvGraphicFramePr>
        <p:xfrm>
          <a:off x="5486400" y="4800600"/>
          <a:ext cx="3200400" cy="609600"/>
        </p:xfrm>
        <a:graphic>
          <a:graphicData uri="http://schemas.openxmlformats.org/presentationml/2006/ole">
            <p:oleObj spid="_x0000_s23559" name="Equation" r:id="rId6" imgW="1714320" imgH="419040" progId="Equation.3">
              <p:embed/>
            </p:oleObj>
          </a:graphicData>
        </a:graphic>
      </p:graphicFrame>
      <p:graphicFrame>
        <p:nvGraphicFramePr>
          <p:cNvPr id="23560" name="Object 8"/>
          <p:cNvGraphicFramePr>
            <a:graphicFrameLocks noChangeAspect="1"/>
          </p:cNvGraphicFramePr>
          <p:nvPr/>
        </p:nvGraphicFramePr>
        <p:xfrm>
          <a:off x="3200400" y="3505200"/>
          <a:ext cx="4667250" cy="914400"/>
        </p:xfrm>
        <a:graphic>
          <a:graphicData uri="http://schemas.openxmlformats.org/presentationml/2006/ole">
            <p:oleObj spid="_x0000_s23560" name="Equation" r:id="rId7" imgW="2781000" imgH="711000" progId="Equation.3">
              <p:embed/>
            </p:oleObj>
          </a:graphicData>
        </a:graphic>
      </p:graphicFrame>
      <p:graphicFrame>
        <p:nvGraphicFramePr>
          <p:cNvPr id="23561" name="Object 9"/>
          <p:cNvGraphicFramePr>
            <a:graphicFrameLocks noChangeAspect="1"/>
          </p:cNvGraphicFramePr>
          <p:nvPr/>
        </p:nvGraphicFramePr>
        <p:xfrm>
          <a:off x="3276600" y="2590800"/>
          <a:ext cx="1917700" cy="685800"/>
        </p:xfrm>
        <a:graphic>
          <a:graphicData uri="http://schemas.openxmlformats.org/presentationml/2006/ole">
            <p:oleObj spid="_x0000_s23561" name="Equation" r:id="rId8" imgW="1143000" imgH="457200" progId="Equation.3">
              <p:embed/>
            </p:oleObj>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6" name="Line 4"/>
          <p:cNvSpPr>
            <a:spLocks noChangeShapeType="1"/>
          </p:cNvSpPr>
          <p:nvPr/>
        </p:nvSpPr>
        <p:spPr bwMode="auto">
          <a:xfrm>
            <a:off x="3429000" y="2286000"/>
            <a:ext cx="0" cy="3352800"/>
          </a:xfrm>
          <a:prstGeom prst="line">
            <a:avLst/>
          </a:prstGeom>
          <a:noFill/>
          <a:ln w="9525">
            <a:solidFill>
              <a:schemeClr val="tx1"/>
            </a:solidFill>
            <a:round/>
            <a:headEnd/>
            <a:tailEnd/>
          </a:ln>
          <a:effectLst/>
        </p:spPr>
        <p:txBody>
          <a:bodyPr/>
          <a:lstStyle/>
          <a:p>
            <a:endParaRPr lang="en-IN"/>
          </a:p>
        </p:txBody>
      </p:sp>
      <p:sp>
        <p:nvSpPr>
          <p:cNvPr id="233477" name="Line 5"/>
          <p:cNvSpPr>
            <a:spLocks noChangeShapeType="1"/>
          </p:cNvSpPr>
          <p:nvPr/>
        </p:nvSpPr>
        <p:spPr bwMode="auto">
          <a:xfrm>
            <a:off x="3429000" y="5638800"/>
            <a:ext cx="3886200" cy="0"/>
          </a:xfrm>
          <a:prstGeom prst="line">
            <a:avLst/>
          </a:prstGeom>
          <a:noFill/>
          <a:ln w="9525">
            <a:solidFill>
              <a:schemeClr val="tx1"/>
            </a:solidFill>
            <a:round/>
            <a:headEnd/>
            <a:tailEnd/>
          </a:ln>
          <a:effectLst/>
        </p:spPr>
        <p:txBody>
          <a:bodyPr/>
          <a:lstStyle/>
          <a:p>
            <a:endParaRPr lang="en-IN"/>
          </a:p>
        </p:txBody>
      </p:sp>
      <p:sp>
        <p:nvSpPr>
          <p:cNvPr id="233478" name="Text Box 6"/>
          <p:cNvSpPr txBox="1">
            <a:spLocks noChangeArrowheads="1"/>
          </p:cNvSpPr>
          <p:nvPr/>
        </p:nvSpPr>
        <p:spPr bwMode="auto">
          <a:xfrm>
            <a:off x="3657600" y="5562600"/>
            <a:ext cx="3429000" cy="457200"/>
          </a:xfrm>
          <a:prstGeom prst="rect">
            <a:avLst/>
          </a:prstGeom>
          <a:noFill/>
          <a:ln w="9525">
            <a:noFill/>
            <a:miter lim="800000"/>
            <a:headEnd/>
            <a:tailEnd/>
          </a:ln>
          <a:effectLst/>
        </p:spPr>
        <p:txBody>
          <a:bodyPr>
            <a:spAutoFit/>
          </a:bodyPr>
          <a:lstStyle/>
          <a:p>
            <a:pPr eaLnBrk="0" hangingPunct="0">
              <a:spcBef>
                <a:spcPct val="50000"/>
              </a:spcBef>
            </a:pPr>
            <a:r>
              <a:rPr lang="en-US" sz="2400">
                <a:latin typeface="Times New Roman" pitchFamily="18" charset="0"/>
              </a:rPr>
              <a:t>    		c</a:t>
            </a:r>
          </a:p>
        </p:txBody>
      </p:sp>
      <p:sp>
        <p:nvSpPr>
          <p:cNvPr id="233479" name="Text Box 7"/>
          <p:cNvSpPr txBox="1">
            <a:spLocks noChangeArrowheads="1"/>
          </p:cNvSpPr>
          <p:nvPr/>
        </p:nvSpPr>
        <p:spPr bwMode="auto">
          <a:xfrm>
            <a:off x="2895600" y="1295400"/>
            <a:ext cx="228600" cy="457200"/>
          </a:xfrm>
          <a:prstGeom prst="rect">
            <a:avLst/>
          </a:prstGeom>
          <a:noFill/>
          <a:ln w="9525">
            <a:noFill/>
            <a:miter lim="800000"/>
            <a:headEnd/>
            <a:tailEnd/>
          </a:ln>
          <a:effectLst/>
        </p:spPr>
        <p:txBody>
          <a:bodyPr>
            <a:spAutoFit/>
          </a:bodyPr>
          <a:lstStyle/>
          <a:p>
            <a:pPr eaLnBrk="0" hangingPunct="0">
              <a:spcBef>
                <a:spcPct val="50000"/>
              </a:spcBef>
            </a:pPr>
            <a:endParaRPr lang="en-US" sz="2400">
              <a:latin typeface="Times New Roman" pitchFamily="18" charset="0"/>
            </a:endParaRPr>
          </a:p>
        </p:txBody>
      </p:sp>
      <p:sp>
        <p:nvSpPr>
          <p:cNvPr id="233480" name="Text Box 8"/>
          <p:cNvSpPr txBox="1">
            <a:spLocks noChangeArrowheads="1"/>
          </p:cNvSpPr>
          <p:nvPr/>
        </p:nvSpPr>
        <p:spPr bwMode="auto">
          <a:xfrm>
            <a:off x="3048000" y="2133600"/>
            <a:ext cx="304800" cy="457200"/>
          </a:xfrm>
          <a:prstGeom prst="rect">
            <a:avLst/>
          </a:prstGeom>
          <a:noFill/>
          <a:ln w="9525">
            <a:noFill/>
            <a:miter lim="800000"/>
            <a:headEnd/>
            <a:tailEnd/>
          </a:ln>
          <a:effectLst/>
        </p:spPr>
        <p:txBody>
          <a:bodyPr>
            <a:spAutoFit/>
          </a:bodyPr>
          <a:lstStyle/>
          <a:p>
            <a:pPr eaLnBrk="0" hangingPunct="0">
              <a:spcBef>
                <a:spcPct val="50000"/>
              </a:spcBef>
            </a:pPr>
            <a:r>
              <a:rPr lang="en-US" sz="2400">
                <a:latin typeface="Times New Roman" pitchFamily="18" charset="0"/>
              </a:rPr>
              <a:t>b</a:t>
            </a:r>
          </a:p>
        </p:txBody>
      </p:sp>
      <p:sp>
        <p:nvSpPr>
          <p:cNvPr id="233481" name="Text Box 9"/>
          <p:cNvSpPr txBox="1">
            <a:spLocks noChangeArrowheads="1"/>
          </p:cNvSpPr>
          <p:nvPr/>
        </p:nvSpPr>
        <p:spPr bwMode="auto">
          <a:xfrm>
            <a:off x="2971800" y="3962400"/>
            <a:ext cx="381000" cy="457200"/>
          </a:xfrm>
          <a:prstGeom prst="rect">
            <a:avLst/>
          </a:prstGeom>
          <a:noFill/>
          <a:ln w="9525">
            <a:noFill/>
            <a:miter lim="800000"/>
            <a:headEnd/>
            <a:tailEnd/>
          </a:ln>
          <a:effectLst/>
        </p:spPr>
        <p:txBody>
          <a:bodyPr>
            <a:spAutoFit/>
          </a:bodyPr>
          <a:lstStyle/>
          <a:p>
            <a:pPr eaLnBrk="0" hangingPunct="0">
              <a:spcBef>
                <a:spcPct val="50000"/>
              </a:spcBef>
            </a:pPr>
            <a:r>
              <a:rPr lang="en-US" sz="2400">
                <a:latin typeface="Times New Roman" pitchFamily="18" charset="0"/>
              </a:rPr>
              <a:t>a</a:t>
            </a:r>
          </a:p>
        </p:txBody>
      </p:sp>
      <p:sp>
        <p:nvSpPr>
          <p:cNvPr id="233482" name="Line 10"/>
          <p:cNvSpPr>
            <a:spLocks noChangeShapeType="1"/>
          </p:cNvSpPr>
          <p:nvPr/>
        </p:nvSpPr>
        <p:spPr bwMode="auto">
          <a:xfrm>
            <a:off x="3429000" y="4267200"/>
            <a:ext cx="2133600" cy="0"/>
          </a:xfrm>
          <a:prstGeom prst="line">
            <a:avLst/>
          </a:prstGeom>
          <a:noFill/>
          <a:ln w="9525">
            <a:solidFill>
              <a:schemeClr val="tx1"/>
            </a:solidFill>
            <a:round/>
            <a:headEnd/>
            <a:tailEnd/>
          </a:ln>
          <a:effectLst/>
        </p:spPr>
        <p:txBody>
          <a:bodyPr/>
          <a:lstStyle/>
          <a:p>
            <a:endParaRPr lang="en-IN"/>
          </a:p>
        </p:txBody>
      </p:sp>
      <p:sp>
        <p:nvSpPr>
          <p:cNvPr id="233483" name="Line 11"/>
          <p:cNvSpPr>
            <a:spLocks noChangeShapeType="1"/>
          </p:cNvSpPr>
          <p:nvPr/>
        </p:nvSpPr>
        <p:spPr bwMode="auto">
          <a:xfrm flipV="1">
            <a:off x="5562600" y="2209800"/>
            <a:ext cx="2133600" cy="0"/>
          </a:xfrm>
          <a:prstGeom prst="line">
            <a:avLst/>
          </a:prstGeom>
          <a:noFill/>
          <a:ln w="9525">
            <a:solidFill>
              <a:schemeClr val="tx1"/>
            </a:solidFill>
            <a:round/>
            <a:headEnd/>
            <a:tailEnd/>
          </a:ln>
          <a:effectLst/>
        </p:spPr>
        <p:txBody>
          <a:bodyPr/>
          <a:lstStyle/>
          <a:p>
            <a:endParaRPr lang="en-IN"/>
          </a:p>
        </p:txBody>
      </p:sp>
      <p:sp>
        <p:nvSpPr>
          <p:cNvPr id="233484" name="Text Box 12"/>
          <p:cNvSpPr txBox="1">
            <a:spLocks noChangeArrowheads="1"/>
          </p:cNvSpPr>
          <p:nvPr/>
        </p:nvSpPr>
        <p:spPr bwMode="auto">
          <a:xfrm>
            <a:off x="1524000" y="381000"/>
            <a:ext cx="4876800" cy="457200"/>
          </a:xfrm>
          <a:prstGeom prst="rect">
            <a:avLst/>
          </a:prstGeom>
          <a:noFill/>
          <a:ln w="9525">
            <a:noFill/>
            <a:miter lim="800000"/>
            <a:headEnd/>
            <a:tailEnd/>
          </a:ln>
          <a:effectLst/>
        </p:spPr>
        <p:txBody>
          <a:bodyPr>
            <a:spAutoFit/>
          </a:bodyPr>
          <a:lstStyle/>
          <a:p>
            <a:pPr eaLnBrk="0" hangingPunct="0">
              <a:spcBef>
                <a:spcPct val="50000"/>
              </a:spcBef>
            </a:pPr>
            <a:endParaRPr lang="en-US" sz="2400">
              <a:latin typeface="Times New Roman" pitchFamily="18" charset="0"/>
            </a:endParaRPr>
          </a:p>
        </p:txBody>
      </p:sp>
      <p:sp>
        <p:nvSpPr>
          <p:cNvPr id="233485" name="Text Box 13"/>
          <p:cNvSpPr txBox="1">
            <a:spLocks noChangeArrowheads="1"/>
          </p:cNvSpPr>
          <p:nvPr/>
        </p:nvSpPr>
        <p:spPr bwMode="auto">
          <a:xfrm>
            <a:off x="1066800" y="381000"/>
            <a:ext cx="4800600" cy="701675"/>
          </a:xfrm>
          <a:prstGeom prst="rect">
            <a:avLst/>
          </a:prstGeom>
          <a:noFill/>
          <a:ln w="9525">
            <a:noFill/>
            <a:miter lim="800000"/>
            <a:headEnd/>
            <a:tailEnd/>
          </a:ln>
          <a:effectLst/>
        </p:spPr>
        <p:txBody>
          <a:bodyPr>
            <a:spAutoFit/>
          </a:bodyPr>
          <a:lstStyle/>
          <a:p>
            <a:pPr eaLnBrk="0" hangingPunct="0">
              <a:spcBef>
                <a:spcPct val="50000"/>
              </a:spcBef>
            </a:pPr>
            <a:r>
              <a:rPr lang="en-US" sz="4000">
                <a:solidFill>
                  <a:schemeClr val="tx2"/>
                </a:solidFill>
                <a:latin typeface="Times New Roman" pitchFamily="18" charset="0"/>
              </a:rPr>
              <a:t>Step Function</a:t>
            </a:r>
          </a:p>
        </p:txBody>
      </p:sp>
      <p:sp>
        <p:nvSpPr>
          <p:cNvPr id="233486" name="Line 14"/>
          <p:cNvSpPr>
            <a:spLocks noChangeShapeType="1"/>
          </p:cNvSpPr>
          <p:nvPr/>
        </p:nvSpPr>
        <p:spPr bwMode="auto">
          <a:xfrm>
            <a:off x="5562600" y="2209800"/>
            <a:ext cx="0" cy="2057400"/>
          </a:xfrm>
          <a:prstGeom prst="line">
            <a:avLst/>
          </a:prstGeom>
          <a:noFill/>
          <a:ln w="9525">
            <a:solidFill>
              <a:schemeClr val="tx1"/>
            </a:solidFill>
            <a:round/>
            <a:headEnd/>
            <a:tailEnd/>
          </a:ln>
          <a:effectLst/>
        </p:spPr>
        <p:txBody>
          <a:bodyPr/>
          <a:lstStyle/>
          <a:p>
            <a:endParaRPr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Line 2"/>
          <p:cNvSpPr>
            <a:spLocks noChangeShapeType="1"/>
          </p:cNvSpPr>
          <p:nvPr/>
        </p:nvSpPr>
        <p:spPr bwMode="auto">
          <a:xfrm>
            <a:off x="3429000" y="1981200"/>
            <a:ext cx="0" cy="3352800"/>
          </a:xfrm>
          <a:prstGeom prst="line">
            <a:avLst/>
          </a:prstGeom>
          <a:noFill/>
          <a:ln w="9525">
            <a:solidFill>
              <a:schemeClr val="tx1"/>
            </a:solidFill>
            <a:round/>
            <a:headEnd/>
            <a:tailEnd/>
          </a:ln>
          <a:effectLst/>
        </p:spPr>
        <p:txBody>
          <a:bodyPr/>
          <a:lstStyle/>
          <a:p>
            <a:endParaRPr lang="en-IN"/>
          </a:p>
        </p:txBody>
      </p:sp>
      <p:sp>
        <p:nvSpPr>
          <p:cNvPr id="235523" name="Line 3"/>
          <p:cNvSpPr>
            <a:spLocks noChangeShapeType="1"/>
          </p:cNvSpPr>
          <p:nvPr/>
        </p:nvSpPr>
        <p:spPr bwMode="auto">
          <a:xfrm>
            <a:off x="3429000" y="5334000"/>
            <a:ext cx="3886200" cy="0"/>
          </a:xfrm>
          <a:prstGeom prst="line">
            <a:avLst/>
          </a:prstGeom>
          <a:noFill/>
          <a:ln w="9525">
            <a:solidFill>
              <a:schemeClr val="tx1"/>
            </a:solidFill>
            <a:round/>
            <a:headEnd/>
            <a:tailEnd/>
          </a:ln>
          <a:effectLst/>
        </p:spPr>
        <p:txBody>
          <a:bodyPr/>
          <a:lstStyle/>
          <a:p>
            <a:endParaRPr lang="en-IN"/>
          </a:p>
        </p:txBody>
      </p:sp>
      <p:sp>
        <p:nvSpPr>
          <p:cNvPr id="235524" name="Text Box 4"/>
          <p:cNvSpPr txBox="1">
            <a:spLocks noChangeArrowheads="1"/>
          </p:cNvSpPr>
          <p:nvPr/>
        </p:nvSpPr>
        <p:spPr bwMode="auto">
          <a:xfrm>
            <a:off x="3657600" y="5334000"/>
            <a:ext cx="3429000" cy="457200"/>
          </a:xfrm>
          <a:prstGeom prst="rect">
            <a:avLst/>
          </a:prstGeom>
          <a:noFill/>
          <a:ln w="9525">
            <a:noFill/>
            <a:miter lim="800000"/>
            <a:headEnd/>
            <a:tailEnd/>
          </a:ln>
          <a:effectLst/>
        </p:spPr>
        <p:txBody>
          <a:bodyPr>
            <a:spAutoFit/>
          </a:bodyPr>
          <a:lstStyle/>
          <a:p>
            <a:pPr eaLnBrk="0" hangingPunct="0">
              <a:spcBef>
                <a:spcPct val="50000"/>
              </a:spcBef>
            </a:pPr>
            <a:r>
              <a:rPr lang="en-US" sz="2400">
                <a:latin typeface="Times New Roman" pitchFamily="18" charset="0"/>
              </a:rPr>
              <a:t>    c		         d</a:t>
            </a:r>
          </a:p>
        </p:txBody>
      </p:sp>
      <p:sp>
        <p:nvSpPr>
          <p:cNvPr id="235525" name="Text Box 5"/>
          <p:cNvSpPr txBox="1">
            <a:spLocks noChangeArrowheads="1"/>
          </p:cNvSpPr>
          <p:nvPr/>
        </p:nvSpPr>
        <p:spPr bwMode="auto">
          <a:xfrm>
            <a:off x="2895600" y="1295400"/>
            <a:ext cx="228600" cy="457200"/>
          </a:xfrm>
          <a:prstGeom prst="rect">
            <a:avLst/>
          </a:prstGeom>
          <a:noFill/>
          <a:ln w="9525">
            <a:noFill/>
            <a:miter lim="800000"/>
            <a:headEnd/>
            <a:tailEnd/>
          </a:ln>
          <a:effectLst/>
        </p:spPr>
        <p:txBody>
          <a:bodyPr>
            <a:spAutoFit/>
          </a:bodyPr>
          <a:lstStyle/>
          <a:p>
            <a:pPr eaLnBrk="0" hangingPunct="0">
              <a:spcBef>
                <a:spcPct val="50000"/>
              </a:spcBef>
            </a:pPr>
            <a:endParaRPr lang="en-US" sz="2400">
              <a:latin typeface="Times New Roman" pitchFamily="18" charset="0"/>
            </a:endParaRPr>
          </a:p>
        </p:txBody>
      </p:sp>
      <p:sp>
        <p:nvSpPr>
          <p:cNvPr id="235526" name="Text Box 6"/>
          <p:cNvSpPr txBox="1">
            <a:spLocks noChangeArrowheads="1"/>
          </p:cNvSpPr>
          <p:nvPr/>
        </p:nvSpPr>
        <p:spPr bwMode="auto">
          <a:xfrm>
            <a:off x="3048000" y="2133600"/>
            <a:ext cx="304800" cy="457200"/>
          </a:xfrm>
          <a:prstGeom prst="rect">
            <a:avLst/>
          </a:prstGeom>
          <a:noFill/>
          <a:ln w="9525">
            <a:noFill/>
            <a:miter lim="800000"/>
            <a:headEnd/>
            <a:tailEnd/>
          </a:ln>
          <a:effectLst/>
        </p:spPr>
        <p:txBody>
          <a:bodyPr>
            <a:spAutoFit/>
          </a:bodyPr>
          <a:lstStyle/>
          <a:p>
            <a:pPr eaLnBrk="0" hangingPunct="0">
              <a:spcBef>
                <a:spcPct val="50000"/>
              </a:spcBef>
            </a:pPr>
            <a:r>
              <a:rPr lang="en-US" sz="2400">
                <a:latin typeface="Times New Roman" pitchFamily="18" charset="0"/>
              </a:rPr>
              <a:t>b</a:t>
            </a:r>
          </a:p>
        </p:txBody>
      </p:sp>
      <p:sp>
        <p:nvSpPr>
          <p:cNvPr id="235527" name="Text Box 7"/>
          <p:cNvSpPr txBox="1">
            <a:spLocks noChangeArrowheads="1"/>
          </p:cNvSpPr>
          <p:nvPr/>
        </p:nvSpPr>
        <p:spPr bwMode="auto">
          <a:xfrm>
            <a:off x="2971800" y="4343400"/>
            <a:ext cx="381000" cy="457200"/>
          </a:xfrm>
          <a:prstGeom prst="rect">
            <a:avLst/>
          </a:prstGeom>
          <a:noFill/>
          <a:ln w="9525">
            <a:noFill/>
            <a:miter lim="800000"/>
            <a:headEnd/>
            <a:tailEnd/>
          </a:ln>
          <a:effectLst/>
        </p:spPr>
        <p:txBody>
          <a:bodyPr>
            <a:spAutoFit/>
          </a:bodyPr>
          <a:lstStyle/>
          <a:p>
            <a:pPr eaLnBrk="0" hangingPunct="0">
              <a:spcBef>
                <a:spcPct val="50000"/>
              </a:spcBef>
            </a:pPr>
            <a:r>
              <a:rPr lang="en-US" sz="2400">
                <a:latin typeface="Times New Roman" pitchFamily="18" charset="0"/>
              </a:rPr>
              <a:t>a</a:t>
            </a:r>
          </a:p>
        </p:txBody>
      </p:sp>
      <p:sp>
        <p:nvSpPr>
          <p:cNvPr id="235530" name="Text Box 10"/>
          <p:cNvSpPr txBox="1">
            <a:spLocks noChangeArrowheads="1"/>
          </p:cNvSpPr>
          <p:nvPr/>
        </p:nvSpPr>
        <p:spPr bwMode="auto">
          <a:xfrm>
            <a:off x="1524000" y="381000"/>
            <a:ext cx="4876800" cy="457200"/>
          </a:xfrm>
          <a:prstGeom prst="rect">
            <a:avLst/>
          </a:prstGeom>
          <a:noFill/>
          <a:ln w="9525">
            <a:noFill/>
            <a:miter lim="800000"/>
            <a:headEnd/>
            <a:tailEnd/>
          </a:ln>
          <a:effectLst/>
        </p:spPr>
        <p:txBody>
          <a:bodyPr>
            <a:spAutoFit/>
          </a:bodyPr>
          <a:lstStyle/>
          <a:p>
            <a:pPr eaLnBrk="0" hangingPunct="0">
              <a:spcBef>
                <a:spcPct val="50000"/>
              </a:spcBef>
            </a:pPr>
            <a:endParaRPr lang="en-US" sz="2400">
              <a:latin typeface="Times New Roman" pitchFamily="18" charset="0"/>
            </a:endParaRPr>
          </a:p>
        </p:txBody>
      </p:sp>
      <p:sp>
        <p:nvSpPr>
          <p:cNvPr id="235531" name="Text Box 11"/>
          <p:cNvSpPr txBox="1">
            <a:spLocks noChangeArrowheads="1"/>
          </p:cNvSpPr>
          <p:nvPr/>
        </p:nvSpPr>
        <p:spPr bwMode="auto">
          <a:xfrm>
            <a:off x="1066800" y="373063"/>
            <a:ext cx="5410200" cy="701675"/>
          </a:xfrm>
          <a:prstGeom prst="rect">
            <a:avLst/>
          </a:prstGeom>
          <a:noFill/>
          <a:ln w="9525">
            <a:noFill/>
            <a:miter lim="800000"/>
            <a:headEnd/>
            <a:tailEnd/>
          </a:ln>
          <a:effectLst/>
        </p:spPr>
        <p:txBody>
          <a:bodyPr>
            <a:spAutoFit/>
          </a:bodyPr>
          <a:lstStyle/>
          <a:p>
            <a:pPr eaLnBrk="0" hangingPunct="0">
              <a:spcBef>
                <a:spcPct val="50000"/>
              </a:spcBef>
            </a:pPr>
            <a:r>
              <a:rPr lang="en-US" sz="4000">
                <a:solidFill>
                  <a:schemeClr val="tx2"/>
                </a:solidFill>
                <a:latin typeface="Times New Roman" pitchFamily="18" charset="0"/>
              </a:rPr>
              <a:t>Ramp Function</a:t>
            </a:r>
          </a:p>
        </p:txBody>
      </p:sp>
      <p:sp>
        <p:nvSpPr>
          <p:cNvPr id="235532" name="Line 12"/>
          <p:cNvSpPr>
            <a:spLocks noChangeShapeType="1"/>
          </p:cNvSpPr>
          <p:nvPr/>
        </p:nvSpPr>
        <p:spPr bwMode="auto">
          <a:xfrm>
            <a:off x="3429000" y="4572000"/>
            <a:ext cx="609600" cy="0"/>
          </a:xfrm>
          <a:prstGeom prst="line">
            <a:avLst/>
          </a:prstGeom>
          <a:noFill/>
          <a:ln w="9525">
            <a:solidFill>
              <a:schemeClr val="tx1"/>
            </a:solidFill>
            <a:round/>
            <a:headEnd/>
            <a:tailEnd/>
          </a:ln>
          <a:effectLst/>
        </p:spPr>
        <p:txBody>
          <a:bodyPr/>
          <a:lstStyle/>
          <a:p>
            <a:endParaRPr lang="en-IN"/>
          </a:p>
        </p:txBody>
      </p:sp>
      <p:sp>
        <p:nvSpPr>
          <p:cNvPr id="235533" name="Line 13"/>
          <p:cNvSpPr>
            <a:spLocks noChangeShapeType="1"/>
          </p:cNvSpPr>
          <p:nvPr/>
        </p:nvSpPr>
        <p:spPr bwMode="auto">
          <a:xfrm>
            <a:off x="6216650" y="2286000"/>
            <a:ext cx="1371600" cy="0"/>
          </a:xfrm>
          <a:prstGeom prst="line">
            <a:avLst/>
          </a:prstGeom>
          <a:noFill/>
          <a:ln w="9525">
            <a:solidFill>
              <a:schemeClr val="tx1"/>
            </a:solidFill>
            <a:round/>
            <a:headEnd/>
            <a:tailEnd/>
          </a:ln>
          <a:effectLst/>
        </p:spPr>
        <p:txBody>
          <a:bodyPr/>
          <a:lstStyle/>
          <a:p>
            <a:endParaRPr lang="en-IN"/>
          </a:p>
        </p:txBody>
      </p:sp>
      <p:sp>
        <p:nvSpPr>
          <p:cNvPr id="235543" name="Line 23"/>
          <p:cNvSpPr>
            <a:spLocks noChangeShapeType="1"/>
          </p:cNvSpPr>
          <p:nvPr/>
        </p:nvSpPr>
        <p:spPr bwMode="auto">
          <a:xfrm flipV="1">
            <a:off x="4038600" y="2286000"/>
            <a:ext cx="2209800" cy="2286000"/>
          </a:xfrm>
          <a:prstGeom prst="line">
            <a:avLst/>
          </a:prstGeom>
          <a:noFill/>
          <a:ln w="9525">
            <a:solidFill>
              <a:schemeClr val="tx1"/>
            </a:solidFill>
            <a:round/>
            <a:headEnd/>
            <a:tailEnd/>
          </a:ln>
          <a:effectLst/>
        </p:spPr>
        <p:txBody>
          <a:bodyPr/>
          <a:lstStyle/>
          <a:p>
            <a:endParaRPr lang="en-IN"/>
          </a:p>
        </p:txBody>
      </p:sp>
    </p:spTree>
  </p:cSld>
  <p:clrMapOvr>
    <a:masterClrMapping/>
  </p:clrMapOvr>
</p:sld>
</file>

<file path=ppt/theme/theme1.xml><?xml version="1.0" encoding="utf-8"?>
<a:theme xmlns:a="http://schemas.openxmlformats.org/drawingml/2006/main" name="Layers">
  <a:themeElements>
    <a:clrScheme name="Layers 6">
      <a:dk1>
        <a:srgbClr val="000000"/>
      </a:dk1>
      <a:lt1>
        <a:srgbClr val="FFFFE1"/>
      </a:lt1>
      <a:dk2>
        <a:srgbClr val="330033"/>
      </a:dk2>
      <a:lt2>
        <a:srgbClr val="330033"/>
      </a:lt2>
      <a:accent1>
        <a:srgbClr val="CCCC99"/>
      </a:accent1>
      <a:accent2>
        <a:srgbClr val="FF0000"/>
      </a:accent2>
      <a:accent3>
        <a:srgbClr val="FFFFEE"/>
      </a:accent3>
      <a:accent4>
        <a:srgbClr val="000000"/>
      </a:accent4>
      <a:accent5>
        <a:srgbClr val="E2E2CA"/>
      </a:accent5>
      <a:accent6>
        <a:srgbClr val="E70000"/>
      </a:accent6>
      <a:hlink>
        <a:srgbClr val="990033"/>
      </a:hlink>
      <a:folHlink>
        <a:srgbClr val="B2B2B2"/>
      </a:folHlink>
    </a:clrScheme>
    <a:fontScheme name="Layers">
      <a:majorFont>
        <a:latin typeface="Times New Roman"/>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Layers 1">
        <a:dk1>
          <a:srgbClr val="993300"/>
        </a:dk1>
        <a:lt1>
          <a:srgbClr val="CCCCCC"/>
        </a:lt1>
        <a:dk2>
          <a:srgbClr val="000000"/>
        </a:dk2>
        <a:lt2>
          <a:srgbClr val="FFFFFF"/>
        </a:lt2>
        <a:accent1>
          <a:srgbClr val="576F2B"/>
        </a:accent1>
        <a:accent2>
          <a:srgbClr val="666699"/>
        </a:accent2>
        <a:accent3>
          <a:srgbClr val="AAAAAA"/>
        </a:accent3>
        <a:accent4>
          <a:srgbClr val="AEAEAE"/>
        </a:accent4>
        <a:accent5>
          <a:srgbClr val="B4BBAC"/>
        </a:accent5>
        <a:accent6>
          <a:srgbClr val="5C5C8A"/>
        </a:accent6>
        <a:hlink>
          <a:srgbClr val="993300"/>
        </a:hlink>
        <a:folHlink>
          <a:srgbClr val="CC9900"/>
        </a:folHlink>
      </a:clrScheme>
      <a:clrMap bg1="dk2" tx1="lt1" bg2="dk1" tx2="lt2" accent1="accent1" accent2="accent2" accent3="accent3" accent4="accent4" accent5="accent5" accent6="accent6" hlink="hlink" folHlink="folHlink"/>
    </a:extraClrScheme>
    <a:extraClrScheme>
      <a:clrScheme name="Layers 2">
        <a:dk1>
          <a:srgbClr val="993300"/>
        </a:dk1>
        <a:lt1>
          <a:srgbClr val="CCCCCC"/>
        </a:lt1>
        <a:dk2>
          <a:srgbClr val="330000"/>
        </a:dk2>
        <a:lt2>
          <a:srgbClr val="FFFFFF"/>
        </a:lt2>
        <a:accent1>
          <a:srgbClr val="996633"/>
        </a:accent1>
        <a:accent2>
          <a:srgbClr val="FF0000"/>
        </a:accent2>
        <a:accent3>
          <a:srgbClr val="ADAAAA"/>
        </a:accent3>
        <a:accent4>
          <a:srgbClr val="AEAEAE"/>
        </a:accent4>
        <a:accent5>
          <a:srgbClr val="CAB8AD"/>
        </a:accent5>
        <a:accent6>
          <a:srgbClr val="E70000"/>
        </a:accent6>
        <a:hlink>
          <a:srgbClr val="FF3300"/>
        </a:hlink>
        <a:folHlink>
          <a:srgbClr val="CC9933"/>
        </a:folHlink>
      </a:clrScheme>
      <a:clrMap bg1="dk2" tx1="lt1" bg2="dk1" tx2="lt2" accent1="accent1" accent2="accent2" accent3="accent3" accent4="accent4" accent5="accent5" accent6="accent6" hlink="hlink" folHlink="folHlink"/>
    </a:extraClrScheme>
    <a:extraClrScheme>
      <a:clrScheme name="Layers 3">
        <a:dk1>
          <a:srgbClr val="79788A"/>
        </a:dk1>
        <a:lt1>
          <a:srgbClr val="FFFFFF"/>
        </a:lt1>
        <a:dk2>
          <a:srgbClr val="21203C"/>
        </a:dk2>
        <a:lt2>
          <a:srgbClr val="FFFFCC"/>
        </a:lt2>
        <a:accent1>
          <a:srgbClr val="476077"/>
        </a:accent1>
        <a:accent2>
          <a:srgbClr val="676C5A"/>
        </a:accent2>
        <a:accent3>
          <a:srgbClr val="ABABAF"/>
        </a:accent3>
        <a:accent4>
          <a:srgbClr val="DADADA"/>
        </a:accent4>
        <a:accent5>
          <a:srgbClr val="B1B6BD"/>
        </a:accent5>
        <a:accent6>
          <a:srgbClr val="5D6151"/>
        </a:accent6>
        <a:hlink>
          <a:srgbClr val="666699"/>
        </a:hlink>
        <a:folHlink>
          <a:srgbClr val="8CB0A2"/>
        </a:folHlink>
      </a:clrScheme>
      <a:clrMap bg1="dk2" tx1="lt1" bg2="dk1" tx2="lt2" accent1="accent1" accent2="accent2" accent3="accent3" accent4="accent4" accent5="accent5" accent6="accent6" hlink="hlink" folHlink="folHlink"/>
    </a:extraClrScheme>
    <a:extraClrScheme>
      <a:clrScheme name="Layers 4">
        <a:dk1>
          <a:srgbClr val="455B41"/>
        </a:dk1>
        <a:lt1>
          <a:srgbClr val="FFFFCC"/>
        </a:lt1>
        <a:dk2>
          <a:srgbClr val="79A994"/>
        </a:dk2>
        <a:lt2>
          <a:srgbClr val="FFFFCC"/>
        </a:lt2>
        <a:accent1>
          <a:srgbClr val="517087"/>
        </a:accent1>
        <a:accent2>
          <a:srgbClr val="666699"/>
        </a:accent2>
        <a:accent3>
          <a:srgbClr val="BED1C8"/>
        </a:accent3>
        <a:accent4>
          <a:srgbClr val="DADAAE"/>
        </a:accent4>
        <a:accent5>
          <a:srgbClr val="B3BBC3"/>
        </a:accent5>
        <a:accent6>
          <a:srgbClr val="5C5C8A"/>
        </a:accent6>
        <a:hlink>
          <a:srgbClr val="993300"/>
        </a:hlink>
        <a:folHlink>
          <a:srgbClr val="A4AF6B"/>
        </a:folHlink>
      </a:clrScheme>
      <a:clrMap bg1="dk2" tx1="lt1" bg2="dk1" tx2="lt2" accent1="accent1" accent2="accent2" accent3="accent3" accent4="accent4" accent5="accent5" accent6="accent6" hlink="hlink" folHlink="folHlink"/>
    </a:extraClrScheme>
    <a:extraClrScheme>
      <a:clrScheme name="Layers 5">
        <a:dk1>
          <a:srgbClr val="330000"/>
        </a:dk1>
        <a:lt1>
          <a:srgbClr val="FF9900"/>
        </a:lt1>
        <a:dk2>
          <a:srgbClr val="FFFFFF"/>
        </a:dk2>
        <a:lt2>
          <a:srgbClr val="8B3111"/>
        </a:lt2>
        <a:accent1>
          <a:srgbClr val="DD6D07"/>
        </a:accent1>
        <a:accent2>
          <a:srgbClr val="CC9900"/>
        </a:accent2>
        <a:accent3>
          <a:srgbClr val="FFCAAA"/>
        </a:accent3>
        <a:accent4>
          <a:srgbClr val="2A0000"/>
        </a:accent4>
        <a:accent5>
          <a:srgbClr val="EBBAAA"/>
        </a:accent5>
        <a:accent6>
          <a:srgbClr val="B98A00"/>
        </a:accent6>
        <a:hlink>
          <a:srgbClr val="CC3300"/>
        </a:hlink>
        <a:folHlink>
          <a:srgbClr val="CCCC66"/>
        </a:folHlink>
      </a:clrScheme>
      <a:clrMap bg1="lt1" tx1="dk1" bg2="lt2" tx2="dk2" accent1="accent1" accent2="accent2" accent3="accent3" accent4="accent4" accent5="accent5" accent6="accent6" hlink="hlink" folHlink="folHlink"/>
    </a:extraClrScheme>
    <a:extraClrScheme>
      <a:clrScheme name="Layers 6">
        <a:dk1>
          <a:srgbClr val="000000"/>
        </a:dk1>
        <a:lt1>
          <a:srgbClr val="FFFFE1"/>
        </a:lt1>
        <a:dk2>
          <a:srgbClr val="330033"/>
        </a:dk2>
        <a:lt2>
          <a:srgbClr val="330033"/>
        </a:lt2>
        <a:accent1>
          <a:srgbClr val="CCCC99"/>
        </a:accent1>
        <a:accent2>
          <a:srgbClr val="FF0000"/>
        </a:accent2>
        <a:accent3>
          <a:srgbClr val="FFFFEE"/>
        </a:accent3>
        <a:accent4>
          <a:srgbClr val="000000"/>
        </a:accent4>
        <a:accent5>
          <a:srgbClr val="E2E2CA"/>
        </a:accent5>
        <a:accent6>
          <a:srgbClr val="E70000"/>
        </a:accent6>
        <a:hlink>
          <a:srgbClr val="990033"/>
        </a:hlink>
        <a:folHlink>
          <a:srgbClr val="B2B2B2"/>
        </a:folHlink>
      </a:clrScheme>
      <a:clrMap bg1="lt1" tx1="dk1" bg2="lt2" tx2="dk2" accent1="accent1" accent2="accent2" accent3="accent3" accent4="accent4" accent5="accent5" accent6="accent6" hlink="hlink" folHlink="folHlink"/>
    </a:extraClrScheme>
    <a:extraClrScheme>
      <a:clrScheme name="Layers 7">
        <a:dk1>
          <a:srgbClr val="000000"/>
        </a:dk1>
        <a:lt1>
          <a:srgbClr val="FFFFFF"/>
        </a:lt1>
        <a:dk2>
          <a:srgbClr val="000000"/>
        </a:dk2>
        <a:lt2>
          <a:srgbClr val="891411"/>
        </a:lt2>
        <a:accent1>
          <a:srgbClr val="4F917E"/>
        </a:accent1>
        <a:accent2>
          <a:srgbClr val="CC9900"/>
        </a:accent2>
        <a:accent3>
          <a:srgbClr val="FFFFFF"/>
        </a:accent3>
        <a:accent4>
          <a:srgbClr val="000000"/>
        </a:accent4>
        <a:accent5>
          <a:srgbClr val="B2C7C0"/>
        </a:accent5>
        <a:accent6>
          <a:srgbClr val="B98A00"/>
        </a:accent6>
        <a:hlink>
          <a:srgbClr val="5A84D8"/>
        </a:hlink>
        <a:folHlink>
          <a:srgbClr val="A0C6BA"/>
        </a:folHlink>
      </a:clrScheme>
      <a:clrMap bg1="lt1" tx1="dk1" bg2="lt2" tx2="dk2" accent1="accent1" accent2="accent2" accent3="accent3" accent4="accent4" accent5="accent5" accent6="accent6" hlink="hlink" folHlink="folHlink"/>
    </a:extraClrScheme>
    <a:extraClrScheme>
      <a:clrScheme name="Layers 8">
        <a:dk1>
          <a:srgbClr val="000000"/>
        </a:dk1>
        <a:lt1>
          <a:srgbClr val="FFFFFF"/>
        </a:lt1>
        <a:dk2>
          <a:srgbClr val="CC0000"/>
        </a:dk2>
        <a:lt2>
          <a:srgbClr val="999966"/>
        </a:lt2>
        <a:accent1>
          <a:srgbClr val="CCCCCC"/>
        </a:accent1>
        <a:accent2>
          <a:srgbClr val="CCCC66"/>
        </a:accent2>
        <a:accent3>
          <a:srgbClr val="FFFFFF"/>
        </a:accent3>
        <a:accent4>
          <a:srgbClr val="000000"/>
        </a:accent4>
        <a:accent5>
          <a:srgbClr val="E2E2E2"/>
        </a:accent5>
        <a:accent6>
          <a:srgbClr val="B9B95C"/>
        </a:accent6>
        <a:hlink>
          <a:srgbClr val="666699"/>
        </a:hlink>
        <a:folHlink>
          <a:srgbClr val="CCCC99"/>
        </a:folHlink>
      </a:clrScheme>
      <a:clrMap bg1="lt1" tx1="dk1" bg2="lt2" tx2="dk2" accent1="accent1" accent2="accent2" accent3="accent3" accent4="accent4" accent5="accent5" accent6="accent6" hlink="hlink" folHlink="folHlink"/>
    </a:extraClrScheme>
    <a:extraClrScheme>
      <a:clrScheme name="Layers 9">
        <a:dk1>
          <a:srgbClr val="000000"/>
        </a:dk1>
        <a:lt1>
          <a:srgbClr val="FFFFFF"/>
        </a:lt1>
        <a:dk2>
          <a:srgbClr val="FF0000"/>
        </a:dk2>
        <a:lt2>
          <a:srgbClr val="009999"/>
        </a:lt2>
        <a:accent1>
          <a:srgbClr val="C7B505"/>
        </a:accent1>
        <a:accent2>
          <a:srgbClr val="FFFF66"/>
        </a:accent2>
        <a:accent3>
          <a:srgbClr val="FFFFFF"/>
        </a:accent3>
        <a:accent4>
          <a:srgbClr val="000000"/>
        </a:accent4>
        <a:accent5>
          <a:srgbClr val="E0D7AA"/>
        </a:accent5>
        <a:accent6>
          <a:srgbClr val="E7E75C"/>
        </a:accent6>
        <a:hlink>
          <a:srgbClr val="5A84D8"/>
        </a:hlink>
        <a:folHlink>
          <a:srgbClr val="A0C6BA"/>
        </a:folHlink>
      </a:clrScheme>
      <a:clrMap bg1="lt1" tx1="dk1" bg2="lt2" tx2="dk2" accent1="accent1" accent2="accent2" accent3="accent3" accent4="accent4" accent5="accent5" accent6="accent6" hlink="hlink" folHlink="folHlink"/>
    </a:extraClrScheme>
    <a:extraClrScheme>
      <a:clrScheme name="Layers 10">
        <a:dk1>
          <a:srgbClr val="000000"/>
        </a:dk1>
        <a:lt1>
          <a:srgbClr val="FFFFFF"/>
        </a:lt1>
        <a:dk2>
          <a:srgbClr val="660033"/>
        </a:dk2>
        <a:lt2>
          <a:srgbClr val="666699"/>
        </a:lt2>
        <a:accent1>
          <a:srgbClr val="95A3D1"/>
        </a:accent1>
        <a:accent2>
          <a:srgbClr val="FFFF66"/>
        </a:accent2>
        <a:accent3>
          <a:srgbClr val="FFFFFF"/>
        </a:accent3>
        <a:accent4>
          <a:srgbClr val="000000"/>
        </a:accent4>
        <a:accent5>
          <a:srgbClr val="C8CEE5"/>
        </a:accent5>
        <a:accent6>
          <a:srgbClr val="E7E75C"/>
        </a:accent6>
        <a:hlink>
          <a:srgbClr val="5A84D8"/>
        </a:hlink>
        <a:folHlink>
          <a:srgbClr val="CCCC9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Layers</Template>
  <TotalTime>1276</TotalTime>
  <Words>3005</Words>
  <Application>Microsoft Office PowerPoint</Application>
  <PresentationFormat>On-screen Show (4:3)</PresentationFormat>
  <Paragraphs>413</Paragraphs>
  <Slides>54</Slides>
  <Notes>29</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2</vt:i4>
      </vt:variant>
      <vt:variant>
        <vt:lpstr>Slide Titles</vt:lpstr>
      </vt:variant>
      <vt:variant>
        <vt:i4>54</vt:i4>
      </vt:variant>
    </vt:vector>
  </HeadingPairs>
  <TitlesOfParts>
    <vt:vector size="62" baseType="lpstr">
      <vt:lpstr>Times New Roman</vt:lpstr>
      <vt:lpstr>Arial</vt:lpstr>
      <vt:lpstr>Wingdings</vt:lpstr>
      <vt:lpstr>Symbol</vt:lpstr>
      <vt:lpstr>Bookshelf Symbol 4</vt:lpstr>
      <vt:lpstr>Layers</vt:lpstr>
      <vt:lpstr>Microsoft Equation 3.0</vt:lpstr>
      <vt:lpstr>Microsoft Word Document</vt:lpstr>
      <vt:lpstr>Artificial Neural Network</vt:lpstr>
      <vt:lpstr>Neural Networks</vt:lpstr>
      <vt:lpstr>Contd..</vt:lpstr>
      <vt:lpstr>Neuron</vt:lpstr>
      <vt:lpstr>The Neuron Diagram</vt:lpstr>
      <vt:lpstr>Bias of a Neuron </vt:lpstr>
      <vt:lpstr>Neuron Models</vt:lpstr>
      <vt:lpstr>Slide 8</vt:lpstr>
      <vt:lpstr>Slide 9</vt:lpstr>
      <vt:lpstr>Slide 10</vt:lpstr>
      <vt:lpstr>Slide 11</vt:lpstr>
      <vt:lpstr>Network Architectures </vt:lpstr>
      <vt:lpstr>Single Layer Feed-forward </vt:lpstr>
      <vt:lpstr>Perceptron: Neuron Model  (Special form of single layer feed forward)</vt:lpstr>
      <vt:lpstr>Perceptron for Classification </vt:lpstr>
      <vt:lpstr>Slide 16</vt:lpstr>
      <vt:lpstr>Learning Process for Perceptron</vt:lpstr>
      <vt:lpstr>Example: Perceptron to learn OR function</vt:lpstr>
      <vt:lpstr>Perceptron: Limitations </vt:lpstr>
      <vt:lpstr>XOR – Non linearly separable function</vt:lpstr>
      <vt:lpstr>Slide 21</vt:lpstr>
      <vt:lpstr>Multi layer feed-forward NN (FFNN)</vt:lpstr>
      <vt:lpstr>FFNN for XOR</vt:lpstr>
      <vt:lpstr>Slide 24</vt:lpstr>
      <vt:lpstr>FFNN NEURON MODEL</vt:lpstr>
      <vt:lpstr>Training Algorithm: Backpropagation   </vt:lpstr>
      <vt:lpstr>Slide 27</vt:lpstr>
      <vt:lpstr>Contd..</vt:lpstr>
      <vt:lpstr>Total Mean Squared Error</vt:lpstr>
      <vt:lpstr>Weight Update Rule</vt:lpstr>
      <vt:lpstr>Backprop learning algorithm (incremental-mode)</vt:lpstr>
      <vt:lpstr>Stopping criterions</vt:lpstr>
      <vt:lpstr>Slide 33</vt:lpstr>
      <vt:lpstr>Slide 34</vt:lpstr>
      <vt:lpstr>Slide 35</vt:lpstr>
      <vt:lpstr>Slide 36</vt:lpstr>
      <vt:lpstr>Initialization of weights</vt:lpstr>
      <vt:lpstr>Slide 38</vt:lpstr>
      <vt:lpstr>Training</vt:lpstr>
      <vt:lpstr>Recurrent Network</vt:lpstr>
      <vt:lpstr> Recurrent Network Architecture</vt:lpstr>
      <vt:lpstr>Learning and Training</vt:lpstr>
      <vt:lpstr>Hopfield Network</vt:lpstr>
      <vt:lpstr>Activation Algorithm</vt:lpstr>
      <vt:lpstr>Slide 45</vt:lpstr>
      <vt:lpstr>Slide 46</vt:lpstr>
      <vt:lpstr>Weight Computation Method</vt:lpstr>
      <vt:lpstr>Example  </vt:lpstr>
      <vt:lpstr>Slide 49</vt:lpstr>
      <vt:lpstr>Contd..</vt:lpstr>
      <vt:lpstr>Radial-Basis Function Networks</vt:lpstr>
      <vt:lpstr>RBF Architecture</vt:lpstr>
      <vt:lpstr>Cont...</vt:lpstr>
      <vt:lpstr>Slide 54</vt:lpstr>
    </vt:vector>
  </TitlesOfParts>
  <Company>IITD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 Slide Title</dc:title>
  <dc:creator>Saroj K</dc:creator>
  <cp:lastModifiedBy>20001334</cp:lastModifiedBy>
  <cp:revision>171</cp:revision>
  <dcterms:created xsi:type="dcterms:W3CDTF">2003-11-11T06:59:08Z</dcterms:created>
  <dcterms:modified xsi:type="dcterms:W3CDTF">2015-09-04T06:52:22Z</dcterms:modified>
</cp:coreProperties>
</file>