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notesSlides/notesSlide48.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notesSlides/notesSlide46.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ppt/notesSlides/notesSlide44.xml" ContentType="application/vnd.openxmlformats-officedocument.presentationml.notesSlide+xml"/>
  <Override PartName="/ppt/notesSlides/notesSlide53.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notesSlides/notesSlide51.xml" ContentType="application/vnd.openxmlformats-officedocument.presentationml.notesSlide+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Default Extension="wmf" ContentType="image/x-wmf"/>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notesSlides/notesSlide10.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56"/>
  </p:notesMasterIdLst>
  <p:handoutMasterIdLst>
    <p:handoutMasterId r:id="rId57"/>
  </p:handoutMasterIdLst>
  <p:sldIdLst>
    <p:sldId id="256" r:id="rId2"/>
    <p:sldId id="282" r:id="rId3"/>
    <p:sldId id="283" r:id="rId4"/>
    <p:sldId id="284" r:id="rId5"/>
    <p:sldId id="285" r:id="rId6"/>
    <p:sldId id="286" r:id="rId7"/>
    <p:sldId id="287" r:id="rId8"/>
    <p:sldId id="258" r:id="rId9"/>
    <p:sldId id="259" r:id="rId10"/>
    <p:sldId id="260" r:id="rId11"/>
    <p:sldId id="288" r:id="rId12"/>
    <p:sldId id="289" r:id="rId13"/>
    <p:sldId id="290" r:id="rId14"/>
    <p:sldId id="262" r:id="rId15"/>
    <p:sldId id="263" r:id="rId16"/>
    <p:sldId id="264" r:id="rId17"/>
    <p:sldId id="265" r:id="rId18"/>
    <p:sldId id="266" r:id="rId19"/>
    <p:sldId id="267" r:id="rId20"/>
    <p:sldId id="268" r:id="rId21"/>
    <p:sldId id="269" r:id="rId22"/>
    <p:sldId id="270" r:id="rId23"/>
    <p:sldId id="291" r:id="rId24"/>
    <p:sldId id="292" r:id="rId25"/>
    <p:sldId id="293" r:id="rId26"/>
    <p:sldId id="294" r:id="rId27"/>
    <p:sldId id="295" r:id="rId28"/>
    <p:sldId id="271" r:id="rId29"/>
    <p:sldId id="272" r:id="rId30"/>
    <p:sldId id="273" r:id="rId31"/>
    <p:sldId id="275" r:id="rId32"/>
    <p:sldId id="276" r:id="rId33"/>
    <p:sldId id="277" r:id="rId34"/>
    <p:sldId id="278" r:id="rId35"/>
    <p:sldId id="279" r:id="rId36"/>
    <p:sldId id="296" r:id="rId37"/>
    <p:sldId id="297" r:id="rId38"/>
    <p:sldId id="298" r:id="rId39"/>
    <p:sldId id="299" r:id="rId40"/>
    <p:sldId id="300" r:id="rId41"/>
    <p:sldId id="301" r:id="rId42"/>
    <p:sldId id="302" r:id="rId43"/>
    <p:sldId id="304" r:id="rId44"/>
    <p:sldId id="305" r:id="rId45"/>
    <p:sldId id="306" r:id="rId46"/>
    <p:sldId id="307" r:id="rId47"/>
    <p:sldId id="308" r:id="rId48"/>
    <p:sldId id="309" r:id="rId49"/>
    <p:sldId id="310" r:id="rId50"/>
    <p:sldId id="311" r:id="rId51"/>
    <p:sldId id="312" r:id="rId52"/>
    <p:sldId id="313" r:id="rId53"/>
    <p:sldId id="314" r:id="rId54"/>
    <p:sldId id="303" r:id="rId55"/>
  </p:sldIdLst>
  <p:sldSz cx="9144000" cy="6858000" type="screen4x3"/>
  <p:notesSz cx="7315200" cy="9601200"/>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CC"/>
    <a:srgbClr val="FFFF99"/>
    <a:srgbClr val="FFFF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2787"/>
    <p:restoredTop sz="90929"/>
  </p:normalViewPr>
  <p:slideViewPr>
    <p:cSldViewPr>
      <p:cViewPr varScale="1">
        <p:scale>
          <a:sx n="97" d="100"/>
          <a:sy n="97" d="100"/>
        </p:scale>
        <p:origin x="-114" y="-12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handoutMaster" Target="handoutMasters/handoutMaster1.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5.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32.wmf"/><Relationship Id="rId1" Type="http://schemas.openxmlformats.org/officeDocument/2006/relationships/image" Target="../media/image31.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3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image" Target="../media/image7.wmf"/><Relationship Id="rId5" Type="http://schemas.openxmlformats.org/officeDocument/2006/relationships/image" Target="../media/image11.wmf"/><Relationship Id="rId4" Type="http://schemas.openxmlformats.org/officeDocument/2006/relationships/image" Target="../media/image10.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image" Target="../media/image12.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15.wmf"/><Relationship Id="rId1" Type="http://schemas.openxmlformats.org/officeDocument/2006/relationships/image" Target="../media/image14.wmf"/><Relationship Id="rId6" Type="http://schemas.openxmlformats.org/officeDocument/2006/relationships/image" Target="../media/image19.wmf"/><Relationship Id="rId5" Type="http://schemas.openxmlformats.org/officeDocument/2006/relationships/image" Target="../media/image18.wmf"/><Relationship Id="rId4" Type="http://schemas.openxmlformats.org/officeDocument/2006/relationships/image" Target="../media/image17.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image" Target="../media/image21.wmf"/><Relationship Id="rId1" Type="http://schemas.openxmlformats.org/officeDocument/2006/relationships/image" Target="../media/image20.wmf"/><Relationship Id="rId4" Type="http://schemas.openxmlformats.org/officeDocument/2006/relationships/image" Target="../media/image23.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25.wmf"/><Relationship Id="rId1" Type="http://schemas.openxmlformats.org/officeDocument/2006/relationships/image" Target="../media/image24.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image" Target="../media/image27.wmf"/><Relationship Id="rId1" Type="http://schemas.openxmlformats.org/officeDocument/2006/relationships/image" Target="../media/image26.wmf"/><Relationship Id="rId4" Type="http://schemas.openxmlformats.org/officeDocument/2006/relationships/image" Target="../media/image29.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0.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2"/>
          <p:cNvSpPr>
            <a:spLocks noGrp="1" noChangeArrowheads="1"/>
          </p:cNvSpPr>
          <p:nvPr>
            <p:ph type="hdr" sz="quarter"/>
          </p:nvPr>
        </p:nvSpPr>
        <p:spPr bwMode="auto">
          <a:xfrm>
            <a:off x="0" y="0"/>
            <a:ext cx="3168650" cy="479425"/>
          </a:xfrm>
          <a:prstGeom prst="rect">
            <a:avLst/>
          </a:prstGeom>
          <a:noFill/>
          <a:ln w="9525">
            <a:noFill/>
            <a:miter lim="800000"/>
            <a:headEnd/>
            <a:tailEnd/>
          </a:ln>
          <a:effectLst/>
        </p:spPr>
        <p:txBody>
          <a:bodyPr vert="horz" wrap="square" lIns="96658" tIns="48329" rIns="96658" bIns="48329" numCol="1" anchor="t" anchorCtr="0" compatLnSpc="1">
            <a:prstTxWarp prst="textNoShape">
              <a:avLst/>
            </a:prstTxWarp>
          </a:bodyPr>
          <a:lstStyle>
            <a:lvl1pPr defTabSz="966788">
              <a:defRPr sz="1200"/>
            </a:lvl1pPr>
          </a:lstStyle>
          <a:p>
            <a:endParaRPr lang="en-US"/>
          </a:p>
        </p:txBody>
      </p:sp>
      <p:sp>
        <p:nvSpPr>
          <p:cNvPr id="17411" name="Rectangle 3"/>
          <p:cNvSpPr>
            <a:spLocks noGrp="1" noChangeArrowheads="1"/>
          </p:cNvSpPr>
          <p:nvPr>
            <p:ph type="dt" sz="quarter" idx="1"/>
          </p:nvPr>
        </p:nvSpPr>
        <p:spPr bwMode="auto">
          <a:xfrm>
            <a:off x="4146550" y="0"/>
            <a:ext cx="3168650" cy="479425"/>
          </a:xfrm>
          <a:prstGeom prst="rect">
            <a:avLst/>
          </a:prstGeom>
          <a:noFill/>
          <a:ln w="9525">
            <a:noFill/>
            <a:miter lim="800000"/>
            <a:headEnd/>
            <a:tailEnd/>
          </a:ln>
          <a:effectLst/>
        </p:spPr>
        <p:txBody>
          <a:bodyPr vert="horz" wrap="square" lIns="96658" tIns="48329" rIns="96658" bIns="48329" numCol="1" anchor="t" anchorCtr="0" compatLnSpc="1">
            <a:prstTxWarp prst="textNoShape">
              <a:avLst/>
            </a:prstTxWarp>
          </a:bodyPr>
          <a:lstStyle>
            <a:lvl1pPr algn="r" defTabSz="966788">
              <a:defRPr sz="1200"/>
            </a:lvl1pPr>
          </a:lstStyle>
          <a:p>
            <a:endParaRPr lang="en-US"/>
          </a:p>
        </p:txBody>
      </p:sp>
      <p:sp>
        <p:nvSpPr>
          <p:cNvPr id="17412" name="Rectangle 4"/>
          <p:cNvSpPr>
            <a:spLocks noGrp="1" noChangeArrowheads="1"/>
          </p:cNvSpPr>
          <p:nvPr>
            <p:ph type="ftr" sz="quarter" idx="2"/>
          </p:nvPr>
        </p:nvSpPr>
        <p:spPr bwMode="auto">
          <a:xfrm>
            <a:off x="0" y="9121775"/>
            <a:ext cx="3168650" cy="479425"/>
          </a:xfrm>
          <a:prstGeom prst="rect">
            <a:avLst/>
          </a:prstGeom>
          <a:noFill/>
          <a:ln w="9525">
            <a:noFill/>
            <a:miter lim="800000"/>
            <a:headEnd/>
            <a:tailEnd/>
          </a:ln>
          <a:effectLst/>
        </p:spPr>
        <p:txBody>
          <a:bodyPr vert="horz" wrap="square" lIns="96658" tIns="48329" rIns="96658" bIns="48329" numCol="1" anchor="b" anchorCtr="0" compatLnSpc="1">
            <a:prstTxWarp prst="textNoShape">
              <a:avLst/>
            </a:prstTxWarp>
          </a:bodyPr>
          <a:lstStyle>
            <a:lvl1pPr defTabSz="966788">
              <a:defRPr sz="1200"/>
            </a:lvl1pPr>
          </a:lstStyle>
          <a:p>
            <a:endParaRPr lang="en-US"/>
          </a:p>
        </p:txBody>
      </p:sp>
      <p:sp>
        <p:nvSpPr>
          <p:cNvPr id="17413" name="Rectangle 5"/>
          <p:cNvSpPr>
            <a:spLocks noGrp="1" noChangeArrowheads="1"/>
          </p:cNvSpPr>
          <p:nvPr>
            <p:ph type="sldNum" sz="quarter" idx="3"/>
          </p:nvPr>
        </p:nvSpPr>
        <p:spPr bwMode="auto">
          <a:xfrm>
            <a:off x="4146550" y="9121775"/>
            <a:ext cx="3168650" cy="479425"/>
          </a:xfrm>
          <a:prstGeom prst="rect">
            <a:avLst/>
          </a:prstGeom>
          <a:noFill/>
          <a:ln w="9525">
            <a:noFill/>
            <a:miter lim="800000"/>
            <a:headEnd/>
            <a:tailEnd/>
          </a:ln>
          <a:effectLst/>
        </p:spPr>
        <p:txBody>
          <a:bodyPr vert="horz" wrap="square" lIns="96658" tIns="48329" rIns="96658" bIns="48329" numCol="1" anchor="b" anchorCtr="0" compatLnSpc="1">
            <a:prstTxWarp prst="textNoShape">
              <a:avLst/>
            </a:prstTxWarp>
          </a:bodyPr>
          <a:lstStyle>
            <a:lvl1pPr algn="r" defTabSz="966788">
              <a:defRPr sz="1200"/>
            </a:lvl1pPr>
          </a:lstStyle>
          <a:p>
            <a:fld id="{3D0DF3B6-6E00-4BF9-841D-FE4656C22C17}" type="slidenum">
              <a:rPr lang="en-US"/>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770"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32771" name="Rectangle 3"/>
          <p:cNvSpPr>
            <a:spLocks noGrp="1" noChangeArrowheads="1"/>
          </p:cNvSpPr>
          <p:nvPr>
            <p:ph type="dt" idx="1"/>
          </p:nvPr>
        </p:nvSpPr>
        <p:spPr bwMode="auto">
          <a:xfrm>
            <a:off x="4143375" y="0"/>
            <a:ext cx="3170238" cy="4794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32772" name="Rectangle 4"/>
          <p:cNvSpPr>
            <a:spLocks noRo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ffectLst/>
        </p:spPr>
      </p:sp>
      <p:sp>
        <p:nvSpPr>
          <p:cNvPr id="32773" name="Rectangle 5"/>
          <p:cNvSpPr>
            <a:spLocks noGrp="1" noChangeArrowheads="1"/>
          </p:cNvSpPr>
          <p:nvPr>
            <p:ph type="body" sz="quarter" idx="3"/>
          </p:nvPr>
        </p:nvSpPr>
        <p:spPr bwMode="auto">
          <a:xfrm>
            <a:off x="731838" y="4560888"/>
            <a:ext cx="5851525" cy="43195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32774" name="Rectangle 6"/>
          <p:cNvSpPr>
            <a:spLocks noGrp="1" noChangeArrowheads="1"/>
          </p:cNvSpPr>
          <p:nvPr>
            <p:ph type="ftr" sz="quarter" idx="4"/>
          </p:nvPr>
        </p:nvSpPr>
        <p:spPr bwMode="auto">
          <a:xfrm>
            <a:off x="0" y="9120188"/>
            <a:ext cx="3170238" cy="4794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32775" name="Rectangle 7"/>
          <p:cNvSpPr>
            <a:spLocks noGrp="1" noChangeArrowheads="1"/>
          </p:cNvSpPr>
          <p:nvPr>
            <p:ph type="sldNum" sz="quarter" idx="5"/>
          </p:nvPr>
        </p:nvSpPr>
        <p:spPr bwMode="auto">
          <a:xfrm>
            <a:off x="4143375" y="9120188"/>
            <a:ext cx="3170238" cy="4794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AE3DD52C-7C3D-464E-82B0-5E38988D1DED}" type="slidenum">
              <a:rPr lang="en-US"/>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CFBEF43-E9C0-4D6C-AF34-CD93E2833743}" type="slidenum">
              <a:rPr lang="en-US"/>
              <a:pPr/>
              <a:t>1</a:t>
            </a:fld>
            <a:endParaRPr lang="en-US"/>
          </a:p>
        </p:txBody>
      </p:sp>
      <p:sp>
        <p:nvSpPr>
          <p:cNvPr id="33794" name="Rectangle 2"/>
          <p:cNvSpPr>
            <a:spLocks noRot="1" noChangeArrowheads="1" noTextEdit="1"/>
          </p:cNvSpPr>
          <p:nvPr>
            <p:ph type="sldImg"/>
          </p:nvPr>
        </p:nvSpPr>
        <p:spPr>
          <a:ln/>
        </p:spPr>
      </p:sp>
      <p:sp>
        <p:nvSpPr>
          <p:cNvPr id="3379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6D7E5D6-DD62-4E3C-816F-A15BF68831FC}" type="slidenum">
              <a:rPr lang="en-US"/>
              <a:pPr/>
              <a:t>10</a:t>
            </a:fld>
            <a:endParaRPr lang="en-US"/>
          </a:p>
        </p:txBody>
      </p:sp>
      <p:sp>
        <p:nvSpPr>
          <p:cNvPr id="37890" name="Rectangle 2"/>
          <p:cNvSpPr>
            <a:spLocks noRot="1" noChangeArrowheads="1" noTextEdit="1"/>
          </p:cNvSpPr>
          <p:nvPr>
            <p:ph type="sldImg"/>
          </p:nvPr>
        </p:nvSpPr>
        <p:spPr>
          <a:ln/>
        </p:spPr>
      </p:sp>
      <p:sp>
        <p:nvSpPr>
          <p:cNvPr id="3789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CDADCD6-2DDC-49F4-BACD-2F854F319831}" type="slidenum">
              <a:rPr lang="en-US"/>
              <a:pPr/>
              <a:t>11</a:t>
            </a:fld>
            <a:endParaRPr lang="en-US"/>
          </a:p>
        </p:txBody>
      </p:sp>
      <p:sp>
        <p:nvSpPr>
          <p:cNvPr id="73730" name="Rectangle 2"/>
          <p:cNvSpPr>
            <a:spLocks noRot="1" noChangeArrowheads="1" noTextEdit="1"/>
          </p:cNvSpPr>
          <p:nvPr>
            <p:ph type="sldImg"/>
          </p:nvPr>
        </p:nvSpPr>
        <p:spPr>
          <a:ln/>
        </p:spPr>
      </p:sp>
      <p:sp>
        <p:nvSpPr>
          <p:cNvPr id="7373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92B7231-D825-452B-85F8-CF12F8EB1B89}" type="slidenum">
              <a:rPr lang="en-US"/>
              <a:pPr/>
              <a:t>12</a:t>
            </a:fld>
            <a:endParaRPr lang="en-US"/>
          </a:p>
        </p:txBody>
      </p:sp>
      <p:sp>
        <p:nvSpPr>
          <p:cNvPr id="75778" name="Rectangle 2"/>
          <p:cNvSpPr>
            <a:spLocks noRot="1" noChangeArrowheads="1" noTextEdit="1"/>
          </p:cNvSpPr>
          <p:nvPr>
            <p:ph type="sldImg"/>
          </p:nvPr>
        </p:nvSpPr>
        <p:spPr>
          <a:ln/>
        </p:spPr>
      </p:sp>
      <p:sp>
        <p:nvSpPr>
          <p:cNvPr id="757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7C1FCF4-B6C0-4670-8576-9476D6C98BA2}" type="slidenum">
              <a:rPr lang="en-US"/>
              <a:pPr/>
              <a:t>13</a:t>
            </a:fld>
            <a:endParaRPr lang="en-US"/>
          </a:p>
        </p:txBody>
      </p:sp>
      <p:sp>
        <p:nvSpPr>
          <p:cNvPr id="77826" name="Rectangle 2"/>
          <p:cNvSpPr>
            <a:spLocks noRot="1" noChangeArrowheads="1" noTextEdit="1"/>
          </p:cNvSpPr>
          <p:nvPr>
            <p:ph type="sldImg"/>
          </p:nvPr>
        </p:nvSpPr>
        <p:spPr>
          <a:xfrm>
            <a:off x="1257300" y="719138"/>
            <a:ext cx="4800600" cy="3600450"/>
          </a:xfrm>
          <a:ln/>
        </p:spPr>
      </p:sp>
      <p:sp>
        <p:nvSpPr>
          <p:cNvPr id="77827" name="Rectangle 3"/>
          <p:cNvSpPr>
            <a:spLocks noGrp="1" noChangeArrowheads="1"/>
          </p:cNvSpPr>
          <p:nvPr>
            <p:ph type="body" idx="1"/>
          </p:nvPr>
        </p:nvSpPr>
        <p:spPr>
          <a:xfrm>
            <a:off x="731838" y="4560888"/>
            <a:ext cx="5851525" cy="4321175"/>
          </a:xfrm>
        </p:spPr>
        <p:txBody>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BC22464-3801-4DAD-81B6-6588D017BD08}" type="slidenum">
              <a:rPr lang="en-US"/>
              <a:pPr/>
              <a:t>14</a:t>
            </a:fld>
            <a:endParaRPr lang="en-US"/>
          </a:p>
        </p:txBody>
      </p:sp>
      <p:sp>
        <p:nvSpPr>
          <p:cNvPr id="39938" name="Rectangle 2"/>
          <p:cNvSpPr>
            <a:spLocks noRot="1" noChangeArrowheads="1" noTextEdit="1"/>
          </p:cNvSpPr>
          <p:nvPr>
            <p:ph type="sldImg"/>
          </p:nvPr>
        </p:nvSpPr>
        <p:spPr>
          <a:ln/>
        </p:spPr>
      </p:sp>
      <p:sp>
        <p:nvSpPr>
          <p:cNvPr id="399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9F620CF-5F86-464A-91DD-DBA3ED2CA860}" type="slidenum">
              <a:rPr lang="en-US"/>
              <a:pPr/>
              <a:t>15</a:t>
            </a:fld>
            <a:endParaRPr lang="en-US"/>
          </a:p>
        </p:txBody>
      </p:sp>
      <p:sp>
        <p:nvSpPr>
          <p:cNvPr id="40962" name="Rectangle 2"/>
          <p:cNvSpPr>
            <a:spLocks noRot="1" noChangeArrowheads="1" noTextEdit="1"/>
          </p:cNvSpPr>
          <p:nvPr>
            <p:ph type="sldImg"/>
          </p:nvPr>
        </p:nvSpPr>
        <p:spPr>
          <a:ln/>
        </p:spPr>
      </p:sp>
      <p:sp>
        <p:nvSpPr>
          <p:cNvPr id="4096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0F868F6-BB5C-4BDF-B045-40A8FA5FEC78}" type="slidenum">
              <a:rPr lang="en-US"/>
              <a:pPr/>
              <a:t>16</a:t>
            </a:fld>
            <a:endParaRPr lang="en-US"/>
          </a:p>
        </p:txBody>
      </p:sp>
      <p:sp>
        <p:nvSpPr>
          <p:cNvPr id="41986" name="Rectangle 2"/>
          <p:cNvSpPr>
            <a:spLocks noRot="1" noChangeArrowheads="1" noTextEdit="1"/>
          </p:cNvSpPr>
          <p:nvPr>
            <p:ph type="sldImg"/>
          </p:nvPr>
        </p:nvSpPr>
        <p:spPr>
          <a:ln/>
        </p:spPr>
      </p:sp>
      <p:sp>
        <p:nvSpPr>
          <p:cNvPr id="4198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4F684E6-11AF-40BE-B41A-13887D87C387}" type="slidenum">
              <a:rPr lang="en-US"/>
              <a:pPr/>
              <a:t>17</a:t>
            </a:fld>
            <a:endParaRPr lang="en-US"/>
          </a:p>
        </p:txBody>
      </p:sp>
      <p:sp>
        <p:nvSpPr>
          <p:cNvPr id="43010" name="Rectangle 2"/>
          <p:cNvSpPr>
            <a:spLocks noRot="1" noChangeArrowheads="1" noTextEdit="1"/>
          </p:cNvSpPr>
          <p:nvPr>
            <p:ph type="sldImg"/>
          </p:nvPr>
        </p:nvSpPr>
        <p:spPr>
          <a:ln/>
        </p:spPr>
      </p:sp>
      <p:sp>
        <p:nvSpPr>
          <p:cNvPr id="430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37C5CBC-4210-4656-819E-DE103B7B8F2D}" type="slidenum">
              <a:rPr lang="en-US"/>
              <a:pPr/>
              <a:t>18</a:t>
            </a:fld>
            <a:endParaRPr lang="en-US"/>
          </a:p>
        </p:txBody>
      </p:sp>
      <p:sp>
        <p:nvSpPr>
          <p:cNvPr id="44034" name="Rectangle 2"/>
          <p:cNvSpPr>
            <a:spLocks noRot="1" noChangeArrowheads="1" noTextEdit="1"/>
          </p:cNvSpPr>
          <p:nvPr>
            <p:ph type="sldImg"/>
          </p:nvPr>
        </p:nvSpPr>
        <p:spPr>
          <a:ln/>
        </p:spPr>
      </p:sp>
      <p:sp>
        <p:nvSpPr>
          <p:cNvPr id="4403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31C69D0-06CF-43E3-AE6C-222A45B95F61}" type="slidenum">
              <a:rPr lang="en-US"/>
              <a:pPr/>
              <a:t>19</a:t>
            </a:fld>
            <a:endParaRPr lang="en-US"/>
          </a:p>
        </p:txBody>
      </p:sp>
      <p:sp>
        <p:nvSpPr>
          <p:cNvPr id="45058" name="Rectangle 2"/>
          <p:cNvSpPr>
            <a:spLocks noRot="1" noChangeArrowheads="1" noTextEdit="1"/>
          </p:cNvSpPr>
          <p:nvPr>
            <p:ph type="sldImg"/>
          </p:nvPr>
        </p:nvSpPr>
        <p:spPr>
          <a:ln/>
        </p:spPr>
      </p:sp>
      <p:sp>
        <p:nvSpPr>
          <p:cNvPr id="4505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B62DE39-339D-49D3-94A4-AAA206E783B0}" type="slidenum">
              <a:rPr lang="en-US"/>
              <a:pPr/>
              <a:t>2</a:t>
            </a:fld>
            <a:endParaRPr lang="en-US"/>
          </a:p>
        </p:txBody>
      </p:sp>
      <p:sp>
        <p:nvSpPr>
          <p:cNvPr id="61442" name="Rectangle 2"/>
          <p:cNvSpPr>
            <a:spLocks noRot="1" noChangeArrowheads="1" noTextEdit="1"/>
          </p:cNvSpPr>
          <p:nvPr>
            <p:ph type="sldImg"/>
          </p:nvPr>
        </p:nvSpPr>
        <p:spPr>
          <a:ln/>
        </p:spPr>
      </p:sp>
      <p:sp>
        <p:nvSpPr>
          <p:cNvPr id="614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AF4F350-1D8B-42DD-B399-00D972607EB0}" type="slidenum">
              <a:rPr lang="en-US"/>
              <a:pPr/>
              <a:t>20</a:t>
            </a:fld>
            <a:endParaRPr lang="en-US"/>
          </a:p>
        </p:txBody>
      </p:sp>
      <p:sp>
        <p:nvSpPr>
          <p:cNvPr id="46082" name="Rectangle 2"/>
          <p:cNvSpPr>
            <a:spLocks noRot="1" noChangeArrowheads="1" noTextEdit="1"/>
          </p:cNvSpPr>
          <p:nvPr>
            <p:ph type="sldImg"/>
          </p:nvPr>
        </p:nvSpPr>
        <p:spPr>
          <a:ln/>
        </p:spPr>
      </p:sp>
      <p:sp>
        <p:nvSpPr>
          <p:cNvPr id="4608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33BA737-B73F-4F16-B874-204273F9A543}" type="slidenum">
              <a:rPr lang="en-US"/>
              <a:pPr/>
              <a:t>21</a:t>
            </a:fld>
            <a:endParaRPr lang="en-US"/>
          </a:p>
        </p:txBody>
      </p:sp>
      <p:sp>
        <p:nvSpPr>
          <p:cNvPr id="47106" name="Rectangle 2"/>
          <p:cNvSpPr>
            <a:spLocks noRot="1" noChangeArrowheads="1" noTextEdit="1"/>
          </p:cNvSpPr>
          <p:nvPr>
            <p:ph type="sldImg"/>
          </p:nvPr>
        </p:nvSpPr>
        <p:spPr>
          <a:ln/>
        </p:spPr>
      </p:sp>
      <p:sp>
        <p:nvSpPr>
          <p:cNvPr id="4710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6FC5D9F-306D-4C3F-922C-00119F958053}" type="slidenum">
              <a:rPr lang="en-US"/>
              <a:pPr/>
              <a:t>22</a:t>
            </a:fld>
            <a:endParaRPr lang="en-US"/>
          </a:p>
        </p:txBody>
      </p:sp>
      <p:sp>
        <p:nvSpPr>
          <p:cNvPr id="48130" name="Rectangle 2"/>
          <p:cNvSpPr>
            <a:spLocks noRot="1" noChangeArrowheads="1" noTextEdit="1"/>
          </p:cNvSpPr>
          <p:nvPr>
            <p:ph type="sldImg"/>
          </p:nvPr>
        </p:nvSpPr>
        <p:spPr>
          <a:ln/>
        </p:spPr>
      </p:sp>
      <p:sp>
        <p:nvSpPr>
          <p:cNvPr id="4813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984BEB2-3234-4D95-BDF6-58E4F12EE64D}" type="slidenum">
              <a:rPr lang="en-US"/>
              <a:pPr/>
              <a:t>23</a:t>
            </a:fld>
            <a:endParaRPr lang="en-US"/>
          </a:p>
        </p:txBody>
      </p:sp>
      <p:sp>
        <p:nvSpPr>
          <p:cNvPr id="79874" name="Rectangle 2"/>
          <p:cNvSpPr>
            <a:spLocks noRot="1" noChangeArrowheads="1" noTextEdit="1"/>
          </p:cNvSpPr>
          <p:nvPr>
            <p:ph type="sldImg"/>
          </p:nvPr>
        </p:nvSpPr>
        <p:spPr>
          <a:ln/>
        </p:spPr>
      </p:sp>
      <p:sp>
        <p:nvSpPr>
          <p:cNvPr id="798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1E6EE70-E19C-43F4-B59E-45306648C3FA}" type="slidenum">
              <a:rPr lang="en-US"/>
              <a:pPr/>
              <a:t>24</a:t>
            </a:fld>
            <a:endParaRPr lang="en-US"/>
          </a:p>
        </p:txBody>
      </p:sp>
      <p:sp>
        <p:nvSpPr>
          <p:cNvPr id="81922" name="Rectangle 2"/>
          <p:cNvSpPr>
            <a:spLocks noRot="1" noChangeArrowheads="1" noTextEdit="1"/>
          </p:cNvSpPr>
          <p:nvPr>
            <p:ph type="sldImg"/>
          </p:nvPr>
        </p:nvSpPr>
        <p:spPr>
          <a:ln/>
        </p:spPr>
      </p:sp>
      <p:sp>
        <p:nvSpPr>
          <p:cNvPr id="8192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29B64B7-E57D-4515-8AA2-80B665C9978E}" type="slidenum">
              <a:rPr lang="en-US"/>
              <a:pPr/>
              <a:t>25</a:t>
            </a:fld>
            <a:endParaRPr lang="en-US"/>
          </a:p>
        </p:txBody>
      </p:sp>
      <p:sp>
        <p:nvSpPr>
          <p:cNvPr id="83970" name="Rectangle 2"/>
          <p:cNvSpPr>
            <a:spLocks noRot="1" noChangeArrowheads="1" noTextEdit="1"/>
          </p:cNvSpPr>
          <p:nvPr>
            <p:ph type="sldImg"/>
          </p:nvPr>
        </p:nvSpPr>
        <p:spPr>
          <a:ln/>
        </p:spPr>
      </p:sp>
      <p:sp>
        <p:nvSpPr>
          <p:cNvPr id="839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0254E8C-C140-4865-B25C-10D114EBE3AB}" type="slidenum">
              <a:rPr lang="en-US"/>
              <a:pPr/>
              <a:t>26</a:t>
            </a:fld>
            <a:endParaRPr lang="en-US"/>
          </a:p>
        </p:txBody>
      </p:sp>
      <p:sp>
        <p:nvSpPr>
          <p:cNvPr id="86018" name="Rectangle 2"/>
          <p:cNvSpPr>
            <a:spLocks noRot="1" noChangeArrowheads="1" noTextEdit="1"/>
          </p:cNvSpPr>
          <p:nvPr>
            <p:ph type="sldImg"/>
          </p:nvPr>
        </p:nvSpPr>
        <p:spPr>
          <a:ln/>
        </p:spPr>
      </p:sp>
      <p:sp>
        <p:nvSpPr>
          <p:cNvPr id="860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CC6F39B-8045-4706-9E19-9E1A9929E10F}" type="slidenum">
              <a:rPr lang="en-US"/>
              <a:pPr/>
              <a:t>27</a:t>
            </a:fld>
            <a:endParaRPr lang="en-US"/>
          </a:p>
        </p:txBody>
      </p:sp>
      <p:sp>
        <p:nvSpPr>
          <p:cNvPr id="88066" name="Rectangle 2"/>
          <p:cNvSpPr>
            <a:spLocks noRot="1" noChangeArrowheads="1" noTextEdit="1"/>
          </p:cNvSpPr>
          <p:nvPr>
            <p:ph type="sldImg"/>
          </p:nvPr>
        </p:nvSpPr>
        <p:spPr>
          <a:ln/>
        </p:spPr>
      </p:sp>
      <p:sp>
        <p:nvSpPr>
          <p:cNvPr id="880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D287F82-6A00-4D31-9A60-7229FDB4ED6E}" type="slidenum">
              <a:rPr lang="en-US"/>
              <a:pPr/>
              <a:t>28</a:t>
            </a:fld>
            <a:endParaRPr lang="en-US"/>
          </a:p>
        </p:txBody>
      </p:sp>
      <p:sp>
        <p:nvSpPr>
          <p:cNvPr id="49154" name="Rectangle 2"/>
          <p:cNvSpPr>
            <a:spLocks noRot="1" noChangeArrowheads="1" noTextEdit="1"/>
          </p:cNvSpPr>
          <p:nvPr>
            <p:ph type="sldImg"/>
          </p:nvPr>
        </p:nvSpPr>
        <p:spPr>
          <a:ln/>
        </p:spPr>
      </p:sp>
      <p:sp>
        <p:nvSpPr>
          <p:cNvPr id="4915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07AEADC-F8AD-4071-97B2-8AC46BE6AC69}" type="slidenum">
              <a:rPr lang="en-US"/>
              <a:pPr/>
              <a:t>29</a:t>
            </a:fld>
            <a:endParaRPr lang="en-US"/>
          </a:p>
        </p:txBody>
      </p:sp>
      <p:sp>
        <p:nvSpPr>
          <p:cNvPr id="50178" name="Rectangle 2"/>
          <p:cNvSpPr>
            <a:spLocks noRot="1" noChangeArrowheads="1" noTextEdit="1"/>
          </p:cNvSpPr>
          <p:nvPr>
            <p:ph type="sldImg"/>
          </p:nvPr>
        </p:nvSpPr>
        <p:spPr>
          <a:ln/>
        </p:spPr>
      </p:sp>
      <p:sp>
        <p:nvSpPr>
          <p:cNvPr id="501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C67F7F6-ED56-462E-8025-3D6BF78389A2}" type="slidenum">
              <a:rPr lang="en-US"/>
              <a:pPr/>
              <a:t>3</a:t>
            </a:fld>
            <a:endParaRPr lang="en-US"/>
          </a:p>
        </p:txBody>
      </p:sp>
      <p:sp>
        <p:nvSpPr>
          <p:cNvPr id="63490" name="Rectangle 2"/>
          <p:cNvSpPr>
            <a:spLocks noRot="1" noChangeArrowheads="1" noTextEdit="1"/>
          </p:cNvSpPr>
          <p:nvPr>
            <p:ph type="sldImg"/>
          </p:nvPr>
        </p:nvSpPr>
        <p:spPr>
          <a:ln/>
        </p:spPr>
      </p:sp>
      <p:sp>
        <p:nvSpPr>
          <p:cNvPr id="6349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242FB2D-252D-4C9F-870B-7DFB8386CF74}" type="slidenum">
              <a:rPr lang="en-US"/>
              <a:pPr/>
              <a:t>30</a:t>
            </a:fld>
            <a:endParaRPr lang="en-US"/>
          </a:p>
        </p:txBody>
      </p:sp>
      <p:sp>
        <p:nvSpPr>
          <p:cNvPr id="51202" name="Rectangle 2"/>
          <p:cNvSpPr>
            <a:spLocks noRot="1" noChangeArrowheads="1" noTextEdit="1"/>
          </p:cNvSpPr>
          <p:nvPr>
            <p:ph type="sldImg"/>
          </p:nvPr>
        </p:nvSpPr>
        <p:spPr>
          <a:ln/>
        </p:spPr>
      </p:sp>
      <p:sp>
        <p:nvSpPr>
          <p:cNvPr id="5120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60E21D8-E2F6-45BD-9A63-6AC28ED2CAF4}" type="slidenum">
              <a:rPr lang="en-US"/>
              <a:pPr/>
              <a:t>31</a:t>
            </a:fld>
            <a:endParaRPr lang="en-US"/>
          </a:p>
        </p:txBody>
      </p:sp>
      <p:sp>
        <p:nvSpPr>
          <p:cNvPr id="52226" name="Rectangle 2"/>
          <p:cNvSpPr>
            <a:spLocks noRot="1" noChangeArrowheads="1" noTextEdit="1"/>
          </p:cNvSpPr>
          <p:nvPr>
            <p:ph type="sldImg"/>
          </p:nvPr>
        </p:nvSpPr>
        <p:spPr>
          <a:ln/>
        </p:spPr>
      </p:sp>
      <p:sp>
        <p:nvSpPr>
          <p:cNvPr id="5222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E71D3B2-A2F9-46DC-8860-A8EFCE178C8F}" type="slidenum">
              <a:rPr lang="en-US"/>
              <a:pPr/>
              <a:t>32</a:t>
            </a:fld>
            <a:endParaRPr lang="en-US"/>
          </a:p>
        </p:txBody>
      </p:sp>
      <p:sp>
        <p:nvSpPr>
          <p:cNvPr id="53250" name="Rectangle 2"/>
          <p:cNvSpPr>
            <a:spLocks noRot="1" noChangeArrowheads="1" noTextEdit="1"/>
          </p:cNvSpPr>
          <p:nvPr>
            <p:ph type="sldImg"/>
          </p:nvPr>
        </p:nvSpPr>
        <p:spPr>
          <a:ln/>
        </p:spPr>
      </p:sp>
      <p:sp>
        <p:nvSpPr>
          <p:cNvPr id="5325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B47EC62-19BB-4B20-8713-251B216304A2}" type="slidenum">
              <a:rPr lang="en-US"/>
              <a:pPr/>
              <a:t>33</a:t>
            </a:fld>
            <a:endParaRPr lang="en-US"/>
          </a:p>
        </p:txBody>
      </p:sp>
      <p:sp>
        <p:nvSpPr>
          <p:cNvPr id="54274" name="Rectangle 2"/>
          <p:cNvSpPr>
            <a:spLocks noRot="1" noChangeArrowheads="1" noTextEdit="1"/>
          </p:cNvSpPr>
          <p:nvPr>
            <p:ph type="sldImg"/>
          </p:nvPr>
        </p:nvSpPr>
        <p:spPr>
          <a:ln/>
        </p:spPr>
      </p:sp>
      <p:sp>
        <p:nvSpPr>
          <p:cNvPr id="542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A532374-11BB-4248-BF11-15E0A8F56F78}" type="slidenum">
              <a:rPr lang="en-US"/>
              <a:pPr/>
              <a:t>34</a:t>
            </a:fld>
            <a:endParaRPr lang="en-US"/>
          </a:p>
        </p:txBody>
      </p:sp>
      <p:sp>
        <p:nvSpPr>
          <p:cNvPr id="55298" name="Rectangle 2"/>
          <p:cNvSpPr>
            <a:spLocks noRot="1" noChangeArrowheads="1" noTextEdit="1"/>
          </p:cNvSpPr>
          <p:nvPr>
            <p:ph type="sldImg"/>
          </p:nvPr>
        </p:nvSpPr>
        <p:spPr>
          <a:ln/>
        </p:spPr>
      </p:sp>
      <p:sp>
        <p:nvSpPr>
          <p:cNvPr id="5529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B05AEEC-6BBC-44B6-A0A1-B7546CEF0D99}" type="slidenum">
              <a:rPr lang="en-US"/>
              <a:pPr/>
              <a:t>35</a:t>
            </a:fld>
            <a:endParaRPr lang="en-US"/>
          </a:p>
        </p:txBody>
      </p:sp>
      <p:sp>
        <p:nvSpPr>
          <p:cNvPr id="56322" name="Rectangle 2"/>
          <p:cNvSpPr>
            <a:spLocks noRot="1" noChangeArrowheads="1" noTextEdit="1"/>
          </p:cNvSpPr>
          <p:nvPr>
            <p:ph type="sldImg"/>
          </p:nvPr>
        </p:nvSpPr>
        <p:spPr>
          <a:ln/>
        </p:spPr>
      </p:sp>
      <p:sp>
        <p:nvSpPr>
          <p:cNvPr id="5632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2F079AB-7ECF-4884-B620-3907D0FCEB74}" type="slidenum">
              <a:rPr lang="en-US"/>
              <a:pPr/>
              <a:t>36</a:t>
            </a:fld>
            <a:endParaRPr lang="en-US"/>
          </a:p>
        </p:txBody>
      </p:sp>
      <p:sp>
        <p:nvSpPr>
          <p:cNvPr id="90114" name="Rectangle 2"/>
          <p:cNvSpPr>
            <a:spLocks noRot="1" noChangeArrowheads="1" noTextEdit="1"/>
          </p:cNvSpPr>
          <p:nvPr>
            <p:ph type="sldImg"/>
          </p:nvPr>
        </p:nvSpPr>
        <p:spPr>
          <a:ln/>
        </p:spPr>
      </p:sp>
      <p:sp>
        <p:nvSpPr>
          <p:cNvPr id="901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13E2545-65D0-4991-B038-91968F6299D8}" type="slidenum">
              <a:rPr lang="en-US"/>
              <a:pPr/>
              <a:t>37</a:t>
            </a:fld>
            <a:endParaRPr lang="en-US"/>
          </a:p>
        </p:txBody>
      </p:sp>
      <p:sp>
        <p:nvSpPr>
          <p:cNvPr id="92162" name="Rectangle 2"/>
          <p:cNvSpPr>
            <a:spLocks noRot="1" noChangeArrowheads="1" noTextEdit="1"/>
          </p:cNvSpPr>
          <p:nvPr>
            <p:ph type="sldImg"/>
          </p:nvPr>
        </p:nvSpPr>
        <p:spPr>
          <a:ln/>
        </p:spPr>
      </p:sp>
      <p:sp>
        <p:nvSpPr>
          <p:cNvPr id="9216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4BA8DCB-7009-4531-8D2F-745F3FDA80EA}" type="slidenum">
              <a:rPr lang="en-US"/>
              <a:pPr/>
              <a:t>38</a:t>
            </a:fld>
            <a:endParaRPr lang="en-US"/>
          </a:p>
        </p:txBody>
      </p:sp>
      <p:sp>
        <p:nvSpPr>
          <p:cNvPr id="94210" name="Rectangle 2"/>
          <p:cNvSpPr>
            <a:spLocks noRot="1" noChangeArrowheads="1" noTextEdit="1"/>
          </p:cNvSpPr>
          <p:nvPr>
            <p:ph type="sldImg"/>
          </p:nvPr>
        </p:nvSpPr>
        <p:spPr>
          <a:ln/>
        </p:spPr>
      </p:sp>
      <p:sp>
        <p:nvSpPr>
          <p:cNvPr id="942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F43B6E3-A36F-4405-86F6-648240E79255}" type="slidenum">
              <a:rPr lang="en-US"/>
              <a:pPr/>
              <a:t>39</a:t>
            </a:fld>
            <a:endParaRPr lang="en-US"/>
          </a:p>
        </p:txBody>
      </p:sp>
      <p:sp>
        <p:nvSpPr>
          <p:cNvPr id="96258" name="Rectangle 2"/>
          <p:cNvSpPr>
            <a:spLocks noRot="1" noChangeArrowheads="1" noTextEdit="1"/>
          </p:cNvSpPr>
          <p:nvPr>
            <p:ph type="sldImg"/>
          </p:nvPr>
        </p:nvSpPr>
        <p:spPr>
          <a:ln/>
        </p:spPr>
      </p:sp>
      <p:sp>
        <p:nvSpPr>
          <p:cNvPr id="9625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B1BCC0B-378D-47B5-B283-684E6658BB4A}" type="slidenum">
              <a:rPr lang="en-US"/>
              <a:pPr/>
              <a:t>4</a:t>
            </a:fld>
            <a:endParaRPr lang="en-US"/>
          </a:p>
        </p:txBody>
      </p:sp>
      <p:sp>
        <p:nvSpPr>
          <p:cNvPr id="65538" name="Rectangle 2"/>
          <p:cNvSpPr>
            <a:spLocks noRot="1" noChangeArrowheads="1" noTextEdit="1"/>
          </p:cNvSpPr>
          <p:nvPr>
            <p:ph type="sldImg"/>
          </p:nvPr>
        </p:nvSpPr>
        <p:spPr>
          <a:ln/>
        </p:spPr>
      </p:sp>
      <p:sp>
        <p:nvSpPr>
          <p:cNvPr id="655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3AC8D26-CF30-427E-9F6E-A993D7EFF3C6}" type="slidenum">
              <a:rPr lang="en-US"/>
              <a:pPr/>
              <a:t>40</a:t>
            </a:fld>
            <a:endParaRPr lang="en-US"/>
          </a:p>
        </p:txBody>
      </p:sp>
      <p:sp>
        <p:nvSpPr>
          <p:cNvPr id="98306" name="Rectangle 2"/>
          <p:cNvSpPr>
            <a:spLocks noRot="1" noChangeArrowheads="1" noTextEdit="1"/>
          </p:cNvSpPr>
          <p:nvPr>
            <p:ph type="sldImg"/>
          </p:nvPr>
        </p:nvSpPr>
        <p:spPr>
          <a:ln/>
        </p:spPr>
      </p:sp>
      <p:sp>
        <p:nvSpPr>
          <p:cNvPr id="9830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7CCECF6-E696-42BA-91CF-C3E5309B736A}" type="slidenum">
              <a:rPr lang="en-US"/>
              <a:pPr/>
              <a:t>41</a:t>
            </a:fld>
            <a:endParaRPr lang="en-US"/>
          </a:p>
        </p:txBody>
      </p:sp>
      <p:sp>
        <p:nvSpPr>
          <p:cNvPr id="100354" name="Rectangle 2"/>
          <p:cNvSpPr>
            <a:spLocks noRot="1" noChangeArrowheads="1" noTextEdit="1"/>
          </p:cNvSpPr>
          <p:nvPr>
            <p:ph type="sldImg"/>
          </p:nvPr>
        </p:nvSpPr>
        <p:spPr>
          <a:ln/>
        </p:spPr>
      </p:sp>
      <p:sp>
        <p:nvSpPr>
          <p:cNvPr id="10035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F1708FA-F12C-42B6-A24D-52A1D2306B07}" type="slidenum">
              <a:rPr lang="en-US"/>
              <a:pPr/>
              <a:t>42</a:t>
            </a:fld>
            <a:endParaRPr lang="en-US"/>
          </a:p>
        </p:txBody>
      </p:sp>
      <p:sp>
        <p:nvSpPr>
          <p:cNvPr id="102402" name="Rectangle 2"/>
          <p:cNvSpPr>
            <a:spLocks noRot="1" noChangeArrowheads="1" noTextEdit="1"/>
          </p:cNvSpPr>
          <p:nvPr>
            <p:ph type="sldImg"/>
          </p:nvPr>
        </p:nvSpPr>
        <p:spPr>
          <a:ln/>
        </p:spPr>
      </p:sp>
      <p:sp>
        <p:nvSpPr>
          <p:cNvPr id="10240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EE29CA6-0125-47A6-875A-5954255DDDDE}" type="slidenum">
              <a:rPr lang="en-US"/>
              <a:pPr/>
              <a:t>43</a:t>
            </a:fld>
            <a:endParaRPr lang="en-US"/>
          </a:p>
        </p:txBody>
      </p:sp>
      <p:sp>
        <p:nvSpPr>
          <p:cNvPr id="114690" name="Rectangle 2"/>
          <p:cNvSpPr>
            <a:spLocks noRot="1" noChangeArrowheads="1" noTextEdit="1"/>
          </p:cNvSpPr>
          <p:nvPr>
            <p:ph type="sldImg"/>
          </p:nvPr>
        </p:nvSpPr>
        <p:spPr>
          <a:ln/>
        </p:spPr>
      </p:sp>
      <p:sp>
        <p:nvSpPr>
          <p:cNvPr id="11469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BF94634-D38A-4F6E-95F0-97EEAC6DC752}" type="slidenum">
              <a:rPr lang="en-US"/>
              <a:pPr/>
              <a:t>44</a:t>
            </a:fld>
            <a:endParaRPr lang="en-US"/>
          </a:p>
        </p:txBody>
      </p:sp>
      <p:sp>
        <p:nvSpPr>
          <p:cNvPr id="109570" name="Rectangle 2"/>
          <p:cNvSpPr>
            <a:spLocks noRot="1" noChangeArrowheads="1" noTextEdit="1"/>
          </p:cNvSpPr>
          <p:nvPr>
            <p:ph type="sldImg"/>
          </p:nvPr>
        </p:nvSpPr>
        <p:spPr>
          <a:ln/>
        </p:spPr>
      </p:sp>
      <p:sp>
        <p:nvSpPr>
          <p:cNvPr id="109571" name="Rectangle 3"/>
          <p:cNvSpPr>
            <a:spLocks noGrp="1" noChangeArrowheads="1"/>
          </p:cNvSpPr>
          <p:nvPr>
            <p:ph type="body" idx="1"/>
          </p:nvPr>
        </p:nvSpPr>
        <p:spPr>
          <a:xfrm>
            <a:off x="974725" y="4560888"/>
            <a:ext cx="5365750" cy="4319587"/>
          </a:xfrm>
        </p:spPr>
        <p:txBody>
          <a:bodyPr/>
          <a:lstStyle/>
          <a:p>
            <a:r>
              <a:rPr lang="en-US"/>
              <a:t>Recognizing pictures, making decisions, functioning with motor skills in reaction to environment, etc…</a:t>
            </a:r>
          </a:p>
          <a:p>
            <a:endParaRPr lang="en-US"/>
          </a:p>
          <a:p>
            <a:r>
              <a:rPr lang="en-US"/>
              <a:t>Most abstract concepts at the top (the big ideas, concepts, etc) and the features, details, pixels of images at the bottom</a:t>
            </a:r>
          </a:p>
          <a:p>
            <a:endParaRPr lang="en-US"/>
          </a:p>
          <a:p>
            <a:r>
              <a:rPr lang="en-US"/>
              <a:t>More on the naming shortly</a:t>
            </a: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041B732-76D4-46B7-9CB3-9BE9B656F409}" type="slidenum">
              <a:rPr lang="en-US"/>
              <a:pPr/>
              <a:t>45</a:t>
            </a:fld>
            <a:endParaRPr lang="en-US"/>
          </a:p>
        </p:txBody>
      </p:sp>
      <p:sp>
        <p:nvSpPr>
          <p:cNvPr id="115714" name="Rectangle 2"/>
          <p:cNvSpPr>
            <a:spLocks noRot="1" noChangeArrowheads="1" noTextEdit="1"/>
          </p:cNvSpPr>
          <p:nvPr>
            <p:ph type="sldImg"/>
          </p:nvPr>
        </p:nvSpPr>
        <p:spPr>
          <a:ln/>
        </p:spPr>
      </p:sp>
      <p:sp>
        <p:nvSpPr>
          <p:cNvPr id="1157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583DA62-3A18-4EAA-955D-D8A354F0F680}" type="slidenum">
              <a:rPr lang="en-US"/>
              <a:pPr/>
              <a:t>46</a:t>
            </a:fld>
            <a:endParaRPr lang="en-US"/>
          </a:p>
        </p:txBody>
      </p:sp>
      <p:sp>
        <p:nvSpPr>
          <p:cNvPr id="116738" name="Rectangle 2"/>
          <p:cNvSpPr>
            <a:spLocks noRot="1" noChangeArrowheads="1" noTextEdit="1"/>
          </p:cNvSpPr>
          <p:nvPr>
            <p:ph type="sldImg"/>
          </p:nvPr>
        </p:nvSpPr>
        <p:spPr>
          <a:ln/>
        </p:spPr>
      </p:sp>
      <p:sp>
        <p:nvSpPr>
          <p:cNvPr id="1167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74648A9-5BB8-4C6B-A220-1CEF558E5186}" type="slidenum">
              <a:rPr lang="en-US"/>
              <a:pPr/>
              <a:t>47</a:t>
            </a:fld>
            <a:endParaRPr lang="en-US"/>
          </a:p>
        </p:txBody>
      </p:sp>
      <p:sp>
        <p:nvSpPr>
          <p:cNvPr id="117762" name="Rectangle 2"/>
          <p:cNvSpPr>
            <a:spLocks noRot="1" noChangeArrowheads="1" noTextEdit="1"/>
          </p:cNvSpPr>
          <p:nvPr>
            <p:ph type="sldImg"/>
          </p:nvPr>
        </p:nvSpPr>
        <p:spPr>
          <a:ln/>
        </p:spPr>
      </p:sp>
      <p:sp>
        <p:nvSpPr>
          <p:cNvPr id="11776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897AAC0-8044-4AA8-BA32-9344538001BB}" type="slidenum">
              <a:rPr lang="en-US"/>
              <a:pPr/>
              <a:t>48</a:t>
            </a:fld>
            <a:endParaRPr lang="en-US"/>
          </a:p>
        </p:txBody>
      </p:sp>
      <p:sp>
        <p:nvSpPr>
          <p:cNvPr id="118786" name="Rectangle 2"/>
          <p:cNvSpPr>
            <a:spLocks noRot="1" noChangeArrowheads="1" noTextEdit="1"/>
          </p:cNvSpPr>
          <p:nvPr>
            <p:ph type="sldImg"/>
          </p:nvPr>
        </p:nvSpPr>
        <p:spPr>
          <a:ln/>
        </p:spPr>
      </p:sp>
      <p:sp>
        <p:nvSpPr>
          <p:cNvPr id="11878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95DAAA9-2C43-4412-ACA1-6B83680B05D6}" type="slidenum">
              <a:rPr lang="en-US"/>
              <a:pPr/>
              <a:t>49</a:t>
            </a:fld>
            <a:endParaRPr lang="en-US"/>
          </a:p>
        </p:txBody>
      </p:sp>
      <p:sp>
        <p:nvSpPr>
          <p:cNvPr id="121858" name="Rectangle 2"/>
          <p:cNvSpPr>
            <a:spLocks noRot="1" noChangeArrowheads="1" noTextEdit="1"/>
          </p:cNvSpPr>
          <p:nvPr>
            <p:ph type="sldImg"/>
          </p:nvPr>
        </p:nvSpPr>
        <p:spPr>
          <a:ln/>
        </p:spPr>
      </p:sp>
      <p:sp>
        <p:nvSpPr>
          <p:cNvPr id="12185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9A1B155-6811-4AAD-9C70-16FF78491314}" type="slidenum">
              <a:rPr lang="en-US"/>
              <a:pPr/>
              <a:t>5</a:t>
            </a:fld>
            <a:endParaRPr lang="en-US"/>
          </a:p>
        </p:txBody>
      </p:sp>
      <p:sp>
        <p:nvSpPr>
          <p:cNvPr id="67586" name="Rectangle 2"/>
          <p:cNvSpPr>
            <a:spLocks noRot="1" noChangeArrowheads="1" noTextEdit="1"/>
          </p:cNvSpPr>
          <p:nvPr>
            <p:ph type="sldImg"/>
          </p:nvPr>
        </p:nvSpPr>
        <p:spPr>
          <a:ln/>
        </p:spPr>
      </p:sp>
      <p:sp>
        <p:nvSpPr>
          <p:cNvPr id="6758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BECE686-715F-4A27-AC83-47BF5384F8D0}" type="slidenum">
              <a:rPr lang="en-US"/>
              <a:pPr/>
              <a:t>50</a:t>
            </a:fld>
            <a:endParaRPr lang="en-US"/>
          </a:p>
        </p:txBody>
      </p:sp>
      <p:sp>
        <p:nvSpPr>
          <p:cNvPr id="122882" name="Rectangle 2"/>
          <p:cNvSpPr>
            <a:spLocks noRot="1" noChangeArrowheads="1" noTextEdit="1"/>
          </p:cNvSpPr>
          <p:nvPr>
            <p:ph type="sldImg"/>
          </p:nvPr>
        </p:nvSpPr>
        <p:spPr>
          <a:ln/>
        </p:spPr>
      </p:sp>
      <p:sp>
        <p:nvSpPr>
          <p:cNvPr id="12288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35B5B64-49B4-4758-B01D-302EB89442AB}" type="slidenum">
              <a:rPr lang="en-US"/>
              <a:pPr/>
              <a:t>51</a:t>
            </a:fld>
            <a:endParaRPr lang="en-US"/>
          </a:p>
        </p:txBody>
      </p:sp>
      <p:sp>
        <p:nvSpPr>
          <p:cNvPr id="126978" name="Rectangle 2"/>
          <p:cNvSpPr>
            <a:spLocks noRot="1" noChangeArrowheads="1" noTextEdit="1"/>
          </p:cNvSpPr>
          <p:nvPr>
            <p:ph type="sldImg"/>
          </p:nvPr>
        </p:nvSpPr>
        <p:spPr>
          <a:ln/>
        </p:spPr>
      </p:sp>
      <p:sp>
        <p:nvSpPr>
          <p:cNvPr id="1269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C93F804-B348-4979-85AE-B3C9C251E23E}" type="slidenum">
              <a:rPr lang="en-US"/>
              <a:pPr/>
              <a:t>52</a:t>
            </a:fld>
            <a:endParaRPr lang="en-US"/>
          </a:p>
        </p:txBody>
      </p:sp>
      <p:sp>
        <p:nvSpPr>
          <p:cNvPr id="128002" name="Rectangle 2"/>
          <p:cNvSpPr>
            <a:spLocks noRot="1" noChangeArrowheads="1" noTextEdit="1"/>
          </p:cNvSpPr>
          <p:nvPr>
            <p:ph type="sldImg"/>
          </p:nvPr>
        </p:nvSpPr>
        <p:spPr>
          <a:ln/>
        </p:spPr>
      </p:sp>
      <p:sp>
        <p:nvSpPr>
          <p:cNvPr id="12800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55AC93D-F1A0-4356-A460-6BF47D2A6248}" type="slidenum">
              <a:rPr lang="en-US"/>
              <a:pPr/>
              <a:t>53</a:t>
            </a:fld>
            <a:endParaRPr lang="en-US"/>
          </a:p>
        </p:txBody>
      </p:sp>
      <p:sp>
        <p:nvSpPr>
          <p:cNvPr id="129026" name="Rectangle 2"/>
          <p:cNvSpPr>
            <a:spLocks noRot="1" noChangeArrowheads="1" noTextEdit="1"/>
          </p:cNvSpPr>
          <p:nvPr>
            <p:ph type="sldImg"/>
          </p:nvPr>
        </p:nvSpPr>
        <p:spPr>
          <a:ln/>
        </p:spPr>
      </p:sp>
      <p:sp>
        <p:nvSpPr>
          <p:cNvPr id="12902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F9C1B4C-7B4E-46D2-96B0-43D894BF93BE}" type="slidenum">
              <a:rPr lang="en-US"/>
              <a:pPr/>
              <a:t>54</a:t>
            </a:fld>
            <a:endParaRPr lang="en-US"/>
          </a:p>
        </p:txBody>
      </p:sp>
      <p:sp>
        <p:nvSpPr>
          <p:cNvPr id="104450" name="Rectangle 2"/>
          <p:cNvSpPr>
            <a:spLocks noRot="1" noChangeArrowheads="1" noTextEdit="1"/>
          </p:cNvSpPr>
          <p:nvPr>
            <p:ph type="sldImg"/>
          </p:nvPr>
        </p:nvSpPr>
        <p:spPr>
          <a:ln/>
        </p:spPr>
      </p:sp>
      <p:sp>
        <p:nvSpPr>
          <p:cNvPr id="10445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075925F-EE6B-4ABD-BA2D-B2D2A04095E4}" type="slidenum">
              <a:rPr lang="en-US"/>
              <a:pPr/>
              <a:t>6</a:t>
            </a:fld>
            <a:endParaRPr lang="en-US"/>
          </a:p>
        </p:txBody>
      </p:sp>
      <p:sp>
        <p:nvSpPr>
          <p:cNvPr id="69634" name="Rectangle 2"/>
          <p:cNvSpPr>
            <a:spLocks noRot="1" noChangeArrowheads="1" noTextEdit="1"/>
          </p:cNvSpPr>
          <p:nvPr>
            <p:ph type="sldImg"/>
          </p:nvPr>
        </p:nvSpPr>
        <p:spPr>
          <a:ln/>
        </p:spPr>
      </p:sp>
      <p:sp>
        <p:nvSpPr>
          <p:cNvPr id="6963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344B1F6-B10C-463A-AFB4-ED64510C9A59}" type="slidenum">
              <a:rPr lang="en-US"/>
              <a:pPr/>
              <a:t>7</a:t>
            </a:fld>
            <a:endParaRPr lang="en-US"/>
          </a:p>
        </p:txBody>
      </p:sp>
      <p:sp>
        <p:nvSpPr>
          <p:cNvPr id="71682" name="Rectangle 2"/>
          <p:cNvSpPr>
            <a:spLocks noRot="1" noChangeArrowheads="1" noTextEdit="1"/>
          </p:cNvSpPr>
          <p:nvPr>
            <p:ph type="sldImg"/>
          </p:nvPr>
        </p:nvSpPr>
        <p:spPr>
          <a:ln/>
        </p:spPr>
      </p:sp>
      <p:sp>
        <p:nvSpPr>
          <p:cNvPr id="7168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E6EF859-8E72-4BDF-A677-5DD32B10A026}" type="slidenum">
              <a:rPr lang="en-US"/>
              <a:pPr/>
              <a:t>8</a:t>
            </a:fld>
            <a:endParaRPr lang="en-US"/>
          </a:p>
        </p:txBody>
      </p:sp>
      <p:sp>
        <p:nvSpPr>
          <p:cNvPr id="35842" name="Rectangle 2"/>
          <p:cNvSpPr>
            <a:spLocks noRot="1" noChangeArrowheads="1" noTextEdit="1"/>
          </p:cNvSpPr>
          <p:nvPr>
            <p:ph type="sldImg"/>
          </p:nvPr>
        </p:nvSpPr>
        <p:spPr>
          <a:ln/>
        </p:spPr>
      </p:sp>
      <p:sp>
        <p:nvSpPr>
          <p:cNvPr id="358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05D6B6D-7A25-43A2-BE2B-F6436CA01191}" type="slidenum">
              <a:rPr lang="en-US"/>
              <a:pPr/>
              <a:t>9</a:t>
            </a:fld>
            <a:endParaRPr lang="en-US"/>
          </a:p>
        </p:txBody>
      </p:sp>
      <p:sp>
        <p:nvSpPr>
          <p:cNvPr id="36866" name="Rectangle 2"/>
          <p:cNvSpPr>
            <a:spLocks noRot="1" noChangeArrowheads="1" noTextEdit="1"/>
          </p:cNvSpPr>
          <p:nvPr>
            <p:ph type="sldImg"/>
          </p:nvPr>
        </p:nvSpPr>
        <p:spPr>
          <a:ln/>
        </p:spPr>
      </p:sp>
      <p:sp>
        <p:nvSpPr>
          <p:cNvPr id="36867"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1178E4FF-5F29-4A26-8025-EC108BB1BD2B}"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C46A6DEF-25D6-44C7-B1E0-422BD3BB5699}"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29905701-39CD-49EE-9D8C-602F324C6B16}"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22B24DD-6703-4D44-A1FC-AD61314D6EFA}"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4F10F2E9-953D-46CD-B011-7D3895FCD16B}"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6BEA3A49-CD61-4FAC-A920-5409C07F01A8}"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FB773622-7155-4BDB-814B-BAD3E8D38BDC}"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2F561DD5-BBDE-41DD-8438-C65CF594956C}"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5792F192-5C35-4001-9C3A-4A3FEF509449}"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DAC4F83C-8A58-41F0-A9A7-3AA8692AE0E8}"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B0EC8606-1E20-4B38-B998-8B88F8125469}"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en-US"/>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endParaRPr lang="en-US"/>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1ACA480B-8270-4A14-9CCD-438F27342BC7}"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eaLnBrk="0" fontAlgn="base" hangingPunct="0">
        <a:spcBef>
          <a:spcPct val="0"/>
        </a:spcBef>
        <a:spcAft>
          <a:spcPct val="0"/>
        </a:spcAft>
        <a:defRPr sz="4400">
          <a:solidFill>
            <a:schemeClr val="tx2"/>
          </a:solidFill>
          <a:latin typeface="Times New Roman" pitchFamily="18" charset="0"/>
        </a:defRPr>
      </a:lvl6pPr>
      <a:lvl7pPr marL="914400" algn="ctr" rtl="0" eaLnBrk="0" fontAlgn="base" hangingPunct="0">
        <a:spcBef>
          <a:spcPct val="0"/>
        </a:spcBef>
        <a:spcAft>
          <a:spcPct val="0"/>
        </a:spcAft>
        <a:defRPr sz="4400">
          <a:solidFill>
            <a:schemeClr val="tx2"/>
          </a:solidFill>
          <a:latin typeface="Times New Roman" pitchFamily="18" charset="0"/>
        </a:defRPr>
      </a:lvl7pPr>
      <a:lvl8pPr marL="1371600" algn="ctr" rtl="0" eaLnBrk="0" fontAlgn="base" hangingPunct="0">
        <a:spcBef>
          <a:spcPct val="0"/>
        </a:spcBef>
        <a:spcAft>
          <a:spcPct val="0"/>
        </a:spcAft>
        <a:defRPr sz="4400">
          <a:solidFill>
            <a:schemeClr val="tx2"/>
          </a:solidFill>
          <a:latin typeface="Times New Roman" pitchFamily="18" charset="0"/>
        </a:defRPr>
      </a:lvl8pPr>
      <a:lvl9pPr marL="1828800" algn="ctr" rtl="0" eaLnBrk="0" fontAlgn="base" hangingPunct="0">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oleObject" Target="../embeddings/oleObject9.bin"/><Relationship Id="rId3" Type="http://schemas.openxmlformats.org/officeDocument/2006/relationships/notesSlide" Target="../notesSlides/notesSlide10.xml"/><Relationship Id="rId7"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7.bin"/><Relationship Id="rId5" Type="http://schemas.openxmlformats.org/officeDocument/2006/relationships/oleObject" Target="../embeddings/oleObject6.bin"/><Relationship Id="rId4" Type="http://schemas.openxmlformats.org/officeDocument/2006/relationships/oleObject" Target="../embeddings/oleObject5.bin"/></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6.xml"/><Relationship Id="rId1" Type="http://schemas.openxmlformats.org/officeDocument/2006/relationships/vmlDrawing" Target="../drawings/vmlDrawing4.vml"/><Relationship Id="rId5" Type="http://schemas.openxmlformats.org/officeDocument/2006/relationships/oleObject" Target="../embeddings/oleObject11.bin"/><Relationship Id="rId4" Type="http://schemas.openxmlformats.org/officeDocument/2006/relationships/oleObject" Target="../embeddings/oleObject10.bin"/></Relationships>
</file>

<file path=ppt/slides/_rels/slide15.xml.rels><?xml version="1.0" encoding="UTF-8" standalone="yes"?>
<Relationships xmlns="http://schemas.openxmlformats.org/package/2006/relationships"><Relationship Id="rId8" Type="http://schemas.openxmlformats.org/officeDocument/2006/relationships/oleObject" Target="../embeddings/oleObject16.bin"/><Relationship Id="rId3" Type="http://schemas.openxmlformats.org/officeDocument/2006/relationships/notesSlide" Target="../notesSlides/notesSlide15.xml"/><Relationship Id="rId7"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oleObject14.bin"/><Relationship Id="rId5" Type="http://schemas.openxmlformats.org/officeDocument/2006/relationships/oleObject" Target="../embeddings/oleObject13.bin"/><Relationship Id="rId4" Type="http://schemas.openxmlformats.org/officeDocument/2006/relationships/oleObject" Target="../embeddings/oleObject12.bin"/><Relationship Id="rId9" Type="http://schemas.openxmlformats.org/officeDocument/2006/relationships/oleObject" Target="../embeddings/oleObject17.bin"/></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7" Type="http://schemas.openxmlformats.org/officeDocument/2006/relationships/oleObject" Target="../embeddings/oleObject21.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oleObject" Target="../embeddings/oleObject20.bin"/><Relationship Id="rId5" Type="http://schemas.openxmlformats.org/officeDocument/2006/relationships/oleObject" Target="../embeddings/oleObject19.bin"/><Relationship Id="rId4" Type="http://schemas.openxmlformats.org/officeDocument/2006/relationships/oleObject" Target="../embeddings/oleObject18.bin"/></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oleObject" Target="../embeddings/oleObject23.bin"/><Relationship Id="rId4" Type="http://schemas.openxmlformats.org/officeDocument/2006/relationships/oleObject" Target="../embeddings/oleObject22.bin"/></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7" Type="http://schemas.openxmlformats.org/officeDocument/2006/relationships/oleObject" Target="../embeddings/oleObject27.bin"/><Relationship Id="rId2" Type="http://schemas.openxmlformats.org/officeDocument/2006/relationships/slideLayout" Target="../slideLayouts/slideLayout6.xml"/><Relationship Id="rId1" Type="http://schemas.openxmlformats.org/officeDocument/2006/relationships/vmlDrawing" Target="../drawings/vmlDrawing8.vml"/><Relationship Id="rId6" Type="http://schemas.openxmlformats.org/officeDocument/2006/relationships/oleObject" Target="../embeddings/oleObject26.bin"/><Relationship Id="rId5" Type="http://schemas.openxmlformats.org/officeDocument/2006/relationships/oleObject" Target="../embeddings/oleObject25.bin"/><Relationship Id="rId4" Type="http://schemas.openxmlformats.org/officeDocument/2006/relationships/oleObject" Target="../embeddings/oleObject24.bin"/></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oleObject" Target="../embeddings/oleObject28.bin"/></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vmlDrawing" Target="../drawings/vmlDrawing10.vml"/><Relationship Id="rId5" Type="http://schemas.openxmlformats.org/officeDocument/2006/relationships/oleObject" Target="../embeddings/oleObject30.bin"/><Relationship Id="rId4" Type="http://schemas.openxmlformats.org/officeDocument/2006/relationships/oleObject" Target="../embeddings/oleObject29.bin"/></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vmlDrawing" Target="../drawings/vmlDrawing11.vml"/><Relationship Id="rId4" Type="http://schemas.openxmlformats.org/officeDocument/2006/relationships/oleObject" Target="../embeddings/oleObject31.bin"/></Relationships>
</file>

<file path=ppt/slides/_rels/slide3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3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3.bin"/><Relationship Id="rId5" Type="http://schemas.openxmlformats.org/officeDocument/2006/relationships/oleObject" Target="../embeddings/oleObject2.bin"/><Relationship Id="rId4" Type="http://schemas.openxmlformats.org/officeDocument/2006/relationships/oleObject" Target="../embeddings/oleObject1.bin"/></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6.xml"/><Relationship Id="rId1" Type="http://schemas.openxmlformats.org/officeDocument/2006/relationships/vmlDrawing" Target="../drawings/vmlDrawing2.vml"/><Relationship Id="rId4" Type="http://schemas.openxmlformats.org/officeDocument/2006/relationships/oleObject" Target="../embeddings/oleObject4.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685800" y="2286000"/>
            <a:ext cx="7772400" cy="1143000"/>
          </a:xfrm>
        </p:spPr>
        <p:txBody>
          <a:bodyPr/>
          <a:lstStyle/>
          <a:p>
            <a:r>
              <a:rPr lang="en-US"/>
              <a:t>Introduction to Neural Networks</a:t>
            </a:r>
          </a:p>
        </p:txBody>
      </p:sp>
      <p:sp>
        <p:nvSpPr>
          <p:cNvPr id="2051" name="Rectangle 3"/>
          <p:cNvSpPr>
            <a:spLocks noGrp="1" noChangeArrowheads="1"/>
          </p:cNvSpPr>
          <p:nvPr>
            <p:ph type="subTitle" idx="1"/>
          </p:nvPr>
        </p:nvSpPr>
        <p:spPr/>
        <p:txBody>
          <a:bodyPr/>
          <a:lstStyle/>
          <a:p>
            <a:r>
              <a:rPr lang="en-US"/>
              <a:t>CS405</a:t>
            </a:r>
          </a:p>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t>Perception Training</a:t>
            </a:r>
          </a:p>
        </p:txBody>
      </p:sp>
      <p:graphicFrame>
        <p:nvGraphicFramePr>
          <p:cNvPr id="6148" name="Object 4"/>
          <p:cNvGraphicFramePr>
            <a:graphicFrameLocks noChangeAspect="1"/>
          </p:cNvGraphicFramePr>
          <p:nvPr/>
        </p:nvGraphicFramePr>
        <p:xfrm>
          <a:off x="990600" y="1828800"/>
          <a:ext cx="3200400" cy="479425"/>
        </p:xfrm>
        <a:graphic>
          <a:graphicData uri="http://schemas.openxmlformats.org/presentationml/2006/ole">
            <p:oleObj spid="_x0000_s6148" name="Equation" r:id="rId4" imgW="1523880" imgH="228600" progId="Equation.3">
              <p:embed/>
            </p:oleObj>
          </a:graphicData>
        </a:graphic>
      </p:graphicFrame>
      <p:graphicFrame>
        <p:nvGraphicFramePr>
          <p:cNvPr id="6149" name="Object 5"/>
          <p:cNvGraphicFramePr>
            <a:graphicFrameLocks noChangeAspect="1"/>
          </p:cNvGraphicFramePr>
          <p:nvPr/>
        </p:nvGraphicFramePr>
        <p:xfrm>
          <a:off x="990600" y="2362200"/>
          <a:ext cx="2400300" cy="479425"/>
        </p:xfrm>
        <a:graphic>
          <a:graphicData uri="http://schemas.openxmlformats.org/presentationml/2006/ole">
            <p:oleObj spid="_x0000_s6149" name="Equation" r:id="rId5" imgW="1143000" imgH="228600" progId="Equation.3">
              <p:embed/>
            </p:oleObj>
          </a:graphicData>
        </a:graphic>
      </p:graphicFrame>
      <p:sp>
        <p:nvSpPr>
          <p:cNvPr id="6150" name="Text Box 6"/>
          <p:cNvSpPr txBox="1">
            <a:spLocks noChangeArrowheads="1"/>
          </p:cNvSpPr>
          <p:nvPr/>
        </p:nvSpPr>
        <p:spPr bwMode="auto">
          <a:xfrm>
            <a:off x="990600" y="3048000"/>
            <a:ext cx="7300913" cy="457200"/>
          </a:xfrm>
          <a:prstGeom prst="rect">
            <a:avLst/>
          </a:prstGeom>
          <a:noFill/>
          <a:ln w="9525">
            <a:noFill/>
            <a:miter lim="800000"/>
            <a:headEnd/>
            <a:tailEnd/>
          </a:ln>
          <a:effectLst/>
        </p:spPr>
        <p:txBody>
          <a:bodyPr wrap="none" anchor="ctr">
            <a:spAutoFit/>
          </a:bodyPr>
          <a:lstStyle/>
          <a:p>
            <a:pPr>
              <a:spcBef>
                <a:spcPct val="50000"/>
              </a:spcBef>
            </a:pPr>
            <a:r>
              <a:rPr lang="en-US"/>
              <a:t>Weights include Threshold.  T=Desired, O=Actual output.</a:t>
            </a:r>
          </a:p>
        </p:txBody>
      </p:sp>
      <p:graphicFrame>
        <p:nvGraphicFramePr>
          <p:cNvPr id="6152" name="Object 8"/>
          <p:cNvGraphicFramePr>
            <a:graphicFrameLocks noChangeAspect="1"/>
          </p:cNvGraphicFramePr>
          <p:nvPr/>
        </p:nvGraphicFramePr>
        <p:xfrm>
          <a:off x="1143000" y="4205288"/>
          <a:ext cx="4213225" cy="449262"/>
        </p:xfrm>
        <a:graphic>
          <a:graphicData uri="http://schemas.openxmlformats.org/presentationml/2006/ole">
            <p:oleObj spid="_x0000_s6152" name="Equation" r:id="rId6" imgW="2006280" imgH="215640" progId="Equation.3">
              <p:embed/>
            </p:oleObj>
          </a:graphicData>
        </a:graphic>
      </p:graphicFrame>
      <p:sp>
        <p:nvSpPr>
          <p:cNvPr id="6153" name="Text Box 9"/>
          <p:cNvSpPr txBox="1">
            <a:spLocks noChangeArrowheads="1"/>
          </p:cNvSpPr>
          <p:nvPr/>
        </p:nvSpPr>
        <p:spPr bwMode="auto">
          <a:xfrm>
            <a:off x="1028700" y="3581400"/>
            <a:ext cx="7575550" cy="457200"/>
          </a:xfrm>
          <a:prstGeom prst="rect">
            <a:avLst/>
          </a:prstGeom>
          <a:noFill/>
          <a:ln w="9525">
            <a:noFill/>
            <a:miter lim="800000"/>
            <a:headEnd/>
            <a:tailEnd/>
          </a:ln>
          <a:effectLst/>
        </p:spPr>
        <p:txBody>
          <a:bodyPr wrap="none" anchor="ctr">
            <a:spAutoFit/>
          </a:bodyPr>
          <a:lstStyle/>
          <a:p>
            <a:pPr algn="ctr">
              <a:spcBef>
                <a:spcPct val="50000"/>
              </a:spcBef>
            </a:pPr>
            <a:r>
              <a:rPr lang="en-US"/>
              <a:t>Example: T=0, O=1, W1=0.5, W2=0.3, I1=2, I2=1,Theta=-1</a:t>
            </a:r>
          </a:p>
        </p:txBody>
      </p:sp>
      <p:graphicFrame>
        <p:nvGraphicFramePr>
          <p:cNvPr id="6154" name="Object 10"/>
          <p:cNvGraphicFramePr>
            <a:graphicFrameLocks noChangeAspect="1"/>
          </p:cNvGraphicFramePr>
          <p:nvPr/>
        </p:nvGraphicFramePr>
        <p:xfrm>
          <a:off x="1143000" y="4648200"/>
          <a:ext cx="4213225" cy="449263"/>
        </p:xfrm>
        <a:graphic>
          <a:graphicData uri="http://schemas.openxmlformats.org/presentationml/2006/ole">
            <p:oleObj spid="_x0000_s6154" name="Equation" r:id="rId7" imgW="2006280" imgH="215640" progId="Equation.3">
              <p:embed/>
            </p:oleObj>
          </a:graphicData>
        </a:graphic>
      </p:graphicFrame>
      <p:graphicFrame>
        <p:nvGraphicFramePr>
          <p:cNvPr id="6155" name="Object 11"/>
          <p:cNvGraphicFramePr>
            <a:graphicFrameLocks noChangeAspect="1"/>
          </p:cNvGraphicFramePr>
          <p:nvPr/>
        </p:nvGraphicFramePr>
        <p:xfrm>
          <a:off x="1143000" y="5105400"/>
          <a:ext cx="3919538" cy="479425"/>
        </p:xfrm>
        <a:graphic>
          <a:graphicData uri="http://schemas.openxmlformats.org/presentationml/2006/ole">
            <p:oleObj spid="_x0000_s6155" name="Equation" r:id="rId8" imgW="1866600" imgH="228600" progId="Equation.3">
              <p:embed/>
            </p:oleObj>
          </a:graphicData>
        </a:graphic>
      </p:graphicFrame>
      <p:sp>
        <p:nvSpPr>
          <p:cNvPr id="6156" name="Text Box 12"/>
          <p:cNvSpPr txBox="1">
            <a:spLocks noChangeArrowheads="1"/>
          </p:cNvSpPr>
          <p:nvPr/>
        </p:nvSpPr>
        <p:spPr bwMode="auto">
          <a:xfrm>
            <a:off x="974725" y="5680075"/>
            <a:ext cx="6510338" cy="457200"/>
          </a:xfrm>
          <a:prstGeom prst="rect">
            <a:avLst/>
          </a:prstGeom>
          <a:noFill/>
          <a:ln w="9525">
            <a:noFill/>
            <a:miter lim="800000"/>
            <a:headEnd/>
            <a:tailEnd/>
          </a:ln>
          <a:effectLst/>
        </p:spPr>
        <p:txBody>
          <a:bodyPr wrap="none">
            <a:spAutoFit/>
          </a:bodyPr>
          <a:lstStyle/>
          <a:p>
            <a:r>
              <a:rPr lang="en-US"/>
              <a:t>If we present this input again, we’d output 0 instead</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r>
              <a:rPr lang="en-US" sz="4000"/>
              <a:t>How might you use a perceptron network?</a:t>
            </a:r>
          </a:p>
        </p:txBody>
      </p:sp>
      <p:sp>
        <p:nvSpPr>
          <p:cNvPr id="72707" name="Rectangle 3"/>
          <p:cNvSpPr>
            <a:spLocks noGrp="1" noChangeArrowheads="1"/>
          </p:cNvSpPr>
          <p:nvPr>
            <p:ph type="body" idx="1"/>
          </p:nvPr>
        </p:nvSpPr>
        <p:spPr/>
        <p:txBody>
          <a:bodyPr/>
          <a:lstStyle/>
          <a:p>
            <a:r>
              <a:rPr lang="en-US" sz="2400"/>
              <a:t>This (and other networks) are generally used to learn how to make classifications</a:t>
            </a:r>
          </a:p>
          <a:p>
            <a:r>
              <a:rPr lang="en-US" sz="2400"/>
              <a:t>Say you have collected some data regarding the diagnosis of patients with heart disease</a:t>
            </a:r>
          </a:p>
          <a:p>
            <a:pPr lvl="1"/>
            <a:r>
              <a:rPr lang="en-US" sz="2000"/>
              <a:t>Age, Sex, Chest Pain Type, Resting BPS, Cholesterol, …, Diagnosis (&lt;50% diameter narrowing, &gt;50% diameter narrowing)</a:t>
            </a:r>
          </a:p>
          <a:p>
            <a:pPr lvl="1"/>
            <a:endParaRPr lang="en-US" sz="2000"/>
          </a:p>
          <a:p>
            <a:pPr lvl="1"/>
            <a:r>
              <a:rPr lang="en-US" sz="2000">
                <a:latin typeface="Courier New" pitchFamily="49" charset="0"/>
              </a:rPr>
              <a:t>67,1,4,120,229,…, 1</a:t>
            </a:r>
          </a:p>
          <a:p>
            <a:pPr lvl="1"/>
            <a:r>
              <a:rPr lang="en-US" sz="2000">
                <a:latin typeface="Courier New" pitchFamily="49" charset="0"/>
              </a:rPr>
              <a:t>37,1,3,130,250,… ,0</a:t>
            </a:r>
          </a:p>
          <a:p>
            <a:pPr lvl="1"/>
            <a:r>
              <a:rPr lang="en-US" sz="2000">
                <a:latin typeface="Courier New" pitchFamily="49" charset="0"/>
              </a:rPr>
              <a:t>41,0,2,130,204,… ,0</a:t>
            </a:r>
          </a:p>
          <a:p>
            <a:endParaRPr lang="en-US" sz="2400">
              <a:latin typeface="Courier New" pitchFamily="49" charset="0"/>
            </a:endParaRPr>
          </a:p>
          <a:p>
            <a:r>
              <a:rPr lang="en-US" sz="2400"/>
              <a:t>Train network to predict heart disease of  new patient</a:t>
            </a:r>
          </a:p>
          <a:p>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r>
              <a:rPr lang="en-US"/>
              <a:t>Perceptrons</a:t>
            </a:r>
          </a:p>
        </p:txBody>
      </p:sp>
      <p:sp>
        <p:nvSpPr>
          <p:cNvPr id="74755" name="Rectangle 3"/>
          <p:cNvSpPr>
            <a:spLocks noGrp="1" noChangeArrowheads="1"/>
          </p:cNvSpPr>
          <p:nvPr>
            <p:ph type="body" idx="1"/>
          </p:nvPr>
        </p:nvSpPr>
        <p:spPr>
          <a:xfrm>
            <a:off x="685800" y="1676400"/>
            <a:ext cx="7772400" cy="2514600"/>
          </a:xfrm>
        </p:spPr>
        <p:txBody>
          <a:bodyPr/>
          <a:lstStyle/>
          <a:p>
            <a:r>
              <a:rPr lang="en-US" sz="2400"/>
              <a:t>Can add learning rate to speed up the learning process; just multiply in with delta computation</a:t>
            </a:r>
          </a:p>
          <a:p>
            <a:r>
              <a:rPr lang="en-US" sz="2400"/>
              <a:t>Essentially a linear discriminant</a:t>
            </a:r>
          </a:p>
          <a:p>
            <a:r>
              <a:rPr lang="en-US" sz="2400"/>
              <a:t>Perceptron theorem: If a linear discriminant exists that can separate the classes without error, the training procedure is guaranteed to find that line or plane.</a:t>
            </a:r>
          </a:p>
        </p:txBody>
      </p:sp>
      <p:grpSp>
        <p:nvGrpSpPr>
          <p:cNvPr id="74756" name="Group 4"/>
          <p:cNvGrpSpPr>
            <a:grpSpLocks/>
          </p:cNvGrpSpPr>
          <p:nvPr/>
        </p:nvGrpSpPr>
        <p:grpSpPr bwMode="auto">
          <a:xfrm>
            <a:off x="2819400" y="4419600"/>
            <a:ext cx="2200275" cy="2173288"/>
            <a:chOff x="1494" y="1020"/>
            <a:chExt cx="2681" cy="2648"/>
          </a:xfrm>
        </p:grpSpPr>
        <p:sp>
          <p:nvSpPr>
            <p:cNvPr id="74757" name="Line 5"/>
            <p:cNvSpPr>
              <a:spLocks noChangeShapeType="1"/>
            </p:cNvSpPr>
            <p:nvPr/>
          </p:nvSpPr>
          <p:spPr bwMode="auto">
            <a:xfrm>
              <a:off x="1494" y="1497"/>
              <a:ext cx="1" cy="2171"/>
            </a:xfrm>
            <a:prstGeom prst="line">
              <a:avLst/>
            </a:prstGeom>
            <a:noFill/>
            <a:ln w="28575">
              <a:solidFill>
                <a:srgbClr val="000000"/>
              </a:solidFill>
              <a:round/>
              <a:headEnd/>
              <a:tailEnd/>
            </a:ln>
          </p:spPr>
          <p:txBody>
            <a:bodyPr/>
            <a:lstStyle/>
            <a:p>
              <a:endParaRPr lang="en-IN"/>
            </a:p>
          </p:txBody>
        </p:sp>
        <p:sp>
          <p:nvSpPr>
            <p:cNvPr id="74758" name="Line 6"/>
            <p:cNvSpPr>
              <a:spLocks noChangeShapeType="1"/>
            </p:cNvSpPr>
            <p:nvPr/>
          </p:nvSpPr>
          <p:spPr bwMode="auto">
            <a:xfrm>
              <a:off x="1494" y="3663"/>
              <a:ext cx="2681" cy="1"/>
            </a:xfrm>
            <a:prstGeom prst="line">
              <a:avLst/>
            </a:prstGeom>
            <a:noFill/>
            <a:ln w="28575">
              <a:solidFill>
                <a:srgbClr val="000000"/>
              </a:solidFill>
              <a:round/>
              <a:headEnd/>
              <a:tailEnd/>
            </a:ln>
          </p:spPr>
          <p:txBody>
            <a:bodyPr/>
            <a:lstStyle/>
            <a:p>
              <a:endParaRPr lang="en-IN"/>
            </a:p>
          </p:txBody>
        </p:sp>
        <p:sp>
          <p:nvSpPr>
            <p:cNvPr id="74759" name="Line 7"/>
            <p:cNvSpPr>
              <a:spLocks noChangeShapeType="1"/>
            </p:cNvSpPr>
            <p:nvPr/>
          </p:nvSpPr>
          <p:spPr bwMode="auto">
            <a:xfrm flipV="1">
              <a:off x="1562" y="1252"/>
              <a:ext cx="1048" cy="2321"/>
            </a:xfrm>
            <a:prstGeom prst="line">
              <a:avLst/>
            </a:prstGeom>
            <a:noFill/>
            <a:ln w="28575">
              <a:solidFill>
                <a:srgbClr val="000000"/>
              </a:solidFill>
              <a:round/>
              <a:headEnd/>
              <a:tailEnd/>
            </a:ln>
          </p:spPr>
          <p:txBody>
            <a:bodyPr/>
            <a:lstStyle/>
            <a:p>
              <a:endParaRPr lang="en-IN"/>
            </a:p>
          </p:txBody>
        </p:sp>
        <p:sp>
          <p:nvSpPr>
            <p:cNvPr id="74760" name="Oval 8"/>
            <p:cNvSpPr>
              <a:spLocks noChangeArrowheads="1"/>
            </p:cNvSpPr>
            <p:nvPr/>
          </p:nvSpPr>
          <p:spPr bwMode="auto">
            <a:xfrm>
              <a:off x="1986" y="1718"/>
              <a:ext cx="76" cy="75"/>
            </a:xfrm>
            <a:prstGeom prst="ellipse">
              <a:avLst/>
            </a:prstGeom>
            <a:solidFill>
              <a:srgbClr val="000000"/>
            </a:solidFill>
            <a:ln w="9525">
              <a:solidFill>
                <a:srgbClr val="000000"/>
              </a:solidFill>
              <a:round/>
              <a:headEnd/>
              <a:tailEnd/>
            </a:ln>
          </p:spPr>
          <p:txBody>
            <a:bodyPr/>
            <a:lstStyle/>
            <a:p>
              <a:endParaRPr lang="en-IN"/>
            </a:p>
          </p:txBody>
        </p:sp>
        <p:sp>
          <p:nvSpPr>
            <p:cNvPr id="74761" name="Oval 9"/>
            <p:cNvSpPr>
              <a:spLocks noChangeArrowheads="1"/>
            </p:cNvSpPr>
            <p:nvPr/>
          </p:nvSpPr>
          <p:spPr bwMode="auto">
            <a:xfrm>
              <a:off x="1986" y="2084"/>
              <a:ext cx="76" cy="76"/>
            </a:xfrm>
            <a:prstGeom prst="ellipse">
              <a:avLst/>
            </a:prstGeom>
            <a:solidFill>
              <a:srgbClr val="000000"/>
            </a:solidFill>
            <a:ln w="9525">
              <a:solidFill>
                <a:srgbClr val="000000"/>
              </a:solidFill>
              <a:round/>
              <a:headEnd/>
              <a:tailEnd/>
            </a:ln>
          </p:spPr>
          <p:txBody>
            <a:bodyPr/>
            <a:lstStyle/>
            <a:p>
              <a:endParaRPr lang="en-IN"/>
            </a:p>
          </p:txBody>
        </p:sp>
        <p:sp>
          <p:nvSpPr>
            <p:cNvPr id="74762" name="Oval 10"/>
            <p:cNvSpPr>
              <a:spLocks noChangeArrowheads="1"/>
            </p:cNvSpPr>
            <p:nvPr/>
          </p:nvSpPr>
          <p:spPr bwMode="auto">
            <a:xfrm>
              <a:off x="3147" y="1718"/>
              <a:ext cx="76" cy="75"/>
            </a:xfrm>
            <a:prstGeom prst="ellipse">
              <a:avLst/>
            </a:prstGeom>
            <a:solidFill>
              <a:srgbClr val="FFFFFF"/>
            </a:solidFill>
            <a:ln w="9525">
              <a:solidFill>
                <a:srgbClr val="000000"/>
              </a:solidFill>
              <a:round/>
              <a:headEnd/>
              <a:tailEnd/>
            </a:ln>
          </p:spPr>
          <p:txBody>
            <a:bodyPr/>
            <a:lstStyle/>
            <a:p>
              <a:endParaRPr lang="en-IN"/>
            </a:p>
          </p:txBody>
        </p:sp>
        <p:sp>
          <p:nvSpPr>
            <p:cNvPr id="74763" name="Oval 11"/>
            <p:cNvSpPr>
              <a:spLocks noChangeArrowheads="1"/>
            </p:cNvSpPr>
            <p:nvPr/>
          </p:nvSpPr>
          <p:spPr bwMode="auto">
            <a:xfrm>
              <a:off x="2440" y="2374"/>
              <a:ext cx="75" cy="75"/>
            </a:xfrm>
            <a:prstGeom prst="ellipse">
              <a:avLst/>
            </a:prstGeom>
            <a:solidFill>
              <a:srgbClr val="FFFFFF"/>
            </a:solidFill>
            <a:ln w="9525">
              <a:solidFill>
                <a:srgbClr val="000000"/>
              </a:solidFill>
              <a:round/>
              <a:headEnd/>
              <a:tailEnd/>
            </a:ln>
          </p:spPr>
          <p:txBody>
            <a:bodyPr/>
            <a:lstStyle/>
            <a:p>
              <a:endParaRPr lang="en-IN"/>
            </a:p>
          </p:txBody>
        </p:sp>
        <p:sp>
          <p:nvSpPr>
            <p:cNvPr id="74764" name="Oval 12"/>
            <p:cNvSpPr>
              <a:spLocks noChangeArrowheads="1"/>
            </p:cNvSpPr>
            <p:nvPr/>
          </p:nvSpPr>
          <p:spPr bwMode="auto">
            <a:xfrm>
              <a:off x="2208" y="1555"/>
              <a:ext cx="76" cy="76"/>
            </a:xfrm>
            <a:prstGeom prst="ellipse">
              <a:avLst/>
            </a:prstGeom>
            <a:solidFill>
              <a:srgbClr val="000000"/>
            </a:solidFill>
            <a:ln w="9525">
              <a:solidFill>
                <a:srgbClr val="000000"/>
              </a:solidFill>
              <a:round/>
              <a:headEnd/>
              <a:tailEnd/>
            </a:ln>
          </p:spPr>
          <p:txBody>
            <a:bodyPr/>
            <a:lstStyle/>
            <a:p>
              <a:endParaRPr lang="en-IN"/>
            </a:p>
          </p:txBody>
        </p:sp>
        <p:sp>
          <p:nvSpPr>
            <p:cNvPr id="74765" name="Oval 13"/>
            <p:cNvSpPr>
              <a:spLocks noChangeArrowheads="1"/>
            </p:cNvSpPr>
            <p:nvPr/>
          </p:nvSpPr>
          <p:spPr bwMode="auto">
            <a:xfrm>
              <a:off x="1986" y="3185"/>
              <a:ext cx="76" cy="75"/>
            </a:xfrm>
            <a:prstGeom prst="ellipse">
              <a:avLst/>
            </a:prstGeom>
            <a:solidFill>
              <a:srgbClr val="FFFFFF"/>
            </a:solidFill>
            <a:ln w="9525">
              <a:solidFill>
                <a:srgbClr val="000000"/>
              </a:solidFill>
              <a:round/>
              <a:headEnd/>
              <a:tailEnd/>
            </a:ln>
          </p:spPr>
          <p:txBody>
            <a:bodyPr/>
            <a:lstStyle/>
            <a:p>
              <a:endParaRPr lang="en-IN"/>
            </a:p>
          </p:txBody>
        </p:sp>
        <p:sp>
          <p:nvSpPr>
            <p:cNvPr id="74766" name="Oval 14"/>
            <p:cNvSpPr>
              <a:spLocks noChangeArrowheads="1"/>
            </p:cNvSpPr>
            <p:nvPr/>
          </p:nvSpPr>
          <p:spPr bwMode="auto">
            <a:xfrm>
              <a:off x="3297" y="2877"/>
              <a:ext cx="75" cy="75"/>
            </a:xfrm>
            <a:prstGeom prst="ellipse">
              <a:avLst/>
            </a:prstGeom>
            <a:solidFill>
              <a:srgbClr val="FFFFFF"/>
            </a:solidFill>
            <a:ln w="9525">
              <a:solidFill>
                <a:srgbClr val="000000"/>
              </a:solidFill>
              <a:round/>
              <a:headEnd/>
              <a:tailEnd/>
            </a:ln>
          </p:spPr>
          <p:txBody>
            <a:bodyPr/>
            <a:lstStyle/>
            <a:p>
              <a:endParaRPr lang="en-IN"/>
            </a:p>
          </p:txBody>
        </p:sp>
        <p:sp>
          <p:nvSpPr>
            <p:cNvPr id="74767" name="Rectangle 15"/>
            <p:cNvSpPr>
              <a:spLocks noChangeArrowheads="1"/>
            </p:cNvSpPr>
            <p:nvPr/>
          </p:nvSpPr>
          <p:spPr bwMode="auto">
            <a:xfrm>
              <a:off x="1689" y="1020"/>
              <a:ext cx="782" cy="352"/>
            </a:xfrm>
            <a:prstGeom prst="rect">
              <a:avLst/>
            </a:prstGeom>
            <a:noFill/>
            <a:ln w="9525">
              <a:noFill/>
              <a:miter lim="800000"/>
              <a:headEnd/>
              <a:tailEnd/>
            </a:ln>
          </p:spPr>
          <p:txBody>
            <a:bodyPr wrap="none" lIns="0" tIns="0" rIns="0" bIns="0">
              <a:spAutoFit/>
            </a:bodyPr>
            <a:lstStyle/>
            <a:p>
              <a:r>
                <a:rPr lang="en-US" sz="1900">
                  <a:solidFill>
                    <a:srgbClr val="000000"/>
                  </a:solidFill>
                </a:rPr>
                <a:t>Class1</a:t>
              </a:r>
              <a:endParaRPr lang="en-US" sz="1800"/>
            </a:p>
          </p:txBody>
        </p:sp>
        <p:sp>
          <p:nvSpPr>
            <p:cNvPr id="74768" name="Oval 16"/>
            <p:cNvSpPr>
              <a:spLocks noChangeArrowheads="1"/>
            </p:cNvSpPr>
            <p:nvPr/>
          </p:nvSpPr>
          <p:spPr bwMode="auto">
            <a:xfrm>
              <a:off x="1986" y="1718"/>
              <a:ext cx="76" cy="75"/>
            </a:xfrm>
            <a:prstGeom prst="ellipse">
              <a:avLst/>
            </a:prstGeom>
            <a:solidFill>
              <a:srgbClr val="000000"/>
            </a:solidFill>
            <a:ln w="9525">
              <a:solidFill>
                <a:srgbClr val="000000"/>
              </a:solidFill>
              <a:round/>
              <a:headEnd/>
              <a:tailEnd/>
            </a:ln>
          </p:spPr>
          <p:txBody>
            <a:bodyPr/>
            <a:lstStyle/>
            <a:p>
              <a:endParaRPr lang="en-IN"/>
            </a:p>
          </p:txBody>
        </p:sp>
        <p:sp>
          <p:nvSpPr>
            <p:cNvPr id="74769" name="Rectangle 17"/>
            <p:cNvSpPr>
              <a:spLocks noChangeArrowheads="1"/>
            </p:cNvSpPr>
            <p:nvPr/>
          </p:nvSpPr>
          <p:spPr bwMode="auto">
            <a:xfrm>
              <a:off x="2923" y="1047"/>
              <a:ext cx="782" cy="352"/>
            </a:xfrm>
            <a:prstGeom prst="rect">
              <a:avLst/>
            </a:prstGeom>
            <a:noFill/>
            <a:ln w="9525">
              <a:noFill/>
              <a:miter lim="800000"/>
              <a:headEnd/>
              <a:tailEnd/>
            </a:ln>
          </p:spPr>
          <p:txBody>
            <a:bodyPr wrap="none" lIns="0" tIns="0" rIns="0" bIns="0">
              <a:spAutoFit/>
            </a:bodyPr>
            <a:lstStyle/>
            <a:p>
              <a:r>
                <a:rPr lang="en-US" sz="1900">
                  <a:solidFill>
                    <a:srgbClr val="000000"/>
                  </a:solidFill>
                </a:rPr>
                <a:t>Class2</a:t>
              </a:r>
              <a:endParaRPr lang="en-US" sz="1800"/>
            </a:p>
          </p:txBody>
        </p:sp>
      </p:gr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Line 2"/>
          <p:cNvSpPr>
            <a:spLocks noChangeShapeType="1"/>
          </p:cNvSpPr>
          <p:nvPr/>
        </p:nvSpPr>
        <p:spPr bwMode="auto">
          <a:xfrm>
            <a:off x="3694113" y="1620838"/>
            <a:ext cx="1587" cy="3367087"/>
          </a:xfrm>
          <a:prstGeom prst="line">
            <a:avLst/>
          </a:prstGeom>
          <a:noFill/>
          <a:ln w="28575">
            <a:solidFill>
              <a:srgbClr val="000000"/>
            </a:solidFill>
            <a:round/>
            <a:headEnd/>
            <a:tailEnd/>
          </a:ln>
        </p:spPr>
        <p:txBody>
          <a:bodyPr/>
          <a:lstStyle/>
          <a:p>
            <a:endParaRPr lang="en-IN"/>
          </a:p>
        </p:txBody>
      </p:sp>
      <p:sp>
        <p:nvSpPr>
          <p:cNvPr id="76803" name="Line 3"/>
          <p:cNvSpPr>
            <a:spLocks noChangeShapeType="1"/>
          </p:cNvSpPr>
          <p:nvPr/>
        </p:nvSpPr>
        <p:spPr bwMode="auto">
          <a:xfrm>
            <a:off x="3694113" y="4979988"/>
            <a:ext cx="4154487" cy="1587"/>
          </a:xfrm>
          <a:prstGeom prst="line">
            <a:avLst/>
          </a:prstGeom>
          <a:noFill/>
          <a:ln w="28575">
            <a:solidFill>
              <a:srgbClr val="000000"/>
            </a:solidFill>
            <a:round/>
            <a:headEnd/>
            <a:tailEnd/>
          </a:ln>
        </p:spPr>
        <p:txBody>
          <a:bodyPr/>
          <a:lstStyle/>
          <a:p>
            <a:endParaRPr lang="en-IN"/>
          </a:p>
        </p:txBody>
      </p:sp>
      <p:sp>
        <p:nvSpPr>
          <p:cNvPr id="76804" name="Rectangle 4"/>
          <p:cNvSpPr>
            <a:spLocks noChangeArrowheads="1"/>
          </p:cNvSpPr>
          <p:nvPr/>
        </p:nvSpPr>
        <p:spPr bwMode="auto">
          <a:xfrm>
            <a:off x="6500813" y="4776788"/>
            <a:ext cx="152400" cy="365125"/>
          </a:xfrm>
          <a:prstGeom prst="rect">
            <a:avLst/>
          </a:prstGeom>
          <a:noFill/>
          <a:ln w="9525">
            <a:noFill/>
            <a:miter lim="800000"/>
            <a:headEnd/>
            <a:tailEnd/>
          </a:ln>
        </p:spPr>
        <p:txBody>
          <a:bodyPr wrap="none" lIns="0" tIns="0" rIns="0" bIns="0">
            <a:spAutoFit/>
          </a:bodyPr>
          <a:lstStyle/>
          <a:p>
            <a:r>
              <a:rPr lang="en-US">
                <a:solidFill>
                  <a:srgbClr val="000000"/>
                </a:solidFill>
              </a:rPr>
              <a:t>1</a:t>
            </a:r>
            <a:endParaRPr lang="en-US"/>
          </a:p>
        </p:txBody>
      </p:sp>
      <p:sp>
        <p:nvSpPr>
          <p:cNvPr id="76805" name="Rectangle 5"/>
          <p:cNvSpPr>
            <a:spLocks noChangeArrowheads="1"/>
          </p:cNvSpPr>
          <p:nvPr/>
        </p:nvSpPr>
        <p:spPr bwMode="auto">
          <a:xfrm>
            <a:off x="3533775" y="4668838"/>
            <a:ext cx="152400" cy="365125"/>
          </a:xfrm>
          <a:prstGeom prst="rect">
            <a:avLst/>
          </a:prstGeom>
          <a:noFill/>
          <a:ln w="9525">
            <a:noFill/>
            <a:miter lim="800000"/>
            <a:headEnd/>
            <a:tailEnd/>
          </a:ln>
        </p:spPr>
        <p:txBody>
          <a:bodyPr wrap="none" lIns="0" tIns="0" rIns="0" bIns="0">
            <a:spAutoFit/>
          </a:bodyPr>
          <a:lstStyle/>
          <a:p>
            <a:r>
              <a:rPr lang="en-US">
                <a:solidFill>
                  <a:srgbClr val="000000"/>
                </a:solidFill>
              </a:rPr>
              <a:t>0</a:t>
            </a:r>
            <a:endParaRPr lang="en-US"/>
          </a:p>
        </p:txBody>
      </p:sp>
      <p:sp>
        <p:nvSpPr>
          <p:cNvPr id="76806" name="Rectangle 6"/>
          <p:cNvSpPr>
            <a:spLocks noChangeArrowheads="1"/>
          </p:cNvSpPr>
          <p:nvPr/>
        </p:nvSpPr>
        <p:spPr bwMode="auto">
          <a:xfrm>
            <a:off x="3336925" y="1682750"/>
            <a:ext cx="152400" cy="365125"/>
          </a:xfrm>
          <a:prstGeom prst="rect">
            <a:avLst/>
          </a:prstGeom>
          <a:noFill/>
          <a:ln w="9525">
            <a:noFill/>
            <a:miter lim="800000"/>
            <a:headEnd/>
            <a:tailEnd/>
          </a:ln>
        </p:spPr>
        <p:txBody>
          <a:bodyPr wrap="none" lIns="0" tIns="0" rIns="0" bIns="0">
            <a:spAutoFit/>
          </a:bodyPr>
          <a:lstStyle/>
          <a:p>
            <a:r>
              <a:rPr lang="en-US">
                <a:solidFill>
                  <a:srgbClr val="000000"/>
                </a:solidFill>
              </a:rPr>
              <a:t>1</a:t>
            </a:r>
            <a:endParaRPr lang="en-US"/>
          </a:p>
        </p:txBody>
      </p:sp>
      <p:sp>
        <p:nvSpPr>
          <p:cNvPr id="76807" name="Rectangle 7"/>
          <p:cNvSpPr>
            <a:spLocks noChangeArrowheads="1"/>
          </p:cNvSpPr>
          <p:nvPr/>
        </p:nvSpPr>
        <p:spPr bwMode="auto">
          <a:xfrm>
            <a:off x="6513513" y="1582738"/>
            <a:ext cx="152400" cy="365125"/>
          </a:xfrm>
          <a:prstGeom prst="rect">
            <a:avLst/>
          </a:prstGeom>
          <a:noFill/>
          <a:ln w="9525">
            <a:noFill/>
            <a:miter lim="800000"/>
            <a:headEnd/>
            <a:tailEnd/>
          </a:ln>
        </p:spPr>
        <p:txBody>
          <a:bodyPr wrap="none" lIns="0" tIns="0" rIns="0" bIns="0">
            <a:spAutoFit/>
          </a:bodyPr>
          <a:lstStyle/>
          <a:p>
            <a:r>
              <a:rPr lang="en-US">
                <a:solidFill>
                  <a:srgbClr val="000000"/>
                </a:solidFill>
              </a:rPr>
              <a:t>0</a:t>
            </a:r>
            <a:endParaRPr lang="en-US"/>
          </a:p>
        </p:txBody>
      </p:sp>
      <p:sp>
        <p:nvSpPr>
          <p:cNvPr id="76808" name="Text Box 8"/>
          <p:cNvSpPr txBox="1">
            <a:spLocks noChangeArrowheads="1"/>
          </p:cNvSpPr>
          <p:nvPr/>
        </p:nvSpPr>
        <p:spPr bwMode="auto">
          <a:xfrm>
            <a:off x="1371600" y="5305425"/>
            <a:ext cx="5114925" cy="822325"/>
          </a:xfrm>
          <a:prstGeom prst="rect">
            <a:avLst/>
          </a:prstGeom>
          <a:noFill/>
          <a:ln w="9525">
            <a:noFill/>
            <a:miter lim="800000"/>
            <a:headEnd/>
            <a:tailEnd/>
          </a:ln>
          <a:effectLst/>
        </p:spPr>
        <p:txBody>
          <a:bodyPr wrap="none">
            <a:spAutoFit/>
          </a:bodyPr>
          <a:lstStyle/>
          <a:p>
            <a:r>
              <a:rPr lang="en-US"/>
              <a:t>XOR Problem:  Not Linearly Separable!</a:t>
            </a:r>
          </a:p>
          <a:p>
            <a:endParaRPr lang="en-US"/>
          </a:p>
        </p:txBody>
      </p:sp>
      <p:sp>
        <p:nvSpPr>
          <p:cNvPr id="76809" name="Rectangle 9"/>
          <p:cNvSpPr>
            <a:spLocks noGrp="1" noChangeArrowheads="1"/>
          </p:cNvSpPr>
          <p:nvPr>
            <p:ph type="title"/>
          </p:nvPr>
        </p:nvSpPr>
        <p:spPr>
          <a:xfrm>
            <a:off x="685800" y="381000"/>
            <a:ext cx="7772400" cy="1143000"/>
          </a:xfrm>
        </p:spPr>
        <p:txBody>
          <a:bodyPr/>
          <a:lstStyle/>
          <a:p>
            <a:r>
              <a:rPr lang="en-US"/>
              <a:t>Exclusive Or (XOR) Problem</a:t>
            </a:r>
          </a:p>
        </p:txBody>
      </p:sp>
      <p:sp>
        <p:nvSpPr>
          <p:cNvPr id="76810" name="Text Box 10"/>
          <p:cNvSpPr txBox="1">
            <a:spLocks noChangeArrowheads="1"/>
          </p:cNvSpPr>
          <p:nvPr/>
        </p:nvSpPr>
        <p:spPr bwMode="auto">
          <a:xfrm>
            <a:off x="304800" y="2590800"/>
            <a:ext cx="2262188" cy="1311275"/>
          </a:xfrm>
          <a:prstGeom prst="rect">
            <a:avLst/>
          </a:prstGeom>
          <a:noFill/>
          <a:ln w="9525">
            <a:noFill/>
            <a:miter lim="800000"/>
            <a:headEnd/>
            <a:tailEnd/>
          </a:ln>
          <a:effectLst/>
        </p:spPr>
        <p:txBody>
          <a:bodyPr wrap="none">
            <a:spAutoFit/>
          </a:bodyPr>
          <a:lstStyle/>
          <a:p>
            <a:r>
              <a:rPr lang="en-US" sz="2000"/>
              <a:t>Input: 0,0  Output: 0</a:t>
            </a:r>
          </a:p>
          <a:p>
            <a:r>
              <a:rPr lang="en-US" sz="2000"/>
              <a:t>Input: 0,1  Output: 1</a:t>
            </a:r>
          </a:p>
          <a:p>
            <a:r>
              <a:rPr lang="en-US" sz="2000"/>
              <a:t>Input: 1,0  Output: 1</a:t>
            </a:r>
          </a:p>
          <a:p>
            <a:r>
              <a:rPr lang="en-US" sz="2000"/>
              <a:t>Input: 1,1  Output: 0</a:t>
            </a:r>
          </a:p>
        </p:txBody>
      </p:sp>
      <p:sp>
        <p:nvSpPr>
          <p:cNvPr id="76811" name="Text Box 11"/>
          <p:cNvSpPr txBox="1">
            <a:spLocks noChangeArrowheads="1"/>
          </p:cNvSpPr>
          <p:nvPr/>
        </p:nvSpPr>
        <p:spPr bwMode="auto">
          <a:xfrm>
            <a:off x="76200" y="5908675"/>
            <a:ext cx="9312275" cy="1187450"/>
          </a:xfrm>
          <a:prstGeom prst="rect">
            <a:avLst/>
          </a:prstGeom>
          <a:noFill/>
          <a:ln w="9525">
            <a:noFill/>
            <a:miter lim="800000"/>
            <a:headEnd/>
            <a:tailEnd/>
          </a:ln>
          <a:effectLst/>
        </p:spPr>
        <p:txBody>
          <a:bodyPr>
            <a:spAutoFit/>
          </a:bodyPr>
          <a:lstStyle/>
          <a:p>
            <a:r>
              <a:rPr lang="en-US"/>
              <a:t>We could however construct multiple layers of perceptrons to get around this problem.  A typical multi-layered system minimizes LMS Error,</a:t>
            </a:r>
          </a:p>
          <a:p>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685800" y="228600"/>
            <a:ext cx="7772400" cy="1143000"/>
          </a:xfrm>
        </p:spPr>
        <p:txBody>
          <a:bodyPr/>
          <a:lstStyle/>
          <a:p>
            <a:r>
              <a:rPr lang="en-US"/>
              <a:t>LMS Learning</a:t>
            </a:r>
          </a:p>
        </p:txBody>
      </p:sp>
      <p:sp>
        <p:nvSpPr>
          <p:cNvPr id="8195" name="Text Box 3"/>
          <p:cNvSpPr txBox="1">
            <a:spLocks noChangeArrowheads="1"/>
          </p:cNvSpPr>
          <p:nvPr/>
        </p:nvSpPr>
        <p:spPr bwMode="auto">
          <a:xfrm>
            <a:off x="762000" y="1219200"/>
            <a:ext cx="7467600" cy="1311275"/>
          </a:xfrm>
          <a:prstGeom prst="rect">
            <a:avLst/>
          </a:prstGeom>
          <a:noFill/>
          <a:ln w="9525">
            <a:noFill/>
            <a:miter lim="800000"/>
            <a:headEnd/>
            <a:tailEnd/>
          </a:ln>
          <a:effectLst/>
        </p:spPr>
        <p:txBody>
          <a:bodyPr anchor="ctr">
            <a:spAutoFit/>
          </a:bodyPr>
          <a:lstStyle/>
          <a:p>
            <a:r>
              <a:rPr lang="en-US" sz="2000"/>
              <a:t>LMS = Least Mean Square learning Systems, more general than the previous perceptron learning rule.  The concept is to minimize the total error, as measured over all training examples, P.  O is the raw output, as calculated by </a:t>
            </a:r>
          </a:p>
        </p:txBody>
      </p:sp>
      <p:graphicFrame>
        <p:nvGraphicFramePr>
          <p:cNvPr id="8196" name="Object 4"/>
          <p:cNvGraphicFramePr>
            <a:graphicFrameLocks noChangeAspect="1"/>
          </p:cNvGraphicFramePr>
          <p:nvPr/>
        </p:nvGraphicFramePr>
        <p:xfrm>
          <a:off x="2247900" y="2525713"/>
          <a:ext cx="4281488" cy="846137"/>
        </p:xfrm>
        <a:graphic>
          <a:graphicData uri="http://schemas.openxmlformats.org/presentationml/2006/ole">
            <p:oleObj spid="_x0000_s8196" name="Equation" r:id="rId4" imgW="2120760" imgH="419040" progId="Equation.3">
              <p:embed/>
            </p:oleObj>
          </a:graphicData>
        </a:graphic>
      </p:graphicFrame>
      <p:sp>
        <p:nvSpPr>
          <p:cNvPr id="8197" name="Text Box 5"/>
          <p:cNvSpPr txBox="1">
            <a:spLocks noChangeArrowheads="1"/>
          </p:cNvSpPr>
          <p:nvPr/>
        </p:nvSpPr>
        <p:spPr bwMode="auto">
          <a:xfrm>
            <a:off x="685800" y="3429000"/>
            <a:ext cx="7046913" cy="701675"/>
          </a:xfrm>
          <a:prstGeom prst="rect">
            <a:avLst/>
          </a:prstGeom>
          <a:noFill/>
          <a:ln w="9525">
            <a:noFill/>
            <a:miter lim="800000"/>
            <a:headEnd/>
            <a:tailEnd/>
          </a:ln>
          <a:effectLst/>
        </p:spPr>
        <p:txBody>
          <a:bodyPr wrap="none" anchor="ctr">
            <a:spAutoFit/>
          </a:bodyPr>
          <a:lstStyle/>
          <a:p>
            <a:r>
              <a:rPr lang="en-US" sz="2000"/>
              <a:t>E.g. if we have two patterns and</a:t>
            </a:r>
          </a:p>
          <a:p>
            <a:r>
              <a:rPr lang="en-US" sz="2000"/>
              <a:t>T1=1, O1=0.8, T2=0, O2=0.5 then D=(0.5)[(1-0.8)</a:t>
            </a:r>
            <a:r>
              <a:rPr lang="en-US" sz="2000" baseline="30000"/>
              <a:t>2</a:t>
            </a:r>
            <a:r>
              <a:rPr lang="en-US" sz="2000"/>
              <a:t>+(0-0.5)</a:t>
            </a:r>
            <a:r>
              <a:rPr lang="en-US" sz="2000" baseline="30000"/>
              <a:t>2</a:t>
            </a:r>
            <a:r>
              <a:rPr lang="en-US" sz="2000"/>
              <a:t>]=.145</a:t>
            </a:r>
          </a:p>
        </p:txBody>
      </p:sp>
      <p:sp>
        <p:nvSpPr>
          <p:cNvPr id="8198" name="Rectangle 6"/>
          <p:cNvSpPr>
            <a:spLocks noChangeArrowheads="1"/>
          </p:cNvSpPr>
          <p:nvPr/>
        </p:nvSpPr>
        <p:spPr bwMode="auto">
          <a:xfrm>
            <a:off x="762000" y="4267200"/>
            <a:ext cx="3402013" cy="396875"/>
          </a:xfrm>
          <a:prstGeom prst="rect">
            <a:avLst/>
          </a:prstGeom>
          <a:noFill/>
          <a:ln w="9525">
            <a:noFill/>
            <a:miter lim="800000"/>
            <a:headEnd/>
            <a:tailEnd/>
          </a:ln>
          <a:effectLst/>
        </p:spPr>
        <p:txBody>
          <a:bodyPr wrap="none" anchor="ctr">
            <a:spAutoFit/>
          </a:bodyPr>
          <a:lstStyle/>
          <a:p>
            <a:pPr algn="ctr"/>
            <a:r>
              <a:rPr lang="en-US" sz="2000"/>
              <a:t>We want to minimize the LMS:</a:t>
            </a:r>
          </a:p>
        </p:txBody>
      </p:sp>
      <p:sp>
        <p:nvSpPr>
          <p:cNvPr id="8199" name="Line 7"/>
          <p:cNvSpPr>
            <a:spLocks noChangeShapeType="1"/>
          </p:cNvSpPr>
          <p:nvPr/>
        </p:nvSpPr>
        <p:spPr bwMode="auto">
          <a:xfrm>
            <a:off x="2743200" y="4800600"/>
            <a:ext cx="0" cy="1600200"/>
          </a:xfrm>
          <a:prstGeom prst="line">
            <a:avLst/>
          </a:prstGeom>
          <a:noFill/>
          <a:ln w="9525">
            <a:solidFill>
              <a:schemeClr val="tx1"/>
            </a:solidFill>
            <a:round/>
            <a:headEnd/>
            <a:tailEnd/>
          </a:ln>
          <a:effectLst/>
        </p:spPr>
        <p:txBody>
          <a:bodyPr wrap="none" anchor="ctr"/>
          <a:lstStyle/>
          <a:p>
            <a:endParaRPr lang="en-IN"/>
          </a:p>
        </p:txBody>
      </p:sp>
      <p:sp>
        <p:nvSpPr>
          <p:cNvPr id="8200" name="Line 8"/>
          <p:cNvSpPr>
            <a:spLocks noChangeShapeType="1"/>
          </p:cNvSpPr>
          <p:nvPr/>
        </p:nvSpPr>
        <p:spPr bwMode="auto">
          <a:xfrm>
            <a:off x="2743200" y="6400800"/>
            <a:ext cx="3048000" cy="0"/>
          </a:xfrm>
          <a:prstGeom prst="line">
            <a:avLst/>
          </a:prstGeom>
          <a:noFill/>
          <a:ln w="9525">
            <a:solidFill>
              <a:schemeClr val="tx1"/>
            </a:solidFill>
            <a:round/>
            <a:headEnd/>
            <a:tailEnd/>
          </a:ln>
          <a:effectLst/>
        </p:spPr>
        <p:txBody>
          <a:bodyPr wrap="none" anchor="ctr"/>
          <a:lstStyle/>
          <a:p>
            <a:endParaRPr lang="en-IN"/>
          </a:p>
        </p:txBody>
      </p:sp>
      <p:sp>
        <p:nvSpPr>
          <p:cNvPr id="8201" name="Text Box 9"/>
          <p:cNvSpPr txBox="1">
            <a:spLocks noChangeArrowheads="1"/>
          </p:cNvSpPr>
          <p:nvPr/>
        </p:nvSpPr>
        <p:spPr bwMode="auto">
          <a:xfrm>
            <a:off x="1797050" y="5029200"/>
            <a:ext cx="369888" cy="457200"/>
          </a:xfrm>
          <a:prstGeom prst="rect">
            <a:avLst/>
          </a:prstGeom>
          <a:noFill/>
          <a:ln w="9525">
            <a:noFill/>
            <a:miter lim="800000"/>
            <a:headEnd/>
            <a:tailEnd/>
          </a:ln>
          <a:effectLst/>
        </p:spPr>
        <p:txBody>
          <a:bodyPr wrap="none" anchor="ctr">
            <a:spAutoFit/>
          </a:bodyPr>
          <a:lstStyle/>
          <a:p>
            <a:pPr algn="ctr"/>
            <a:r>
              <a:rPr lang="en-US"/>
              <a:t>E</a:t>
            </a:r>
          </a:p>
        </p:txBody>
      </p:sp>
      <p:sp>
        <p:nvSpPr>
          <p:cNvPr id="8202" name="Text Box 10"/>
          <p:cNvSpPr txBox="1">
            <a:spLocks noChangeArrowheads="1"/>
          </p:cNvSpPr>
          <p:nvPr/>
        </p:nvSpPr>
        <p:spPr bwMode="auto">
          <a:xfrm>
            <a:off x="5937250" y="6324600"/>
            <a:ext cx="471488" cy="457200"/>
          </a:xfrm>
          <a:prstGeom prst="rect">
            <a:avLst/>
          </a:prstGeom>
          <a:noFill/>
          <a:ln w="9525">
            <a:noFill/>
            <a:miter lim="800000"/>
            <a:headEnd/>
            <a:tailEnd/>
          </a:ln>
          <a:effectLst/>
        </p:spPr>
        <p:txBody>
          <a:bodyPr wrap="none" anchor="ctr">
            <a:spAutoFit/>
          </a:bodyPr>
          <a:lstStyle/>
          <a:p>
            <a:pPr algn="ctr"/>
            <a:r>
              <a:rPr lang="en-US"/>
              <a:t>W</a:t>
            </a:r>
          </a:p>
        </p:txBody>
      </p:sp>
      <p:sp>
        <p:nvSpPr>
          <p:cNvPr id="8206" name="Freeform 14"/>
          <p:cNvSpPr>
            <a:spLocks/>
          </p:cNvSpPr>
          <p:nvPr/>
        </p:nvSpPr>
        <p:spPr bwMode="auto">
          <a:xfrm>
            <a:off x="2895600" y="5029200"/>
            <a:ext cx="2971800" cy="1016000"/>
          </a:xfrm>
          <a:custGeom>
            <a:avLst/>
            <a:gdLst/>
            <a:ahLst/>
            <a:cxnLst>
              <a:cxn ang="0">
                <a:pos x="0" y="336"/>
              </a:cxn>
              <a:cxn ang="0">
                <a:pos x="96" y="432"/>
              </a:cxn>
              <a:cxn ang="0">
                <a:pos x="240" y="432"/>
              </a:cxn>
              <a:cxn ang="0">
                <a:pos x="384" y="384"/>
              </a:cxn>
              <a:cxn ang="0">
                <a:pos x="528" y="192"/>
              </a:cxn>
              <a:cxn ang="0">
                <a:pos x="672" y="96"/>
              </a:cxn>
              <a:cxn ang="0">
                <a:pos x="816" y="96"/>
              </a:cxn>
              <a:cxn ang="0">
                <a:pos x="864" y="144"/>
              </a:cxn>
              <a:cxn ang="0">
                <a:pos x="912" y="288"/>
              </a:cxn>
              <a:cxn ang="0">
                <a:pos x="912" y="384"/>
              </a:cxn>
              <a:cxn ang="0">
                <a:pos x="960" y="480"/>
              </a:cxn>
              <a:cxn ang="0">
                <a:pos x="1008" y="576"/>
              </a:cxn>
              <a:cxn ang="0">
                <a:pos x="1152" y="624"/>
              </a:cxn>
              <a:cxn ang="0">
                <a:pos x="1296" y="624"/>
              </a:cxn>
              <a:cxn ang="0">
                <a:pos x="1440" y="528"/>
              </a:cxn>
              <a:cxn ang="0">
                <a:pos x="1536" y="432"/>
              </a:cxn>
              <a:cxn ang="0">
                <a:pos x="1680" y="192"/>
              </a:cxn>
              <a:cxn ang="0">
                <a:pos x="1872" y="0"/>
              </a:cxn>
            </a:cxnLst>
            <a:rect l="0" t="0" r="r" b="b"/>
            <a:pathLst>
              <a:path w="1872" h="640">
                <a:moveTo>
                  <a:pt x="0" y="336"/>
                </a:moveTo>
                <a:cubicBezTo>
                  <a:pt x="28" y="376"/>
                  <a:pt x="56" y="416"/>
                  <a:pt x="96" y="432"/>
                </a:cubicBezTo>
                <a:cubicBezTo>
                  <a:pt x="136" y="448"/>
                  <a:pt x="192" y="440"/>
                  <a:pt x="240" y="432"/>
                </a:cubicBezTo>
                <a:cubicBezTo>
                  <a:pt x="288" y="424"/>
                  <a:pt x="336" y="424"/>
                  <a:pt x="384" y="384"/>
                </a:cubicBezTo>
                <a:cubicBezTo>
                  <a:pt x="432" y="344"/>
                  <a:pt x="480" y="240"/>
                  <a:pt x="528" y="192"/>
                </a:cubicBezTo>
                <a:cubicBezTo>
                  <a:pt x="576" y="144"/>
                  <a:pt x="624" y="112"/>
                  <a:pt x="672" y="96"/>
                </a:cubicBezTo>
                <a:cubicBezTo>
                  <a:pt x="720" y="80"/>
                  <a:pt x="784" y="88"/>
                  <a:pt x="816" y="96"/>
                </a:cubicBezTo>
                <a:cubicBezTo>
                  <a:pt x="848" y="104"/>
                  <a:pt x="848" y="112"/>
                  <a:pt x="864" y="144"/>
                </a:cubicBezTo>
                <a:cubicBezTo>
                  <a:pt x="880" y="176"/>
                  <a:pt x="904" y="248"/>
                  <a:pt x="912" y="288"/>
                </a:cubicBezTo>
                <a:cubicBezTo>
                  <a:pt x="920" y="328"/>
                  <a:pt x="904" y="352"/>
                  <a:pt x="912" y="384"/>
                </a:cubicBezTo>
                <a:cubicBezTo>
                  <a:pt x="920" y="416"/>
                  <a:pt x="944" y="448"/>
                  <a:pt x="960" y="480"/>
                </a:cubicBezTo>
                <a:cubicBezTo>
                  <a:pt x="976" y="512"/>
                  <a:pt x="976" y="552"/>
                  <a:pt x="1008" y="576"/>
                </a:cubicBezTo>
                <a:cubicBezTo>
                  <a:pt x="1040" y="600"/>
                  <a:pt x="1104" y="616"/>
                  <a:pt x="1152" y="624"/>
                </a:cubicBezTo>
                <a:cubicBezTo>
                  <a:pt x="1200" y="632"/>
                  <a:pt x="1248" y="640"/>
                  <a:pt x="1296" y="624"/>
                </a:cubicBezTo>
                <a:cubicBezTo>
                  <a:pt x="1344" y="608"/>
                  <a:pt x="1400" y="560"/>
                  <a:pt x="1440" y="528"/>
                </a:cubicBezTo>
                <a:cubicBezTo>
                  <a:pt x="1480" y="496"/>
                  <a:pt x="1496" y="488"/>
                  <a:pt x="1536" y="432"/>
                </a:cubicBezTo>
                <a:cubicBezTo>
                  <a:pt x="1576" y="376"/>
                  <a:pt x="1624" y="264"/>
                  <a:pt x="1680" y="192"/>
                </a:cubicBezTo>
                <a:cubicBezTo>
                  <a:pt x="1736" y="120"/>
                  <a:pt x="1804" y="60"/>
                  <a:pt x="1872" y="0"/>
                </a:cubicBezTo>
              </a:path>
            </a:pathLst>
          </a:custGeom>
          <a:noFill/>
          <a:ln w="9525" cap="flat" cmpd="sng">
            <a:solidFill>
              <a:schemeClr val="tx1"/>
            </a:solidFill>
            <a:prstDash val="solid"/>
            <a:round/>
            <a:headEnd/>
            <a:tailEnd/>
          </a:ln>
          <a:effectLst/>
        </p:spPr>
        <p:txBody>
          <a:bodyPr wrap="none" anchor="ctr"/>
          <a:lstStyle/>
          <a:p>
            <a:endParaRPr lang="en-IN"/>
          </a:p>
        </p:txBody>
      </p:sp>
      <p:sp>
        <p:nvSpPr>
          <p:cNvPr id="8207" name="Text Box 15"/>
          <p:cNvSpPr txBox="1">
            <a:spLocks noChangeArrowheads="1"/>
          </p:cNvSpPr>
          <p:nvPr/>
        </p:nvSpPr>
        <p:spPr bwMode="auto">
          <a:xfrm>
            <a:off x="5975350" y="5073650"/>
            <a:ext cx="844550" cy="366713"/>
          </a:xfrm>
          <a:prstGeom prst="rect">
            <a:avLst/>
          </a:prstGeom>
          <a:noFill/>
          <a:ln w="9525">
            <a:noFill/>
            <a:miter lim="800000"/>
            <a:headEnd/>
            <a:tailEnd/>
          </a:ln>
          <a:effectLst/>
        </p:spPr>
        <p:txBody>
          <a:bodyPr wrap="none" anchor="ctr">
            <a:spAutoFit/>
          </a:bodyPr>
          <a:lstStyle/>
          <a:p>
            <a:pPr algn="ctr"/>
            <a:r>
              <a:rPr lang="en-US" sz="1800"/>
              <a:t>W(old)</a:t>
            </a:r>
            <a:endParaRPr lang="en-US"/>
          </a:p>
        </p:txBody>
      </p:sp>
      <p:sp>
        <p:nvSpPr>
          <p:cNvPr id="8208" name="Rectangle 16"/>
          <p:cNvSpPr>
            <a:spLocks noChangeArrowheads="1"/>
          </p:cNvSpPr>
          <p:nvPr/>
        </p:nvSpPr>
        <p:spPr bwMode="auto">
          <a:xfrm>
            <a:off x="5486400" y="5486400"/>
            <a:ext cx="933450" cy="366713"/>
          </a:xfrm>
          <a:prstGeom prst="rect">
            <a:avLst/>
          </a:prstGeom>
          <a:noFill/>
          <a:ln w="9525">
            <a:noFill/>
            <a:miter lim="800000"/>
            <a:headEnd/>
            <a:tailEnd/>
          </a:ln>
          <a:effectLst/>
        </p:spPr>
        <p:txBody>
          <a:bodyPr wrap="none" anchor="ctr">
            <a:spAutoFit/>
          </a:bodyPr>
          <a:lstStyle/>
          <a:p>
            <a:pPr algn="ctr"/>
            <a:r>
              <a:rPr lang="en-US" sz="1800"/>
              <a:t>W(new)</a:t>
            </a:r>
          </a:p>
        </p:txBody>
      </p:sp>
      <p:sp>
        <p:nvSpPr>
          <p:cNvPr id="8209" name="Line 17"/>
          <p:cNvSpPr>
            <a:spLocks noChangeShapeType="1"/>
          </p:cNvSpPr>
          <p:nvPr/>
        </p:nvSpPr>
        <p:spPr bwMode="auto">
          <a:xfrm flipH="1" flipV="1">
            <a:off x="5715000" y="5181600"/>
            <a:ext cx="304800" cy="76200"/>
          </a:xfrm>
          <a:prstGeom prst="line">
            <a:avLst/>
          </a:prstGeom>
          <a:noFill/>
          <a:ln w="9525">
            <a:solidFill>
              <a:schemeClr val="tx1"/>
            </a:solidFill>
            <a:round/>
            <a:headEnd/>
            <a:tailEnd type="triangle" w="med" len="med"/>
          </a:ln>
          <a:effectLst/>
        </p:spPr>
        <p:txBody>
          <a:bodyPr wrap="none" anchor="ctr"/>
          <a:lstStyle/>
          <a:p>
            <a:endParaRPr lang="en-IN"/>
          </a:p>
        </p:txBody>
      </p:sp>
      <p:sp>
        <p:nvSpPr>
          <p:cNvPr id="8210" name="Line 18"/>
          <p:cNvSpPr>
            <a:spLocks noChangeShapeType="1"/>
          </p:cNvSpPr>
          <p:nvPr/>
        </p:nvSpPr>
        <p:spPr bwMode="auto">
          <a:xfrm flipV="1">
            <a:off x="5562600" y="5410200"/>
            <a:ext cx="0" cy="304800"/>
          </a:xfrm>
          <a:prstGeom prst="line">
            <a:avLst/>
          </a:prstGeom>
          <a:noFill/>
          <a:ln w="9525">
            <a:solidFill>
              <a:schemeClr val="tx1"/>
            </a:solidFill>
            <a:round/>
            <a:headEnd/>
            <a:tailEnd type="triangle" w="med" len="med"/>
          </a:ln>
          <a:effectLst/>
        </p:spPr>
        <p:txBody>
          <a:bodyPr wrap="none" anchor="ctr"/>
          <a:lstStyle/>
          <a:p>
            <a:endParaRPr lang="en-IN"/>
          </a:p>
        </p:txBody>
      </p:sp>
      <p:sp>
        <p:nvSpPr>
          <p:cNvPr id="8211" name="Line 19"/>
          <p:cNvSpPr>
            <a:spLocks noChangeShapeType="1"/>
          </p:cNvSpPr>
          <p:nvPr/>
        </p:nvSpPr>
        <p:spPr bwMode="auto">
          <a:xfrm flipH="1">
            <a:off x="5486400" y="5105400"/>
            <a:ext cx="228600" cy="228600"/>
          </a:xfrm>
          <a:prstGeom prst="line">
            <a:avLst/>
          </a:prstGeom>
          <a:noFill/>
          <a:ln w="9525">
            <a:solidFill>
              <a:schemeClr val="tx1"/>
            </a:solidFill>
            <a:round/>
            <a:headEnd type="oval" w="med" len="med"/>
            <a:tailEnd type="oval" w="med" len="med"/>
          </a:ln>
          <a:effectLst/>
        </p:spPr>
        <p:txBody>
          <a:bodyPr wrap="none" anchor="ctr"/>
          <a:lstStyle/>
          <a:p>
            <a:endParaRPr lang="en-IN"/>
          </a:p>
        </p:txBody>
      </p:sp>
      <p:sp>
        <p:nvSpPr>
          <p:cNvPr id="8212" name="Rectangle 20"/>
          <p:cNvSpPr>
            <a:spLocks noChangeArrowheads="1"/>
          </p:cNvSpPr>
          <p:nvPr/>
        </p:nvSpPr>
        <p:spPr bwMode="auto">
          <a:xfrm>
            <a:off x="4549775" y="4648200"/>
            <a:ext cx="1562100" cy="366713"/>
          </a:xfrm>
          <a:prstGeom prst="rect">
            <a:avLst/>
          </a:prstGeom>
          <a:noFill/>
          <a:ln w="9525">
            <a:noFill/>
            <a:miter lim="800000"/>
            <a:headEnd/>
            <a:tailEnd/>
          </a:ln>
          <a:effectLst/>
        </p:spPr>
        <p:txBody>
          <a:bodyPr wrap="none" anchor="ctr">
            <a:spAutoFit/>
          </a:bodyPr>
          <a:lstStyle/>
          <a:p>
            <a:pPr algn="ctr"/>
            <a:r>
              <a:rPr lang="en-US" sz="1800"/>
              <a:t>C-learning rate</a:t>
            </a:r>
          </a:p>
        </p:txBody>
      </p:sp>
      <p:sp>
        <p:nvSpPr>
          <p:cNvPr id="8213" name="Line 21"/>
          <p:cNvSpPr>
            <a:spLocks noChangeShapeType="1"/>
          </p:cNvSpPr>
          <p:nvPr/>
        </p:nvSpPr>
        <p:spPr bwMode="auto">
          <a:xfrm>
            <a:off x="5334000" y="4953000"/>
            <a:ext cx="152400" cy="152400"/>
          </a:xfrm>
          <a:prstGeom prst="line">
            <a:avLst/>
          </a:prstGeom>
          <a:noFill/>
          <a:ln w="9525">
            <a:solidFill>
              <a:schemeClr val="tx1"/>
            </a:solidFill>
            <a:round/>
            <a:headEnd/>
            <a:tailEnd type="triangle" w="med" len="med"/>
          </a:ln>
          <a:effectLst/>
        </p:spPr>
        <p:txBody>
          <a:bodyPr wrap="none" anchor="ctr"/>
          <a:lstStyle/>
          <a:p>
            <a:endParaRPr lang="en-IN"/>
          </a:p>
        </p:txBody>
      </p:sp>
      <p:graphicFrame>
        <p:nvGraphicFramePr>
          <p:cNvPr id="8214" name="Object 22"/>
          <p:cNvGraphicFramePr>
            <a:graphicFrameLocks noChangeAspect="1"/>
          </p:cNvGraphicFramePr>
          <p:nvPr/>
        </p:nvGraphicFramePr>
        <p:xfrm>
          <a:off x="2590800" y="2209800"/>
          <a:ext cx="1066800" cy="522288"/>
        </p:xfrm>
        <a:graphic>
          <a:graphicData uri="http://schemas.openxmlformats.org/presentationml/2006/ole">
            <p:oleObj spid="_x0000_s8214" name="Equation" r:id="rId5" imgW="698400" imgH="342720" progId="Equation.3">
              <p:embed/>
            </p:oleObj>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9" name="Rectangle 13"/>
          <p:cNvSpPr>
            <a:spLocks noChangeArrowheads="1"/>
          </p:cNvSpPr>
          <p:nvPr/>
        </p:nvSpPr>
        <p:spPr bwMode="auto">
          <a:xfrm>
            <a:off x="4114800" y="4191000"/>
            <a:ext cx="4724400" cy="609600"/>
          </a:xfrm>
          <a:prstGeom prst="rect">
            <a:avLst/>
          </a:prstGeom>
          <a:solidFill>
            <a:schemeClr val="bg1"/>
          </a:solidFill>
          <a:ln w="9525">
            <a:solidFill>
              <a:schemeClr val="tx1"/>
            </a:solidFill>
            <a:miter lim="800000"/>
            <a:headEnd/>
            <a:tailEnd/>
          </a:ln>
          <a:effectLst/>
        </p:spPr>
        <p:txBody>
          <a:bodyPr wrap="none" anchor="ctr"/>
          <a:lstStyle/>
          <a:p>
            <a:endParaRPr lang="en-IN"/>
          </a:p>
        </p:txBody>
      </p:sp>
      <p:sp>
        <p:nvSpPr>
          <p:cNvPr id="9218" name="Rectangle 2"/>
          <p:cNvSpPr>
            <a:spLocks noGrp="1" noChangeArrowheads="1"/>
          </p:cNvSpPr>
          <p:nvPr>
            <p:ph type="title"/>
          </p:nvPr>
        </p:nvSpPr>
        <p:spPr>
          <a:xfrm>
            <a:off x="685800" y="0"/>
            <a:ext cx="7772400" cy="1143000"/>
          </a:xfrm>
        </p:spPr>
        <p:txBody>
          <a:bodyPr/>
          <a:lstStyle/>
          <a:p>
            <a:r>
              <a:rPr lang="en-US"/>
              <a:t>LMS Gradient Descent</a:t>
            </a:r>
          </a:p>
        </p:txBody>
      </p:sp>
      <p:sp>
        <p:nvSpPr>
          <p:cNvPr id="9219" name="Rectangle 3"/>
          <p:cNvSpPr>
            <a:spLocks noGrp="1" noChangeArrowheads="1"/>
          </p:cNvSpPr>
          <p:nvPr>
            <p:ph type="body" idx="1"/>
          </p:nvPr>
        </p:nvSpPr>
        <p:spPr>
          <a:xfrm>
            <a:off x="685800" y="914400"/>
            <a:ext cx="7772400" cy="1676400"/>
          </a:xfrm>
        </p:spPr>
        <p:txBody>
          <a:bodyPr/>
          <a:lstStyle/>
          <a:p>
            <a:r>
              <a:rPr lang="en-US" sz="2000"/>
              <a:t>Using LMS, we want to minimize the error.  We can do this by finding the direction on the error surface that most rapidly reduces the error rate; this is finding the slope of the error function by taking the derivative.  The approach is called gradient descent (similar to hill climbing).</a:t>
            </a:r>
          </a:p>
        </p:txBody>
      </p:sp>
      <p:graphicFrame>
        <p:nvGraphicFramePr>
          <p:cNvPr id="9220" name="Object 4"/>
          <p:cNvGraphicFramePr>
            <a:graphicFrameLocks noChangeAspect="1"/>
          </p:cNvGraphicFramePr>
          <p:nvPr/>
        </p:nvGraphicFramePr>
        <p:xfrm>
          <a:off x="1143000" y="2971800"/>
          <a:ext cx="1682750" cy="669925"/>
        </p:xfrm>
        <a:graphic>
          <a:graphicData uri="http://schemas.openxmlformats.org/presentationml/2006/ole">
            <p:oleObj spid="_x0000_s9220" name="Equation" r:id="rId4" imgW="1079280" imgH="431640" progId="Equation.3">
              <p:embed/>
            </p:oleObj>
          </a:graphicData>
        </a:graphic>
      </p:graphicFrame>
      <p:sp>
        <p:nvSpPr>
          <p:cNvPr id="9222" name="Rectangle 6"/>
          <p:cNvSpPr>
            <a:spLocks noChangeArrowheads="1"/>
          </p:cNvSpPr>
          <p:nvPr/>
        </p:nvSpPr>
        <p:spPr bwMode="auto">
          <a:xfrm>
            <a:off x="1066800" y="2514600"/>
            <a:ext cx="4373563" cy="336550"/>
          </a:xfrm>
          <a:prstGeom prst="rect">
            <a:avLst/>
          </a:prstGeom>
          <a:noFill/>
          <a:ln w="9525">
            <a:noFill/>
            <a:miter lim="800000"/>
            <a:headEnd/>
            <a:tailEnd/>
          </a:ln>
          <a:effectLst/>
        </p:spPr>
        <p:txBody>
          <a:bodyPr wrap="none" anchor="ctr">
            <a:spAutoFit/>
          </a:bodyPr>
          <a:lstStyle/>
          <a:p>
            <a:pPr algn="ctr"/>
            <a:r>
              <a:rPr lang="en-US" sz="1600"/>
              <a:t>To compute how much to change weight for link k:</a:t>
            </a:r>
          </a:p>
        </p:txBody>
      </p:sp>
      <p:graphicFrame>
        <p:nvGraphicFramePr>
          <p:cNvPr id="9223" name="Object 7"/>
          <p:cNvGraphicFramePr>
            <a:graphicFrameLocks noChangeAspect="1"/>
          </p:cNvGraphicFramePr>
          <p:nvPr/>
        </p:nvGraphicFramePr>
        <p:xfrm>
          <a:off x="1162050" y="4114800"/>
          <a:ext cx="2276475" cy="711200"/>
        </p:xfrm>
        <a:graphic>
          <a:graphicData uri="http://schemas.openxmlformats.org/presentationml/2006/ole">
            <p:oleObj spid="_x0000_s9223" name="Equation" r:id="rId5" imgW="1460160" imgH="457200" progId="Equation.3">
              <p:embed/>
            </p:oleObj>
          </a:graphicData>
        </a:graphic>
      </p:graphicFrame>
      <p:sp>
        <p:nvSpPr>
          <p:cNvPr id="9224" name="Text Box 8"/>
          <p:cNvSpPr txBox="1">
            <a:spLocks noChangeArrowheads="1"/>
          </p:cNvSpPr>
          <p:nvPr/>
        </p:nvSpPr>
        <p:spPr bwMode="auto">
          <a:xfrm>
            <a:off x="1143000" y="3733800"/>
            <a:ext cx="1206500" cy="366713"/>
          </a:xfrm>
          <a:prstGeom prst="rect">
            <a:avLst/>
          </a:prstGeom>
          <a:noFill/>
          <a:ln w="9525">
            <a:noFill/>
            <a:miter lim="800000"/>
            <a:headEnd/>
            <a:tailEnd/>
          </a:ln>
          <a:effectLst/>
        </p:spPr>
        <p:txBody>
          <a:bodyPr wrap="none" anchor="ctr">
            <a:spAutoFit/>
          </a:bodyPr>
          <a:lstStyle/>
          <a:p>
            <a:pPr algn="ctr"/>
            <a:r>
              <a:rPr lang="en-US" sz="1800"/>
              <a:t>Chain rule:</a:t>
            </a:r>
          </a:p>
        </p:txBody>
      </p:sp>
      <p:graphicFrame>
        <p:nvGraphicFramePr>
          <p:cNvPr id="9225" name="Object 9"/>
          <p:cNvGraphicFramePr>
            <a:graphicFrameLocks noChangeAspect="1"/>
          </p:cNvGraphicFramePr>
          <p:nvPr/>
        </p:nvGraphicFramePr>
        <p:xfrm>
          <a:off x="1143000" y="4953000"/>
          <a:ext cx="5483225" cy="1008063"/>
        </p:xfrm>
        <a:graphic>
          <a:graphicData uri="http://schemas.openxmlformats.org/presentationml/2006/ole">
            <p:oleObj spid="_x0000_s9225" name="Equation" r:id="rId6" imgW="3517560" imgH="647640" progId="Equation.3">
              <p:embed/>
            </p:oleObj>
          </a:graphicData>
        </a:graphic>
      </p:graphicFrame>
      <p:sp>
        <p:nvSpPr>
          <p:cNvPr id="9226" name="Rectangle 10"/>
          <p:cNvSpPr>
            <a:spLocks noChangeArrowheads="1"/>
          </p:cNvSpPr>
          <p:nvPr/>
        </p:nvSpPr>
        <p:spPr bwMode="auto">
          <a:xfrm>
            <a:off x="1066800" y="6019800"/>
            <a:ext cx="6807200" cy="366713"/>
          </a:xfrm>
          <a:prstGeom prst="rect">
            <a:avLst/>
          </a:prstGeom>
          <a:noFill/>
          <a:ln w="9525">
            <a:noFill/>
            <a:miter lim="800000"/>
            <a:headEnd/>
            <a:tailEnd/>
          </a:ln>
          <a:effectLst/>
        </p:spPr>
        <p:txBody>
          <a:bodyPr wrap="none" anchor="ctr">
            <a:spAutoFit/>
          </a:bodyPr>
          <a:lstStyle/>
          <a:p>
            <a:pPr algn="ctr"/>
            <a:r>
              <a:rPr lang="en-US" sz="1800"/>
              <a:t>We can remove the sum since we are taking the partial derivative wrt Oj</a:t>
            </a:r>
          </a:p>
        </p:txBody>
      </p:sp>
      <p:graphicFrame>
        <p:nvGraphicFramePr>
          <p:cNvPr id="9227" name="Object 11"/>
          <p:cNvGraphicFramePr>
            <a:graphicFrameLocks noChangeAspect="1"/>
          </p:cNvGraphicFramePr>
          <p:nvPr/>
        </p:nvGraphicFramePr>
        <p:xfrm>
          <a:off x="4225925" y="3429000"/>
          <a:ext cx="3967163" cy="727075"/>
        </p:xfrm>
        <a:graphic>
          <a:graphicData uri="http://schemas.openxmlformats.org/presentationml/2006/ole">
            <p:oleObj spid="_x0000_s9227" name="Equation" r:id="rId7" imgW="2412720" imgH="444240" progId="Equation.3">
              <p:embed/>
            </p:oleObj>
          </a:graphicData>
        </a:graphic>
      </p:graphicFrame>
      <p:graphicFrame>
        <p:nvGraphicFramePr>
          <p:cNvPr id="9228" name="Object 12"/>
          <p:cNvGraphicFramePr>
            <a:graphicFrameLocks noChangeAspect="1"/>
          </p:cNvGraphicFramePr>
          <p:nvPr/>
        </p:nvGraphicFramePr>
        <p:xfrm>
          <a:off x="4173538" y="4343400"/>
          <a:ext cx="4552950" cy="373063"/>
        </p:xfrm>
        <a:graphic>
          <a:graphicData uri="http://schemas.openxmlformats.org/presentationml/2006/ole">
            <p:oleObj spid="_x0000_s9228" name="Equation" r:id="rId8" imgW="2920680" imgH="241200" progId="Equation.3">
              <p:embed/>
            </p:oleObj>
          </a:graphicData>
        </a:graphic>
      </p:graphicFrame>
      <p:graphicFrame>
        <p:nvGraphicFramePr>
          <p:cNvPr id="9230" name="Object 14"/>
          <p:cNvGraphicFramePr>
            <a:graphicFrameLocks noChangeAspect="1"/>
          </p:cNvGraphicFramePr>
          <p:nvPr/>
        </p:nvGraphicFramePr>
        <p:xfrm>
          <a:off x="4297363" y="2971800"/>
          <a:ext cx="1357312" cy="393700"/>
        </p:xfrm>
        <a:graphic>
          <a:graphicData uri="http://schemas.openxmlformats.org/presentationml/2006/ole">
            <p:oleObj spid="_x0000_s9230" name="Equation" r:id="rId9" imgW="825480" imgH="241200" progId="Equation.3">
              <p:embed/>
            </p:oleObj>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685800" y="228600"/>
            <a:ext cx="7772400" cy="1143000"/>
          </a:xfrm>
        </p:spPr>
        <p:txBody>
          <a:bodyPr/>
          <a:lstStyle/>
          <a:p>
            <a:r>
              <a:rPr lang="en-US"/>
              <a:t>Activation Function</a:t>
            </a:r>
          </a:p>
        </p:txBody>
      </p:sp>
      <p:sp>
        <p:nvSpPr>
          <p:cNvPr id="10243" name="Rectangle 3"/>
          <p:cNvSpPr>
            <a:spLocks noGrp="1" noChangeArrowheads="1"/>
          </p:cNvSpPr>
          <p:nvPr>
            <p:ph type="body" idx="1"/>
          </p:nvPr>
        </p:nvSpPr>
        <p:spPr>
          <a:xfrm>
            <a:off x="685800" y="1295400"/>
            <a:ext cx="7772400" cy="2133600"/>
          </a:xfrm>
        </p:spPr>
        <p:txBody>
          <a:bodyPr/>
          <a:lstStyle/>
          <a:p>
            <a:r>
              <a:rPr lang="en-US"/>
              <a:t>To apply the LMS learning rule, also known as the delta rule, we need a differentiable activation function.</a:t>
            </a:r>
          </a:p>
        </p:txBody>
      </p:sp>
      <p:graphicFrame>
        <p:nvGraphicFramePr>
          <p:cNvPr id="10245" name="Object 5"/>
          <p:cNvGraphicFramePr>
            <a:graphicFrameLocks noChangeAspect="1"/>
          </p:cNvGraphicFramePr>
          <p:nvPr/>
        </p:nvGraphicFramePr>
        <p:xfrm>
          <a:off x="2362200" y="2895600"/>
          <a:ext cx="5181600" cy="476250"/>
        </p:xfrm>
        <a:graphic>
          <a:graphicData uri="http://schemas.openxmlformats.org/presentationml/2006/ole">
            <p:oleObj spid="_x0000_s10245" name="Equation" r:id="rId4" imgW="2603160" imgH="241200" progId="Equation.3">
              <p:embed/>
            </p:oleObj>
          </a:graphicData>
        </a:graphic>
      </p:graphicFrame>
      <p:graphicFrame>
        <p:nvGraphicFramePr>
          <p:cNvPr id="10246" name="Object 6"/>
          <p:cNvGraphicFramePr>
            <a:graphicFrameLocks noChangeAspect="1"/>
          </p:cNvGraphicFramePr>
          <p:nvPr/>
        </p:nvGraphicFramePr>
        <p:xfrm>
          <a:off x="1143000" y="3733800"/>
          <a:ext cx="2743200" cy="973138"/>
        </p:xfrm>
        <a:graphic>
          <a:graphicData uri="http://schemas.openxmlformats.org/presentationml/2006/ole">
            <p:oleObj spid="_x0000_s10246" name="Equation" r:id="rId5" imgW="1498320" imgH="533160" progId="Equation.3">
              <p:embed/>
            </p:oleObj>
          </a:graphicData>
        </a:graphic>
      </p:graphicFrame>
      <p:sp>
        <p:nvSpPr>
          <p:cNvPr id="10247" name="Text Box 7"/>
          <p:cNvSpPr txBox="1">
            <a:spLocks noChangeArrowheads="1"/>
          </p:cNvSpPr>
          <p:nvPr/>
        </p:nvSpPr>
        <p:spPr bwMode="auto">
          <a:xfrm>
            <a:off x="762000" y="3352800"/>
            <a:ext cx="725488" cy="457200"/>
          </a:xfrm>
          <a:prstGeom prst="rect">
            <a:avLst/>
          </a:prstGeom>
          <a:noFill/>
          <a:ln w="9525">
            <a:noFill/>
            <a:miter lim="800000"/>
            <a:headEnd/>
            <a:tailEnd/>
          </a:ln>
          <a:effectLst/>
        </p:spPr>
        <p:txBody>
          <a:bodyPr wrap="none" anchor="ctr">
            <a:spAutoFit/>
          </a:bodyPr>
          <a:lstStyle/>
          <a:p>
            <a:pPr algn="ctr">
              <a:spcBef>
                <a:spcPct val="50000"/>
              </a:spcBef>
            </a:pPr>
            <a:r>
              <a:rPr lang="en-US"/>
              <a:t>Old:</a:t>
            </a:r>
          </a:p>
        </p:txBody>
      </p:sp>
      <p:sp>
        <p:nvSpPr>
          <p:cNvPr id="10248" name="Line 8"/>
          <p:cNvSpPr>
            <a:spLocks noChangeShapeType="1"/>
          </p:cNvSpPr>
          <p:nvPr/>
        </p:nvSpPr>
        <p:spPr bwMode="auto">
          <a:xfrm>
            <a:off x="2895600" y="4724400"/>
            <a:ext cx="0" cy="1600200"/>
          </a:xfrm>
          <a:prstGeom prst="line">
            <a:avLst/>
          </a:prstGeom>
          <a:noFill/>
          <a:ln w="9525">
            <a:solidFill>
              <a:schemeClr val="tx1"/>
            </a:solidFill>
            <a:round/>
            <a:headEnd/>
            <a:tailEnd/>
          </a:ln>
          <a:effectLst/>
        </p:spPr>
        <p:txBody>
          <a:bodyPr wrap="none" anchor="ctr"/>
          <a:lstStyle/>
          <a:p>
            <a:endParaRPr lang="en-IN"/>
          </a:p>
        </p:txBody>
      </p:sp>
      <p:sp>
        <p:nvSpPr>
          <p:cNvPr id="10249" name="Line 9"/>
          <p:cNvSpPr>
            <a:spLocks noChangeShapeType="1"/>
          </p:cNvSpPr>
          <p:nvPr/>
        </p:nvSpPr>
        <p:spPr bwMode="auto">
          <a:xfrm>
            <a:off x="762000" y="6324600"/>
            <a:ext cx="3048000" cy="0"/>
          </a:xfrm>
          <a:prstGeom prst="line">
            <a:avLst/>
          </a:prstGeom>
          <a:noFill/>
          <a:ln w="9525">
            <a:solidFill>
              <a:schemeClr val="tx1"/>
            </a:solidFill>
            <a:round/>
            <a:headEnd/>
            <a:tailEnd/>
          </a:ln>
          <a:effectLst/>
        </p:spPr>
        <p:txBody>
          <a:bodyPr wrap="none" anchor="ctr"/>
          <a:lstStyle/>
          <a:p>
            <a:endParaRPr lang="en-IN"/>
          </a:p>
        </p:txBody>
      </p:sp>
      <p:sp>
        <p:nvSpPr>
          <p:cNvPr id="10250" name="Line 10"/>
          <p:cNvSpPr>
            <a:spLocks noChangeShapeType="1"/>
          </p:cNvSpPr>
          <p:nvPr/>
        </p:nvSpPr>
        <p:spPr bwMode="auto">
          <a:xfrm>
            <a:off x="914400" y="6324600"/>
            <a:ext cx="1524000" cy="0"/>
          </a:xfrm>
          <a:prstGeom prst="line">
            <a:avLst/>
          </a:prstGeom>
          <a:noFill/>
          <a:ln w="76200">
            <a:solidFill>
              <a:schemeClr val="tx1"/>
            </a:solidFill>
            <a:round/>
            <a:headEnd/>
            <a:tailEnd/>
          </a:ln>
          <a:effectLst/>
        </p:spPr>
        <p:txBody>
          <a:bodyPr wrap="none" anchor="ctr"/>
          <a:lstStyle/>
          <a:p>
            <a:endParaRPr lang="en-IN"/>
          </a:p>
        </p:txBody>
      </p:sp>
      <p:sp>
        <p:nvSpPr>
          <p:cNvPr id="10251" name="Line 11"/>
          <p:cNvSpPr>
            <a:spLocks noChangeShapeType="1"/>
          </p:cNvSpPr>
          <p:nvPr/>
        </p:nvSpPr>
        <p:spPr bwMode="auto">
          <a:xfrm flipV="1">
            <a:off x="2438400" y="5334000"/>
            <a:ext cx="0" cy="990600"/>
          </a:xfrm>
          <a:prstGeom prst="line">
            <a:avLst/>
          </a:prstGeom>
          <a:noFill/>
          <a:ln w="76200">
            <a:solidFill>
              <a:schemeClr val="tx1"/>
            </a:solidFill>
            <a:round/>
            <a:headEnd/>
            <a:tailEnd/>
          </a:ln>
          <a:effectLst/>
        </p:spPr>
        <p:txBody>
          <a:bodyPr wrap="none" anchor="ctr"/>
          <a:lstStyle/>
          <a:p>
            <a:endParaRPr lang="en-IN"/>
          </a:p>
        </p:txBody>
      </p:sp>
      <p:sp>
        <p:nvSpPr>
          <p:cNvPr id="10252" name="Line 12"/>
          <p:cNvSpPr>
            <a:spLocks noChangeShapeType="1"/>
          </p:cNvSpPr>
          <p:nvPr/>
        </p:nvSpPr>
        <p:spPr bwMode="auto">
          <a:xfrm>
            <a:off x="2438400" y="5334000"/>
            <a:ext cx="1524000" cy="0"/>
          </a:xfrm>
          <a:prstGeom prst="line">
            <a:avLst/>
          </a:prstGeom>
          <a:noFill/>
          <a:ln w="76200">
            <a:solidFill>
              <a:schemeClr val="tx1"/>
            </a:solidFill>
            <a:round/>
            <a:headEnd/>
            <a:tailEnd/>
          </a:ln>
          <a:effectLst/>
        </p:spPr>
        <p:txBody>
          <a:bodyPr wrap="none" anchor="ctr"/>
          <a:lstStyle/>
          <a:p>
            <a:endParaRPr lang="en-IN"/>
          </a:p>
        </p:txBody>
      </p:sp>
      <p:graphicFrame>
        <p:nvGraphicFramePr>
          <p:cNvPr id="10253" name="Object 13"/>
          <p:cNvGraphicFramePr>
            <a:graphicFrameLocks noChangeAspect="1"/>
          </p:cNvGraphicFramePr>
          <p:nvPr/>
        </p:nvGraphicFramePr>
        <p:xfrm>
          <a:off x="2209800" y="6400800"/>
          <a:ext cx="381000" cy="265113"/>
        </p:xfrm>
        <a:graphic>
          <a:graphicData uri="http://schemas.openxmlformats.org/presentationml/2006/ole">
            <p:oleObj spid="_x0000_s10253" name="Equation" r:id="rId6" imgW="253800" imgH="177480" progId="Equation.3">
              <p:embed/>
            </p:oleObj>
          </a:graphicData>
        </a:graphic>
      </p:graphicFrame>
      <p:sp>
        <p:nvSpPr>
          <p:cNvPr id="10254" name="Text Box 14"/>
          <p:cNvSpPr txBox="1">
            <a:spLocks noChangeArrowheads="1"/>
          </p:cNvSpPr>
          <p:nvPr/>
        </p:nvSpPr>
        <p:spPr bwMode="auto">
          <a:xfrm>
            <a:off x="5046663" y="3429000"/>
            <a:ext cx="844550" cy="457200"/>
          </a:xfrm>
          <a:prstGeom prst="rect">
            <a:avLst/>
          </a:prstGeom>
          <a:noFill/>
          <a:ln w="9525">
            <a:noFill/>
            <a:miter lim="800000"/>
            <a:headEnd/>
            <a:tailEnd/>
          </a:ln>
          <a:effectLst/>
        </p:spPr>
        <p:txBody>
          <a:bodyPr wrap="none" anchor="ctr">
            <a:spAutoFit/>
          </a:bodyPr>
          <a:lstStyle/>
          <a:p>
            <a:pPr algn="ctr">
              <a:spcBef>
                <a:spcPct val="50000"/>
              </a:spcBef>
            </a:pPr>
            <a:r>
              <a:rPr lang="en-US"/>
              <a:t>New:</a:t>
            </a:r>
          </a:p>
        </p:txBody>
      </p:sp>
      <p:graphicFrame>
        <p:nvGraphicFramePr>
          <p:cNvPr id="10255" name="Object 15"/>
          <p:cNvGraphicFramePr>
            <a:graphicFrameLocks noChangeAspect="1"/>
          </p:cNvGraphicFramePr>
          <p:nvPr/>
        </p:nvGraphicFramePr>
        <p:xfrm>
          <a:off x="6280150" y="3686175"/>
          <a:ext cx="2101850" cy="985838"/>
        </p:xfrm>
        <a:graphic>
          <a:graphicData uri="http://schemas.openxmlformats.org/presentationml/2006/ole">
            <p:oleObj spid="_x0000_s10255" name="Equation" r:id="rId7" imgW="1054080" imgH="495000" progId="Equation.3">
              <p:embed/>
            </p:oleObj>
          </a:graphicData>
        </a:graphic>
      </p:graphicFrame>
      <p:sp>
        <p:nvSpPr>
          <p:cNvPr id="10256" name="Line 16"/>
          <p:cNvSpPr>
            <a:spLocks noChangeShapeType="1"/>
          </p:cNvSpPr>
          <p:nvPr/>
        </p:nvSpPr>
        <p:spPr bwMode="auto">
          <a:xfrm>
            <a:off x="7086600" y="4800600"/>
            <a:ext cx="0" cy="1600200"/>
          </a:xfrm>
          <a:prstGeom prst="line">
            <a:avLst/>
          </a:prstGeom>
          <a:noFill/>
          <a:ln w="9525">
            <a:solidFill>
              <a:schemeClr val="tx1"/>
            </a:solidFill>
            <a:round/>
            <a:headEnd/>
            <a:tailEnd/>
          </a:ln>
          <a:effectLst/>
        </p:spPr>
        <p:txBody>
          <a:bodyPr wrap="none" anchor="ctr"/>
          <a:lstStyle/>
          <a:p>
            <a:endParaRPr lang="en-IN"/>
          </a:p>
        </p:txBody>
      </p:sp>
      <p:sp>
        <p:nvSpPr>
          <p:cNvPr id="10257" name="Line 17"/>
          <p:cNvSpPr>
            <a:spLocks noChangeShapeType="1"/>
          </p:cNvSpPr>
          <p:nvPr/>
        </p:nvSpPr>
        <p:spPr bwMode="auto">
          <a:xfrm>
            <a:off x="4953000" y="6400800"/>
            <a:ext cx="3048000" cy="0"/>
          </a:xfrm>
          <a:prstGeom prst="line">
            <a:avLst/>
          </a:prstGeom>
          <a:noFill/>
          <a:ln w="9525">
            <a:solidFill>
              <a:schemeClr val="tx1"/>
            </a:solidFill>
            <a:round/>
            <a:headEnd/>
            <a:tailEnd/>
          </a:ln>
          <a:effectLst/>
        </p:spPr>
        <p:txBody>
          <a:bodyPr wrap="none" anchor="ctr"/>
          <a:lstStyle/>
          <a:p>
            <a:endParaRPr lang="en-IN"/>
          </a:p>
        </p:txBody>
      </p:sp>
      <p:sp>
        <p:nvSpPr>
          <p:cNvPr id="10261" name="Freeform 21"/>
          <p:cNvSpPr>
            <a:spLocks/>
          </p:cNvSpPr>
          <p:nvPr/>
        </p:nvSpPr>
        <p:spPr bwMode="auto">
          <a:xfrm>
            <a:off x="5029200" y="5473700"/>
            <a:ext cx="3200400" cy="939800"/>
          </a:xfrm>
          <a:custGeom>
            <a:avLst/>
            <a:gdLst/>
            <a:ahLst/>
            <a:cxnLst>
              <a:cxn ang="0">
                <a:pos x="0" y="584"/>
              </a:cxn>
              <a:cxn ang="0">
                <a:pos x="336" y="584"/>
              </a:cxn>
              <a:cxn ang="0">
                <a:pos x="672" y="584"/>
              </a:cxn>
              <a:cxn ang="0">
                <a:pos x="816" y="536"/>
              </a:cxn>
              <a:cxn ang="0">
                <a:pos x="1104" y="488"/>
              </a:cxn>
              <a:cxn ang="0">
                <a:pos x="1248" y="392"/>
              </a:cxn>
              <a:cxn ang="0">
                <a:pos x="1344" y="200"/>
              </a:cxn>
              <a:cxn ang="0">
                <a:pos x="1392" y="104"/>
              </a:cxn>
              <a:cxn ang="0">
                <a:pos x="1488" y="56"/>
              </a:cxn>
              <a:cxn ang="0">
                <a:pos x="1584" y="8"/>
              </a:cxn>
              <a:cxn ang="0">
                <a:pos x="2016" y="8"/>
              </a:cxn>
            </a:cxnLst>
            <a:rect l="0" t="0" r="r" b="b"/>
            <a:pathLst>
              <a:path w="2016" h="592">
                <a:moveTo>
                  <a:pt x="0" y="584"/>
                </a:moveTo>
                <a:cubicBezTo>
                  <a:pt x="112" y="584"/>
                  <a:pt x="224" y="584"/>
                  <a:pt x="336" y="584"/>
                </a:cubicBezTo>
                <a:cubicBezTo>
                  <a:pt x="448" y="584"/>
                  <a:pt x="592" y="592"/>
                  <a:pt x="672" y="584"/>
                </a:cubicBezTo>
                <a:cubicBezTo>
                  <a:pt x="752" y="576"/>
                  <a:pt x="744" y="552"/>
                  <a:pt x="816" y="536"/>
                </a:cubicBezTo>
                <a:cubicBezTo>
                  <a:pt x="888" y="520"/>
                  <a:pt x="1032" y="512"/>
                  <a:pt x="1104" y="488"/>
                </a:cubicBezTo>
                <a:cubicBezTo>
                  <a:pt x="1176" y="464"/>
                  <a:pt x="1208" y="440"/>
                  <a:pt x="1248" y="392"/>
                </a:cubicBezTo>
                <a:cubicBezTo>
                  <a:pt x="1288" y="344"/>
                  <a:pt x="1320" y="248"/>
                  <a:pt x="1344" y="200"/>
                </a:cubicBezTo>
                <a:cubicBezTo>
                  <a:pt x="1368" y="152"/>
                  <a:pt x="1368" y="128"/>
                  <a:pt x="1392" y="104"/>
                </a:cubicBezTo>
                <a:cubicBezTo>
                  <a:pt x="1416" y="80"/>
                  <a:pt x="1456" y="72"/>
                  <a:pt x="1488" y="56"/>
                </a:cubicBezTo>
                <a:cubicBezTo>
                  <a:pt x="1520" y="40"/>
                  <a:pt x="1496" y="16"/>
                  <a:pt x="1584" y="8"/>
                </a:cubicBezTo>
                <a:cubicBezTo>
                  <a:pt x="1672" y="0"/>
                  <a:pt x="1844" y="4"/>
                  <a:pt x="2016" y="8"/>
                </a:cubicBezTo>
              </a:path>
            </a:pathLst>
          </a:custGeom>
          <a:noFill/>
          <a:ln w="69850" cap="flat" cmpd="sng">
            <a:solidFill>
              <a:schemeClr val="tx1"/>
            </a:solidFill>
            <a:prstDash val="solid"/>
            <a:round/>
            <a:headEnd/>
            <a:tailEnd/>
          </a:ln>
          <a:effectLst/>
        </p:spPr>
        <p:txBody>
          <a:bodyPr wrap="none" anchor="ctr"/>
          <a:lstStyle/>
          <a:p>
            <a:endParaRPr lang="en-IN"/>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609600" y="152400"/>
            <a:ext cx="7772400" cy="1143000"/>
          </a:xfrm>
        </p:spPr>
        <p:txBody>
          <a:bodyPr/>
          <a:lstStyle/>
          <a:p>
            <a:r>
              <a:rPr lang="en-US"/>
              <a:t>LMS vs. Limiting Threshold</a:t>
            </a:r>
          </a:p>
        </p:txBody>
      </p:sp>
      <p:sp>
        <p:nvSpPr>
          <p:cNvPr id="11267" name="Rectangle 3"/>
          <p:cNvSpPr>
            <a:spLocks noGrp="1" noChangeArrowheads="1"/>
          </p:cNvSpPr>
          <p:nvPr>
            <p:ph type="body" idx="1"/>
          </p:nvPr>
        </p:nvSpPr>
        <p:spPr>
          <a:xfrm>
            <a:off x="685800" y="1143000"/>
            <a:ext cx="7772400" cy="4114800"/>
          </a:xfrm>
        </p:spPr>
        <p:txBody>
          <a:bodyPr/>
          <a:lstStyle/>
          <a:p>
            <a:pPr>
              <a:lnSpc>
                <a:spcPct val="90000"/>
              </a:lnSpc>
            </a:pPr>
            <a:r>
              <a:rPr lang="en-US" sz="2400"/>
              <a:t>With the new sigmoidal function that is differentiable, we can apply the delta rule toward learning.</a:t>
            </a:r>
          </a:p>
          <a:p>
            <a:pPr>
              <a:lnSpc>
                <a:spcPct val="90000"/>
              </a:lnSpc>
            </a:pPr>
            <a:r>
              <a:rPr lang="en-US" sz="2400"/>
              <a:t>Perceptron Method</a:t>
            </a:r>
          </a:p>
          <a:p>
            <a:pPr lvl="1">
              <a:lnSpc>
                <a:spcPct val="90000"/>
              </a:lnSpc>
            </a:pPr>
            <a:r>
              <a:rPr lang="en-US" sz="2000"/>
              <a:t>Forced output to 0 or 1, while LMS uses the net output</a:t>
            </a:r>
          </a:p>
          <a:p>
            <a:pPr lvl="1">
              <a:lnSpc>
                <a:spcPct val="90000"/>
              </a:lnSpc>
            </a:pPr>
            <a:r>
              <a:rPr lang="en-US" sz="2000"/>
              <a:t>Guaranteed to separate, if no error and is linearly separable</a:t>
            </a:r>
          </a:p>
          <a:p>
            <a:pPr lvl="2">
              <a:lnSpc>
                <a:spcPct val="90000"/>
              </a:lnSpc>
            </a:pPr>
            <a:r>
              <a:rPr lang="en-US" sz="1800"/>
              <a:t>Otherwise it may not converge</a:t>
            </a:r>
          </a:p>
          <a:p>
            <a:pPr>
              <a:lnSpc>
                <a:spcPct val="90000"/>
              </a:lnSpc>
            </a:pPr>
            <a:r>
              <a:rPr lang="en-US" sz="2400"/>
              <a:t>Gradient Descent Method:</a:t>
            </a:r>
          </a:p>
          <a:p>
            <a:pPr lvl="1">
              <a:lnSpc>
                <a:spcPct val="90000"/>
              </a:lnSpc>
            </a:pPr>
            <a:r>
              <a:rPr lang="en-US" sz="2000"/>
              <a:t>May oscillate and not converge</a:t>
            </a:r>
          </a:p>
          <a:p>
            <a:pPr lvl="1">
              <a:lnSpc>
                <a:spcPct val="90000"/>
              </a:lnSpc>
            </a:pPr>
            <a:r>
              <a:rPr lang="en-US" sz="2000"/>
              <a:t>May converge to wrong answer</a:t>
            </a:r>
          </a:p>
          <a:p>
            <a:pPr lvl="1">
              <a:lnSpc>
                <a:spcPct val="90000"/>
              </a:lnSpc>
            </a:pPr>
            <a:r>
              <a:rPr lang="en-US" sz="2000"/>
              <a:t>Will converge to some minimum even if the classes are not linearly separable, unlike the earlier perceptron training method</a:t>
            </a:r>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762000" y="0"/>
            <a:ext cx="7772400" cy="838200"/>
          </a:xfrm>
        </p:spPr>
        <p:txBody>
          <a:bodyPr/>
          <a:lstStyle/>
          <a:p>
            <a:r>
              <a:rPr lang="en-US"/>
              <a:t>Backpropagation Networks</a:t>
            </a:r>
          </a:p>
        </p:txBody>
      </p:sp>
      <p:sp>
        <p:nvSpPr>
          <p:cNvPr id="12291" name="Rectangle 3"/>
          <p:cNvSpPr>
            <a:spLocks noGrp="1" noChangeArrowheads="1"/>
          </p:cNvSpPr>
          <p:nvPr>
            <p:ph type="body" idx="1"/>
          </p:nvPr>
        </p:nvSpPr>
        <p:spPr>
          <a:xfrm>
            <a:off x="685800" y="838200"/>
            <a:ext cx="7772400" cy="1905000"/>
          </a:xfrm>
        </p:spPr>
        <p:txBody>
          <a:bodyPr/>
          <a:lstStyle/>
          <a:p>
            <a:r>
              <a:rPr lang="en-US" sz="2400"/>
              <a:t>Attributed to Rumelhart and McClelland, late 70’s</a:t>
            </a:r>
          </a:p>
          <a:p>
            <a:r>
              <a:rPr lang="en-US" sz="2400"/>
              <a:t>To bypass the linear classification problem, we can construct </a:t>
            </a:r>
            <a:r>
              <a:rPr lang="en-US" sz="2400" i="1"/>
              <a:t>multilayer</a:t>
            </a:r>
            <a:r>
              <a:rPr lang="en-US" sz="2400"/>
              <a:t> networks.  Typically we have </a:t>
            </a:r>
            <a:r>
              <a:rPr lang="en-US" sz="2400" i="1"/>
              <a:t>fully connected</a:t>
            </a:r>
            <a:r>
              <a:rPr lang="en-US" sz="2400"/>
              <a:t>, </a:t>
            </a:r>
            <a:r>
              <a:rPr lang="en-US" sz="2400" i="1"/>
              <a:t>feedforward</a:t>
            </a:r>
            <a:r>
              <a:rPr lang="en-US" sz="2400"/>
              <a:t> networks.</a:t>
            </a:r>
            <a:endParaRPr lang="en-US"/>
          </a:p>
        </p:txBody>
      </p:sp>
      <p:sp>
        <p:nvSpPr>
          <p:cNvPr id="12292" name="Oval 4"/>
          <p:cNvSpPr>
            <a:spLocks noChangeArrowheads="1"/>
          </p:cNvSpPr>
          <p:nvPr/>
        </p:nvSpPr>
        <p:spPr bwMode="auto">
          <a:xfrm>
            <a:off x="1143000" y="2743200"/>
            <a:ext cx="762000" cy="762000"/>
          </a:xfrm>
          <a:prstGeom prst="ellipse">
            <a:avLst/>
          </a:prstGeom>
          <a:solidFill>
            <a:schemeClr val="bg1"/>
          </a:solidFill>
          <a:ln w="9525">
            <a:solidFill>
              <a:schemeClr val="tx1"/>
            </a:solidFill>
            <a:round/>
            <a:headEnd/>
            <a:tailEnd/>
          </a:ln>
          <a:effectLst/>
        </p:spPr>
        <p:txBody>
          <a:bodyPr wrap="none" anchor="ctr"/>
          <a:lstStyle/>
          <a:p>
            <a:endParaRPr lang="en-IN"/>
          </a:p>
        </p:txBody>
      </p:sp>
      <p:sp>
        <p:nvSpPr>
          <p:cNvPr id="12293" name="Text Box 5"/>
          <p:cNvSpPr txBox="1">
            <a:spLocks noChangeArrowheads="1"/>
          </p:cNvSpPr>
          <p:nvPr/>
        </p:nvSpPr>
        <p:spPr bwMode="auto">
          <a:xfrm>
            <a:off x="1225550" y="2895600"/>
            <a:ext cx="438150" cy="457200"/>
          </a:xfrm>
          <a:prstGeom prst="rect">
            <a:avLst/>
          </a:prstGeom>
          <a:noFill/>
          <a:ln w="9525">
            <a:noFill/>
            <a:miter lim="800000"/>
            <a:headEnd/>
            <a:tailEnd/>
          </a:ln>
          <a:effectLst/>
        </p:spPr>
        <p:txBody>
          <a:bodyPr wrap="none" anchor="ctr">
            <a:spAutoFit/>
          </a:bodyPr>
          <a:lstStyle/>
          <a:p>
            <a:pPr algn="ctr"/>
            <a:r>
              <a:rPr lang="en-US"/>
              <a:t>I1</a:t>
            </a:r>
          </a:p>
        </p:txBody>
      </p:sp>
      <p:sp>
        <p:nvSpPr>
          <p:cNvPr id="12294" name="Oval 6"/>
          <p:cNvSpPr>
            <a:spLocks noChangeArrowheads="1"/>
          </p:cNvSpPr>
          <p:nvPr/>
        </p:nvSpPr>
        <p:spPr bwMode="auto">
          <a:xfrm>
            <a:off x="1066800" y="3581400"/>
            <a:ext cx="762000" cy="762000"/>
          </a:xfrm>
          <a:prstGeom prst="ellipse">
            <a:avLst/>
          </a:prstGeom>
          <a:solidFill>
            <a:schemeClr val="bg1"/>
          </a:solidFill>
          <a:ln w="9525">
            <a:solidFill>
              <a:schemeClr val="tx1"/>
            </a:solidFill>
            <a:round/>
            <a:headEnd/>
            <a:tailEnd/>
          </a:ln>
          <a:effectLst/>
        </p:spPr>
        <p:txBody>
          <a:bodyPr wrap="none" anchor="ctr"/>
          <a:lstStyle/>
          <a:p>
            <a:endParaRPr lang="en-IN"/>
          </a:p>
        </p:txBody>
      </p:sp>
      <p:sp>
        <p:nvSpPr>
          <p:cNvPr id="12295" name="Text Box 7"/>
          <p:cNvSpPr txBox="1">
            <a:spLocks noChangeArrowheads="1"/>
          </p:cNvSpPr>
          <p:nvPr/>
        </p:nvSpPr>
        <p:spPr bwMode="auto">
          <a:xfrm>
            <a:off x="1219200" y="3733800"/>
            <a:ext cx="438150" cy="457200"/>
          </a:xfrm>
          <a:prstGeom prst="rect">
            <a:avLst/>
          </a:prstGeom>
          <a:noFill/>
          <a:ln w="9525">
            <a:noFill/>
            <a:miter lim="800000"/>
            <a:headEnd/>
            <a:tailEnd/>
          </a:ln>
          <a:effectLst/>
        </p:spPr>
        <p:txBody>
          <a:bodyPr wrap="none" anchor="ctr">
            <a:spAutoFit/>
          </a:bodyPr>
          <a:lstStyle/>
          <a:p>
            <a:pPr algn="ctr"/>
            <a:r>
              <a:rPr lang="en-US"/>
              <a:t>I2</a:t>
            </a:r>
          </a:p>
        </p:txBody>
      </p:sp>
      <p:sp>
        <p:nvSpPr>
          <p:cNvPr id="12296" name="Oval 8"/>
          <p:cNvSpPr>
            <a:spLocks noChangeArrowheads="1"/>
          </p:cNvSpPr>
          <p:nvPr/>
        </p:nvSpPr>
        <p:spPr bwMode="auto">
          <a:xfrm>
            <a:off x="1066800" y="5257800"/>
            <a:ext cx="762000" cy="762000"/>
          </a:xfrm>
          <a:prstGeom prst="ellipse">
            <a:avLst/>
          </a:prstGeom>
          <a:solidFill>
            <a:schemeClr val="bg1"/>
          </a:solidFill>
          <a:ln w="9525">
            <a:solidFill>
              <a:schemeClr val="tx1"/>
            </a:solidFill>
            <a:round/>
            <a:headEnd/>
            <a:tailEnd/>
          </a:ln>
          <a:effectLst/>
        </p:spPr>
        <p:txBody>
          <a:bodyPr wrap="none" anchor="ctr"/>
          <a:lstStyle/>
          <a:p>
            <a:endParaRPr lang="en-IN"/>
          </a:p>
        </p:txBody>
      </p:sp>
      <p:sp>
        <p:nvSpPr>
          <p:cNvPr id="12297" name="Text Box 9"/>
          <p:cNvSpPr txBox="1">
            <a:spLocks noChangeArrowheads="1"/>
          </p:cNvSpPr>
          <p:nvPr/>
        </p:nvSpPr>
        <p:spPr bwMode="auto">
          <a:xfrm>
            <a:off x="1200150" y="5410200"/>
            <a:ext cx="336550" cy="457200"/>
          </a:xfrm>
          <a:prstGeom prst="rect">
            <a:avLst/>
          </a:prstGeom>
          <a:noFill/>
          <a:ln w="9525">
            <a:noFill/>
            <a:miter lim="800000"/>
            <a:headEnd/>
            <a:tailEnd/>
          </a:ln>
          <a:effectLst/>
        </p:spPr>
        <p:txBody>
          <a:bodyPr wrap="none" anchor="ctr">
            <a:spAutoFit/>
          </a:bodyPr>
          <a:lstStyle/>
          <a:p>
            <a:pPr algn="ctr"/>
            <a:r>
              <a:rPr lang="en-US"/>
              <a:t>1</a:t>
            </a:r>
          </a:p>
        </p:txBody>
      </p:sp>
      <p:sp>
        <p:nvSpPr>
          <p:cNvPr id="12299" name="Oval 11"/>
          <p:cNvSpPr>
            <a:spLocks noChangeArrowheads="1"/>
          </p:cNvSpPr>
          <p:nvPr/>
        </p:nvSpPr>
        <p:spPr bwMode="auto">
          <a:xfrm>
            <a:off x="3581400" y="2895600"/>
            <a:ext cx="762000" cy="762000"/>
          </a:xfrm>
          <a:prstGeom prst="ellipse">
            <a:avLst/>
          </a:prstGeom>
          <a:solidFill>
            <a:schemeClr val="bg1"/>
          </a:solidFill>
          <a:ln w="9525">
            <a:solidFill>
              <a:schemeClr val="tx1"/>
            </a:solidFill>
            <a:round/>
            <a:headEnd/>
            <a:tailEnd/>
          </a:ln>
          <a:effectLst/>
        </p:spPr>
        <p:txBody>
          <a:bodyPr wrap="none" anchor="ctr"/>
          <a:lstStyle/>
          <a:p>
            <a:endParaRPr lang="en-IN"/>
          </a:p>
        </p:txBody>
      </p:sp>
      <p:sp>
        <p:nvSpPr>
          <p:cNvPr id="12300" name="Text Box 12"/>
          <p:cNvSpPr txBox="1">
            <a:spLocks noChangeArrowheads="1"/>
          </p:cNvSpPr>
          <p:nvPr/>
        </p:nvSpPr>
        <p:spPr bwMode="auto">
          <a:xfrm>
            <a:off x="3860800" y="3048000"/>
            <a:ext cx="184150" cy="457200"/>
          </a:xfrm>
          <a:prstGeom prst="rect">
            <a:avLst/>
          </a:prstGeom>
          <a:noFill/>
          <a:ln w="9525">
            <a:noFill/>
            <a:miter lim="800000"/>
            <a:headEnd/>
            <a:tailEnd/>
          </a:ln>
          <a:effectLst/>
        </p:spPr>
        <p:txBody>
          <a:bodyPr wrap="none" anchor="ctr">
            <a:spAutoFit/>
          </a:bodyPr>
          <a:lstStyle/>
          <a:p>
            <a:pPr algn="ctr"/>
            <a:endParaRPr lang="en-US"/>
          </a:p>
        </p:txBody>
      </p:sp>
      <p:sp>
        <p:nvSpPr>
          <p:cNvPr id="12310" name="Text Box 22"/>
          <p:cNvSpPr txBox="1">
            <a:spLocks noChangeArrowheads="1"/>
          </p:cNvSpPr>
          <p:nvPr/>
        </p:nvSpPr>
        <p:spPr bwMode="auto">
          <a:xfrm>
            <a:off x="3200400" y="2514600"/>
            <a:ext cx="1866900" cy="457200"/>
          </a:xfrm>
          <a:prstGeom prst="rect">
            <a:avLst/>
          </a:prstGeom>
          <a:noFill/>
          <a:ln w="9525">
            <a:noFill/>
            <a:miter lim="800000"/>
            <a:headEnd/>
            <a:tailEnd/>
          </a:ln>
          <a:effectLst/>
        </p:spPr>
        <p:txBody>
          <a:bodyPr wrap="none" anchor="ctr">
            <a:spAutoFit/>
          </a:bodyPr>
          <a:lstStyle/>
          <a:p>
            <a:pPr algn="ctr"/>
            <a:r>
              <a:rPr lang="en-US"/>
              <a:t>Hidden Layer</a:t>
            </a:r>
          </a:p>
        </p:txBody>
      </p:sp>
      <p:sp>
        <p:nvSpPr>
          <p:cNvPr id="12311" name="Text Box 23"/>
          <p:cNvSpPr txBox="1">
            <a:spLocks noChangeArrowheads="1"/>
          </p:cNvSpPr>
          <p:nvPr/>
        </p:nvSpPr>
        <p:spPr bwMode="auto">
          <a:xfrm>
            <a:off x="3675063" y="3048000"/>
            <a:ext cx="557212" cy="457200"/>
          </a:xfrm>
          <a:prstGeom prst="rect">
            <a:avLst/>
          </a:prstGeom>
          <a:noFill/>
          <a:ln w="9525">
            <a:noFill/>
            <a:miter lim="800000"/>
            <a:headEnd/>
            <a:tailEnd/>
          </a:ln>
          <a:effectLst/>
        </p:spPr>
        <p:txBody>
          <a:bodyPr wrap="none" anchor="ctr">
            <a:spAutoFit/>
          </a:bodyPr>
          <a:lstStyle/>
          <a:p>
            <a:pPr algn="ctr"/>
            <a:r>
              <a:rPr lang="en-US"/>
              <a:t>H1</a:t>
            </a:r>
          </a:p>
        </p:txBody>
      </p:sp>
      <p:sp>
        <p:nvSpPr>
          <p:cNvPr id="12312" name="Oval 24"/>
          <p:cNvSpPr>
            <a:spLocks noChangeArrowheads="1"/>
          </p:cNvSpPr>
          <p:nvPr/>
        </p:nvSpPr>
        <p:spPr bwMode="auto">
          <a:xfrm>
            <a:off x="3581400" y="4191000"/>
            <a:ext cx="762000" cy="762000"/>
          </a:xfrm>
          <a:prstGeom prst="ellipse">
            <a:avLst/>
          </a:prstGeom>
          <a:solidFill>
            <a:schemeClr val="bg1"/>
          </a:solidFill>
          <a:ln w="9525">
            <a:solidFill>
              <a:schemeClr val="tx1"/>
            </a:solidFill>
            <a:round/>
            <a:headEnd/>
            <a:tailEnd/>
          </a:ln>
          <a:effectLst/>
        </p:spPr>
        <p:txBody>
          <a:bodyPr wrap="none" anchor="ctr"/>
          <a:lstStyle/>
          <a:p>
            <a:endParaRPr lang="en-IN"/>
          </a:p>
        </p:txBody>
      </p:sp>
      <p:sp>
        <p:nvSpPr>
          <p:cNvPr id="12313" name="Text Box 25"/>
          <p:cNvSpPr txBox="1">
            <a:spLocks noChangeArrowheads="1"/>
          </p:cNvSpPr>
          <p:nvPr/>
        </p:nvSpPr>
        <p:spPr bwMode="auto">
          <a:xfrm>
            <a:off x="3860800" y="4343400"/>
            <a:ext cx="184150" cy="457200"/>
          </a:xfrm>
          <a:prstGeom prst="rect">
            <a:avLst/>
          </a:prstGeom>
          <a:noFill/>
          <a:ln w="9525">
            <a:noFill/>
            <a:miter lim="800000"/>
            <a:headEnd/>
            <a:tailEnd/>
          </a:ln>
          <a:effectLst/>
        </p:spPr>
        <p:txBody>
          <a:bodyPr wrap="none" anchor="ctr">
            <a:spAutoFit/>
          </a:bodyPr>
          <a:lstStyle/>
          <a:p>
            <a:pPr algn="ctr"/>
            <a:endParaRPr lang="en-US"/>
          </a:p>
        </p:txBody>
      </p:sp>
      <p:sp>
        <p:nvSpPr>
          <p:cNvPr id="12314" name="Text Box 26"/>
          <p:cNvSpPr txBox="1">
            <a:spLocks noChangeArrowheads="1"/>
          </p:cNvSpPr>
          <p:nvPr/>
        </p:nvSpPr>
        <p:spPr bwMode="auto">
          <a:xfrm>
            <a:off x="3675063" y="4343400"/>
            <a:ext cx="557212" cy="457200"/>
          </a:xfrm>
          <a:prstGeom prst="rect">
            <a:avLst/>
          </a:prstGeom>
          <a:noFill/>
          <a:ln w="9525">
            <a:noFill/>
            <a:miter lim="800000"/>
            <a:headEnd/>
            <a:tailEnd/>
          </a:ln>
          <a:effectLst/>
        </p:spPr>
        <p:txBody>
          <a:bodyPr wrap="none" anchor="ctr">
            <a:spAutoFit/>
          </a:bodyPr>
          <a:lstStyle/>
          <a:p>
            <a:pPr algn="ctr"/>
            <a:r>
              <a:rPr lang="en-US"/>
              <a:t>H2</a:t>
            </a:r>
          </a:p>
        </p:txBody>
      </p:sp>
      <p:sp>
        <p:nvSpPr>
          <p:cNvPr id="12315" name="Oval 27"/>
          <p:cNvSpPr>
            <a:spLocks noChangeArrowheads="1"/>
          </p:cNvSpPr>
          <p:nvPr/>
        </p:nvSpPr>
        <p:spPr bwMode="auto">
          <a:xfrm>
            <a:off x="5697538" y="2819400"/>
            <a:ext cx="762000" cy="762000"/>
          </a:xfrm>
          <a:prstGeom prst="ellipse">
            <a:avLst/>
          </a:prstGeom>
          <a:solidFill>
            <a:schemeClr val="bg1"/>
          </a:solidFill>
          <a:ln w="9525">
            <a:solidFill>
              <a:schemeClr val="tx1"/>
            </a:solidFill>
            <a:round/>
            <a:headEnd/>
            <a:tailEnd/>
          </a:ln>
          <a:effectLst/>
        </p:spPr>
        <p:txBody>
          <a:bodyPr wrap="none" anchor="ctr"/>
          <a:lstStyle/>
          <a:p>
            <a:endParaRPr lang="en-IN"/>
          </a:p>
        </p:txBody>
      </p:sp>
      <p:sp>
        <p:nvSpPr>
          <p:cNvPr id="12316" name="Text Box 28"/>
          <p:cNvSpPr txBox="1">
            <a:spLocks noChangeArrowheads="1"/>
          </p:cNvSpPr>
          <p:nvPr/>
        </p:nvSpPr>
        <p:spPr bwMode="auto">
          <a:xfrm>
            <a:off x="5976938" y="2971800"/>
            <a:ext cx="184150" cy="457200"/>
          </a:xfrm>
          <a:prstGeom prst="rect">
            <a:avLst/>
          </a:prstGeom>
          <a:noFill/>
          <a:ln w="9525">
            <a:noFill/>
            <a:miter lim="800000"/>
            <a:headEnd/>
            <a:tailEnd/>
          </a:ln>
          <a:effectLst/>
        </p:spPr>
        <p:txBody>
          <a:bodyPr wrap="none" anchor="ctr">
            <a:spAutoFit/>
          </a:bodyPr>
          <a:lstStyle/>
          <a:p>
            <a:pPr algn="ctr"/>
            <a:endParaRPr lang="en-US"/>
          </a:p>
        </p:txBody>
      </p:sp>
      <p:sp>
        <p:nvSpPr>
          <p:cNvPr id="12317" name="Text Box 29"/>
          <p:cNvSpPr txBox="1">
            <a:spLocks noChangeArrowheads="1"/>
          </p:cNvSpPr>
          <p:nvPr/>
        </p:nvSpPr>
        <p:spPr bwMode="auto">
          <a:xfrm>
            <a:off x="5791200" y="2971800"/>
            <a:ext cx="557213" cy="457200"/>
          </a:xfrm>
          <a:prstGeom prst="rect">
            <a:avLst/>
          </a:prstGeom>
          <a:noFill/>
          <a:ln w="9525">
            <a:noFill/>
            <a:miter lim="800000"/>
            <a:headEnd/>
            <a:tailEnd/>
          </a:ln>
          <a:effectLst/>
        </p:spPr>
        <p:txBody>
          <a:bodyPr wrap="none" anchor="ctr">
            <a:spAutoFit/>
          </a:bodyPr>
          <a:lstStyle/>
          <a:p>
            <a:pPr algn="ctr"/>
            <a:r>
              <a:rPr lang="en-US"/>
              <a:t>O1</a:t>
            </a:r>
          </a:p>
        </p:txBody>
      </p:sp>
      <p:sp>
        <p:nvSpPr>
          <p:cNvPr id="12318" name="Oval 30"/>
          <p:cNvSpPr>
            <a:spLocks noChangeArrowheads="1"/>
          </p:cNvSpPr>
          <p:nvPr/>
        </p:nvSpPr>
        <p:spPr bwMode="auto">
          <a:xfrm>
            <a:off x="5664200" y="4191000"/>
            <a:ext cx="762000" cy="762000"/>
          </a:xfrm>
          <a:prstGeom prst="ellipse">
            <a:avLst/>
          </a:prstGeom>
          <a:solidFill>
            <a:schemeClr val="bg1"/>
          </a:solidFill>
          <a:ln w="9525">
            <a:solidFill>
              <a:schemeClr val="tx1"/>
            </a:solidFill>
            <a:round/>
            <a:headEnd/>
            <a:tailEnd/>
          </a:ln>
          <a:effectLst/>
        </p:spPr>
        <p:txBody>
          <a:bodyPr wrap="none" anchor="ctr"/>
          <a:lstStyle/>
          <a:p>
            <a:endParaRPr lang="en-IN"/>
          </a:p>
        </p:txBody>
      </p:sp>
      <p:sp>
        <p:nvSpPr>
          <p:cNvPr id="12319" name="Text Box 31"/>
          <p:cNvSpPr txBox="1">
            <a:spLocks noChangeArrowheads="1"/>
          </p:cNvSpPr>
          <p:nvPr/>
        </p:nvSpPr>
        <p:spPr bwMode="auto">
          <a:xfrm>
            <a:off x="5943600" y="4343400"/>
            <a:ext cx="184150" cy="457200"/>
          </a:xfrm>
          <a:prstGeom prst="rect">
            <a:avLst/>
          </a:prstGeom>
          <a:noFill/>
          <a:ln w="9525">
            <a:noFill/>
            <a:miter lim="800000"/>
            <a:headEnd/>
            <a:tailEnd/>
          </a:ln>
          <a:effectLst/>
        </p:spPr>
        <p:txBody>
          <a:bodyPr wrap="none" anchor="ctr">
            <a:spAutoFit/>
          </a:bodyPr>
          <a:lstStyle/>
          <a:p>
            <a:pPr algn="ctr"/>
            <a:endParaRPr lang="en-US"/>
          </a:p>
        </p:txBody>
      </p:sp>
      <p:sp>
        <p:nvSpPr>
          <p:cNvPr id="12320" name="Text Box 32"/>
          <p:cNvSpPr txBox="1">
            <a:spLocks noChangeArrowheads="1"/>
          </p:cNvSpPr>
          <p:nvPr/>
        </p:nvSpPr>
        <p:spPr bwMode="auto">
          <a:xfrm>
            <a:off x="5757863" y="4343400"/>
            <a:ext cx="557212" cy="457200"/>
          </a:xfrm>
          <a:prstGeom prst="rect">
            <a:avLst/>
          </a:prstGeom>
          <a:noFill/>
          <a:ln w="9525">
            <a:noFill/>
            <a:miter lim="800000"/>
            <a:headEnd/>
            <a:tailEnd/>
          </a:ln>
          <a:effectLst/>
        </p:spPr>
        <p:txBody>
          <a:bodyPr wrap="none" anchor="ctr">
            <a:spAutoFit/>
          </a:bodyPr>
          <a:lstStyle/>
          <a:p>
            <a:pPr algn="ctr"/>
            <a:r>
              <a:rPr lang="en-US"/>
              <a:t>O2</a:t>
            </a:r>
          </a:p>
        </p:txBody>
      </p:sp>
      <p:sp>
        <p:nvSpPr>
          <p:cNvPr id="12321" name="Line 33"/>
          <p:cNvSpPr>
            <a:spLocks noChangeShapeType="1"/>
          </p:cNvSpPr>
          <p:nvPr/>
        </p:nvSpPr>
        <p:spPr bwMode="auto">
          <a:xfrm>
            <a:off x="1981200" y="3124200"/>
            <a:ext cx="1524000" cy="152400"/>
          </a:xfrm>
          <a:prstGeom prst="line">
            <a:avLst/>
          </a:prstGeom>
          <a:noFill/>
          <a:ln w="9525">
            <a:solidFill>
              <a:schemeClr val="tx1"/>
            </a:solidFill>
            <a:round/>
            <a:headEnd/>
            <a:tailEnd type="triangle" w="med" len="med"/>
          </a:ln>
          <a:effectLst/>
        </p:spPr>
        <p:txBody>
          <a:bodyPr wrap="none" anchor="ctr"/>
          <a:lstStyle/>
          <a:p>
            <a:endParaRPr lang="en-IN"/>
          </a:p>
        </p:txBody>
      </p:sp>
      <p:sp>
        <p:nvSpPr>
          <p:cNvPr id="12322" name="Line 34"/>
          <p:cNvSpPr>
            <a:spLocks noChangeShapeType="1"/>
          </p:cNvSpPr>
          <p:nvPr/>
        </p:nvSpPr>
        <p:spPr bwMode="auto">
          <a:xfrm>
            <a:off x="1981200" y="3124200"/>
            <a:ext cx="1524000" cy="1524000"/>
          </a:xfrm>
          <a:prstGeom prst="line">
            <a:avLst/>
          </a:prstGeom>
          <a:noFill/>
          <a:ln w="9525">
            <a:solidFill>
              <a:schemeClr val="tx1"/>
            </a:solidFill>
            <a:round/>
            <a:headEnd/>
            <a:tailEnd type="triangle" w="med" len="med"/>
          </a:ln>
          <a:effectLst/>
        </p:spPr>
        <p:txBody>
          <a:bodyPr wrap="none" anchor="ctr"/>
          <a:lstStyle/>
          <a:p>
            <a:endParaRPr lang="en-IN"/>
          </a:p>
        </p:txBody>
      </p:sp>
      <p:sp>
        <p:nvSpPr>
          <p:cNvPr id="12323" name="Line 35"/>
          <p:cNvSpPr>
            <a:spLocks noChangeShapeType="1"/>
          </p:cNvSpPr>
          <p:nvPr/>
        </p:nvSpPr>
        <p:spPr bwMode="auto">
          <a:xfrm flipV="1">
            <a:off x="1905000" y="3352800"/>
            <a:ext cx="1600200" cy="685800"/>
          </a:xfrm>
          <a:prstGeom prst="line">
            <a:avLst/>
          </a:prstGeom>
          <a:noFill/>
          <a:ln w="9525">
            <a:solidFill>
              <a:schemeClr val="tx1"/>
            </a:solidFill>
            <a:round/>
            <a:headEnd/>
            <a:tailEnd type="triangle" w="med" len="med"/>
          </a:ln>
          <a:effectLst/>
        </p:spPr>
        <p:txBody>
          <a:bodyPr wrap="none" anchor="ctr"/>
          <a:lstStyle/>
          <a:p>
            <a:endParaRPr lang="en-IN"/>
          </a:p>
        </p:txBody>
      </p:sp>
      <p:sp>
        <p:nvSpPr>
          <p:cNvPr id="12324" name="Line 36"/>
          <p:cNvSpPr>
            <a:spLocks noChangeShapeType="1"/>
          </p:cNvSpPr>
          <p:nvPr/>
        </p:nvSpPr>
        <p:spPr bwMode="auto">
          <a:xfrm>
            <a:off x="1905000" y="4114800"/>
            <a:ext cx="1524000" cy="533400"/>
          </a:xfrm>
          <a:prstGeom prst="line">
            <a:avLst/>
          </a:prstGeom>
          <a:noFill/>
          <a:ln w="9525">
            <a:solidFill>
              <a:schemeClr val="tx1"/>
            </a:solidFill>
            <a:round/>
            <a:headEnd/>
            <a:tailEnd type="triangle" w="med" len="med"/>
          </a:ln>
          <a:effectLst/>
        </p:spPr>
        <p:txBody>
          <a:bodyPr wrap="none" anchor="ctr"/>
          <a:lstStyle/>
          <a:p>
            <a:endParaRPr lang="en-IN"/>
          </a:p>
        </p:txBody>
      </p:sp>
      <p:sp>
        <p:nvSpPr>
          <p:cNvPr id="12325" name="Line 37"/>
          <p:cNvSpPr>
            <a:spLocks noChangeShapeType="1"/>
          </p:cNvSpPr>
          <p:nvPr/>
        </p:nvSpPr>
        <p:spPr bwMode="auto">
          <a:xfrm flipV="1">
            <a:off x="1828800" y="3429000"/>
            <a:ext cx="1600200" cy="1981200"/>
          </a:xfrm>
          <a:prstGeom prst="line">
            <a:avLst/>
          </a:prstGeom>
          <a:noFill/>
          <a:ln w="9525">
            <a:solidFill>
              <a:schemeClr val="tx1"/>
            </a:solidFill>
            <a:round/>
            <a:headEnd/>
            <a:tailEnd type="triangle" w="med" len="med"/>
          </a:ln>
          <a:effectLst/>
        </p:spPr>
        <p:txBody>
          <a:bodyPr wrap="none" anchor="ctr"/>
          <a:lstStyle/>
          <a:p>
            <a:endParaRPr lang="en-IN"/>
          </a:p>
        </p:txBody>
      </p:sp>
      <p:sp>
        <p:nvSpPr>
          <p:cNvPr id="12326" name="Line 38"/>
          <p:cNvSpPr>
            <a:spLocks noChangeShapeType="1"/>
          </p:cNvSpPr>
          <p:nvPr/>
        </p:nvSpPr>
        <p:spPr bwMode="auto">
          <a:xfrm flipV="1">
            <a:off x="1828800" y="4724400"/>
            <a:ext cx="1600200" cy="762000"/>
          </a:xfrm>
          <a:prstGeom prst="line">
            <a:avLst/>
          </a:prstGeom>
          <a:noFill/>
          <a:ln w="9525">
            <a:solidFill>
              <a:schemeClr val="tx1"/>
            </a:solidFill>
            <a:round/>
            <a:headEnd/>
            <a:tailEnd type="triangle" w="med" len="med"/>
          </a:ln>
          <a:effectLst/>
        </p:spPr>
        <p:txBody>
          <a:bodyPr wrap="none" anchor="ctr"/>
          <a:lstStyle/>
          <a:p>
            <a:endParaRPr lang="en-IN"/>
          </a:p>
        </p:txBody>
      </p:sp>
      <p:sp>
        <p:nvSpPr>
          <p:cNvPr id="12327" name="Line 39"/>
          <p:cNvSpPr>
            <a:spLocks noChangeShapeType="1"/>
          </p:cNvSpPr>
          <p:nvPr/>
        </p:nvSpPr>
        <p:spPr bwMode="auto">
          <a:xfrm>
            <a:off x="4419600" y="3276600"/>
            <a:ext cx="1143000" cy="0"/>
          </a:xfrm>
          <a:prstGeom prst="line">
            <a:avLst/>
          </a:prstGeom>
          <a:noFill/>
          <a:ln w="9525">
            <a:solidFill>
              <a:schemeClr val="tx1"/>
            </a:solidFill>
            <a:round/>
            <a:headEnd/>
            <a:tailEnd type="triangle" w="med" len="med"/>
          </a:ln>
          <a:effectLst/>
        </p:spPr>
        <p:txBody>
          <a:bodyPr wrap="none" anchor="ctr"/>
          <a:lstStyle/>
          <a:p>
            <a:endParaRPr lang="en-IN"/>
          </a:p>
        </p:txBody>
      </p:sp>
      <p:sp>
        <p:nvSpPr>
          <p:cNvPr id="12328" name="Line 40"/>
          <p:cNvSpPr>
            <a:spLocks noChangeShapeType="1"/>
          </p:cNvSpPr>
          <p:nvPr/>
        </p:nvSpPr>
        <p:spPr bwMode="auto">
          <a:xfrm>
            <a:off x="4419600" y="3352800"/>
            <a:ext cx="1143000" cy="1143000"/>
          </a:xfrm>
          <a:prstGeom prst="line">
            <a:avLst/>
          </a:prstGeom>
          <a:noFill/>
          <a:ln w="9525">
            <a:solidFill>
              <a:schemeClr val="tx1"/>
            </a:solidFill>
            <a:round/>
            <a:headEnd/>
            <a:tailEnd type="triangle" w="med" len="med"/>
          </a:ln>
          <a:effectLst/>
        </p:spPr>
        <p:txBody>
          <a:bodyPr wrap="none" anchor="ctr"/>
          <a:lstStyle/>
          <a:p>
            <a:endParaRPr lang="en-IN"/>
          </a:p>
        </p:txBody>
      </p:sp>
      <p:sp>
        <p:nvSpPr>
          <p:cNvPr id="12329" name="Line 41"/>
          <p:cNvSpPr>
            <a:spLocks noChangeShapeType="1"/>
          </p:cNvSpPr>
          <p:nvPr/>
        </p:nvSpPr>
        <p:spPr bwMode="auto">
          <a:xfrm flipV="1">
            <a:off x="4419600" y="3352800"/>
            <a:ext cx="1143000" cy="1295400"/>
          </a:xfrm>
          <a:prstGeom prst="line">
            <a:avLst/>
          </a:prstGeom>
          <a:noFill/>
          <a:ln w="9525">
            <a:solidFill>
              <a:schemeClr val="tx1"/>
            </a:solidFill>
            <a:round/>
            <a:headEnd/>
            <a:tailEnd type="triangle" w="med" len="med"/>
          </a:ln>
          <a:effectLst/>
        </p:spPr>
        <p:txBody>
          <a:bodyPr wrap="none" anchor="ctr"/>
          <a:lstStyle/>
          <a:p>
            <a:endParaRPr lang="en-IN"/>
          </a:p>
        </p:txBody>
      </p:sp>
      <p:sp>
        <p:nvSpPr>
          <p:cNvPr id="12330" name="Line 42"/>
          <p:cNvSpPr>
            <a:spLocks noChangeShapeType="1"/>
          </p:cNvSpPr>
          <p:nvPr/>
        </p:nvSpPr>
        <p:spPr bwMode="auto">
          <a:xfrm>
            <a:off x="4419600" y="4648200"/>
            <a:ext cx="1143000" cy="0"/>
          </a:xfrm>
          <a:prstGeom prst="line">
            <a:avLst/>
          </a:prstGeom>
          <a:noFill/>
          <a:ln w="9525">
            <a:solidFill>
              <a:schemeClr val="tx1"/>
            </a:solidFill>
            <a:round/>
            <a:headEnd/>
            <a:tailEnd type="triangle" w="med" len="med"/>
          </a:ln>
          <a:effectLst/>
        </p:spPr>
        <p:txBody>
          <a:bodyPr wrap="none" anchor="ctr"/>
          <a:lstStyle/>
          <a:p>
            <a:endParaRPr lang="en-IN"/>
          </a:p>
        </p:txBody>
      </p:sp>
      <p:sp>
        <p:nvSpPr>
          <p:cNvPr id="12331" name="Text Box 43"/>
          <p:cNvSpPr txBox="1">
            <a:spLocks noChangeArrowheads="1"/>
          </p:cNvSpPr>
          <p:nvPr/>
        </p:nvSpPr>
        <p:spPr bwMode="auto">
          <a:xfrm>
            <a:off x="889000" y="2438400"/>
            <a:ext cx="1612900" cy="457200"/>
          </a:xfrm>
          <a:prstGeom prst="rect">
            <a:avLst/>
          </a:prstGeom>
          <a:noFill/>
          <a:ln w="9525">
            <a:noFill/>
            <a:miter lim="800000"/>
            <a:headEnd/>
            <a:tailEnd/>
          </a:ln>
          <a:effectLst/>
        </p:spPr>
        <p:txBody>
          <a:bodyPr wrap="none" anchor="ctr">
            <a:spAutoFit/>
          </a:bodyPr>
          <a:lstStyle/>
          <a:p>
            <a:pPr algn="ctr"/>
            <a:r>
              <a:rPr lang="en-US"/>
              <a:t>Input Layer</a:t>
            </a:r>
          </a:p>
        </p:txBody>
      </p:sp>
      <p:sp>
        <p:nvSpPr>
          <p:cNvPr id="12332" name="Text Box 44"/>
          <p:cNvSpPr txBox="1">
            <a:spLocks noChangeArrowheads="1"/>
          </p:cNvSpPr>
          <p:nvPr/>
        </p:nvSpPr>
        <p:spPr bwMode="auto">
          <a:xfrm>
            <a:off x="5437188" y="2438400"/>
            <a:ext cx="1816100" cy="457200"/>
          </a:xfrm>
          <a:prstGeom prst="rect">
            <a:avLst/>
          </a:prstGeom>
          <a:noFill/>
          <a:ln w="9525">
            <a:noFill/>
            <a:miter lim="800000"/>
            <a:headEnd/>
            <a:tailEnd/>
          </a:ln>
          <a:effectLst/>
        </p:spPr>
        <p:txBody>
          <a:bodyPr wrap="none" anchor="ctr">
            <a:spAutoFit/>
          </a:bodyPr>
          <a:lstStyle/>
          <a:p>
            <a:pPr algn="ctr"/>
            <a:r>
              <a:rPr lang="en-US"/>
              <a:t>Output Layer</a:t>
            </a:r>
          </a:p>
        </p:txBody>
      </p:sp>
      <p:sp>
        <p:nvSpPr>
          <p:cNvPr id="12333" name="Rectangle 45"/>
          <p:cNvSpPr>
            <a:spLocks noChangeArrowheads="1"/>
          </p:cNvSpPr>
          <p:nvPr/>
        </p:nvSpPr>
        <p:spPr bwMode="auto">
          <a:xfrm>
            <a:off x="2057400" y="5334000"/>
            <a:ext cx="685800" cy="457200"/>
          </a:xfrm>
          <a:prstGeom prst="rect">
            <a:avLst/>
          </a:prstGeom>
          <a:noFill/>
          <a:ln w="9525">
            <a:noFill/>
            <a:miter lim="800000"/>
            <a:headEnd/>
            <a:tailEnd/>
          </a:ln>
          <a:effectLst/>
        </p:spPr>
        <p:txBody>
          <a:bodyPr anchor="ctr">
            <a:spAutoFit/>
          </a:bodyPr>
          <a:lstStyle/>
          <a:p>
            <a:pPr algn="ctr"/>
            <a:r>
              <a:rPr lang="en-US"/>
              <a:t>W</a:t>
            </a:r>
            <a:r>
              <a:rPr lang="en-US" baseline="-25000"/>
              <a:t>i,j</a:t>
            </a:r>
            <a:endParaRPr lang="en-US"/>
          </a:p>
        </p:txBody>
      </p:sp>
      <p:sp>
        <p:nvSpPr>
          <p:cNvPr id="12334" name="Rectangle 46"/>
          <p:cNvSpPr>
            <a:spLocks noChangeArrowheads="1"/>
          </p:cNvSpPr>
          <p:nvPr/>
        </p:nvSpPr>
        <p:spPr bwMode="auto">
          <a:xfrm>
            <a:off x="4495800" y="5257800"/>
            <a:ext cx="681038" cy="457200"/>
          </a:xfrm>
          <a:prstGeom prst="rect">
            <a:avLst/>
          </a:prstGeom>
          <a:noFill/>
          <a:ln w="9525">
            <a:noFill/>
            <a:miter lim="800000"/>
            <a:headEnd/>
            <a:tailEnd/>
          </a:ln>
          <a:effectLst/>
        </p:spPr>
        <p:txBody>
          <a:bodyPr anchor="ctr">
            <a:spAutoFit/>
          </a:bodyPr>
          <a:lstStyle/>
          <a:p>
            <a:pPr algn="ctr"/>
            <a:r>
              <a:rPr lang="en-US"/>
              <a:t>W</a:t>
            </a:r>
            <a:r>
              <a:rPr lang="en-US" baseline="-25000"/>
              <a:t>j,k</a:t>
            </a:r>
          </a:p>
        </p:txBody>
      </p:sp>
      <p:sp>
        <p:nvSpPr>
          <p:cNvPr id="12341" name="Rectangle 53"/>
          <p:cNvSpPr>
            <a:spLocks noChangeArrowheads="1"/>
          </p:cNvSpPr>
          <p:nvPr/>
        </p:nvSpPr>
        <p:spPr bwMode="auto">
          <a:xfrm>
            <a:off x="1143000" y="6096000"/>
            <a:ext cx="1301750" cy="457200"/>
          </a:xfrm>
          <a:prstGeom prst="rect">
            <a:avLst/>
          </a:prstGeom>
          <a:noFill/>
          <a:ln w="9525">
            <a:noFill/>
            <a:miter lim="800000"/>
            <a:headEnd/>
            <a:tailEnd/>
          </a:ln>
          <a:effectLst/>
        </p:spPr>
        <p:txBody>
          <a:bodyPr wrap="none" anchor="ctr">
            <a:spAutoFit/>
          </a:bodyPr>
          <a:lstStyle/>
          <a:p>
            <a:pPr algn="ctr"/>
            <a:r>
              <a:rPr lang="en-US"/>
              <a:t>1’s - bias</a:t>
            </a:r>
          </a:p>
        </p:txBody>
      </p:sp>
      <p:graphicFrame>
        <p:nvGraphicFramePr>
          <p:cNvPr id="12342" name="Object 54"/>
          <p:cNvGraphicFramePr>
            <a:graphicFrameLocks noChangeAspect="1"/>
          </p:cNvGraphicFramePr>
          <p:nvPr/>
        </p:nvGraphicFramePr>
        <p:xfrm>
          <a:off x="6496050" y="3949700"/>
          <a:ext cx="2317750" cy="936625"/>
        </p:xfrm>
        <a:graphic>
          <a:graphicData uri="http://schemas.openxmlformats.org/presentationml/2006/ole">
            <p:oleObj spid="_x0000_s12342" name="Equation" r:id="rId4" imgW="1257120" imgH="507960" progId="Equation.3">
              <p:embed/>
            </p:oleObj>
          </a:graphicData>
        </a:graphic>
      </p:graphicFrame>
      <p:sp>
        <p:nvSpPr>
          <p:cNvPr id="12343" name="Oval 55"/>
          <p:cNvSpPr>
            <a:spLocks noChangeArrowheads="1"/>
          </p:cNvSpPr>
          <p:nvPr/>
        </p:nvSpPr>
        <p:spPr bwMode="auto">
          <a:xfrm>
            <a:off x="1066800" y="4419600"/>
            <a:ext cx="784225" cy="762000"/>
          </a:xfrm>
          <a:prstGeom prst="ellipse">
            <a:avLst/>
          </a:prstGeom>
          <a:solidFill>
            <a:schemeClr val="bg1"/>
          </a:solidFill>
          <a:ln w="9525">
            <a:solidFill>
              <a:schemeClr val="tx1"/>
            </a:solidFill>
            <a:round/>
            <a:headEnd/>
            <a:tailEnd/>
          </a:ln>
          <a:effectLst/>
        </p:spPr>
        <p:txBody>
          <a:bodyPr wrap="none" anchor="ctr"/>
          <a:lstStyle/>
          <a:p>
            <a:endParaRPr lang="en-IN"/>
          </a:p>
        </p:txBody>
      </p:sp>
      <p:sp>
        <p:nvSpPr>
          <p:cNvPr id="12344" name="Text Box 56"/>
          <p:cNvSpPr txBox="1">
            <a:spLocks noChangeArrowheads="1"/>
          </p:cNvSpPr>
          <p:nvPr/>
        </p:nvSpPr>
        <p:spPr bwMode="auto">
          <a:xfrm>
            <a:off x="1155700" y="4572000"/>
            <a:ext cx="438150" cy="457200"/>
          </a:xfrm>
          <a:prstGeom prst="rect">
            <a:avLst/>
          </a:prstGeom>
          <a:noFill/>
          <a:ln w="9525">
            <a:noFill/>
            <a:miter lim="800000"/>
            <a:headEnd/>
            <a:tailEnd/>
          </a:ln>
          <a:effectLst/>
        </p:spPr>
        <p:txBody>
          <a:bodyPr wrap="none" anchor="ctr">
            <a:spAutoFit/>
          </a:bodyPr>
          <a:lstStyle/>
          <a:p>
            <a:pPr algn="ctr"/>
            <a:r>
              <a:rPr lang="en-US"/>
              <a:t>I3</a:t>
            </a:r>
          </a:p>
        </p:txBody>
      </p:sp>
      <p:sp>
        <p:nvSpPr>
          <p:cNvPr id="12345" name="Oval 57"/>
          <p:cNvSpPr>
            <a:spLocks noChangeArrowheads="1"/>
          </p:cNvSpPr>
          <p:nvPr/>
        </p:nvSpPr>
        <p:spPr bwMode="auto">
          <a:xfrm>
            <a:off x="3563938" y="5105400"/>
            <a:ext cx="762000" cy="762000"/>
          </a:xfrm>
          <a:prstGeom prst="ellipse">
            <a:avLst/>
          </a:prstGeom>
          <a:solidFill>
            <a:schemeClr val="bg1"/>
          </a:solidFill>
          <a:ln w="9525">
            <a:solidFill>
              <a:schemeClr val="tx1"/>
            </a:solidFill>
            <a:round/>
            <a:headEnd/>
            <a:tailEnd/>
          </a:ln>
          <a:effectLst/>
        </p:spPr>
        <p:txBody>
          <a:bodyPr wrap="none" anchor="ctr"/>
          <a:lstStyle/>
          <a:p>
            <a:endParaRPr lang="en-IN"/>
          </a:p>
        </p:txBody>
      </p:sp>
      <p:sp>
        <p:nvSpPr>
          <p:cNvPr id="12346" name="Text Box 58"/>
          <p:cNvSpPr txBox="1">
            <a:spLocks noChangeArrowheads="1"/>
          </p:cNvSpPr>
          <p:nvPr/>
        </p:nvSpPr>
        <p:spPr bwMode="auto">
          <a:xfrm>
            <a:off x="3843338" y="5257800"/>
            <a:ext cx="184150" cy="457200"/>
          </a:xfrm>
          <a:prstGeom prst="rect">
            <a:avLst/>
          </a:prstGeom>
          <a:noFill/>
          <a:ln w="9525">
            <a:noFill/>
            <a:miter lim="800000"/>
            <a:headEnd/>
            <a:tailEnd/>
          </a:ln>
          <a:effectLst/>
        </p:spPr>
        <p:txBody>
          <a:bodyPr wrap="none" anchor="ctr">
            <a:spAutoFit/>
          </a:bodyPr>
          <a:lstStyle/>
          <a:p>
            <a:pPr algn="ctr"/>
            <a:endParaRPr lang="en-US"/>
          </a:p>
        </p:txBody>
      </p:sp>
      <p:sp>
        <p:nvSpPr>
          <p:cNvPr id="12347" name="Text Box 59"/>
          <p:cNvSpPr txBox="1">
            <a:spLocks noChangeArrowheads="1"/>
          </p:cNvSpPr>
          <p:nvPr/>
        </p:nvSpPr>
        <p:spPr bwMode="auto">
          <a:xfrm>
            <a:off x="3767138" y="5257800"/>
            <a:ext cx="336550" cy="457200"/>
          </a:xfrm>
          <a:prstGeom prst="rect">
            <a:avLst/>
          </a:prstGeom>
          <a:noFill/>
          <a:ln w="9525">
            <a:noFill/>
            <a:miter lim="800000"/>
            <a:headEnd/>
            <a:tailEnd/>
          </a:ln>
          <a:effectLst/>
        </p:spPr>
        <p:txBody>
          <a:bodyPr wrap="none" anchor="ctr">
            <a:spAutoFit/>
          </a:bodyPr>
          <a:lstStyle/>
          <a:p>
            <a:pPr algn="ctr"/>
            <a:r>
              <a:rPr lang="en-US"/>
              <a:t>1</a:t>
            </a:r>
          </a:p>
        </p:txBody>
      </p:sp>
      <p:sp>
        <p:nvSpPr>
          <p:cNvPr id="12348" name="Line 60"/>
          <p:cNvSpPr>
            <a:spLocks noChangeShapeType="1"/>
          </p:cNvSpPr>
          <p:nvPr/>
        </p:nvSpPr>
        <p:spPr bwMode="auto">
          <a:xfrm flipV="1">
            <a:off x="1905000" y="4648200"/>
            <a:ext cx="1371600" cy="76200"/>
          </a:xfrm>
          <a:prstGeom prst="line">
            <a:avLst/>
          </a:prstGeom>
          <a:noFill/>
          <a:ln w="9525">
            <a:solidFill>
              <a:schemeClr val="tx1"/>
            </a:solidFill>
            <a:round/>
            <a:headEnd/>
            <a:tailEnd type="triangle" w="med" len="med"/>
          </a:ln>
          <a:effectLst/>
        </p:spPr>
        <p:txBody>
          <a:bodyPr wrap="none" anchor="ctr"/>
          <a:lstStyle/>
          <a:p>
            <a:endParaRPr lang="en-IN"/>
          </a:p>
        </p:txBody>
      </p:sp>
      <p:sp>
        <p:nvSpPr>
          <p:cNvPr id="12349" name="Line 61"/>
          <p:cNvSpPr>
            <a:spLocks noChangeShapeType="1"/>
          </p:cNvSpPr>
          <p:nvPr/>
        </p:nvSpPr>
        <p:spPr bwMode="auto">
          <a:xfrm flipV="1">
            <a:off x="1905000" y="3429000"/>
            <a:ext cx="1524000" cy="1219200"/>
          </a:xfrm>
          <a:prstGeom prst="line">
            <a:avLst/>
          </a:prstGeom>
          <a:noFill/>
          <a:ln w="9525">
            <a:solidFill>
              <a:schemeClr val="tx1"/>
            </a:solidFill>
            <a:round/>
            <a:headEnd/>
            <a:tailEnd type="triangle" w="med" len="med"/>
          </a:ln>
          <a:effectLst/>
        </p:spPr>
        <p:txBody>
          <a:bodyPr wrap="none" anchor="ctr"/>
          <a:lstStyle/>
          <a:p>
            <a:endParaRPr lang="en-IN"/>
          </a:p>
        </p:txBody>
      </p:sp>
      <p:sp>
        <p:nvSpPr>
          <p:cNvPr id="12350" name="Line 62"/>
          <p:cNvSpPr>
            <a:spLocks noChangeShapeType="1"/>
          </p:cNvSpPr>
          <p:nvPr/>
        </p:nvSpPr>
        <p:spPr bwMode="auto">
          <a:xfrm flipV="1">
            <a:off x="4419600" y="4724400"/>
            <a:ext cx="990600" cy="609600"/>
          </a:xfrm>
          <a:prstGeom prst="line">
            <a:avLst/>
          </a:prstGeom>
          <a:noFill/>
          <a:ln w="9525">
            <a:solidFill>
              <a:schemeClr val="tx1"/>
            </a:solidFill>
            <a:round/>
            <a:headEnd/>
            <a:tailEnd type="triangle" w="med" len="med"/>
          </a:ln>
          <a:effectLst/>
        </p:spPr>
        <p:txBody>
          <a:bodyPr wrap="none" anchor="ctr"/>
          <a:lstStyle/>
          <a:p>
            <a:endParaRPr lang="en-IN"/>
          </a:p>
        </p:txBody>
      </p:sp>
      <p:sp>
        <p:nvSpPr>
          <p:cNvPr id="12351" name="Line 63"/>
          <p:cNvSpPr>
            <a:spLocks noChangeShapeType="1"/>
          </p:cNvSpPr>
          <p:nvPr/>
        </p:nvSpPr>
        <p:spPr bwMode="auto">
          <a:xfrm flipV="1">
            <a:off x="4419600" y="3429000"/>
            <a:ext cx="1219200" cy="1752600"/>
          </a:xfrm>
          <a:prstGeom prst="line">
            <a:avLst/>
          </a:prstGeom>
          <a:noFill/>
          <a:ln w="9525">
            <a:solidFill>
              <a:schemeClr val="tx1"/>
            </a:solidFill>
            <a:round/>
            <a:headEnd/>
            <a:tailEnd type="triangle" w="med" len="med"/>
          </a:ln>
          <a:effectLst/>
        </p:spPr>
        <p:txBody>
          <a:bodyPr wrap="none" anchor="ctr"/>
          <a:lstStyle/>
          <a:p>
            <a:endParaRPr lang="en-IN"/>
          </a:p>
        </p:txBody>
      </p:sp>
      <p:graphicFrame>
        <p:nvGraphicFramePr>
          <p:cNvPr id="12352" name="Object 64"/>
          <p:cNvGraphicFramePr>
            <a:graphicFrameLocks noChangeAspect="1"/>
          </p:cNvGraphicFramePr>
          <p:nvPr/>
        </p:nvGraphicFramePr>
        <p:xfrm>
          <a:off x="5310188" y="5334000"/>
          <a:ext cx="2249487" cy="909638"/>
        </p:xfrm>
        <a:graphic>
          <a:graphicData uri="http://schemas.openxmlformats.org/presentationml/2006/ole">
            <p:oleObj spid="_x0000_s12352" name="Equation" r:id="rId5" imgW="1218960" imgH="495000" progId="Equation.3">
              <p:embed/>
            </p:oleObj>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a:t>Backprop - Learning</a:t>
            </a:r>
          </a:p>
        </p:txBody>
      </p:sp>
      <p:sp>
        <p:nvSpPr>
          <p:cNvPr id="13316" name="Text Box 4"/>
          <p:cNvSpPr txBox="1">
            <a:spLocks noChangeArrowheads="1"/>
          </p:cNvSpPr>
          <p:nvPr/>
        </p:nvSpPr>
        <p:spPr bwMode="auto">
          <a:xfrm>
            <a:off x="609600" y="1600200"/>
            <a:ext cx="2678113" cy="457200"/>
          </a:xfrm>
          <a:prstGeom prst="rect">
            <a:avLst/>
          </a:prstGeom>
          <a:noFill/>
          <a:ln w="9525">
            <a:noFill/>
            <a:miter lim="800000"/>
            <a:headEnd/>
            <a:tailEnd/>
          </a:ln>
          <a:effectLst/>
        </p:spPr>
        <p:txBody>
          <a:bodyPr wrap="none" anchor="ctr">
            <a:spAutoFit/>
          </a:bodyPr>
          <a:lstStyle/>
          <a:p>
            <a:pPr algn="ctr">
              <a:spcBef>
                <a:spcPct val="50000"/>
              </a:spcBef>
            </a:pPr>
            <a:r>
              <a:rPr lang="en-US"/>
              <a:t>Learning Procedure:</a:t>
            </a:r>
          </a:p>
        </p:txBody>
      </p:sp>
      <p:sp>
        <p:nvSpPr>
          <p:cNvPr id="13317" name="Text Box 5"/>
          <p:cNvSpPr txBox="1">
            <a:spLocks noChangeArrowheads="1"/>
          </p:cNvSpPr>
          <p:nvPr/>
        </p:nvSpPr>
        <p:spPr bwMode="auto">
          <a:xfrm>
            <a:off x="990600" y="2590800"/>
            <a:ext cx="7315200" cy="3195638"/>
          </a:xfrm>
          <a:prstGeom prst="rect">
            <a:avLst/>
          </a:prstGeom>
          <a:noFill/>
          <a:ln w="9525">
            <a:noFill/>
            <a:miter lim="800000"/>
            <a:headEnd/>
            <a:tailEnd/>
          </a:ln>
          <a:effectLst/>
        </p:spPr>
        <p:txBody>
          <a:bodyPr anchor="ctr">
            <a:spAutoFit/>
          </a:bodyPr>
          <a:lstStyle/>
          <a:p>
            <a:pPr>
              <a:spcBef>
                <a:spcPct val="50000"/>
              </a:spcBef>
            </a:pPr>
            <a:r>
              <a:rPr lang="en-US"/>
              <a:t>Randomly assign weights (between 0-1)</a:t>
            </a:r>
          </a:p>
          <a:p>
            <a:pPr>
              <a:spcBef>
                <a:spcPct val="50000"/>
              </a:spcBef>
            </a:pPr>
            <a:r>
              <a:rPr lang="en-US"/>
              <a:t>Present inputs from training data, propagate to outputs</a:t>
            </a:r>
          </a:p>
          <a:p>
            <a:pPr>
              <a:spcBef>
                <a:spcPct val="50000"/>
              </a:spcBef>
            </a:pPr>
            <a:r>
              <a:rPr lang="en-US"/>
              <a:t>Compute outputs O, adjust weights according to the delta rule, backpropagating the errors.  The weights will be nudged closer so that the network learns to give the desired output.</a:t>
            </a:r>
          </a:p>
          <a:p>
            <a:pPr>
              <a:spcBef>
                <a:spcPct val="50000"/>
              </a:spcBef>
            </a:pPr>
            <a:r>
              <a:rPr lang="en-US"/>
              <a:t>Repeat; stop when no errors, or enough epochs completed</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r>
              <a:rPr lang="en-US" sz="4000"/>
              <a:t>What are connectionist neural networks?</a:t>
            </a:r>
          </a:p>
        </p:txBody>
      </p:sp>
      <p:sp>
        <p:nvSpPr>
          <p:cNvPr id="60419" name="Rectangle 3"/>
          <p:cNvSpPr>
            <a:spLocks noGrp="1" noChangeArrowheads="1"/>
          </p:cNvSpPr>
          <p:nvPr>
            <p:ph type="body" idx="1"/>
          </p:nvPr>
        </p:nvSpPr>
        <p:spPr/>
        <p:txBody>
          <a:bodyPr/>
          <a:lstStyle/>
          <a:p>
            <a:pPr>
              <a:lnSpc>
                <a:spcPct val="80000"/>
              </a:lnSpc>
            </a:pPr>
            <a:r>
              <a:rPr lang="en-US" sz="2800"/>
              <a:t>Connectionism refers to a computer modeling approach to computation that is loosely based upon the architecture of the brain.</a:t>
            </a:r>
          </a:p>
          <a:p>
            <a:pPr>
              <a:lnSpc>
                <a:spcPct val="80000"/>
              </a:lnSpc>
            </a:pPr>
            <a:r>
              <a:rPr lang="en-US" sz="2800"/>
              <a:t>Many different models, but all include:</a:t>
            </a:r>
          </a:p>
          <a:p>
            <a:pPr lvl="1">
              <a:lnSpc>
                <a:spcPct val="80000"/>
              </a:lnSpc>
            </a:pPr>
            <a:r>
              <a:rPr lang="en-US" sz="2400"/>
              <a:t>Multiple, individual “nodes” or “units” that operate at the same time (in parallel)</a:t>
            </a:r>
          </a:p>
          <a:p>
            <a:pPr lvl="1">
              <a:lnSpc>
                <a:spcPct val="80000"/>
              </a:lnSpc>
            </a:pPr>
            <a:r>
              <a:rPr lang="en-US" sz="2400"/>
              <a:t>A network that connects the nodes together</a:t>
            </a:r>
          </a:p>
          <a:p>
            <a:pPr lvl="1">
              <a:lnSpc>
                <a:spcPct val="80000"/>
              </a:lnSpc>
            </a:pPr>
            <a:r>
              <a:rPr lang="en-US" sz="2400"/>
              <a:t>Information is stored in a distributed fashion among the links that connect the nodes</a:t>
            </a:r>
          </a:p>
          <a:p>
            <a:pPr lvl="1">
              <a:lnSpc>
                <a:spcPct val="80000"/>
              </a:lnSpc>
            </a:pPr>
            <a:r>
              <a:rPr lang="en-US" sz="2400"/>
              <a:t>Learning can occur with gradual changes in connection strength</a:t>
            </a:r>
          </a:p>
          <a:p>
            <a:pPr lvl="1">
              <a:lnSpc>
                <a:spcPct val="80000"/>
              </a:lnSpc>
            </a:pPr>
            <a:endParaRPr lang="en-US" sz="24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a:t>Backprop - Modifying Weights</a:t>
            </a:r>
          </a:p>
        </p:txBody>
      </p:sp>
      <p:graphicFrame>
        <p:nvGraphicFramePr>
          <p:cNvPr id="14339" name="Object 3"/>
          <p:cNvGraphicFramePr>
            <a:graphicFrameLocks noChangeAspect="1"/>
          </p:cNvGraphicFramePr>
          <p:nvPr/>
        </p:nvGraphicFramePr>
        <p:xfrm>
          <a:off x="1544638" y="2057400"/>
          <a:ext cx="6815137" cy="800100"/>
        </p:xfrm>
        <a:graphic>
          <a:graphicData uri="http://schemas.openxmlformats.org/presentationml/2006/ole">
            <p:oleObj spid="_x0000_s14339" name="Equation" r:id="rId4" imgW="3670200" imgH="431640" progId="Equation.3">
              <p:embed/>
            </p:oleObj>
          </a:graphicData>
        </a:graphic>
      </p:graphicFrame>
      <p:sp>
        <p:nvSpPr>
          <p:cNvPr id="14340" name="Text Box 4"/>
          <p:cNvSpPr txBox="1">
            <a:spLocks noChangeArrowheads="1"/>
          </p:cNvSpPr>
          <p:nvPr/>
        </p:nvSpPr>
        <p:spPr bwMode="auto">
          <a:xfrm>
            <a:off x="914400" y="1676400"/>
            <a:ext cx="2482850" cy="457200"/>
          </a:xfrm>
          <a:prstGeom prst="rect">
            <a:avLst/>
          </a:prstGeom>
          <a:noFill/>
          <a:ln w="9525">
            <a:noFill/>
            <a:miter lim="800000"/>
            <a:headEnd/>
            <a:tailEnd/>
          </a:ln>
          <a:effectLst/>
        </p:spPr>
        <p:txBody>
          <a:bodyPr wrap="none" anchor="ctr">
            <a:spAutoFit/>
          </a:bodyPr>
          <a:lstStyle/>
          <a:p>
            <a:pPr algn="ctr"/>
            <a:r>
              <a:rPr lang="en-US"/>
              <a:t>We had computed:</a:t>
            </a:r>
          </a:p>
        </p:txBody>
      </p:sp>
      <p:sp>
        <p:nvSpPr>
          <p:cNvPr id="14342" name="Rectangle 6"/>
          <p:cNvSpPr>
            <a:spLocks noChangeArrowheads="1"/>
          </p:cNvSpPr>
          <p:nvPr/>
        </p:nvSpPr>
        <p:spPr bwMode="auto">
          <a:xfrm>
            <a:off x="869950" y="3352800"/>
            <a:ext cx="8047038" cy="457200"/>
          </a:xfrm>
          <a:prstGeom prst="rect">
            <a:avLst/>
          </a:prstGeom>
          <a:noFill/>
          <a:ln w="9525">
            <a:noFill/>
            <a:miter lim="800000"/>
            <a:headEnd/>
            <a:tailEnd/>
          </a:ln>
          <a:effectLst/>
        </p:spPr>
        <p:txBody>
          <a:bodyPr wrap="none" anchor="ctr">
            <a:spAutoFit/>
          </a:bodyPr>
          <a:lstStyle/>
          <a:p>
            <a:pPr algn="ctr"/>
            <a:r>
              <a:rPr lang="en-US"/>
              <a:t>For the Output unit k, f(sum)=O(k).  For the output units, this is:</a:t>
            </a:r>
          </a:p>
        </p:txBody>
      </p:sp>
      <p:graphicFrame>
        <p:nvGraphicFramePr>
          <p:cNvPr id="14343" name="Object 7"/>
          <p:cNvGraphicFramePr>
            <a:graphicFrameLocks noChangeAspect="1"/>
          </p:cNvGraphicFramePr>
          <p:nvPr/>
        </p:nvGraphicFramePr>
        <p:xfrm>
          <a:off x="965200" y="3962400"/>
          <a:ext cx="4471988" cy="550863"/>
        </p:xfrm>
        <a:graphic>
          <a:graphicData uri="http://schemas.openxmlformats.org/presentationml/2006/ole">
            <p:oleObj spid="_x0000_s14343" name="Equation" r:id="rId5" imgW="1942920" imgH="241200" progId="Equation.3">
              <p:embed/>
            </p:oleObj>
          </a:graphicData>
        </a:graphic>
      </p:graphicFrame>
      <p:graphicFrame>
        <p:nvGraphicFramePr>
          <p:cNvPr id="14344" name="Object 8"/>
          <p:cNvGraphicFramePr>
            <a:graphicFrameLocks noChangeAspect="1"/>
          </p:cNvGraphicFramePr>
          <p:nvPr/>
        </p:nvGraphicFramePr>
        <p:xfrm>
          <a:off x="990600" y="2895600"/>
          <a:ext cx="4572000" cy="450850"/>
        </p:xfrm>
        <a:graphic>
          <a:graphicData uri="http://schemas.openxmlformats.org/presentationml/2006/ole">
            <p:oleObj spid="_x0000_s14344" name="Equation" r:id="rId6" imgW="2438280" imgH="241200" progId="Equation.3">
              <p:embed/>
            </p:oleObj>
          </a:graphicData>
        </a:graphic>
      </p:graphicFrame>
      <p:sp>
        <p:nvSpPr>
          <p:cNvPr id="14345" name="Oval 9"/>
          <p:cNvSpPr>
            <a:spLocks noChangeArrowheads="1"/>
          </p:cNvSpPr>
          <p:nvPr/>
        </p:nvSpPr>
        <p:spPr bwMode="auto">
          <a:xfrm>
            <a:off x="1066800" y="5715000"/>
            <a:ext cx="762000" cy="762000"/>
          </a:xfrm>
          <a:prstGeom prst="ellipse">
            <a:avLst/>
          </a:prstGeom>
          <a:solidFill>
            <a:schemeClr val="bg1"/>
          </a:solidFill>
          <a:ln w="9525">
            <a:solidFill>
              <a:schemeClr val="tx1"/>
            </a:solidFill>
            <a:round/>
            <a:headEnd/>
            <a:tailEnd/>
          </a:ln>
          <a:effectLst/>
        </p:spPr>
        <p:txBody>
          <a:bodyPr wrap="none" anchor="ctr"/>
          <a:lstStyle/>
          <a:p>
            <a:endParaRPr lang="en-IN"/>
          </a:p>
        </p:txBody>
      </p:sp>
      <p:sp>
        <p:nvSpPr>
          <p:cNvPr id="14346" name="Text Box 10"/>
          <p:cNvSpPr txBox="1">
            <a:spLocks noChangeArrowheads="1"/>
          </p:cNvSpPr>
          <p:nvPr/>
        </p:nvSpPr>
        <p:spPr bwMode="auto">
          <a:xfrm>
            <a:off x="1295400" y="5867400"/>
            <a:ext cx="285750" cy="457200"/>
          </a:xfrm>
          <a:prstGeom prst="rect">
            <a:avLst/>
          </a:prstGeom>
          <a:noFill/>
          <a:ln w="9525">
            <a:noFill/>
            <a:miter lim="800000"/>
            <a:headEnd/>
            <a:tailEnd/>
          </a:ln>
          <a:effectLst/>
        </p:spPr>
        <p:txBody>
          <a:bodyPr wrap="none" anchor="ctr">
            <a:spAutoFit/>
          </a:bodyPr>
          <a:lstStyle/>
          <a:p>
            <a:pPr algn="ctr"/>
            <a:r>
              <a:rPr lang="en-US"/>
              <a:t>I</a:t>
            </a:r>
          </a:p>
        </p:txBody>
      </p:sp>
      <p:sp>
        <p:nvSpPr>
          <p:cNvPr id="14347" name="Oval 11"/>
          <p:cNvSpPr>
            <a:spLocks noChangeArrowheads="1"/>
          </p:cNvSpPr>
          <p:nvPr/>
        </p:nvSpPr>
        <p:spPr bwMode="auto">
          <a:xfrm>
            <a:off x="3124200" y="5715000"/>
            <a:ext cx="762000" cy="762000"/>
          </a:xfrm>
          <a:prstGeom prst="ellipse">
            <a:avLst/>
          </a:prstGeom>
          <a:solidFill>
            <a:schemeClr val="bg1"/>
          </a:solidFill>
          <a:ln w="9525">
            <a:solidFill>
              <a:schemeClr val="tx1"/>
            </a:solidFill>
            <a:round/>
            <a:headEnd/>
            <a:tailEnd/>
          </a:ln>
          <a:effectLst/>
        </p:spPr>
        <p:txBody>
          <a:bodyPr wrap="none" anchor="ctr"/>
          <a:lstStyle/>
          <a:p>
            <a:endParaRPr lang="en-IN"/>
          </a:p>
        </p:txBody>
      </p:sp>
      <p:sp>
        <p:nvSpPr>
          <p:cNvPr id="14348" name="Text Box 12"/>
          <p:cNvSpPr txBox="1">
            <a:spLocks noChangeArrowheads="1"/>
          </p:cNvSpPr>
          <p:nvPr/>
        </p:nvSpPr>
        <p:spPr bwMode="auto">
          <a:xfrm>
            <a:off x="3294063" y="5867400"/>
            <a:ext cx="404812" cy="457200"/>
          </a:xfrm>
          <a:prstGeom prst="rect">
            <a:avLst/>
          </a:prstGeom>
          <a:noFill/>
          <a:ln w="9525">
            <a:noFill/>
            <a:miter lim="800000"/>
            <a:headEnd/>
            <a:tailEnd/>
          </a:ln>
          <a:effectLst/>
        </p:spPr>
        <p:txBody>
          <a:bodyPr wrap="none" anchor="ctr">
            <a:spAutoFit/>
          </a:bodyPr>
          <a:lstStyle/>
          <a:p>
            <a:pPr algn="ctr"/>
            <a:r>
              <a:rPr lang="en-US"/>
              <a:t>H</a:t>
            </a:r>
          </a:p>
        </p:txBody>
      </p:sp>
      <p:sp>
        <p:nvSpPr>
          <p:cNvPr id="14349" name="Oval 13"/>
          <p:cNvSpPr>
            <a:spLocks noChangeArrowheads="1"/>
          </p:cNvSpPr>
          <p:nvPr/>
        </p:nvSpPr>
        <p:spPr bwMode="auto">
          <a:xfrm>
            <a:off x="5181600" y="5715000"/>
            <a:ext cx="762000" cy="762000"/>
          </a:xfrm>
          <a:prstGeom prst="ellipse">
            <a:avLst/>
          </a:prstGeom>
          <a:solidFill>
            <a:schemeClr val="bg1"/>
          </a:solidFill>
          <a:ln w="9525">
            <a:solidFill>
              <a:schemeClr val="tx1"/>
            </a:solidFill>
            <a:round/>
            <a:headEnd/>
            <a:tailEnd/>
          </a:ln>
          <a:effectLst/>
        </p:spPr>
        <p:txBody>
          <a:bodyPr wrap="none" anchor="ctr"/>
          <a:lstStyle/>
          <a:p>
            <a:endParaRPr lang="en-IN"/>
          </a:p>
        </p:txBody>
      </p:sp>
      <p:sp>
        <p:nvSpPr>
          <p:cNvPr id="14350" name="Text Box 14"/>
          <p:cNvSpPr txBox="1">
            <a:spLocks noChangeArrowheads="1"/>
          </p:cNvSpPr>
          <p:nvPr/>
        </p:nvSpPr>
        <p:spPr bwMode="auto">
          <a:xfrm>
            <a:off x="5351463" y="5867400"/>
            <a:ext cx="404812" cy="457200"/>
          </a:xfrm>
          <a:prstGeom prst="rect">
            <a:avLst/>
          </a:prstGeom>
          <a:noFill/>
          <a:ln w="9525">
            <a:noFill/>
            <a:miter lim="800000"/>
            <a:headEnd/>
            <a:tailEnd/>
          </a:ln>
          <a:effectLst/>
        </p:spPr>
        <p:txBody>
          <a:bodyPr wrap="none" anchor="ctr">
            <a:spAutoFit/>
          </a:bodyPr>
          <a:lstStyle/>
          <a:p>
            <a:pPr algn="ctr"/>
            <a:r>
              <a:rPr lang="en-US"/>
              <a:t>O</a:t>
            </a:r>
          </a:p>
        </p:txBody>
      </p:sp>
      <p:sp>
        <p:nvSpPr>
          <p:cNvPr id="14351" name="Line 15"/>
          <p:cNvSpPr>
            <a:spLocks noChangeShapeType="1"/>
          </p:cNvSpPr>
          <p:nvPr/>
        </p:nvSpPr>
        <p:spPr bwMode="auto">
          <a:xfrm>
            <a:off x="1905000" y="6096000"/>
            <a:ext cx="1219200" cy="0"/>
          </a:xfrm>
          <a:prstGeom prst="line">
            <a:avLst/>
          </a:prstGeom>
          <a:noFill/>
          <a:ln w="9525">
            <a:solidFill>
              <a:schemeClr val="tx1"/>
            </a:solidFill>
            <a:round/>
            <a:headEnd/>
            <a:tailEnd type="triangle" w="med" len="med"/>
          </a:ln>
          <a:effectLst/>
        </p:spPr>
        <p:txBody>
          <a:bodyPr wrap="none" anchor="ctr"/>
          <a:lstStyle/>
          <a:p>
            <a:endParaRPr lang="en-IN"/>
          </a:p>
        </p:txBody>
      </p:sp>
      <p:sp>
        <p:nvSpPr>
          <p:cNvPr id="14352" name="Line 16"/>
          <p:cNvSpPr>
            <a:spLocks noChangeShapeType="1"/>
          </p:cNvSpPr>
          <p:nvPr/>
        </p:nvSpPr>
        <p:spPr bwMode="auto">
          <a:xfrm>
            <a:off x="3962400" y="6096000"/>
            <a:ext cx="1143000" cy="0"/>
          </a:xfrm>
          <a:prstGeom prst="line">
            <a:avLst/>
          </a:prstGeom>
          <a:noFill/>
          <a:ln w="9525">
            <a:solidFill>
              <a:schemeClr val="tx1"/>
            </a:solidFill>
            <a:round/>
            <a:headEnd/>
            <a:tailEnd type="triangle" w="med" len="med"/>
          </a:ln>
          <a:effectLst/>
        </p:spPr>
        <p:txBody>
          <a:bodyPr wrap="none" anchor="ctr"/>
          <a:lstStyle/>
          <a:p>
            <a:endParaRPr lang="en-IN"/>
          </a:p>
        </p:txBody>
      </p:sp>
      <p:sp>
        <p:nvSpPr>
          <p:cNvPr id="14353" name="Rectangle 17"/>
          <p:cNvSpPr>
            <a:spLocks noChangeArrowheads="1"/>
          </p:cNvSpPr>
          <p:nvPr/>
        </p:nvSpPr>
        <p:spPr bwMode="auto">
          <a:xfrm>
            <a:off x="1981200" y="6172200"/>
            <a:ext cx="990600" cy="457200"/>
          </a:xfrm>
          <a:prstGeom prst="rect">
            <a:avLst/>
          </a:prstGeom>
          <a:noFill/>
          <a:ln w="9525">
            <a:noFill/>
            <a:miter lim="800000"/>
            <a:headEnd/>
            <a:tailEnd/>
          </a:ln>
          <a:effectLst/>
        </p:spPr>
        <p:txBody>
          <a:bodyPr anchor="ctr">
            <a:spAutoFit/>
          </a:bodyPr>
          <a:lstStyle/>
          <a:p>
            <a:pPr algn="ctr"/>
            <a:r>
              <a:rPr lang="en-US"/>
              <a:t>W</a:t>
            </a:r>
            <a:r>
              <a:rPr lang="en-US" baseline="-25000"/>
              <a:t>i,j</a:t>
            </a:r>
            <a:endParaRPr lang="en-US"/>
          </a:p>
        </p:txBody>
      </p:sp>
      <p:sp>
        <p:nvSpPr>
          <p:cNvPr id="14354" name="Rectangle 18"/>
          <p:cNvSpPr>
            <a:spLocks noChangeArrowheads="1"/>
          </p:cNvSpPr>
          <p:nvPr/>
        </p:nvSpPr>
        <p:spPr bwMode="auto">
          <a:xfrm>
            <a:off x="4191000" y="6191250"/>
            <a:ext cx="681038" cy="457200"/>
          </a:xfrm>
          <a:prstGeom prst="rect">
            <a:avLst/>
          </a:prstGeom>
          <a:noFill/>
          <a:ln w="9525">
            <a:noFill/>
            <a:miter lim="800000"/>
            <a:headEnd/>
            <a:tailEnd/>
          </a:ln>
          <a:effectLst/>
        </p:spPr>
        <p:txBody>
          <a:bodyPr anchor="ctr">
            <a:spAutoFit/>
          </a:bodyPr>
          <a:lstStyle/>
          <a:p>
            <a:pPr algn="ctr"/>
            <a:r>
              <a:rPr lang="en-US"/>
              <a:t>W</a:t>
            </a:r>
            <a:r>
              <a:rPr lang="en-US" baseline="-25000"/>
              <a:t>j,k</a:t>
            </a:r>
          </a:p>
        </p:txBody>
      </p:sp>
      <p:sp>
        <p:nvSpPr>
          <p:cNvPr id="14355" name="Rectangle 19"/>
          <p:cNvSpPr>
            <a:spLocks noChangeArrowheads="1"/>
          </p:cNvSpPr>
          <p:nvPr/>
        </p:nvSpPr>
        <p:spPr bwMode="auto">
          <a:xfrm>
            <a:off x="838200" y="4419600"/>
            <a:ext cx="6384925" cy="457200"/>
          </a:xfrm>
          <a:prstGeom prst="rect">
            <a:avLst/>
          </a:prstGeom>
          <a:noFill/>
          <a:ln w="9525">
            <a:noFill/>
            <a:miter lim="800000"/>
            <a:headEnd/>
            <a:tailEnd/>
          </a:ln>
          <a:effectLst/>
        </p:spPr>
        <p:txBody>
          <a:bodyPr wrap="none" anchor="ctr">
            <a:spAutoFit/>
          </a:bodyPr>
          <a:lstStyle/>
          <a:p>
            <a:pPr algn="ctr"/>
            <a:r>
              <a:rPr lang="en-US"/>
              <a:t>For the Hidden units (skipping some math), this is:</a:t>
            </a:r>
          </a:p>
        </p:txBody>
      </p:sp>
      <p:graphicFrame>
        <p:nvGraphicFramePr>
          <p:cNvPr id="14356" name="Object 20"/>
          <p:cNvGraphicFramePr>
            <a:graphicFrameLocks noChangeAspect="1"/>
          </p:cNvGraphicFramePr>
          <p:nvPr/>
        </p:nvGraphicFramePr>
        <p:xfrm>
          <a:off x="954088" y="4953000"/>
          <a:ext cx="5637212" cy="655638"/>
        </p:xfrm>
        <a:graphic>
          <a:graphicData uri="http://schemas.openxmlformats.org/presentationml/2006/ole">
            <p:oleObj spid="_x0000_s14356" name="Equation" r:id="rId7" imgW="2920680" imgH="342720" progId="Equation.3">
              <p:embed/>
            </p:oleObj>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685800" y="0"/>
            <a:ext cx="7772400" cy="1143000"/>
          </a:xfrm>
        </p:spPr>
        <p:txBody>
          <a:bodyPr/>
          <a:lstStyle/>
          <a:p>
            <a:r>
              <a:rPr lang="en-US"/>
              <a:t>Backprop</a:t>
            </a:r>
          </a:p>
        </p:txBody>
      </p:sp>
      <p:sp>
        <p:nvSpPr>
          <p:cNvPr id="15363" name="Rectangle 3"/>
          <p:cNvSpPr>
            <a:spLocks noGrp="1" noChangeArrowheads="1"/>
          </p:cNvSpPr>
          <p:nvPr>
            <p:ph type="body" idx="1"/>
          </p:nvPr>
        </p:nvSpPr>
        <p:spPr>
          <a:xfrm>
            <a:off x="685800" y="1066800"/>
            <a:ext cx="7848600" cy="4800600"/>
          </a:xfrm>
        </p:spPr>
        <p:txBody>
          <a:bodyPr/>
          <a:lstStyle/>
          <a:p>
            <a:r>
              <a:rPr lang="en-US" sz="2400"/>
              <a:t>Very powerful - can learn any function, given enough hidden units! With enough hidden units, we can generate any function.</a:t>
            </a:r>
          </a:p>
          <a:p>
            <a:r>
              <a:rPr lang="en-US" sz="2400"/>
              <a:t>Have the same problems of Generalization vs. Memorization.  With too many units, we will tend to memorize the input and not generalize well.  Some schemes exist to “prune” the neural network.</a:t>
            </a:r>
          </a:p>
          <a:p>
            <a:r>
              <a:rPr lang="en-US" sz="2400"/>
              <a:t>Networks require extensive training, many parameters to fiddle with.  Can be extremely slow to train.  May also fall into local minima.</a:t>
            </a:r>
          </a:p>
          <a:p>
            <a:r>
              <a:rPr lang="en-US" sz="2400"/>
              <a:t>Inherently parallel algorithm, ideal for multiprocessor hardware.</a:t>
            </a:r>
          </a:p>
          <a:p>
            <a:r>
              <a:rPr lang="en-US" sz="2400"/>
              <a:t>Despite the cons, a very powerful algorithm that has seen widespread successful deployment.</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a:t>Backprop Demo</a:t>
            </a:r>
          </a:p>
        </p:txBody>
      </p:sp>
      <p:sp>
        <p:nvSpPr>
          <p:cNvPr id="19459" name="Rectangle 3"/>
          <p:cNvSpPr>
            <a:spLocks noGrp="1" noChangeArrowheads="1"/>
          </p:cNvSpPr>
          <p:nvPr>
            <p:ph type="body" idx="1"/>
          </p:nvPr>
        </p:nvSpPr>
        <p:spPr/>
        <p:txBody>
          <a:bodyPr/>
          <a:lstStyle/>
          <a:p>
            <a:r>
              <a:rPr lang="en-US"/>
              <a:t>QwikNet</a:t>
            </a:r>
          </a:p>
          <a:p>
            <a:pPr lvl="1"/>
            <a:r>
              <a:rPr lang="en-US"/>
              <a:t>Learning XOR, Sin/Cos functions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r>
              <a:rPr lang="en-US"/>
              <a:t>Unsupervised Learning</a:t>
            </a:r>
          </a:p>
        </p:txBody>
      </p:sp>
      <p:sp>
        <p:nvSpPr>
          <p:cNvPr id="78851" name="Rectangle 3"/>
          <p:cNvSpPr>
            <a:spLocks noGrp="1" noChangeArrowheads="1"/>
          </p:cNvSpPr>
          <p:nvPr>
            <p:ph type="body" idx="1"/>
          </p:nvPr>
        </p:nvSpPr>
        <p:spPr>
          <a:xfrm>
            <a:off x="685800" y="1981200"/>
            <a:ext cx="8001000" cy="4495800"/>
          </a:xfrm>
        </p:spPr>
        <p:txBody>
          <a:bodyPr/>
          <a:lstStyle/>
          <a:p>
            <a:pPr>
              <a:lnSpc>
                <a:spcPct val="80000"/>
              </a:lnSpc>
            </a:pPr>
            <a:r>
              <a:rPr lang="en-US" sz="2800"/>
              <a:t>We just discussed a form of </a:t>
            </a:r>
            <a:r>
              <a:rPr lang="en-US" sz="2800" b="1"/>
              <a:t>supervised learning</a:t>
            </a:r>
          </a:p>
          <a:p>
            <a:pPr lvl="1">
              <a:lnSpc>
                <a:spcPct val="80000"/>
              </a:lnSpc>
            </a:pPr>
            <a:r>
              <a:rPr lang="en-US" sz="2400"/>
              <a:t>A “teacher” tells the network what the correct output is based on the input until the network learns the target concept</a:t>
            </a:r>
          </a:p>
          <a:p>
            <a:pPr>
              <a:lnSpc>
                <a:spcPct val="80000"/>
              </a:lnSpc>
            </a:pPr>
            <a:r>
              <a:rPr lang="en-US" sz="2800"/>
              <a:t>We can also train networks where there is no teacher.   This is called </a:t>
            </a:r>
            <a:r>
              <a:rPr lang="en-US" sz="2800" b="1"/>
              <a:t>unsupervised learning</a:t>
            </a:r>
            <a:r>
              <a:rPr lang="en-US" sz="2800"/>
              <a:t>.  The network learns a prototype based on the distribution of patterns in the training data.  Such networks allow us to:</a:t>
            </a:r>
          </a:p>
          <a:p>
            <a:pPr lvl="1">
              <a:lnSpc>
                <a:spcPct val="80000"/>
              </a:lnSpc>
            </a:pPr>
            <a:r>
              <a:rPr lang="en-US" sz="2400"/>
              <a:t>Discover underlying structure of the data </a:t>
            </a:r>
          </a:p>
          <a:p>
            <a:pPr lvl="1">
              <a:lnSpc>
                <a:spcPct val="80000"/>
              </a:lnSpc>
            </a:pPr>
            <a:r>
              <a:rPr lang="en-US" sz="2400"/>
              <a:t>Encode or compress the data </a:t>
            </a:r>
          </a:p>
          <a:p>
            <a:pPr lvl="1">
              <a:lnSpc>
                <a:spcPct val="80000"/>
              </a:lnSpc>
            </a:pPr>
            <a:r>
              <a:rPr lang="en-US" sz="2400"/>
              <a:t>Transform the data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r>
              <a:rPr lang="en-US" sz="4000"/>
              <a:t>Unsupervised Learning – Hopfield Networks</a:t>
            </a:r>
          </a:p>
        </p:txBody>
      </p:sp>
      <p:sp>
        <p:nvSpPr>
          <p:cNvPr id="80899" name="Rectangle 3"/>
          <p:cNvSpPr>
            <a:spLocks noGrp="1" noChangeArrowheads="1"/>
          </p:cNvSpPr>
          <p:nvPr>
            <p:ph type="body" idx="1"/>
          </p:nvPr>
        </p:nvSpPr>
        <p:spPr>
          <a:xfrm>
            <a:off x="685800" y="1981200"/>
            <a:ext cx="8001000" cy="4343400"/>
          </a:xfrm>
        </p:spPr>
        <p:txBody>
          <a:bodyPr/>
          <a:lstStyle/>
          <a:p>
            <a:pPr>
              <a:lnSpc>
                <a:spcPct val="90000"/>
              </a:lnSpc>
            </a:pPr>
            <a:r>
              <a:rPr lang="en-US"/>
              <a:t>A Hopfield network is a type of content-addressable memory</a:t>
            </a:r>
          </a:p>
          <a:p>
            <a:pPr lvl="1">
              <a:lnSpc>
                <a:spcPct val="90000"/>
              </a:lnSpc>
            </a:pPr>
            <a:r>
              <a:rPr lang="en-US"/>
              <a:t>Non-linear system with attractor points that represent concepts</a:t>
            </a:r>
          </a:p>
          <a:p>
            <a:pPr lvl="1">
              <a:lnSpc>
                <a:spcPct val="90000"/>
              </a:lnSpc>
            </a:pPr>
            <a:r>
              <a:rPr lang="en-US"/>
              <a:t>Given a fuzzy input the system converges to the nearest attractor</a:t>
            </a:r>
          </a:p>
          <a:p>
            <a:pPr lvl="2">
              <a:lnSpc>
                <a:spcPct val="90000"/>
              </a:lnSpc>
            </a:pPr>
            <a:r>
              <a:rPr lang="en-US"/>
              <a:t>Possibility to have “spurious” attractors that is a blend of multiple stored patterns</a:t>
            </a:r>
          </a:p>
          <a:p>
            <a:pPr lvl="2">
              <a:lnSpc>
                <a:spcPct val="90000"/>
              </a:lnSpc>
            </a:pPr>
            <a:r>
              <a:rPr lang="en-US"/>
              <a:t>Also possible to have chaotic patterns that never converge</a:t>
            </a:r>
          </a:p>
          <a:p>
            <a:pPr>
              <a:lnSpc>
                <a:spcPct val="90000"/>
              </a:lnSpc>
            </a:pPr>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a:xfrm>
            <a:off x="685800" y="228600"/>
            <a:ext cx="7772400" cy="1143000"/>
          </a:xfrm>
        </p:spPr>
        <p:txBody>
          <a:bodyPr/>
          <a:lstStyle/>
          <a:p>
            <a:r>
              <a:rPr lang="en-US" sz="4000"/>
              <a:t>Standard Binary Hopfield Network</a:t>
            </a:r>
          </a:p>
        </p:txBody>
      </p:sp>
      <p:sp>
        <p:nvSpPr>
          <p:cNvPr id="82947" name="Rectangle 3"/>
          <p:cNvSpPr>
            <a:spLocks noGrp="1" noChangeArrowheads="1"/>
          </p:cNvSpPr>
          <p:nvPr>
            <p:ph type="body" idx="1"/>
          </p:nvPr>
        </p:nvSpPr>
        <p:spPr>
          <a:xfrm>
            <a:off x="609600" y="1676400"/>
            <a:ext cx="7772400" cy="2895600"/>
          </a:xfrm>
        </p:spPr>
        <p:txBody>
          <a:bodyPr/>
          <a:lstStyle/>
          <a:p>
            <a:r>
              <a:rPr lang="en-US" sz="2400"/>
              <a:t>Recurrent; Every unit is connected to every other unit</a:t>
            </a:r>
          </a:p>
          <a:p>
            <a:r>
              <a:rPr lang="en-US" sz="2400"/>
              <a:t>Weights connecting units are symmetrical</a:t>
            </a:r>
          </a:p>
          <a:p>
            <a:pPr lvl="1"/>
            <a:r>
              <a:rPr lang="en-US" sz="2000"/>
              <a:t>w</a:t>
            </a:r>
            <a:r>
              <a:rPr lang="en-US" sz="2000" baseline="-25000"/>
              <a:t>ij</a:t>
            </a:r>
            <a:r>
              <a:rPr lang="en-US" sz="2000"/>
              <a:t> = w</a:t>
            </a:r>
            <a:r>
              <a:rPr lang="en-US" sz="2000" baseline="-25000"/>
              <a:t>ji</a:t>
            </a:r>
            <a:endParaRPr lang="en-US" sz="2000"/>
          </a:p>
          <a:p>
            <a:r>
              <a:rPr lang="en-US" sz="2400"/>
              <a:t>If the weighted sum of the inputs exceeds a threshold, its output is 1 otherwise its output is -1</a:t>
            </a:r>
          </a:p>
          <a:p>
            <a:r>
              <a:rPr lang="en-US" sz="2400"/>
              <a:t>Units update themselves asynchronously as their inputs change</a:t>
            </a:r>
          </a:p>
        </p:txBody>
      </p:sp>
      <p:sp>
        <p:nvSpPr>
          <p:cNvPr id="82948" name="Oval 4"/>
          <p:cNvSpPr>
            <a:spLocks noChangeArrowheads="1"/>
          </p:cNvSpPr>
          <p:nvPr/>
        </p:nvSpPr>
        <p:spPr bwMode="auto">
          <a:xfrm>
            <a:off x="3886200" y="5181600"/>
            <a:ext cx="457200" cy="392113"/>
          </a:xfrm>
          <a:prstGeom prst="ellipse">
            <a:avLst/>
          </a:prstGeom>
          <a:solidFill>
            <a:schemeClr val="bg1"/>
          </a:solidFill>
          <a:ln w="9525">
            <a:solidFill>
              <a:schemeClr val="tx1"/>
            </a:solidFill>
            <a:round/>
            <a:headEnd/>
            <a:tailEnd/>
          </a:ln>
          <a:effectLst/>
        </p:spPr>
        <p:txBody>
          <a:bodyPr wrap="none" anchor="ctr"/>
          <a:lstStyle/>
          <a:p>
            <a:pPr algn="ctr"/>
            <a:r>
              <a:rPr lang="en-US" sz="1800"/>
              <a:t>B</a:t>
            </a:r>
          </a:p>
        </p:txBody>
      </p:sp>
      <p:sp>
        <p:nvSpPr>
          <p:cNvPr id="82949" name="Oval 5"/>
          <p:cNvSpPr>
            <a:spLocks noChangeArrowheads="1"/>
          </p:cNvSpPr>
          <p:nvPr/>
        </p:nvSpPr>
        <p:spPr bwMode="auto">
          <a:xfrm>
            <a:off x="2819400" y="5715000"/>
            <a:ext cx="457200" cy="392113"/>
          </a:xfrm>
          <a:prstGeom prst="ellipse">
            <a:avLst/>
          </a:prstGeom>
          <a:solidFill>
            <a:schemeClr val="bg1"/>
          </a:solidFill>
          <a:ln w="9525">
            <a:solidFill>
              <a:schemeClr val="tx1"/>
            </a:solidFill>
            <a:round/>
            <a:headEnd/>
            <a:tailEnd/>
          </a:ln>
          <a:effectLst/>
        </p:spPr>
        <p:txBody>
          <a:bodyPr wrap="none" anchor="ctr"/>
          <a:lstStyle/>
          <a:p>
            <a:pPr algn="ctr"/>
            <a:r>
              <a:rPr lang="en-US" sz="1800"/>
              <a:t>C</a:t>
            </a:r>
          </a:p>
        </p:txBody>
      </p:sp>
      <p:sp>
        <p:nvSpPr>
          <p:cNvPr id="82950" name="Oval 6"/>
          <p:cNvSpPr>
            <a:spLocks noChangeArrowheads="1"/>
          </p:cNvSpPr>
          <p:nvPr/>
        </p:nvSpPr>
        <p:spPr bwMode="auto">
          <a:xfrm>
            <a:off x="3886200" y="4343400"/>
            <a:ext cx="457200" cy="392113"/>
          </a:xfrm>
          <a:prstGeom prst="ellipse">
            <a:avLst/>
          </a:prstGeom>
          <a:solidFill>
            <a:schemeClr val="bg1"/>
          </a:solidFill>
          <a:ln w="9525">
            <a:solidFill>
              <a:schemeClr val="tx1"/>
            </a:solidFill>
            <a:round/>
            <a:headEnd/>
            <a:tailEnd/>
          </a:ln>
          <a:effectLst/>
        </p:spPr>
        <p:txBody>
          <a:bodyPr wrap="none" anchor="ctr"/>
          <a:lstStyle/>
          <a:p>
            <a:pPr algn="ctr"/>
            <a:r>
              <a:rPr lang="en-US" sz="1800"/>
              <a:t>A</a:t>
            </a:r>
          </a:p>
        </p:txBody>
      </p:sp>
      <p:sp>
        <p:nvSpPr>
          <p:cNvPr id="82951" name="Oval 7"/>
          <p:cNvSpPr>
            <a:spLocks noChangeArrowheads="1"/>
          </p:cNvSpPr>
          <p:nvPr/>
        </p:nvSpPr>
        <p:spPr bwMode="auto">
          <a:xfrm>
            <a:off x="5029200" y="5715000"/>
            <a:ext cx="457200" cy="392113"/>
          </a:xfrm>
          <a:prstGeom prst="ellipse">
            <a:avLst/>
          </a:prstGeom>
          <a:solidFill>
            <a:schemeClr val="bg1"/>
          </a:solidFill>
          <a:ln w="9525">
            <a:solidFill>
              <a:schemeClr val="tx1"/>
            </a:solidFill>
            <a:round/>
            <a:headEnd/>
            <a:tailEnd/>
          </a:ln>
          <a:effectLst/>
        </p:spPr>
        <p:txBody>
          <a:bodyPr wrap="none" anchor="ctr"/>
          <a:lstStyle/>
          <a:p>
            <a:pPr algn="ctr"/>
            <a:r>
              <a:rPr lang="en-US" sz="1800"/>
              <a:t>D</a:t>
            </a:r>
          </a:p>
        </p:txBody>
      </p:sp>
      <p:cxnSp>
        <p:nvCxnSpPr>
          <p:cNvPr id="82952" name="AutoShape 8"/>
          <p:cNvCxnSpPr>
            <a:cxnSpLocks noChangeShapeType="1"/>
            <a:stCxn id="82949" idx="0"/>
            <a:endCxn id="82950" idx="2"/>
          </p:cNvCxnSpPr>
          <p:nvPr/>
        </p:nvCxnSpPr>
        <p:spPr bwMode="auto">
          <a:xfrm rot="16200000">
            <a:off x="2879725" y="4708525"/>
            <a:ext cx="1174750" cy="838200"/>
          </a:xfrm>
          <a:prstGeom prst="curvedConnector2">
            <a:avLst/>
          </a:prstGeom>
          <a:noFill/>
          <a:ln w="9525">
            <a:solidFill>
              <a:schemeClr val="tx1"/>
            </a:solidFill>
            <a:round/>
            <a:headEnd/>
            <a:tailEnd/>
          </a:ln>
          <a:effectLst/>
        </p:spPr>
      </p:cxnSp>
      <p:cxnSp>
        <p:nvCxnSpPr>
          <p:cNvPr id="82953" name="AutoShape 9"/>
          <p:cNvCxnSpPr>
            <a:cxnSpLocks noChangeShapeType="1"/>
            <a:stCxn id="82950" idx="6"/>
            <a:endCxn id="82951" idx="0"/>
          </p:cNvCxnSpPr>
          <p:nvPr/>
        </p:nvCxnSpPr>
        <p:spPr bwMode="auto">
          <a:xfrm>
            <a:off x="4343400" y="4540250"/>
            <a:ext cx="914400" cy="1174750"/>
          </a:xfrm>
          <a:prstGeom prst="curvedConnector2">
            <a:avLst/>
          </a:prstGeom>
          <a:noFill/>
          <a:ln w="9525">
            <a:solidFill>
              <a:schemeClr val="tx1"/>
            </a:solidFill>
            <a:round/>
            <a:headEnd/>
            <a:tailEnd/>
          </a:ln>
          <a:effectLst/>
        </p:spPr>
      </p:cxnSp>
      <p:cxnSp>
        <p:nvCxnSpPr>
          <p:cNvPr id="82954" name="AutoShape 10"/>
          <p:cNvCxnSpPr>
            <a:cxnSpLocks noChangeShapeType="1"/>
            <a:stCxn id="82948" idx="0"/>
            <a:endCxn id="82950" idx="4"/>
          </p:cNvCxnSpPr>
          <p:nvPr/>
        </p:nvCxnSpPr>
        <p:spPr bwMode="auto">
          <a:xfrm rot="16200000">
            <a:off x="3891756" y="4958557"/>
            <a:ext cx="446087" cy="0"/>
          </a:xfrm>
          <a:prstGeom prst="straightConnector1">
            <a:avLst/>
          </a:prstGeom>
          <a:noFill/>
          <a:ln w="9525">
            <a:solidFill>
              <a:schemeClr val="tx1"/>
            </a:solidFill>
            <a:round/>
            <a:headEnd/>
            <a:tailEnd/>
          </a:ln>
          <a:effectLst/>
        </p:spPr>
      </p:cxnSp>
      <p:cxnSp>
        <p:nvCxnSpPr>
          <p:cNvPr id="82955" name="AutoShape 11"/>
          <p:cNvCxnSpPr>
            <a:cxnSpLocks noChangeShapeType="1"/>
            <a:stCxn id="82949" idx="6"/>
            <a:endCxn id="82948" idx="3"/>
          </p:cNvCxnSpPr>
          <p:nvPr/>
        </p:nvCxnSpPr>
        <p:spPr bwMode="auto">
          <a:xfrm flipV="1">
            <a:off x="3276600" y="5516563"/>
            <a:ext cx="676275" cy="395287"/>
          </a:xfrm>
          <a:prstGeom prst="curvedConnector2">
            <a:avLst/>
          </a:prstGeom>
          <a:noFill/>
          <a:ln w="9525">
            <a:solidFill>
              <a:schemeClr val="tx1"/>
            </a:solidFill>
            <a:round/>
            <a:headEnd/>
            <a:tailEnd/>
          </a:ln>
          <a:effectLst/>
        </p:spPr>
      </p:cxnSp>
      <p:cxnSp>
        <p:nvCxnSpPr>
          <p:cNvPr id="82956" name="AutoShape 12"/>
          <p:cNvCxnSpPr>
            <a:cxnSpLocks noChangeShapeType="1"/>
            <a:stCxn id="82948" idx="5"/>
            <a:endCxn id="82951" idx="2"/>
          </p:cNvCxnSpPr>
          <p:nvPr/>
        </p:nvCxnSpPr>
        <p:spPr bwMode="auto">
          <a:xfrm rot="16200000" flipH="1">
            <a:off x="4455319" y="5337969"/>
            <a:ext cx="395287" cy="752475"/>
          </a:xfrm>
          <a:prstGeom prst="curvedConnector2">
            <a:avLst/>
          </a:prstGeom>
          <a:noFill/>
          <a:ln w="9525">
            <a:solidFill>
              <a:schemeClr val="tx1"/>
            </a:solidFill>
            <a:round/>
            <a:headEnd/>
            <a:tailEnd/>
          </a:ln>
          <a:effectLst/>
        </p:spPr>
      </p:cxnSp>
      <p:cxnSp>
        <p:nvCxnSpPr>
          <p:cNvPr id="82957" name="AutoShape 13"/>
          <p:cNvCxnSpPr>
            <a:cxnSpLocks noChangeShapeType="1"/>
            <a:stCxn id="82949" idx="4"/>
            <a:endCxn id="82951" idx="4"/>
          </p:cNvCxnSpPr>
          <p:nvPr/>
        </p:nvCxnSpPr>
        <p:spPr bwMode="auto">
          <a:xfrm rot="16200000" flipH="1">
            <a:off x="4152106" y="5003007"/>
            <a:ext cx="1587" cy="2209800"/>
          </a:xfrm>
          <a:prstGeom prst="curvedConnector3">
            <a:avLst>
              <a:gd name="adj1" fmla="val 14300000"/>
            </a:avLst>
          </a:prstGeom>
          <a:noFill/>
          <a:ln w="9525">
            <a:solidFill>
              <a:schemeClr val="tx1"/>
            </a:solidFill>
            <a:round/>
            <a:headEnd/>
            <a:tailEnd/>
          </a:ln>
          <a:effectLst/>
        </p:spPr>
      </p:cxnSp>
      <p:sp>
        <p:nvSpPr>
          <p:cNvPr id="82958" name="Text Box 14"/>
          <p:cNvSpPr txBox="1">
            <a:spLocks noChangeArrowheads="1"/>
          </p:cNvSpPr>
          <p:nvPr/>
        </p:nvSpPr>
        <p:spPr bwMode="auto">
          <a:xfrm>
            <a:off x="5013325" y="4537075"/>
            <a:ext cx="696913" cy="457200"/>
          </a:xfrm>
          <a:prstGeom prst="rect">
            <a:avLst/>
          </a:prstGeom>
          <a:noFill/>
          <a:ln w="9525">
            <a:noFill/>
            <a:miter lim="800000"/>
            <a:headEnd/>
            <a:tailEnd/>
          </a:ln>
          <a:effectLst/>
        </p:spPr>
        <p:txBody>
          <a:bodyPr wrap="none">
            <a:spAutoFit/>
          </a:bodyPr>
          <a:lstStyle/>
          <a:p>
            <a:r>
              <a:rPr lang="en-US"/>
              <a:t>w</a:t>
            </a:r>
            <a:r>
              <a:rPr lang="en-US" baseline="-25000"/>
              <a:t>AD</a:t>
            </a:r>
            <a:endParaRPr lang="en-US"/>
          </a:p>
        </p:txBody>
      </p:sp>
      <p:sp>
        <p:nvSpPr>
          <p:cNvPr id="82959" name="Text Box 15"/>
          <p:cNvSpPr txBox="1">
            <a:spLocks noChangeArrowheads="1"/>
          </p:cNvSpPr>
          <p:nvPr/>
        </p:nvSpPr>
        <p:spPr bwMode="auto">
          <a:xfrm>
            <a:off x="4114800" y="4724400"/>
            <a:ext cx="685800" cy="457200"/>
          </a:xfrm>
          <a:prstGeom prst="rect">
            <a:avLst/>
          </a:prstGeom>
          <a:noFill/>
          <a:ln w="9525">
            <a:noFill/>
            <a:miter lim="800000"/>
            <a:headEnd/>
            <a:tailEnd/>
          </a:ln>
          <a:effectLst/>
        </p:spPr>
        <p:txBody>
          <a:bodyPr wrap="none">
            <a:spAutoFit/>
          </a:bodyPr>
          <a:lstStyle/>
          <a:p>
            <a:r>
              <a:rPr lang="en-US"/>
              <a:t>w</a:t>
            </a:r>
            <a:r>
              <a:rPr lang="en-US" baseline="-25000"/>
              <a:t>AB</a:t>
            </a:r>
            <a:endParaRPr lang="en-US"/>
          </a:p>
        </p:txBody>
      </p:sp>
      <p:sp>
        <p:nvSpPr>
          <p:cNvPr id="82960" name="Text Box 16"/>
          <p:cNvSpPr txBox="1">
            <a:spLocks noChangeArrowheads="1"/>
          </p:cNvSpPr>
          <p:nvPr/>
        </p:nvSpPr>
        <p:spPr bwMode="auto">
          <a:xfrm>
            <a:off x="2438400" y="4876800"/>
            <a:ext cx="685800" cy="457200"/>
          </a:xfrm>
          <a:prstGeom prst="rect">
            <a:avLst/>
          </a:prstGeom>
          <a:noFill/>
          <a:ln w="9525">
            <a:noFill/>
            <a:miter lim="800000"/>
            <a:headEnd/>
            <a:tailEnd/>
          </a:ln>
          <a:effectLst/>
        </p:spPr>
        <p:txBody>
          <a:bodyPr wrap="none">
            <a:spAutoFit/>
          </a:bodyPr>
          <a:lstStyle/>
          <a:p>
            <a:r>
              <a:rPr lang="en-US"/>
              <a:t>w</a:t>
            </a:r>
            <a:r>
              <a:rPr lang="en-US" baseline="-25000"/>
              <a:t>AC</a:t>
            </a:r>
            <a:endParaRPr lang="en-US"/>
          </a:p>
        </p:txBody>
      </p:sp>
      <p:sp>
        <p:nvSpPr>
          <p:cNvPr id="82961" name="Text Box 17"/>
          <p:cNvSpPr txBox="1">
            <a:spLocks noChangeArrowheads="1"/>
          </p:cNvSpPr>
          <p:nvPr/>
        </p:nvSpPr>
        <p:spPr bwMode="auto">
          <a:xfrm>
            <a:off x="3211513" y="5334000"/>
            <a:ext cx="674687" cy="457200"/>
          </a:xfrm>
          <a:prstGeom prst="rect">
            <a:avLst/>
          </a:prstGeom>
          <a:noFill/>
          <a:ln w="9525">
            <a:noFill/>
            <a:miter lim="800000"/>
            <a:headEnd/>
            <a:tailEnd/>
          </a:ln>
          <a:effectLst/>
        </p:spPr>
        <p:txBody>
          <a:bodyPr wrap="none">
            <a:spAutoFit/>
          </a:bodyPr>
          <a:lstStyle/>
          <a:p>
            <a:r>
              <a:rPr lang="en-US"/>
              <a:t>w</a:t>
            </a:r>
            <a:r>
              <a:rPr lang="en-US" baseline="-25000"/>
              <a:t>BC</a:t>
            </a:r>
            <a:endParaRPr lang="en-US"/>
          </a:p>
        </p:txBody>
      </p:sp>
      <p:sp>
        <p:nvSpPr>
          <p:cNvPr id="82962" name="Text Box 18"/>
          <p:cNvSpPr txBox="1">
            <a:spLocks noChangeArrowheads="1"/>
          </p:cNvSpPr>
          <p:nvPr/>
        </p:nvSpPr>
        <p:spPr bwMode="auto">
          <a:xfrm>
            <a:off x="4278313" y="5334000"/>
            <a:ext cx="685800" cy="457200"/>
          </a:xfrm>
          <a:prstGeom prst="rect">
            <a:avLst/>
          </a:prstGeom>
          <a:noFill/>
          <a:ln w="9525">
            <a:noFill/>
            <a:miter lim="800000"/>
            <a:headEnd/>
            <a:tailEnd/>
          </a:ln>
          <a:effectLst/>
        </p:spPr>
        <p:txBody>
          <a:bodyPr wrap="none">
            <a:spAutoFit/>
          </a:bodyPr>
          <a:lstStyle/>
          <a:p>
            <a:r>
              <a:rPr lang="en-US"/>
              <a:t>w</a:t>
            </a:r>
            <a:r>
              <a:rPr lang="en-US" baseline="-25000"/>
              <a:t>BD</a:t>
            </a:r>
            <a:endParaRPr lang="en-US"/>
          </a:p>
        </p:txBody>
      </p:sp>
      <p:sp>
        <p:nvSpPr>
          <p:cNvPr id="82963" name="Text Box 19"/>
          <p:cNvSpPr txBox="1">
            <a:spLocks noChangeArrowheads="1"/>
          </p:cNvSpPr>
          <p:nvPr/>
        </p:nvSpPr>
        <p:spPr bwMode="auto">
          <a:xfrm>
            <a:off x="3897313" y="6248400"/>
            <a:ext cx="685800" cy="457200"/>
          </a:xfrm>
          <a:prstGeom prst="rect">
            <a:avLst/>
          </a:prstGeom>
          <a:noFill/>
          <a:ln w="9525">
            <a:noFill/>
            <a:miter lim="800000"/>
            <a:headEnd/>
            <a:tailEnd/>
          </a:ln>
          <a:effectLst/>
        </p:spPr>
        <p:txBody>
          <a:bodyPr wrap="none">
            <a:spAutoFit/>
          </a:bodyPr>
          <a:lstStyle/>
          <a:p>
            <a:r>
              <a:rPr lang="en-US"/>
              <a:t>w</a:t>
            </a:r>
            <a:r>
              <a:rPr lang="en-US" baseline="-25000"/>
              <a:t>CD</a:t>
            </a:r>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r>
              <a:rPr lang="en-US"/>
              <a:t>Hopfield Memories</a:t>
            </a:r>
          </a:p>
        </p:txBody>
      </p:sp>
      <p:sp>
        <p:nvSpPr>
          <p:cNvPr id="84995" name="Rectangle 3"/>
          <p:cNvSpPr>
            <a:spLocks noGrp="1" noChangeArrowheads="1"/>
          </p:cNvSpPr>
          <p:nvPr>
            <p:ph type="body" idx="1"/>
          </p:nvPr>
        </p:nvSpPr>
        <p:spPr/>
        <p:txBody>
          <a:bodyPr/>
          <a:lstStyle/>
          <a:p>
            <a:pPr>
              <a:lnSpc>
                <a:spcPct val="90000"/>
              </a:lnSpc>
            </a:pPr>
            <a:r>
              <a:rPr lang="en-US" sz="2800"/>
              <a:t>Setting the weights:</a:t>
            </a:r>
          </a:p>
          <a:p>
            <a:pPr lvl="1">
              <a:lnSpc>
                <a:spcPct val="90000"/>
              </a:lnSpc>
            </a:pPr>
            <a:r>
              <a:rPr lang="en-US" sz="2400"/>
              <a:t>A pattern is a setting of on or off for each unit</a:t>
            </a:r>
          </a:p>
          <a:p>
            <a:pPr lvl="1">
              <a:lnSpc>
                <a:spcPct val="90000"/>
              </a:lnSpc>
            </a:pPr>
            <a:r>
              <a:rPr lang="en-US" sz="2400"/>
              <a:t>Given a set of Q patterns to store</a:t>
            </a:r>
          </a:p>
          <a:p>
            <a:pPr lvl="2">
              <a:lnSpc>
                <a:spcPct val="90000"/>
              </a:lnSpc>
            </a:pPr>
            <a:r>
              <a:rPr lang="en-US" sz="2000"/>
              <a:t>For every weight connecting units i and j:</a:t>
            </a:r>
          </a:p>
          <a:p>
            <a:pPr lvl="2">
              <a:lnSpc>
                <a:spcPct val="90000"/>
              </a:lnSpc>
            </a:pPr>
            <a:endParaRPr lang="en-US" sz="2000"/>
          </a:p>
          <a:p>
            <a:pPr lvl="2">
              <a:lnSpc>
                <a:spcPct val="90000"/>
              </a:lnSpc>
            </a:pPr>
            <a:endParaRPr lang="en-US" sz="2000"/>
          </a:p>
          <a:p>
            <a:pPr lvl="2">
              <a:lnSpc>
                <a:spcPct val="90000"/>
              </a:lnSpc>
            </a:pPr>
            <a:endParaRPr lang="en-US" sz="2000"/>
          </a:p>
          <a:p>
            <a:pPr lvl="2">
              <a:lnSpc>
                <a:spcPct val="90000"/>
              </a:lnSpc>
            </a:pPr>
            <a:endParaRPr lang="en-US" sz="2000"/>
          </a:p>
          <a:p>
            <a:pPr lvl="2">
              <a:lnSpc>
                <a:spcPct val="90000"/>
              </a:lnSpc>
            </a:pPr>
            <a:r>
              <a:rPr lang="en-US" sz="2000"/>
              <a:t>This is a form of a Hebbian rule which makes the weight strength proportional to the product of the firing rates of the two interconnected units</a:t>
            </a:r>
          </a:p>
        </p:txBody>
      </p:sp>
      <p:graphicFrame>
        <p:nvGraphicFramePr>
          <p:cNvPr id="84996" name="Object 4"/>
          <p:cNvGraphicFramePr>
            <a:graphicFrameLocks noChangeAspect="1"/>
          </p:cNvGraphicFramePr>
          <p:nvPr/>
        </p:nvGraphicFramePr>
        <p:xfrm>
          <a:off x="3276600" y="3733800"/>
          <a:ext cx="1676400" cy="1117600"/>
        </p:xfrm>
        <a:graphic>
          <a:graphicData uri="http://schemas.openxmlformats.org/presentationml/2006/ole">
            <p:oleObj spid="_x0000_s84996" name="Equation" r:id="rId4" imgW="850680" imgH="457200" progId="Equation.3">
              <p:embed/>
            </p:oleObj>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r>
              <a:rPr lang="en-US"/>
              <a:t>Hopfield Network Demo</a:t>
            </a:r>
          </a:p>
        </p:txBody>
      </p:sp>
      <p:sp>
        <p:nvSpPr>
          <p:cNvPr id="87043" name="Rectangle 3"/>
          <p:cNvSpPr>
            <a:spLocks noGrp="1" noChangeArrowheads="1"/>
          </p:cNvSpPr>
          <p:nvPr>
            <p:ph type="body" idx="1"/>
          </p:nvPr>
        </p:nvSpPr>
        <p:spPr/>
        <p:txBody>
          <a:bodyPr/>
          <a:lstStyle/>
          <a:p>
            <a:r>
              <a:rPr lang="en-US" sz="2800"/>
              <a:t>http://www.cbu.edu/~pong/ai/hopfield/hopfieldapplet.html</a:t>
            </a:r>
          </a:p>
          <a:p>
            <a:endParaRPr lang="en-US" sz="2800"/>
          </a:p>
          <a:p>
            <a:r>
              <a:rPr lang="en-US" sz="2800"/>
              <a:t>Properties</a:t>
            </a:r>
          </a:p>
          <a:p>
            <a:pPr lvl="1"/>
            <a:r>
              <a:rPr lang="en-US" sz="2400"/>
              <a:t>Settles into a minimal energy state</a:t>
            </a:r>
          </a:p>
          <a:p>
            <a:pPr lvl="1"/>
            <a:r>
              <a:rPr lang="en-US" sz="2400"/>
              <a:t>Storage capacity low, only 13% of number of units</a:t>
            </a:r>
          </a:p>
          <a:p>
            <a:pPr lvl="1"/>
            <a:r>
              <a:rPr lang="en-US" sz="2400"/>
              <a:t>Can retrieve information even in the presence of noisy data, similar to associative memory of humans</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sz="4000"/>
              <a:t>Unsupervised Learning – Self Organizing Maps</a:t>
            </a:r>
          </a:p>
        </p:txBody>
      </p:sp>
      <p:sp>
        <p:nvSpPr>
          <p:cNvPr id="20483" name="Rectangle 3"/>
          <p:cNvSpPr>
            <a:spLocks noGrp="1" noChangeArrowheads="1"/>
          </p:cNvSpPr>
          <p:nvPr>
            <p:ph type="body" idx="1"/>
          </p:nvPr>
        </p:nvSpPr>
        <p:spPr/>
        <p:txBody>
          <a:bodyPr/>
          <a:lstStyle/>
          <a:p>
            <a:pPr>
              <a:lnSpc>
                <a:spcPct val="90000"/>
              </a:lnSpc>
            </a:pPr>
            <a:r>
              <a:rPr lang="en-US" sz="2800"/>
              <a:t>Self-organizing maps (SOMs) are a data visualization technique invented by Professor Teuvo Kohonen </a:t>
            </a:r>
          </a:p>
          <a:p>
            <a:pPr lvl="1">
              <a:lnSpc>
                <a:spcPct val="90000"/>
              </a:lnSpc>
            </a:pPr>
            <a:r>
              <a:rPr lang="en-US" sz="2400"/>
              <a:t>Also called Kohonen Networks, Competitive Learning, Winner-Take-All Learning</a:t>
            </a:r>
          </a:p>
          <a:p>
            <a:pPr lvl="1">
              <a:lnSpc>
                <a:spcPct val="90000"/>
              </a:lnSpc>
            </a:pPr>
            <a:r>
              <a:rPr lang="en-US" sz="2400"/>
              <a:t>Generally reduces the dimensions of data through the use of self-organizing neural networks</a:t>
            </a:r>
          </a:p>
          <a:p>
            <a:pPr lvl="1">
              <a:lnSpc>
                <a:spcPct val="90000"/>
              </a:lnSpc>
            </a:pPr>
            <a:r>
              <a:rPr lang="en-US" sz="2400"/>
              <a:t>Useful for data visualization; humans cannot visualize high dimensional data so this is often a useful technique to make sense of large data sets </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685800" y="152400"/>
            <a:ext cx="7772400" cy="1143000"/>
          </a:xfrm>
        </p:spPr>
        <p:txBody>
          <a:bodyPr/>
          <a:lstStyle/>
          <a:p>
            <a:r>
              <a:rPr lang="en-US" sz="4000"/>
              <a:t>Basic “Winner Take All” Network</a:t>
            </a:r>
          </a:p>
        </p:txBody>
      </p:sp>
      <p:sp>
        <p:nvSpPr>
          <p:cNvPr id="21507" name="Rectangle 3"/>
          <p:cNvSpPr>
            <a:spLocks noGrp="1" noChangeArrowheads="1"/>
          </p:cNvSpPr>
          <p:nvPr>
            <p:ph type="body" idx="1"/>
          </p:nvPr>
        </p:nvSpPr>
        <p:spPr>
          <a:xfrm>
            <a:off x="685800" y="1524000"/>
            <a:ext cx="7772400" cy="4114800"/>
          </a:xfrm>
        </p:spPr>
        <p:txBody>
          <a:bodyPr/>
          <a:lstStyle/>
          <a:p>
            <a:r>
              <a:rPr lang="en-US" sz="2400"/>
              <a:t>Two layer network</a:t>
            </a:r>
          </a:p>
          <a:p>
            <a:pPr lvl="1"/>
            <a:r>
              <a:rPr lang="en-US" sz="2000"/>
              <a:t>Input units, output units, each input unit is connected to each output unit</a:t>
            </a:r>
          </a:p>
        </p:txBody>
      </p:sp>
      <p:sp>
        <p:nvSpPr>
          <p:cNvPr id="21508" name="Oval 4"/>
          <p:cNvSpPr>
            <a:spLocks noChangeArrowheads="1"/>
          </p:cNvSpPr>
          <p:nvPr/>
        </p:nvSpPr>
        <p:spPr bwMode="auto">
          <a:xfrm>
            <a:off x="1905000" y="3124200"/>
            <a:ext cx="762000" cy="762000"/>
          </a:xfrm>
          <a:prstGeom prst="ellipse">
            <a:avLst/>
          </a:prstGeom>
          <a:solidFill>
            <a:schemeClr val="bg1"/>
          </a:solidFill>
          <a:ln w="9525">
            <a:solidFill>
              <a:schemeClr val="tx1"/>
            </a:solidFill>
            <a:round/>
            <a:headEnd/>
            <a:tailEnd/>
          </a:ln>
          <a:effectLst/>
        </p:spPr>
        <p:txBody>
          <a:bodyPr wrap="none" anchor="ctr"/>
          <a:lstStyle/>
          <a:p>
            <a:endParaRPr lang="en-IN"/>
          </a:p>
        </p:txBody>
      </p:sp>
      <p:sp>
        <p:nvSpPr>
          <p:cNvPr id="21509" name="Text Box 5"/>
          <p:cNvSpPr txBox="1">
            <a:spLocks noChangeArrowheads="1"/>
          </p:cNvSpPr>
          <p:nvPr/>
        </p:nvSpPr>
        <p:spPr bwMode="auto">
          <a:xfrm>
            <a:off x="1987550" y="3276600"/>
            <a:ext cx="438150" cy="457200"/>
          </a:xfrm>
          <a:prstGeom prst="rect">
            <a:avLst/>
          </a:prstGeom>
          <a:noFill/>
          <a:ln w="9525">
            <a:noFill/>
            <a:miter lim="800000"/>
            <a:headEnd/>
            <a:tailEnd/>
          </a:ln>
          <a:effectLst/>
        </p:spPr>
        <p:txBody>
          <a:bodyPr wrap="none" anchor="ctr">
            <a:spAutoFit/>
          </a:bodyPr>
          <a:lstStyle/>
          <a:p>
            <a:pPr algn="ctr"/>
            <a:r>
              <a:rPr lang="en-US"/>
              <a:t>I1</a:t>
            </a:r>
          </a:p>
        </p:txBody>
      </p:sp>
      <p:sp>
        <p:nvSpPr>
          <p:cNvPr id="21510" name="Oval 6"/>
          <p:cNvSpPr>
            <a:spLocks noChangeArrowheads="1"/>
          </p:cNvSpPr>
          <p:nvPr/>
        </p:nvSpPr>
        <p:spPr bwMode="auto">
          <a:xfrm>
            <a:off x="1828800" y="3962400"/>
            <a:ext cx="762000" cy="762000"/>
          </a:xfrm>
          <a:prstGeom prst="ellipse">
            <a:avLst/>
          </a:prstGeom>
          <a:solidFill>
            <a:schemeClr val="bg1"/>
          </a:solidFill>
          <a:ln w="9525">
            <a:solidFill>
              <a:schemeClr val="tx1"/>
            </a:solidFill>
            <a:round/>
            <a:headEnd/>
            <a:tailEnd/>
          </a:ln>
          <a:effectLst/>
        </p:spPr>
        <p:txBody>
          <a:bodyPr wrap="none" anchor="ctr"/>
          <a:lstStyle/>
          <a:p>
            <a:endParaRPr lang="en-IN"/>
          </a:p>
        </p:txBody>
      </p:sp>
      <p:sp>
        <p:nvSpPr>
          <p:cNvPr id="21511" name="Text Box 7"/>
          <p:cNvSpPr txBox="1">
            <a:spLocks noChangeArrowheads="1"/>
          </p:cNvSpPr>
          <p:nvPr/>
        </p:nvSpPr>
        <p:spPr bwMode="auto">
          <a:xfrm>
            <a:off x="1981200" y="4114800"/>
            <a:ext cx="438150" cy="457200"/>
          </a:xfrm>
          <a:prstGeom prst="rect">
            <a:avLst/>
          </a:prstGeom>
          <a:noFill/>
          <a:ln w="9525">
            <a:noFill/>
            <a:miter lim="800000"/>
            <a:headEnd/>
            <a:tailEnd/>
          </a:ln>
          <a:effectLst/>
        </p:spPr>
        <p:txBody>
          <a:bodyPr wrap="none" anchor="ctr">
            <a:spAutoFit/>
          </a:bodyPr>
          <a:lstStyle/>
          <a:p>
            <a:pPr algn="ctr"/>
            <a:r>
              <a:rPr lang="en-US"/>
              <a:t>I2</a:t>
            </a:r>
          </a:p>
        </p:txBody>
      </p:sp>
      <p:sp>
        <p:nvSpPr>
          <p:cNvPr id="21514" name="Oval 10"/>
          <p:cNvSpPr>
            <a:spLocks noChangeArrowheads="1"/>
          </p:cNvSpPr>
          <p:nvPr/>
        </p:nvSpPr>
        <p:spPr bwMode="auto">
          <a:xfrm>
            <a:off x="4343400" y="3276600"/>
            <a:ext cx="762000" cy="762000"/>
          </a:xfrm>
          <a:prstGeom prst="ellipse">
            <a:avLst/>
          </a:prstGeom>
          <a:solidFill>
            <a:schemeClr val="bg1"/>
          </a:solidFill>
          <a:ln w="9525">
            <a:solidFill>
              <a:schemeClr val="tx1"/>
            </a:solidFill>
            <a:round/>
            <a:headEnd/>
            <a:tailEnd/>
          </a:ln>
          <a:effectLst/>
        </p:spPr>
        <p:txBody>
          <a:bodyPr wrap="none" anchor="ctr"/>
          <a:lstStyle/>
          <a:p>
            <a:endParaRPr lang="en-IN"/>
          </a:p>
        </p:txBody>
      </p:sp>
      <p:sp>
        <p:nvSpPr>
          <p:cNvPr id="21515" name="Text Box 11"/>
          <p:cNvSpPr txBox="1">
            <a:spLocks noChangeArrowheads="1"/>
          </p:cNvSpPr>
          <p:nvPr/>
        </p:nvSpPr>
        <p:spPr bwMode="auto">
          <a:xfrm>
            <a:off x="4622800" y="3429000"/>
            <a:ext cx="184150" cy="457200"/>
          </a:xfrm>
          <a:prstGeom prst="rect">
            <a:avLst/>
          </a:prstGeom>
          <a:noFill/>
          <a:ln w="9525">
            <a:noFill/>
            <a:miter lim="800000"/>
            <a:headEnd/>
            <a:tailEnd/>
          </a:ln>
          <a:effectLst/>
        </p:spPr>
        <p:txBody>
          <a:bodyPr wrap="none" anchor="ctr">
            <a:spAutoFit/>
          </a:bodyPr>
          <a:lstStyle/>
          <a:p>
            <a:pPr algn="ctr"/>
            <a:endParaRPr lang="en-US"/>
          </a:p>
        </p:txBody>
      </p:sp>
      <p:sp>
        <p:nvSpPr>
          <p:cNvPr id="21516" name="Text Box 12"/>
          <p:cNvSpPr txBox="1">
            <a:spLocks noChangeArrowheads="1"/>
          </p:cNvSpPr>
          <p:nvPr/>
        </p:nvSpPr>
        <p:spPr bwMode="auto">
          <a:xfrm>
            <a:off x="4437063" y="3429000"/>
            <a:ext cx="557212" cy="457200"/>
          </a:xfrm>
          <a:prstGeom prst="rect">
            <a:avLst/>
          </a:prstGeom>
          <a:noFill/>
          <a:ln w="9525">
            <a:noFill/>
            <a:miter lim="800000"/>
            <a:headEnd/>
            <a:tailEnd/>
          </a:ln>
          <a:effectLst/>
        </p:spPr>
        <p:txBody>
          <a:bodyPr wrap="none" anchor="ctr">
            <a:spAutoFit/>
          </a:bodyPr>
          <a:lstStyle/>
          <a:p>
            <a:pPr algn="ctr"/>
            <a:r>
              <a:rPr lang="en-US"/>
              <a:t>O1</a:t>
            </a:r>
          </a:p>
        </p:txBody>
      </p:sp>
      <p:sp>
        <p:nvSpPr>
          <p:cNvPr id="21517" name="Oval 13"/>
          <p:cNvSpPr>
            <a:spLocks noChangeArrowheads="1"/>
          </p:cNvSpPr>
          <p:nvPr/>
        </p:nvSpPr>
        <p:spPr bwMode="auto">
          <a:xfrm>
            <a:off x="4343400" y="4572000"/>
            <a:ext cx="762000" cy="762000"/>
          </a:xfrm>
          <a:prstGeom prst="ellipse">
            <a:avLst/>
          </a:prstGeom>
          <a:solidFill>
            <a:schemeClr val="bg1"/>
          </a:solidFill>
          <a:ln w="9525">
            <a:solidFill>
              <a:schemeClr val="tx1"/>
            </a:solidFill>
            <a:round/>
            <a:headEnd/>
            <a:tailEnd/>
          </a:ln>
          <a:effectLst/>
        </p:spPr>
        <p:txBody>
          <a:bodyPr wrap="none" anchor="ctr"/>
          <a:lstStyle/>
          <a:p>
            <a:endParaRPr lang="en-IN"/>
          </a:p>
        </p:txBody>
      </p:sp>
      <p:sp>
        <p:nvSpPr>
          <p:cNvPr id="21518" name="Text Box 14"/>
          <p:cNvSpPr txBox="1">
            <a:spLocks noChangeArrowheads="1"/>
          </p:cNvSpPr>
          <p:nvPr/>
        </p:nvSpPr>
        <p:spPr bwMode="auto">
          <a:xfrm>
            <a:off x="4622800" y="4724400"/>
            <a:ext cx="184150" cy="457200"/>
          </a:xfrm>
          <a:prstGeom prst="rect">
            <a:avLst/>
          </a:prstGeom>
          <a:noFill/>
          <a:ln w="9525">
            <a:noFill/>
            <a:miter lim="800000"/>
            <a:headEnd/>
            <a:tailEnd/>
          </a:ln>
          <a:effectLst/>
        </p:spPr>
        <p:txBody>
          <a:bodyPr wrap="none" anchor="ctr">
            <a:spAutoFit/>
          </a:bodyPr>
          <a:lstStyle/>
          <a:p>
            <a:pPr algn="ctr"/>
            <a:endParaRPr lang="en-US"/>
          </a:p>
        </p:txBody>
      </p:sp>
      <p:sp>
        <p:nvSpPr>
          <p:cNvPr id="21519" name="Text Box 15"/>
          <p:cNvSpPr txBox="1">
            <a:spLocks noChangeArrowheads="1"/>
          </p:cNvSpPr>
          <p:nvPr/>
        </p:nvSpPr>
        <p:spPr bwMode="auto">
          <a:xfrm>
            <a:off x="4437063" y="4724400"/>
            <a:ext cx="557212" cy="457200"/>
          </a:xfrm>
          <a:prstGeom prst="rect">
            <a:avLst/>
          </a:prstGeom>
          <a:noFill/>
          <a:ln w="9525">
            <a:noFill/>
            <a:miter lim="800000"/>
            <a:headEnd/>
            <a:tailEnd/>
          </a:ln>
          <a:effectLst/>
        </p:spPr>
        <p:txBody>
          <a:bodyPr wrap="none" anchor="ctr">
            <a:spAutoFit/>
          </a:bodyPr>
          <a:lstStyle/>
          <a:p>
            <a:pPr algn="ctr"/>
            <a:r>
              <a:rPr lang="en-US"/>
              <a:t>O2</a:t>
            </a:r>
          </a:p>
        </p:txBody>
      </p:sp>
      <p:sp>
        <p:nvSpPr>
          <p:cNvPr id="21520" name="Line 16"/>
          <p:cNvSpPr>
            <a:spLocks noChangeShapeType="1"/>
          </p:cNvSpPr>
          <p:nvPr/>
        </p:nvSpPr>
        <p:spPr bwMode="auto">
          <a:xfrm>
            <a:off x="2743200" y="3505200"/>
            <a:ext cx="1524000" cy="152400"/>
          </a:xfrm>
          <a:prstGeom prst="line">
            <a:avLst/>
          </a:prstGeom>
          <a:noFill/>
          <a:ln w="9525">
            <a:solidFill>
              <a:schemeClr val="tx1"/>
            </a:solidFill>
            <a:round/>
            <a:headEnd/>
            <a:tailEnd type="triangle" w="med" len="med"/>
          </a:ln>
          <a:effectLst/>
        </p:spPr>
        <p:txBody>
          <a:bodyPr wrap="none" anchor="ctr"/>
          <a:lstStyle/>
          <a:p>
            <a:endParaRPr lang="en-IN"/>
          </a:p>
        </p:txBody>
      </p:sp>
      <p:sp>
        <p:nvSpPr>
          <p:cNvPr id="21521" name="Line 17"/>
          <p:cNvSpPr>
            <a:spLocks noChangeShapeType="1"/>
          </p:cNvSpPr>
          <p:nvPr/>
        </p:nvSpPr>
        <p:spPr bwMode="auto">
          <a:xfrm>
            <a:off x="2743200" y="3505200"/>
            <a:ext cx="1524000" cy="1524000"/>
          </a:xfrm>
          <a:prstGeom prst="line">
            <a:avLst/>
          </a:prstGeom>
          <a:noFill/>
          <a:ln w="9525">
            <a:solidFill>
              <a:schemeClr val="tx1"/>
            </a:solidFill>
            <a:round/>
            <a:headEnd/>
            <a:tailEnd type="triangle" w="med" len="med"/>
          </a:ln>
          <a:effectLst/>
        </p:spPr>
        <p:txBody>
          <a:bodyPr wrap="none" anchor="ctr"/>
          <a:lstStyle/>
          <a:p>
            <a:endParaRPr lang="en-IN"/>
          </a:p>
        </p:txBody>
      </p:sp>
      <p:sp>
        <p:nvSpPr>
          <p:cNvPr id="21522" name="Line 18"/>
          <p:cNvSpPr>
            <a:spLocks noChangeShapeType="1"/>
          </p:cNvSpPr>
          <p:nvPr/>
        </p:nvSpPr>
        <p:spPr bwMode="auto">
          <a:xfrm flipV="1">
            <a:off x="2667000" y="3733800"/>
            <a:ext cx="1600200" cy="685800"/>
          </a:xfrm>
          <a:prstGeom prst="line">
            <a:avLst/>
          </a:prstGeom>
          <a:noFill/>
          <a:ln w="9525">
            <a:solidFill>
              <a:schemeClr val="tx1"/>
            </a:solidFill>
            <a:round/>
            <a:headEnd/>
            <a:tailEnd type="triangle" w="med" len="med"/>
          </a:ln>
          <a:effectLst/>
        </p:spPr>
        <p:txBody>
          <a:bodyPr wrap="none" anchor="ctr"/>
          <a:lstStyle/>
          <a:p>
            <a:endParaRPr lang="en-IN"/>
          </a:p>
        </p:txBody>
      </p:sp>
      <p:sp>
        <p:nvSpPr>
          <p:cNvPr id="21523" name="Line 19"/>
          <p:cNvSpPr>
            <a:spLocks noChangeShapeType="1"/>
          </p:cNvSpPr>
          <p:nvPr/>
        </p:nvSpPr>
        <p:spPr bwMode="auto">
          <a:xfrm>
            <a:off x="2667000" y="4495800"/>
            <a:ext cx="1524000" cy="533400"/>
          </a:xfrm>
          <a:prstGeom prst="line">
            <a:avLst/>
          </a:prstGeom>
          <a:noFill/>
          <a:ln w="9525">
            <a:solidFill>
              <a:schemeClr val="tx1"/>
            </a:solidFill>
            <a:round/>
            <a:headEnd/>
            <a:tailEnd type="triangle" w="med" len="med"/>
          </a:ln>
          <a:effectLst/>
        </p:spPr>
        <p:txBody>
          <a:bodyPr wrap="none" anchor="ctr"/>
          <a:lstStyle/>
          <a:p>
            <a:endParaRPr lang="en-IN"/>
          </a:p>
        </p:txBody>
      </p:sp>
      <p:sp>
        <p:nvSpPr>
          <p:cNvPr id="21526" name="Text Box 22"/>
          <p:cNvSpPr txBox="1">
            <a:spLocks noChangeArrowheads="1"/>
          </p:cNvSpPr>
          <p:nvPr/>
        </p:nvSpPr>
        <p:spPr bwMode="auto">
          <a:xfrm>
            <a:off x="1651000" y="2667000"/>
            <a:ext cx="1612900" cy="457200"/>
          </a:xfrm>
          <a:prstGeom prst="rect">
            <a:avLst/>
          </a:prstGeom>
          <a:noFill/>
          <a:ln w="9525">
            <a:noFill/>
            <a:miter lim="800000"/>
            <a:headEnd/>
            <a:tailEnd/>
          </a:ln>
          <a:effectLst/>
        </p:spPr>
        <p:txBody>
          <a:bodyPr wrap="none" anchor="ctr">
            <a:spAutoFit/>
          </a:bodyPr>
          <a:lstStyle/>
          <a:p>
            <a:pPr algn="ctr"/>
            <a:r>
              <a:rPr lang="en-US"/>
              <a:t>Input Layer</a:t>
            </a:r>
          </a:p>
        </p:txBody>
      </p:sp>
      <p:sp>
        <p:nvSpPr>
          <p:cNvPr id="21527" name="Rectangle 23"/>
          <p:cNvSpPr>
            <a:spLocks noChangeArrowheads="1"/>
          </p:cNvSpPr>
          <p:nvPr/>
        </p:nvSpPr>
        <p:spPr bwMode="auto">
          <a:xfrm>
            <a:off x="2819400" y="5181600"/>
            <a:ext cx="685800" cy="457200"/>
          </a:xfrm>
          <a:prstGeom prst="rect">
            <a:avLst/>
          </a:prstGeom>
          <a:noFill/>
          <a:ln w="9525">
            <a:noFill/>
            <a:miter lim="800000"/>
            <a:headEnd/>
            <a:tailEnd/>
          </a:ln>
          <a:effectLst/>
        </p:spPr>
        <p:txBody>
          <a:bodyPr anchor="ctr">
            <a:spAutoFit/>
          </a:bodyPr>
          <a:lstStyle/>
          <a:p>
            <a:pPr algn="ctr"/>
            <a:r>
              <a:rPr lang="en-US"/>
              <a:t>W</a:t>
            </a:r>
            <a:r>
              <a:rPr lang="en-US" baseline="-25000"/>
              <a:t>i,j</a:t>
            </a:r>
            <a:endParaRPr lang="en-US"/>
          </a:p>
        </p:txBody>
      </p:sp>
      <p:sp>
        <p:nvSpPr>
          <p:cNvPr id="21528" name="Oval 24"/>
          <p:cNvSpPr>
            <a:spLocks noChangeArrowheads="1"/>
          </p:cNvSpPr>
          <p:nvPr/>
        </p:nvSpPr>
        <p:spPr bwMode="auto">
          <a:xfrm>
            <a:off x="1828800" y="4800600"/>
            <a:ext cx="784225" cy="762000"/>
          </a:xfrm>
          <a:prstGeom prst="ellipse">
            <a:avLst/>
          </a:prstGeom>
          <a:solidFill>
            <a:schemeClr val="bg1"/>
          </a:solidFill>
          <a:ln w="9525">
            <a:solidFill>
              <a:schemeClr val="tx1"/>
            </a:solidFill>
            <a:round/>
            <a:headEnd/>
            <a:tailEnd/>
          </a:ln>
          <a:effectLst/>
        </p:spPr>
        <p:txBody>
          <a:bodyPr wrap="none" anchor="ctr"/>
          <a:lstStyle/>
          <a:p>
            <a:endParaRPr lang="en-IN"/>
          </a:p>
        </p:txBody>
      </p:sp>
      <p:sp>
        <p:nvSpPr>
          <p:cNvPr id="21529" name="Text Box 25"/>
          <p:cNvSpPr txBox="1">
            <a:spLocks noChangeArrowheads="1"/>
          </p:cNvSpPr>
          <p:nvPr/>
        </p:nvSpPr>
        <p:spPr bwMode="auto">
          <a:xfrm>
            <a:off x="1917700" y="4953000"/>
            <a:ext cx="438150" cy="457200"/>
          </a:xfrm>
          <a:prstGeom prst="rect">
            <a:avLst/>
          </a:prstGeom>
          <a:noFill/>
          <a:ln w="9525">
            <a:noFill/>
            <a:miter lim="800000"/>
            <a:headEnd/>
            <a:tailEnd/>
          </a:ln>
          <a:effectLst/>
        </p:spPr>
        <p:txBody>
          <a:bodyPr wrap="none" anchor="ctr">
            <a:spAutoFit/>
          </a:bodyPr>
          <a:lstStyle/>
          <a:p>
            <a:pPr algn="ctr"/>
            <a:r>
              <a:rPr lang="en-US"/>
              <a:t>I3</a:t>
            </a:r>
          </a:p>
        </p:txBody>
      </p:sp>
      <p:sp>
        <p:nvSpPr>
          <p:cNvPr id="21531" name="Text Box 27"/>
          <p:cNvSpPr txBox="1">
            <a:spLocks noChangeArrowheads="1"/>
          </p:cNvSpPr>
          <p:nvPr/>
        </p:nvSpPr>
        <p:spPr bwMode="auto">
          <a:xfrm>
            <a:off x="4605338" y="5638800"/>
            <a:ext cx="184150" cy="457200"/>
          </a:xfrm>
          <a:prstGeom prst="rect">
            <a:avLst/>
          </a:prstGeom>
          <a:noFill/>
          <a:ln w="9525">
            <a:noFill/>
            <a:miter lim="800000"/>
            <a:headEnd/>
            <a:tailEnd/>
          </a:ln>
          <a:effectLst/>
        </p:spPr>
        <p:txBody>
          <a:bodyPr wrap="none" anchor="ctr">
            <a:spAutoFit/>
          </a:bodyPr>
          <a:lstStyle/>
          <a:p>
            <a:pPr algn="ctr"/>
            <a:endParaRPr lang="en-US"/>
          </a:p>
        </p:txBody>
      </p:sp>
      <p:sp>
        <p:nvSpPr>
          <p:cNvPr id="21533" name="Line 29"/>
          <p:cNvSpPr>
            <a:spLocks noChangeShapeType="1"/>
          </p:cNvSpPr>
          <p:nvPr/>
        </p:nvSpPr>
        <p:spPr bwMode="auto">
          <a:xfrm flipV="1">
            <a:off x="2667000" y="5029200"/>
            <a:ext cx="1371600" cy="76200"/>
          </a:xfrm>
          <a:prstGeom prst="line">
            <a:avLst/>
          </a:prstGeom>
          <a:noFill/>
          <a:ln w="9525">
            <a:solidFill>
              <a:schemeClr val="tx1"/>
            </a:solidFill>
            <a:round/>
            <a:headEnd/>
            <a:tailEnd type="triangle" w="med" len="med"/>
          </a:ln>
          <a:effectLst/>
        </p:spPr>
        <p:txBody>
          <a:bodyPr wrap="none" anchor="ctr"/>
          <a:lstStyle/>
          <a:p>
            <a:endParaRPr lang="en-IN"/>
          </a:p>
        </p:txBody>
      </p:sp>
      <p:sp>
        <p:nvSpPr>
          <p:cNvPr id="21534" name="Line 30"/>
          <p:cNvSpPr>
            <a:spLocks noChangeShapeType="1"/>
          </p:cNvSpPr>
          <p:nvPr/>
        </p:nvSpPr>
        <p:spPr bwMode="auto">
          <a:xfrm flipV="1">
            <a:off x="2667000" y="3810000"/>
            <a:ext cx="1524000" cy="1219200"/>
          </a:xfrm>
          <a:prstGeom prst="line">
            <a:avLst/>
          </a:prstGeom>
          <a:noFill/>
          <a:ln w="9525">
            <a:solidFill>
              <a:schemeClr val="tx1"/>
            </a:solidFill>
            <a:round/>
            <a:headEnd/>
            <a:tailEnd type="triangle" w="med" len="med"/>
          </a:ln>
          <a:effectLst/>
        </p:spPr>
        <p:txBody>
          <a:bodyPr wrap="none" anchor="ctr"/>
          <a:lstStyle/>
          <a:p>
            <a:endParaRPr lang="en-IN"/>
          </a:p>
        </p:txBody>
      </p:sp>
      <p:sp>
        <p:nvSpPr>
          <p:cNvPr id="21535" name="Text Box 31"/>
          <p:cNvSpPr txBox="1">
            <a:spLocks noChangeArrowheads="1"/>
          </p:cNvSpPr>
          <p:nvPr/>
        </p:nvSpPr>
        <p:spPr bwMode="auto">
          <a:xfrm>
            <a:off x="3938588" y="2667000"/>
            <a:ext cx="1816100" cy="457200"/>
          </a:xfrm>
          <a:prstGeom prst="rect">
            <a:avLst/>
          </a:prstGeom>
          <a:noFill/>
          <a:ln w="9525">
            <a:noFill/>
            <a:miter lim="800000"/>
            <a:headEnd/>
            <a:tailEnd/>
          </a:ln>
          <a:effectLst/>
        </p:spPr>
        <p:txBody>
          <a:bodyPr wrap="none" anchor="ctr">
            <a:spAutoFit/>
          </a:bodyPr>
          <a:lstStyle/>
          <a:p>
            <a:pPr algn="ctr"/>
            <a:r>
              <a:rPr lang="en-US"/>
              <a:t>Output Layer</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xfrm>
            <a:off x="685800" y="152400"/>
            <a:ext cx="7772400" cy="1143000"/>
          </a:xfrm>
        </p:spPr>
        <p:txBody>
          <a:bodyPr/>
          <a:lstStyle/>
          <a:p>
            <a:r>
              <a:rPr lang="en-US"/>
              <a:t>Neural Network History</a:t>
            </a:r>
          </a:p>
        </p:txBody>
      </p:sp>
      <p:sp>
        <p:nvSpPr>
          <p:cNvPr id="62467" name="Rectangle 3"/>
          <p:cNvSpPr>
            <a:spLocks noGrp="1" noChangeArrowheads="1"/>
          </p:cNvSpPr>
          <p:nvPr>
            <p:ph type="body" idx="1"/>
          </p:nvPr>
        </p:nvSpPr>
        <p:spPr>
          <a:xfrm>
            <a:off x="533400" y="1295400"/>
            <a:ext cx="8153400" cy="5257800"/>
          </a:xfrm>
        </p:spPr>
        <p:txBody>
          <a:bodyPr/>
          <a:lstStyle/>
          <a:p>
            <a:pPr>
              <a:lnSpc>
                <a:spcPct val="80000"/>
              </a:lnSpc>
            </a:pPr>
            <a:r>
              <a:rPr lang="en-US" sz="2400"/>
              <a:t>History traces back to the 50’s but became popular in the 80’s with work by Rumelhart, Hinton, and Mclelland</a:t>
            </a:r>
          </a:p>
          <a:p>
            <a:pPr lvl="1">
              <a:lnSpc>
                <a:spcPct val="80000"/>
              </a:lnSpc>
            </a:pPr>
            <a:r>
              <a:rPr lang="en-US" sz="2000"/>
              <a:t> A General Framework for Parallel Distributed Processing in Parallel Distributed Processing: Explorations in the Microstructure of Cognition</a:t>
            </a:r>
          </a:p>
          <a:p>
            <a:pPr>
              <a:lnSpc>
                <a:spcPct val="80000"/>
              </a:lnSpc>
            </a:pPr>
            <a:r>
              <a:rPr lang="en-US" sz="2400"/>
              <a:t>Peaked in the 90’s.  Today:</a:t>
            </a:r>
          </a:p>
          <a:p>
            <a:pPr lvl="1">
              <a:lnSpc>
                <a:spcPct val="80000"/>
              </a:lnSpc>
            </a:pPr>
            <a:r>
              <a:rPr lang="en-US" sz="2000"/>
              <a:t>Hundreds of variants</a:t>
            </a:r>
          </a:p>
          <a:p>
            <a:pPr lvl="1">
              <a:lnSpc>
                <a:spcPct val="80000"/>
              </a:lnSpc>
            </a:pPr>
            <a:r>
              <a:rPr lang="en-US" sz="2000"/>
              <a:t>Less a model of the actual brain than a useful tool, but still some debate</a:t>
            </a:r>
          </a:p>
          <a:p>
            <a:pPr>
              <a:lnSpc>
                <a:spcPct val="80000"/>
              </a:lnSpc>
            </a:pPr>
            <a:r>
              <a:rPr lang="en-US" sz="2400"/>
              <a:t>Numerous applications</a:t>
            </a:r>
          </a:p>
          <a:p>
            <a:pPr lvl="1">
              <a:lnSpc>
                <a:spcPct val="80000"/>
              </a:lnSpc>
            </a:pPr>
            <a:r>
              <a:rPr lang="en-US" sz="2000"/>
              <a:t>Handwriting, face, speech recognition</a:t>
            </a:r>
          </a:p>
          <a:p>
            <a:pPr lvl="1">
              <a:lnSpc>
                <a:spcPct val="80000"/>
              </a:lnSpc>
            </a:pPr>
            <a:r>
              <a:rPr lang="en-US" sz="2000"/>
              <a:t>Vehicles that drive themselves</a:t>
            </a:r>
          </a:p>
          <a:p>
            <a:pPr lvl="1">
              <a:lnSpc>
                <a:spcPct val="80000"/>
              </a:lnSpc>
            </a:pPr>
            <a:r>
              <a:rPr lang="en-US" sz="2000"/>
              <a:t>Models of reading, sentence production, dreaming</a:t>
            </a:r>
          </a:p>
          <a:p>
            <a:pPr>
              <a:lnSpc>
                <a:spcPct val="80000"/>
              </a:lnSpc>
            </a:pPr>
            <a:r>
              <a:rPr lang="en-US" sz="2400"/>
              <a:t>Debate for philosophers and cognitive scientists</a:t>
            </a:r>
          </a:p>
          <a:p>
            <a:pPr lvl="1">
              <a:lnSpc>
                <a:spcPct val="80000"/>
              </a:lnSpc>
            </a:pPr>
            <a:r>
              <a:rPr lang="en-US" sz="2000"/>
              <a:t>Can human consciousness or cognitive abilities be explained by a  connectionist model or does it require the manipulation of symbols?  </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685800" y="228600"/>
            <a:ext cx="7772400" cy="1143000"/>
          </a:xfrm>
        </p:spPr>
        <p:txBody>
          <a:bodyPr/>
          <a:lstStyle/>
          <a:p>
            <a:r>
              <a:rPr lang="en-US"/>
              <a:t>Basic Algorithm</a:t>
            </a:r>
          </a:p>
        </p:txBody>
      </p:sp>
      <p:sp>
        <p:nvSpPr>
          <p:cNvPr id="22531" name="Rectangle 3"/>
          <p:cNvSpPr>
            <a:spLocks noGrp="1" noChangeArrowheads="1"/>
          </p:cNvSpPr>
          <p:nvPr>
            <p:ph type="body" idx="1"/>
          </p:nvPr>
        </p:nvSpPr>
        <p:spPr>
          <a:xfrm>
            <a:off x="685800" y="1371600"/>
            <a:ext cx="7772400" cy="4114800"/>
          </a:xfrm>
        </p:spPr>
        <p:txBody>
          <a:bodyPr/>
          <a:lstStyle/>
          <a:p>
            <a:pPr lvl="1"/>
            <a:r>
              <a:rPr lang="en-US" sz="2400"/>
              <a:t>Initialize Map (randomly assign weights)</a:t>
            </a:r>
          </a:p>
          <a:p>
            <a:pPr lvl="1"/>
            <a:r>
              <a:rPr lang="en-US" sz="2400"/>
              <a:t>Loop over training examples </a:t>
            </a:r>
          </a:p>
          <a:p>
            <a:pPr lvl="2"/>
            <a:r>
              <a:rPr lang="en-US" sz="2000"/>
              <a:t>Assign input unit values according to the values in the current example</a:t>
            </a:r>
          </a:p>
          <a:p>
            <a:pPr lvl="2"/>
            <a:r>
              <a:rPr lang="en-US" sz="2000"/>
              <a:t>Find the “winner”, i.e. the output unit that most closely matches the input units, using some distance metric, e.g.</a:t>
            </a:r>
          </a:p>
          <a:p>
            <a:pPr lvl="2"/>
            <a:endParaRPr lang="en-US" sz="2000"/>
          </a:p>
          <a:p>
            <a:pPr lvl="2"/>
            <a:endParaRPr lang="en-US" sz="2000"/>
          </a:p>
          <a:p>
            <a:pPr lvl="2"/>
            <a:endParaRPr lang="en-US" sz="2000"/>
          </a:p>
          <a:p>
            <a:pPr lvl="2"/>
            <a:r>
              <a:rPr lang="en-US" sz="2000"/>
              <a:t>Modify weights on the winner to more closely match the input</a:t>
            </a:r>
          </a:p>
          <a:p>
            <a:pPr lvl="2"/>
            <a:endParaRPr lang="en-US" sz="2000"/>
          </a:p>
        </p:txBody>
      </p:sp>
      <p:graphicFrame>
        <p:nvGraphicFramePr>
          <p:cNvPr id="22533" name="Object 5"/>
          <p:cNvGraphicFramePr>
            <a:graphicFrameLocks noChangeAspect="1"/>
          </p:cNvGraphicFramePr>
          <p:nvPr/>
        </p:nvGraphicFramePr>
        <p:xfrm>
          <a:off x="5105400" y="3733800"/>
          <a:ext cx="1912938" cy="1062038"/>
        </p:xfrm>
        <a:graphic>
          <a:graphicData uri="http://schemas.openxmlformats.org/presentationml/2006/ole">
            <p:oleObj spid="_x0000_s22533" name="Equation" r:id="rId4" imgW="914400" imgH="507960" progId="Equation.3">
              <p:embed/>
            </p:oleObj>
          </a:graphicData>
        </a:graphic>
      </p:graphicFrame>
      <p:sp>
        <p:nvSpPr>
          <p:cNvPr id="22534" name="Text Box 6"/>
          <p:cNvSpPr txBox="1">
            <a:spLocks noChangeArrowheads="1"/>
          </p:cNvSpPr>
          <p:nvPr/>
        </p:nvSpPr>
        <p:spPr bwMode="auto">
          <a:xfrm>
            <a:off x="2133600" y="3810000"/>
            <a:ext cx="2800350" cy="915988"/>
          </a:xfrm>
          <a:prstGeom prst="rect">
            <a:avLst/>
          </a:prstGeom>
          <a:noFill/>
          <a:ln w="9525">
            <a:noFill/>
            <a:miter lim="800000"/>
            <a:headEnd/>
            <a:tailEnd/>
          </a:ln>
          <a:effectLst/>
        </p:spPr>
        <p:txBody>
          <a:bodyPr wrap="none">
            <a:spAutoFit/>
          </a:bodyPr>
          <a:lstStyle/>
          <a:p>
            <a:r>
              <a:rPr lang="en-US" sz="1800"/>
              <a:t>For all output units j=1 to m</a:t>
            </a:r>
          </a:p>
          <a:p>
            <a:r>
              <a:rPr lang="en-US" sz="1800"/>
              <a:t>and input units i=1 to n</a:t>
            </a:r>
          </a:p>
          <a:p>
            <a:r>
              <a:rPr lang="en-US" sz="1800"/>
              <a:t>Find the one that minimizes:</a:t>
            </a:r>
          </a:p>
        </p:txBody>
      </p:sp>
      <p:graphicFrame>
        <p:nvGraphicFramePr>
          <p:cNvPr id="22535" name="Object 7"/>
          <p:cNvGraphicFramePr>
            <a:graphicFrameLocks noChangeAspect="1"/>
          </p:cNvGraphicFramePr>
          <p:nvPr/>
        </p:nvGraphicFramePr>
        <p:xfrm>
          <a:off x="3276600" y="5181600"/>
          <a:ext cx="3048000" cy="584200"/>
        </p:xfrm>
        <a:graphic>
          <a:graphicData uri="http://schemas.openxmlformats.org/presentationml/2006/ole">
            <p:oleObj spid="_x0000_s22535" name="Equation" r:id="rId5" imgW="1257120" imgH="241200" progId="Equation.3">
              <p:embed/>
            </p:oleObj>
          </a:graphicData>
        </a:graphic>
      </p:graphicFrame>
      <p:sp>
        <p:nvSpPr>
          <p:cNvPr id="22536" name="Text Box 8"/>
          <p:cNvSpPr txBox="1">
            <a:spLocks noChangeArrowheads="1"/>
          </p:cNvSpPr>
          <p:nvPr/>
        </p:nvSpPr>
        <p:spPr bwMode="auto">
          <a:xfrm>
            <a:off x="2514600" y="5867400"/>
            <a:ext cx="4438650" cy="641350"/>
          </a:xfrm>
          <a:prstGeom prst="rect">
            <a:avLst/>
          </a:prstGeom>
          <a:noFill/>
          <a:ln w="9525">
            <a:noFill/>
            <a:miter lim="800000"/>
            <a:headEnd/>
            <a:tailEnd/>
          </a:ln>
          <a:effectLst/>
        </p:spPr>
        <p:txBody>
          <a:bodyPr wrap="none">
            <a:spAutoFit/>
          </a:bodyPr>
          <a:lstStyle/>
          <a:p>
            <a:r>
              <a:rPr lang="en-US" sz="1800"/>
              <a:t>where c is a small positive learning constant</a:t>
            </a:r>
          </a:p>
          <a:p>
            <a:r>
              <a:rPr lang="en-US" sz="1800"/>
              <a:t>that usually decreases as the learning proceeds</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a:t>Result of Algorithm</a:t>
            </a:r>
          </a:p>
        </p:txBody>
      </p:sp>
      <p:sp>
        <p:nvSpPr>
          <p:cNvPr id="24579" name="Rectangle 3"/>
          <p:cNvSpPr>
            <a:spLocks noGrp="1" noChangeArrowheads="1"/>
          </p:cNvSpPr>
          <p:nvPr>
            <p:ph type="body" idx="1"/>
          </p:nvPr>
        </p:nvSpPr>
        <p:spPr/>
        <p:txBody>
          <a:bodyPr/>
          <a:lstStyle/>
          <a:p>
            <a:pPr>
              <a:lnSpc>
                <a:spcPct val="80000"/>
              </a:lnSpc>
            </a:pPr>
            <a:r>
              <a:rPr lang="en-US" sz="2800"/>
              <a:t>Initially, some output nodes will randomly be a little closer to some particular type of input</a:t>
            </a:r>
          </a:p>
          <a:p>
            <a:pPr>
              <a:lnSpc>
                <a:spcPct val="80000"/>
              </a:lnSpc>
            </a:pPr>
            <a:r>
              <a:rPr lang="en-US" sz="2800"/>
              <a:t>These nodes become “winners” and the weights move them even closer to the inputs</a:t>
            </a:r>
          </a:p>
          <a:p>
            <a:pPr>
              <a:lnSpc>
                <a:spcPct val="80000"/>
              </a:lnSpc>
            </a:pPr>
            <a:r>
              <a:rPr lang="en-US" sz="2800"/>
              <a:t>Over time nodes in the output become representative prototypes for examples in the input</a:t>
            </a:r>
          </a:p>
          <a:p>
            <a:pPr>
              <a:lnSpc>
                <a:spcPct val="80000"/>
              </a:lnSpc>
            </a:pPr>
            <a:r>
              <a:rPr lang="en-US" sz="2800"/>
              <a:t>Note there is no supervised training here</a:t>
            </a:r>
          </a:p>
          <a:p>
            <a:pPr>
              <a:lnSpc>
                <a:spcPct val="80000"/>
              </a:lnSpc>
            </a:pPr>
            <a:r>
              <a:rPr lang="en-US" sz="2800"/>
              <a:t>Classification:</a:t>
            </a:r>
          </a:p>
          <a:p>
            <a:pPr lvl="1">
              <a:lnSpc>
                <a:spcPct val="80000"/>
              </a:lnSpc>
            </a:pPr>
            <a:r>
              <a:rPr lang="en-US" sz="2400"/>
              <a:t>Given new input, the class is the output node that is the winner</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a:t>Typical Usage: 2D Feature Map</a:t>
            </a:r>
          </a:p>
        </p:txBody>
      </p:sp>
      <p:sp>
        <p:nvSpPr>
          <p:cNvPr id="25603" name="Rectangle 3"/>
          <p:cNvSpPr>
            <a:spLocks noGrp="1" noChangeArrowheads="1"/>
          </p:cNvSpPr>
          <p:nvPr>
            <p:ph type="body" idx="1"/>
          </p:nvPr>
        </p:nvSpPr>
        <p:spPr/>
        <p:txBody>
          <a:bodyPr/>
          <a:lstStyle/>
          <a:p>
            <a:r>
              <a:rPr lang="en-US" sz="2400"/>
              <a:t>In typical usage the output nodes form a 2D “map” organized in a grid-like fashion and we update weights in a neighborhood around the winner</a:t>
            </a:r>
          </a:p>
        </p:txBody>
      </p:sp>
      <p:sp>
        <p:nvSpPr>
          <p:cNvPr id="25604" name="Oval 4"/>
          <p:cNvSpPr>
            <a:spLocks noChangeArrowheads="1"/>
          </p:cNvSpPr>
          <p:nvPr/>
        </p:nvSpPr>
        <p:spPr bwMode="auto">
          <a:xfrm>
            <a:off x="1320800" y="4038600"/>
            <a:ext cx="762000" cy="762000"/>
          </a:xfrm>
          <a:prstGeom prst="ellipse">
            <a:avLst/>
          </a:prstGeom>
          <a:solidFill>
            <a:schemeClr val="bg1"/>
          </a:solidFill>
          <a:ln w="9525">
            <a:solidFill>
              <a:schemeClr val="tx1"/>
            </a:solidFill>
            <a:round/>
            <a:headEnd/>
            <a:tailEnd/>
          </a:ln>
          <a:effectLst/>
        </p:spPr>
        <p:txBody>
          <a:bodyPr wrap="none" anchor="ctr"/>
          <a:lstStyle/>
          <a:p>
            <a:endParaRPr lang="en-IN"/>
          </a:p>
        </p:txBody>
      </p:sp>
      <p:sp>
        <p:nvSpPr>
          <p:cNvPr id="25605" name="Text Box 5"/>
          <p:cNvSpPr txBox="1">
            <a:spLocks noChangeArrowheads="1"/>
          </p:cNvSpPr>
          <p:nvPr/>
        </p:nvSpPr>
        <p:spPr bwMode="auto">
          <a:xfrm>
            <a:off x="1403350" y="4191000"/>
            <a:ext cx="438150" cy="457200"/>
          </a:xfrm>
          <a:prstGeom prst="rect">
            <a:avLst/>
          </a:prstGeom>
          <a:noFill/>
          <a:ln w="9525">
            <a:noFill/>
            <a:miter lim="800000"/>
            <a:headEnd/>
            <a:tailEnd/>
          </a:ln>
          <a:effectLst/>
        </p:spPr>
        <p:txBody>
          <a:bodyPr wrap="none" anchor="ctr">
            <a:spAutoFit/>
          </a:bodyPr>
          <a:lstStyle/>
          <a:p>
            <a:pPr algn="ctr"/>
            <a:r>
              <a:rPr lang="en-US"/>
              <a:t>I1</a:t>
            </a:r>
          </a:p>
        </p:txBody>
      </p:sp>
      <p:sp>
        <p:nvSpPr>
          <p:cNvPr id="25606" name="Oval 6"/>
          <p:cNvSpPr>
            <a:spLocks noChangeArrowheads="1"/>
          </p:cNvSpPr>
          <p:nvPr/>
        </p:nvSpPr>
        <p:spPr bwMode="auto">
          <a:xfrm>
            <a:off x="1244600" y="4876800"/>
            <a:ext cx="762000" cy="762000"/>
          </a:xfrm>
          <a:prstGeom prst="ellipse">
            <a:avLst/>
          </a:prstGeom>
          <a:solidFill>
            <a:schemeClr val="bg1"/>
          </a:solidFill>
          <a:ln w="9525">
            <a:solidFill>
              <a:schemeClr val="tx1"/>
            </a:solidFill>
            <a:round/>
            <a:headEnd/>
            <a:tailEnd/>
          </a:ln>
          <a:effectLst/>
        </p:spPr>
        <p:txBody>
          <a:bodyPr wrap="none" anchor="ctr"/>
          <a:lstStyle/>
          <a:p>
            <a:endParaRPr lang="en-IN"/>
          </a:p>
        </p:txBody>
      </p:sp>
      <p:sp>
        <p:nvSpPr>
          <p:cNvPr id="25607" name="Text Box 7"/>
          <p:cNvSpPr txBox="1">
            <a:spLocks noChangeArrowheads="1"/>
          </p:cNvSpPr>
          <p:nvPr/>
        </p:nvSpPr>
        <p:spPr bwMode="auto">
          <a:xfrm>
            <a:off x="1397000" y="5029200"/>
            <a:ext cx="438150" cy="457200"/>
          </a:xfrm>
          <a:prstGeom prst="rect">
            <a:avLst/>
          </a:prstGeom>
          <a:noFill/>
          <a:ln w="9525">
            <a:noFill/>
            <a:miter lim="800000"/>
            <a:headEnd/>
            <a:tailEnd/>
          </a:ln>
          <a:effectLst/>
        </p:spPr>
        <p:txBody>
          <a:bodyPr wrap="none" anchor="ctr">
            <a:spAutoFit/>
          </a:bodyPr>
          <a:lstStyle/>
          <a:p>
            <a:pPr algn="ctr"/>
            <a:r>
              <a:rPr lang="en-US"/>
              <a:t>I2</a:t>
            </a:r>
          </a:p>
        </p:txBody>
      </p:sp>
      <p:sp>
        <p:nvSpPr>
          <p:cNvPr id="25608" name="Text Box 8"/>
          <p:cNvSpPr txBox="1">
            <a:spLocks noChangeArrowheads="1"/>
          </p:cNvSpPr>
          <p:nvPr/>
        </p:nvSpPr>
        <p:spPr bwMode="auto">
          <a:xfrm>
            <a:off x="1066800" y="3581400"/>
            <a:ext cx="1612900" cy="457200"/>
          </a:xfrm>
          <a:prstGeom prst="rect">
            <a:avLst/>
          </a:prstGeom>
          <a:noFill/>
          <a:ln w="9525">
            <a:noFill/>
            <a:miter lim="800000"/>
            <a:headEnd/>
            <a:tailEnd/>
          </a:ln>
          <a:effectLst/>
        </p:spPr>
        <p:txBody>
          <a:bodyPr wrap="none" anchor="ctr">
            <a:spAutoFit/>
          </a:bodyPr>
          <a:lstStyle/>
          <a:p>
            <a:pPr algn="ctr"/>
            <a:r>
              <a:rPr lang="en-US"/>
              <a:t>Input Layer</a:t>
            </a:r>
          </a:p>
        </p:txBody>
      </p:sp>
      <p:sp>
        <p:nvSpPr>
          <p:cNvPr id="25609" name="Oval 9"/>
          <p:cNvSpPr>
            <a:spLocks noChangeArrowheads="1"/>
          </p:cNvSpPr>
          <p:nvPr/>
        </p:nvSpPr>
        <p:spPr bwMode="auto">
          <a:xfrm>
            <a:off x="1244600" y="5715000"/>
            <a:ext cx="784225" cy="762000"/>
          </a:xfrm>
          <a:prstGeom prst="ellipse">
            <a:avLst/>
          </a:prstGeom>
          <a:solidFill>
            <a:schemeClr val="bg1"/>
          </a:solidFill>
          <a:ln w="9525">
            <a:solidFill>
              <a:schemeClr val="tx1"/>
            </a:solidFill>
            <a:round/>
            <a:headEnd/>
            <a:tailEnd/>
          </a:ln>
          <a:effectLst/>
        </p:spPr>
        <p:txBody>
          <a:bodyPr wrap="none" anchor="ctr"/>
          <a:lstStyle/>
          <a:p>
            <a:endParaRPr lang="en-IN"/>
          </a:p>
        </p:txBody>
      </p:sp>
      <p:sp>
        <p:nvSpPr>
          <p:cNvPr id="25610" name="Text Box 10"/>
          <p:cNvSpPr txBox="1">
            <a:spLocks noChangeArrowheads="1"/>
          </p:cNvSpPr>
          <p:nvPr/>
        </p:nvSpPr>
        <p:spPr bwMode="auto">
          <a:xfrm>
            <a:off x="1333500" y="5867400"/>
            <a:ext cx="438150" cy="457200"/>
          </a:xfrm>
          <a:prstGeom prst="rect">
            <a:avLst/>
          </a:prstGeom>
          <a:noFill/>
          <a:ln w="9525">
            <a:noFill/>
            <a:miter lim="800000"/>
            <a:headEnd/>
            <a:tailEnd/>
          </a:ln>
          <a:effectLst/>
        </p:spPr>
        <p:txBody>
          <a:bodyPr wrap="none" anchor="ctr">
            <a:spAutoFit/>
          </a:bodyPr>
          <a:lstStyle/>
          <a:p>
            <a:pPr algn="ctr"/>
            <a:r>
              <a:rPr lang="en-US"/>
              <a:t>I3</a:t>
            </a:r>
          </a:p>
        </p:txBody>
      </p:sp>
      <p:sp>
        <p:nvSpPr>
          <p:cNvPr id="25612" name="Text Box 12"/>
          <p:cNvSpPr txBox="1">
            <a:spLocks noChangeArrowheads="1"/>
          </p:cNvSpPr>
          <p:nvPr/>
        </p:nvSpPr>
        <p:spPr bwMode="auto">
          <a:xfrm>
            <a:off x="4419600" y="3276600"/>
            <a:ext cx="1935163" cy="457200"/>
          </a:xfrm>
          <a:prstGeom prst="rect">
            <a:avLst/>
          </a:prstGeom>
          <a:noFill/>
          <a:ln w="9525">
            <a:noFill/>
            <a:miter lim="800000"/>
            <a:headEnd/>
            <a:tailEnd/>
          </a:ln>
          <a:effectLst/>
        </p:spPr>
        <p:txBody>
          <a:bodyPr wrap="none" anchor="ctr">
            <a:spAutoFit/>
          </a:bodyPr>
          <a:lstStyle/>
          <a:p>
            <a:pPr algn="ctr"/>
            <a:r>
              <a:rPr lang="en-US"/>
              <a:t>Output Layers</a:t>
            </a:r>
          </a:p>
        </p:txBody>
      </p:sp>
      <p:sp>
        <p:nvSpPr>
          <p:cNvPr id="25621" name="Oval 21"/>
          <p:cNvSpPr>
            <a:spLocks noChangeArrowheads="1"/>
          </p:cNvSpPr>
          <p:nvPr/>
        </p:nvSpPr>
        <p:spPr bwMode="auto">
          <a:xfrm>
            <a:off x="4191000" y="3962400"/>
            <a:ext cx="381000" cy="381000"/>
          </a:xfrm>
          <a:prstGeom prst="ellipse">
            <a:avLst/>
          </a:prstGeom>
          <a:solidFill>
            <a:schemeClr val="bg1"/>
          </a:solidFill>
          <a:ln w="9525">
            <a:solidFill>
              <a:schemeClr val="tx1"/>
            </a:solidFill>
            <a:round/>
            <a:headEnd/>
            <a:tailEnd/>
          </a:ln>
          <a:effectLst/>
        </p:spPr>
        <p:txBody>
          <a:bodyPr wrap="none" anchor="ctr"/>
          <a:lstStyle/>
          <a:p>
            <a:pPr algn="ctr"/>
            <a:r>
              <a:rPr lang="en-US" sz="1200"/>
              <a:t>O11</a:t>
            </a:r>
          </a:p>
        </p:txBody>
      </p:sp>
      <p:sp>
        <p:nvSpPr>
          <p:cNvPr id="25622" name="Oval 22"/>
          <p:cNvSpPr>
            <a:spLocks noChangeArrowheads="1"/>
          </p:cNvSpPr>
          <p:nvPr/>
        </p:nvSpPr>
        <p:spPr bwMode="auto">
          <a:xfrm>
            <a:off x="4724400" y="3962400"/>
            <a:ext cx="381000" cy="381000"/>
          </a:xfrm>
          <a:prstGeom prst="ellipse">
            <a:avLst/>
          </a:prstGeom>
          <a:solidFill>
            <a:schemeClr val="bg1"/>
          </a:solidFill>
          <a:ln w="9525">
            <a:solidFill>
              <a:schemeClr val="tx1"/>
            </a:solidFill>
            <a:round/>
            <a:headEnd/>
            <a:tailEnd/>
          </a:ln>
          <a:effectLst/>
        </p:spPr>
        <p:txBody>
          <a:bodyPr wrap="none" anchor="ctr"/>
          <a:lstStyle/>
          <a:p>
            <a:pPr algn="ctr"/>
            <a:r>
              <a:rPr lang="en-US" sz="1200"/>
              <a:t>O12</a:t>
            </a:r>
          </a:p>
        </p:txBody>
      </p:sp>
      <p:sp>
        <p:nvSpPr>
          <p:cNvPr id="25623" name="Oval 23"/>
          <p:cNvSpPr>
            <a:spLocks noChangeArrowheads="1"/>
          </p:cNvSpPr>
          <p:nvPr/>
        </p:nvSpPr>
        <p:spPr bwMode="auto">
          <a:xfrm>
            <a:off x="5257800" y="3962400"/>
            <a:ext cx="381000" cy="381000"/>
          </a:xfrm>
          <a:prstGeom prst="ellipse">
            <a:avLst/>
          </a:prstGeom>
          <a:solidFill>
            <a:schemeClr val="bg1"/>
          </a:solidFill>
          <a:ln w="9525">
            <a:solidFill>
              <a:schemeClr val="tx1"/>
            </a:solidFill>
            <a:round/>
            <a:headEnd/>
            <a:tailEnd/>
          </a:ln>
          <a:effectLst/>
        </p:spPr>
        <p:txBody>
          <a:bodyPr wrap="none" anchor="ctr"/>
          <a:lstStyle/>
          <a:p>
            <a:pPr algn="ctr"/>
            <a:r>
              <a:rPr lang="en-US" sz="1200"/>
              <a:t>O13</a:t>
            </a:r>
          </a:p>
        </p:txBody>
      </p:sp>
      <p:sp>
        <p:nvSpPr>
          <p:cNvPr id="25624" name="Oval 24"/>
          <p:cNvSpPr>
            <a:spLocks noChangeArrowheads="1"/>
          </p:cNvSpPr>
          <p:nvPr/>
        </p:nvSpPr>
        <p:spPr bwMode="auto">
          <a:xfrm>
            <a:off x="5791200" y="3962400"/>
            <a:ext cx="381000" cy="381000"/>
          </a:xfrm>
          <a:prstGeom prst="ellipse">
            <a:avLst/>
          </a:prstGeom>
          <a:solidFill>
            <a:schemeClr val="bg1"/>
          </a:solidFill>
          <a:ln w="9525">
            <a:solidFill>
              <a:schemeClr val="tx1"/>
            </a:solidFill>
            <a:round/>
            <a:headEnd/>
            <a:tailEnd/>
          </a:ln>
          <a:effectLst/>
        </p:spPr>
        <p:txBody>
          <a:bodyPr wrap="none" anchor="ctr"/>
          <a:lstStyle/>
          <a:p>
            <a:pPr algn="ctr"/>
            <a:r>
              <a:rPr lang="en-US" sz="1200"/>
              <a:t>O14</a:t>
            </a:r>
          </a:p>
        </p:txBody>
      </p:sp>
      <p:sp>
        <p:nvSpPr>
          <p:cNvPr id="25625" name="Oval 25"/>
          <p:cNvSpPr>
            <a:spLocks noChangeArrowheads="1"/>
          </p:cNvSpPr>
          <p:nvPr/>
        </p:nvSpPr>
        <p:spPr bwMode="auto">
          <a:xfrm>
            <a:off x="6324600" y="3962400"/>
            <a:ext cx="381000" cy="381000"/>
          </a:xfrm>
          <a:prstGeom prst="ellipse">
            <a:avLst/>
          </a:prstGeom>
          <a:solidFill>
            <a:schemeClr val="bg1"/>
          </a:solidFill>
          <a:ln w="9525">
            <a:solidFill>
              <a:schemeClr val="tx1"/>
            </a:solidFill>
            <a:round/>
            <a:headEnd/>
            <a:tailEnd/>
          </a:ln>
          <a:effectLst/>
        </p:spPr>
        <p:txBody>
          <a:bodyPr wrap="none" anchor="ctr"/>
          <a:lstStyle/>
          <a:p>
            <a:pPr algn="ctr"/>
            <a:r>
              <a:rPr lang="en-US" sz="1200"/>
              <a:t>O15</a:t>
            </a:r>
          </a:p>
        </p:txBody>
      </p:sp>
      <p:sp>
        <p:nvSpPr>
          <p:cNvPr id="25627" name="Line 27"/>
          <p:cNvSpPr>
            <a:spLocks noChangeShapeType="1"/>
          </p:cNvSpPr>
          <p:nvPr/>
        </p:nvSpPr>
        <p:spPr bwMode="auto">
          <a:xfrm>
            <a:off x="4572000" y="4114800"/>
            <a:ext cx="152400" cy="0"/>
          </a:xfrm>
          <a:prstGeom prst="line">
            <a:avLst/>
          </a:prstGeom>
          <a:noFill/>
          <a:ln w="9525">
            <a:solidFill>
              <a:schemeClr val="tx1"/>
            </a:solidFill>
            <a:round/>
            <a:headEnd/>
            <a:tailEnd/>
          </a:ln>
          <a:effectLst/>
        </p:spPr>
        <p:txBody>
          <a:bodyPr wrap="none" anchor="ctr"/>
          <a:lstStyle/>
          <a:p>
            <a:endParaRPr lang="en-IN"/>
          </a:p>
        </p:txBody>
      </p:sp>
      <p:sp>
        <p:nvSpPr>
          <p:cNvPr id="25628" name="Line 28"/>
          <p:cNvSpPr>
            <a:spLocks noChangeShapeType="1"/>
          </p:cNvSpPr>
          <p:nvPr/>
        </p:nvSpPr>
        <p:spPr bwMode="auto">
          <a:xfrm>
            <a:off x="5105400" y="4114800"/>
            <a:ext cx="152400" cy="0"/>
          </a:xfrm>
          <a:prstGeom prst="line">
            <a:avLst/>
          </a:prstGeom>
          <a:noFill/>
          <a:ln w="9525">
            <a:solidFill>
              <a:schemeClr val="tx1"/>
            </a:solidFill>
            <a:round/>
            <a:headEnd/>
            <a:tailEnd/>
          </a:ln>
          <a:effectLst/>
        </p:spPr>
        <p:txBody>
          <a:bodyPr wrap="none" anchor="ctr"/>
          <a:lstStyle/>
          <a:p>
            <a:endParaRPr lang="en-IN"/>
          </a:p>
        </p:txBody>
      </p:sp>
      <p:sp>
        <p:nvSpPr>
          <p:cNvPr id="25629" name="Line 29"/>
          <p:cNvSpPr>
            <a:spLocks noChangeShapeType="1"/>
          </p:cNvSpPr>
          <p:nvPr/>
        </p:nvSpPr>
        <p:spPr bwMode="auto">
          <a:xfrm>
            <a:off x="5638800" y="4114800"/>
            <a:ext cx="152400" cy="0"/>
          </a:xfrm>
          <a:prstGeom prst="line">
            <a:avLst/>
          </a:prstGeom>
          <a:noFill/>
          <a:ln w="9525">
            <a:solidFill>
              <a:schemeClr val="tx1"/>
            </a:solidFill>
            <a:round/>
            <a:headEnd/>
            <a:tailEnd/>
          </a:ln>
          <a:effectLst/>
        </p:spPr>
        <p:txBody>
          <a:bodyPr wrap="none" anchor="ctr"/>
          <a:lstStyle/>
          <a:p>
            <a:endParaRPr lang="en-IN"/>
          </a:p>
        </p:txBody>
      </p:sp>
      <p:sp>
        <p:nvSpPr>
          <p:cNvPr id="25630" name="Line 30"/>
          <p:cNvSpPr>
            <a:spLocks noChangeShapeType="1"/>
          </p:cNvSpPr>
          <p:nvPr/>
        </p:nvSpPr>
        <p:spPr bwMode="auto">
          <a:xfrm>
            <a:off x="6172200" y="4114800"/>
            <a:ext cx="152400" cy="0"/>
          </a:xfrm>
          <a:prstGeom prst="line">
            <a:avLst/>
          </a:prstGeom>
          <a:noFill/>
          <a:ln w="9525">
            <a:solidFill>
              <a:schemeClr val="tx1"/>
            </a:solidFill>
            <a:round/>
            <a:headEnd/>
            <a:tailEnd/>
          </a:ln>
          <a:effectLst/>
        </p:spPr>
        <p:txBody>
          <a:bodyPr wrap="none" anchor="ctr"/>
          <a:lstStyle/>
          <a:p>
            <a:endParaRPr lang="en-IN"/>
          </a:p>
        </p:txBody>
      </p:sp>
      <p:sp>
        <p:nvSpPr>
          <p:cNvPr id="25631" name="Line 31"/>
          <p:cNvSpPr>
            <a:spLocks noChangeShapeType="1"/>
          </p:cNvSpPr>
          <p:nvPr/>
        </p:nvSpPr>
        <p:spPr bwMode="auto">
          <a:xfrm>
            <a:off x="4419600" y="4343400"/>
            <a:ext cx="0" cy="152400"/>
          </a:xfrm>
          <a:prstGeom prst="line">
            <a:avLst/>
          </a:prstGeom>
          <a:noFill/>
          <a:ln w="9525">
            <a:solidFill>
              <a:schemeClr val="tx1"/>
            </a:solidFill>
            <a:round/>
            <a:headEnd/>
            <a:tailEnd/>
          </a:ln>
          <a:effectLst/>
        </p:spPr>
        <p:txBody>
          <a:bodyPr wrap="none" anchor="ctr"/>
          <a:lstStyle/>
          <a:p>
            <a:endParaRPr lang="en-IN"/>
          </a:p>
        </p:txBody>
      </p:sp>
      <p:sp>
        <p:nvSpPr>
          <p:cNvPr id="25632" name="Line 32"/>
          <p:cNvSpPr>
            <a:spLocks noChangeShapeType="1"/>
          </p:cNvSpPr>
          <p:nvPr/>
        </p:nvSpPr>
        <p:spPr bwMode="auto">
          <a:xfrm>
            <a:off x="4953000" y="4343400"/>
            <a:ext cx="0" cy="152400"/>
          </a:xfrm>
          <a:prstGeom prst="line">
            <a:avLst/>
          </a:prstGeom>
          <a:noFill/>
          <a:ln w="9525">
            <a:solidFill>
              <a:schemeClr val="tx1"/>
            </a:solidFill>
            <a:round/>
            <a:headEnd/>
            <a:tailEnd/>
          </a:ln>
          <a:effectLst/>
        </p:spPr>
        <p:txBody>
          <a:bodyPr wrap="none" anchor="ctr"/>
          <a:lstStyle/>
          <a:p>
            <a:endParaRPr lang="en-IN"/>
          </a:p>
        </p:txBody>
      </p:sp>
      <p:sp>
        <p:nvSpPr>
          <p:cNvPr id="25633" name="Line 33"/>
          <p:cNvSpPr>
            <a:spLocks noChangeShapeType="1"/>
          </p:cNvSpPr>
          <p:nvPr/>
        </p:nvSpPr>
        <p:spPr bwMode="auto">
          <a:xfrm>
            <a:off x="5486400" y="4343400"/>
            <a:ext cx="0" cy="152400"/>
          </a:xfrm>
          <a:prstGeom prst="line">
            <a:avLst/>
          </a:prstGeom>
          <a:noFill/>
          <a:ln w="9525">
            <a:solidFill>
              <a:schemeClr val="tx1"/>
            </a:solidFill>
            <a:round/>
            <a:headEnd/>
            <a:tailEnd/>
          </a:ln>
          <a:effectLst/>
        </p:spPr>
        <p:txBody>
          <a:bodyPr wrap="none" anchor="ctr"/>
          <a:lstStyle/>
          <a:p>
            <a:endParaRPr lang="en-IN"/>
          </a:p>
        </p:txBody>
      </p:sp>
      <p:sp>
        <p:nvSpPr>
          <p:cNvPr id="25634" name="Line 34"/>
          <p:cNvSpPr>
            <a:spLocks noChangeShapeType="1"/>
          </p:cNvSpPr>
          <p:nvPr/>
        </p:nvSpPr>
        <p:spPr bwMode="auto">
          <a:xfrm>
            <a:off x="6019800" y="4343400"/>
            <a:ext cx="0" cy="152400"/>
          </a:xfrm>
          <a:prstGeom prst="line">
            <a:avLst/>
          </a:prstGeom>
          <a:noFill/>
          <a:ln w="9525">
            <a:solidFill>
              <a:schemeClr val="tx1"/>
            </a:solidFill>
            <a:round/>
            <a:headEnd/>
            <a:tailEnd/>
          </a:ln>
          <a:effectLst/>
        </p:spPr>
        <p:txBody>
          <a:bodyPr wrap="none" anchor="ctr"/>
          <a:lstStyle/>
          <a:p>
            <a:endParaRPr lang="en-IN"/>
          </a:p>
        </p:txBody>
      </p:sp>
      <p:sp>
        <p:nvSpPr>
          <p:cNvPr id="25635" name="Line 35"/>
          <p:cNvSpPr>
            <a:spLocks noChangeShapeType="1"/>
          </p:cNvSpPr>
          <p:nvPr/>
        </p:nvSpPr>
        <p:spPr bwMode="auto">
          <a:xfrm>
            <a:off x="6553200" y="4343400"/>
            <a:ext cx="0" cy="152400"/>
          </a:xfrm>
          <a:prstGeom prst="line">
            <a:avLst/>
          </a:prstGeom>
          <a:noFill/>
          <a:ln w="9525">
            <a:solidFill>
              <a:schemeClr val="tx1"/>
            </a:solidFill>
            <a:round/>
            <a:headEnd/>
            <a:tailEnd/>
          </a:ln>
          <a:effectLst/>
        </p:spPr>
        <p:txBody>
          <a:bodyPr wrap="none" anchor="ctr"/>
          <a:lstStyle/>
          <a:p>
            <a:endParaRPr lang="en-IN"/>
          </a:p>
        </p:txBody>
      </p:sp>
      <p:sp>
        <p:nvSpPr>
          <p:cNvPr id="25636" name="Oval 36"/>
          <p:cNvSpPr>
            <a:spLocks noChangeArrowheads="1"/>
          </p:cNvSpPr>
          <p:nvPr/>
        </p:nvSpPr>
        <p:spPr bwMode="auto">
          <a:xfrm>
            <a:off x="4191000" y="4495800"/>
            <a:ext cx="381000" cy="381000"/>
          </a:xfrm>
          <a:prstGeom prst="ellipse">
            <a:avLst/>
          </a:prstGeom>
          <a:solidFill>
            <a:schemeClr val="bg1"/>
          </a:solidFill>
          <a:ln w="9525">
            <a:solidFill>
              <a:schemeClr val="tx1"/>
            </a:solidFill>
            <a:round/>
            <a:headEnd/>
            <a:tailEnd/>
          </a:ln>
          <a:effectLst/>
        </p:spPr>
        <p:txBody>
          <a:bodyPr wrap="none" anchor="ctr"/>
          <a:lstStyle/>
          <a:p>
            <a:pPr algn="ctr"/>
            <a:r>
              <a:rPr lang="en-US" sz="1200"/>
              <a:t>O21</a:t>
            </a:r>
          </a:p>
        </p:txBody>
      </p:sp>
      <p:sp>
        <p:nvSpPr>
          <p:cNvPr id="25637" name="Oval 37"/>
          <p:cNvSpPr>
            <a:spLocks noChangeArrowheads="1"/>
          </p:cNvSpPr>
          <p:nvPr/>
        </p:nvSpPr>
        <p:spPr bwMode="auto">
          <a:xfrm>
            <a:off x="4724400" y="4495800"/>
            <a:ext cx="381000" cy="381000"/>
          </a:xfrm>
          <a:prstGeom prst="ellipse">
            <a:avLst/>
          </a:prstGeom>
          <a:solidFill>
            <a:schemeClr val="bg1"/>
          </a:solidFill>
          <a:ln w="9525">
            <a:solidFill>
              <a:schemeClr val="tx1"/>
            </a:solidFill>
            <a:round/>
            <a:headEnd/>
            <a:tailEnd/>
          </a:ln>
          <a:effectLst/>
        </p:spPr>
        <p:txBody>
          <a:bodyPr wrap="none" anchor="ctr"/>
          <a:lstStyle/>
          <a:p>
            <a:pPr algn="ctr"/>
            <a:r>
              <a:rPr lang="en-US" sz="1200"/>
              <a:t>O22</a:t>
            </a:r>
          </a:p>
        </p:txBody>
      </p:sp>
      <p:sp>
        <p:nvSpPr>
          <p:cNvPr id="25638" name="Oval 38"/>
          <p:cNvSpPr>
            <a:spLocks noChangeArrowheads="1"/>
          </p:cNvSpPr>
          <p:nvPr/>
        </p:nvSpPr>
        <p:spPr bwMode="auto">
          <a:xfrm>
            <a:off x="5257800" y="4495800"/>
            <a:ext cx="381000" cy="381000"/>
          </a:xfrm>
          <a:prstGeom prst="ellipse">
            <a:avLst/>
          </a:prstGeom>
          <a:solidFill>
            <a:schemeClr val="bg1"/>
          </a:solidFill>
          <a:ln w="9525">
            <a:solidFill>
              <a:schemeClr val="tx1"/>
            </a:solidFill>
            <a:round/>
            <a:headEnd/>
            <a:tailEnd/>
          </a:ln>
          <a:effectLst/>
        </p:spPr>
        <p:txBody>
          <a:bodyPr wrap="none" anchor="ctr"/>
          <a:lstStyle/>
          <a:p>
            <a:pPr algn="ctr"/>
            <a:r>
              <a:rPr lang="en-US" sz="1200"/>
              <a:t>O23</a:t>
            </a:r>
          </a:p>
        </p:txBody>
      </p:sp>
      <p:sp>
        <p:nvSpPr>
          <p:cNvPr id="25639" name="Oval 39"/>
          <p:cNvSpPr>
            <a:spLocks noChangeArrowheads="1"/>
          </p:cNvSpPr>
          <p:nvPr/>
        </p:nvSpPr>
        <p:spPr bwMode="auto">
          <a:xfrm>
            <a:off x="5791200" y="4495800"/>
            <a:ext cx="381000" cy="381000"/>
          </a:xfrm>
          <a:prstGeom prst="ellipse">
            <a:avLst/>
          </a:prstGeom>
          <a:solidFill>
            <a:schemeClr val="bg1"/>
          </a:solidFill>
          <a:ln w="9525">
            <a:solidFill>
              <a:schemeClr val="tx1"/>
            </a:solidFill>
            <a:round/>
            <a:headEnd/>
            <a:tailEnd/>
          </a:ln>
          <a:effectLst/>
        </p:spPr>
        <p:txBody>
          <a:bodyPr wrap="none" anchor="ctr"/>
          <a:lstStyle/>
          <a:p>
            <a:pPr algn="ctr"/>
            <a:r>
              <a:rPr lang="en-US" sz="1200"/>
              <a:t>O24</a:t>
            </a:r>
          </a:p>
        </p:txBody>
      </p:sp>
      <p:sp>
        <p:nvSpPr>
          <p:cNvPr id="25640" name="Oval 40"/>
          <p:cNvSpPr>
            <a:spLocks noChangeArrowheads="1"/>
          </p:cNvSpPr>
          <p:nvPr/>
        </p:nvSpPr>
        <p:spPr bwMode="auto">
          <a:xfrm>
            <a:off x="6324600" y="4495800"/>
            <a:ext cx="381000" cy="381000"/>
          </a:xfrm>
          <a:prstGeom prst="ellipse">
            <a:avLst/>
          </a:prstGeom>
          <a:solidFill>
            <a:schemeClr val="bg1"/>
          </a:solidFill>
          <a:ln w="9525">
            <a:solidFill>
              <a:schemeClr val="tx1"/>
            </a:solidFill>
            <a:round/>
            <a:headEnd/>
            <a:tailEnd/>
          </a:ln>
          <a:effectLst/>
        </p:spPr>
        <p:txBody>
          <a:bodyPr wrap="none" anchor="ctr"/>
          <a:lstStyle/>
          <a:p>
            <a:pPr algn="ctr"/>
            <a:r>
              <a:rPr lang="en-US" sz="1200"/>
              <a:t>O25</a:t>
            </a:r>
          </a:p>
        </p:txBody>
      </p:sp>
      <p:sp>
        <p:nvSpPr>
          <p:cNvPr id="25641" name="Line 41"/>
          <p:cNvSpPr>
            <a:spLocks noChangeShapeType="1"/>
          </p:cNvSpPr>
          <p:nvPr/>
        </p:nvSpPr>
        <p:spPr bwMode="auto">
          <a:xfrm>
            <a:off x="4572000" y="4648200"/>
            <a:ext cx="152400" cy="0"/>
          </a:xfrm>
          <a:prstGeom prst="line">
            <a:avLst/>
          </a:prstGeom>
          <a:noFill/>
          <a:ln w="9525">
            <a:solidFill>
              <a:schemeClr val="tx1"/>
            </a:solidFill>
            <a:round/>
            <a:headEnd/>
            <a:tailEnd/>
          </a:ln>
          <a:effectLst/>
        </p:spPr>
        <p:txBody>
          <a:bodyPr wrap="none" anchor="ctr"/>
          <a:lstStyle/>
          <a:p>
            <a:endParaRPr lang="en-IN"/>
          </a:p>
        </p:txBody>
      </p:sp>
      <p:sp>
        <p:nvSpPr>
          <p:cNvPr id="25642" name="Line 42"/>
          <p:cNvSpPr>
            <a:spLocks noChangeShapeType="1"/>
          </p:cNvSpPr>
          <p:nvPr/>
        </p:nvSpPr>
        <p:spPr bwMode="auto">
          <a:xfrm>
            <a:off x="5105400" y="4648200"/>
            <a:ext cx="152400" cy="0"/>
          </a:xfrm>
          <a:prstGeom prst="line">
            <a:avLst/>
          </a:prstGeom>
          <a:noFill/>
          <a:ln w="9525">
            <a:solidFill>
              <a:schemeClr val="tx1"/>
            </a:solidFill>
            <a:round/>
            <a:headEnd/>
            <a:tailEnd/>
          </a:ln>
          <a:effectLst/>
        </p:spPr>
        <p:txBody>
          <a:bodyPr wrap="none" anchor="ctr"/>
          <a:lstStyle/>
          <a:p>
            <a:endParaRPr lang="en-IN"/>
          </a:p>
        </p:txBody>
      </p:sp>
      <p:sp>
        <p:nvSpPr>
          <p:cNvPr id="25643" name="Line 43"/>
          <p:cNvSpPr>
            <a:spLocks noChangeShapeType="1"/>
          </p:cNvSpPr>
          <p:nvPr/>
        </p:nvSpPr>
        <p:spPr bwMode="auto">
          <a:xfrm>
            <a:off x="5638800" y="4648200"/>
            <a:ext cx="152400" cy="0"/>
          </a:xfrm>
          <a:prstGeom prst="line">
            <a:avLst/>
          </a:prstGeom>
          <a:noFill/>
          <a:ln w="9525">
            <a:solidFill>
              <a:schemeClr val="tx1"/>
            </a:solidFill>
            <a:round/>
            <a:headEnd/>
            <a:tailEnd/>
          </a:ln>
          <a:effectLst/>
        </p:spPr>
        <p:txBody>
          <a:bodyPr wrap="none" anchor="ctr"/>
          <a:lstStyle/>
          <a:p>
            <a:endParaRPr lang="en-IN"/>
          </a:p>
        </p:txBody>
      </p:sp>
      <p:sp>
        <p:nvSpPr>
          <p:cNvPr id="25644" name="Line 44"/>
          <p:cNvSpPr>
            <a:spLocks noChangeShapeType="1"/>
          </p:cNvSpPr>
          <p:nvPr/>
        </p:nvSpPr>
        <p:spPr bwMode="auto">
          <a:xfrm>
            <a:off x="6172200" y="4648200"/>
            <a:ext cx="152400" cy="0"/>
          </a:xfrm>
          <a:prstGeom prst="line">
            <a:avLst/>
          </a:prstGeom>
          <a:noFill/>
          <a:ln w="9525">
            <a:solidFill>
              <a:schemeClr val="tx1"/>
            </a:solidFill>
            <a:round/>
            <a:headEnd/>
            <a:tailEnd/>
          </a:ln>
          <a:effectLst/>
        </p:spPr>
        <p:txBody>
          <a:bodyPr wrap="none" anchor="ctr"/>
          <a:lstStyle/>
          <a:p>
            <a:endParaRPr lang="en-IN"/>
          </a:p>
        </p:txBody>
      </p:sp>
      <p:sp>
        <p:nvSpPr>
          <p:cNvPr id="25645" name="Line 45"/>
          <p:cNvSpPr>
            <a:spLocks noChangeShapeType="1"/>
          </p:cNvSpPr>
          <p:nvPr/>
        </p:nvSpPr>
        <p:spPr bwMode="auto">
          <a:xfrm>
            <a:off x="4419600" y="4876800"/>
            <a:ext cx="0" cy="152400"/>
          </a:xfrm>
          <a:prstGeom prst="line">
            <a:avLst/>
          </a:prstGeom>
          <a:noFill/>
          <a:ln w="9525">
            <a:solidFill>
              <a:schemeClr val="tx1"/>
            </a:solidFill>
            <a:round/>
            <a:headEnd/>
            <a:tailEnd/>
          </a:ln>
          <a:effectLst/>
        </p:spPr>
        <p:txBody>
          <a:bodyPr wrap="none" anchor="ctr"/>
          <a:lstStyle/>
          <a:p>
            <a:endParaRPr lang="en-IN"/>
          </a:p>
        </p:txBody>
      </p:sp>
      <p:sp>
        <p:nvSpPr>
          <p:cNvPr id="25646" name="Line 46"/>
          <p:cNvSpPr>
            <a:spLocks noChangeShapeType="1"/>
          </p:cNvSpPr>
          <p:nvPr/>
        </p:nvSpPr>
        <p:spPr bwMode="auto">
          <a:xfrm>
            <a:off x="4953000" y="4876800"/>
            <a:ext cx="0" cy="152400"/>
          </a:xfrm>
          <a:prstGeom prst="line">
            <a:avLst/>
          </a:prstGeom>
          <a:noFill/>
          <a:ln w="9525">
            <a:solidFill>
              <a:schemeClr val="tx1"/>
            </a:solidFill>
            <a:round/>
            <a:headEnd/>
            <a:tailEnd/>
          </a:ln>
          <a:effectLst/>
        </p:spPr>
        <p:txBody>
          <a:bodyPr wrap="none" anchor="ctr"/>
          <a:lstStyle/>
          <a:p>
            <a:endParaRPr lang="en-IN"/>
          </a:p>
        </p:txBody>
      </p:sp>
      <p:sp>
        <p:nvSpPr>
          <p:cNvPr id="25647" name="Line 47"/>
          <p:cNvSpPr>
            <a:spLocks noChangeShapeType="1"/>
          </p:cNvSpPr>
          <p:nvPr/>
        </p:nvSpPr>
        <p:spPr bwMode="auto">
          <a:xfrm>
            <a:off x="5486400" y="4876800"/>
            <a:ext cx="0" cy="152400"/>
          </a:xfrm>
          <a:prstGeom prst="line">
            <a:avLst/>
          </a:prstGeom>
          <a:noFill/>
          <a:ln w="9525">
            <a:solidFill>
              <a:schemeClr val="tx1"/>
            </a:solidFill>
            <a:round/>
            <a:headEnd/>
            <a:tailEnd/>
          </a:ln>
          <a:effectLst/>
        </p:spPr>
        <p:txBody>
          <a:bodyPr wrap="none" anchor="ctr"/>
          <a:lstStyle/>
          <a:p>
            <a:endParaRPr lang="en-IN"/>
          </a:p>
        </p:txBody>
      </p:sp>
      <p:sp>
        <p:nvSpPr>
          <p:cNvPr id="25648" name="Line 48"/>
          <p:cNvSpPr>
            <a:spLocks noChangeShapeType="1"/>
          </p:cNvSpPr>
          <p:nvPr/>
        </p:nvSpPr>
        <p:spPr bwMode="auto">
          <a:xfrm>
            <a:off x="6019800" y="4876800"/>
            <a:ext cx="0" cy="152400"/>
          </a:xfrm>
          <a:prstGeom prst="line">
            <a:avLst/>
          </a:prstGeom>
          <a:noFill/>
          <a:ln w="9525">
            <a:solidFill>
              <a:schemeClr val="tx1"/>
            </a:solidFill>
            <a:round/>
            <a:headEnd/>
            <a:tailEnd/>
          </a:ln>
          <a:effectLst/>
        </p:spPr>
        <p:txBody>
          <a:bodyPr wrap="none" anchor="ctr"/>
          <a:lstStyle/>
          <a:p>
            <a:endParaRPr lang="en-IN"/>
          </a:p>
        </p:txBody>
      </p:sp>
      <p:sp>
        <p:nvSpPr>
          <p:cNvPr id="25649" name="Line 49"/>
          <p:cNvSpPr>
            <a:spLocks noChangeShapeType="1"/>
          </p:cNvSpPr>
          <p:nvPr/>
        </p:nvSpPr>
        <p:spPr bwMode="auto">
          <a:xfrm>
            <a:off x="6553200" y="4876800"/>
            <a:ext cx="0" cy="152400"/>
          </a:xfrm>
          <a:prstGeom prst="line">
            <a:avLst/>
          </a:prstGeom>
          <a:noFill/>
          <a:ln w="9525">
            <a:solidFill>
              <a:schemeClr val="tx1"/>
            </a:solidFill>
            <a:round/>
            <a:headEnd/>
            <a:tailEnd/>
          </a:ln>
          <a:effectLst/>
        </p:spPr>
        <p:txBody>
          <a:bodyPr wrap="none" anchor="ctr"/>
          <a:lstStyle/>
          <a:p>
            <a:endParaRPr lang="en-IN"/>
          </a:p>
        </p:txBody>
      </p:sp>
      <p:sp>
        <p:nvSpPr>
          <p:cNvPr id="25650" name="Oval 50"/>
          <p:cNvSpPr>
            <a:spLocks noChangeArrowheads="1"/>
          </p:cNvSpPr>
          <p:nvPr/>
        </p:nvSpPr>
        <p:spPr bwMode="auto">
          <a:xfrm>
            <a:off x="4191000" y="5029200"/>
            <a:ext cx="381000" cy="381000"/>
          </a:xfrm>
          <a:prstGeom prst="ellipse">
            <a:avLst/>
          </a:prstGeom>
          <a:solidFill>
            <a:schemeClr val="bg1"/>
          </a:solidFill>
          <a:ln w="9525">
            <a:solidFill>
              <a:schemeClr val="tx1"/>
            </a:solidFill>
            <a:round/>
            <a:headEnd/>
            <a:tailEnd/>
          </a:ln>
          <a:effectLst/>
        </p:spPr>
        <p:txBody>
          <a:bodyPr wrap="none" anchor="ctr"/>
          <a:lstStyle/>
          <a:p>
            <a:pPr algn="ctr"/>
            <a:r>
              <a:rPr lang="en-US" sz="1200"/>
              <a:t>O31</a:t>
            </a:r>
          </a:p>
        </p:txBody>
      </p:sp>
      <p:sp>
        <p:nvSpPr>
          <p:cNvPr id="25651" name="Oval 51"/>
          <p:cNvSpPr>
            <a:spLocks noChangeArrowheads="1"/>
          </p:cNvSpPr>
          <p:nvPr/>
        </p:nvSpPr>
        <p:spPr bwMode="auto">
          <a:xfrm>
            <a:off x="4724400" y="5029200"/>
            <a:ext cx="381000" cy="381000"/>
          </a:xfrm>
          <a:prstGeom prst="ellipse">
            <a:avLst/>
          </a:prstGeom>
          <a:solidFill>
            <a:schemeClr val="bg1"/>
          </a:solidFill>
          <a:ln w="9525">
            <a:solidFill>
              <a:schemeClr val="tx1"/>
            </a:solidFill>
            <a:round/>
            <a:headEnd/>
            <a:tailEnd/>
          </a:ln>
          <a:effectLst/>
        </p:spPr>
        <p:txBody>
          <a:bodyPr wrap="none" anchor="ctr"/>
          <a:lstStyle/>
          <a:p>
            <a:pPr algn="ctr"/>
            <a:r>
              <a:rPr lang="en-US" sz="1200"/>
              <a:t>O32</a:t>
            </a:r>
          </a:p>
        </p:txBody>
      </p:sp>
      <p:sp>
        <p:nvSpPr>
          <p:cNvPr id="25652" name="Oval 52"/>
          <p:cNvSpPr>
            <a:spLocks noChangeArrowheads="1"/>
          </p:cNvSpPr>
          <p:nvPr/>
        </p:nvSpPr>
        <p:spPr bwMode="auto">
          <a:xfrm>
            <a:off x="5257800" y="5029200"/>
            <a:ext cx="381000" cy="381000"/>
          </a:xfrm>
          <a:prstGeom prst="ellipse">
            <a:avLst/>
          </a:prstGeom>
          <a:solidFill>
            <a:schemeClr val="bg1"/>
          </a:solidFill>
          <a:ln w="9525">
            <a:solidFill>
              <a:schemeClr val="tx1"/>
            </a:solidFill>
            <a:round/>
            <a:headEnd/>
            <a:tailEnd/>
          </a:ln>
          <a:effectLst/>
        </p:spPr>
        <p:txBody>
          <a:bodyPr wrap="none" anchor="ctr"/>
          <a:lstStyle/>
          <a:p>
            <a:pPr algn="ctr"/>
            <a:r>
              <a:rPr lang="en-US" sz="1200"/>
              <a:t>O33</a:t>
            </a:r>
          </a:p>
        </p:txBody>
      </p:sp>
      <p:sp>
        <p:nvSpPr>
          <p:cNvPr id="25653" name="Oval 53"/>
          <p:cNvSpPr>
            <a:spLocks noChangeArrowheads="1"/>
          </p:cNvSpPr>
          <p:nvPr/>
        </p:nvSpPr>
        <p:spPr bwMode="auto">
          <a:xfrm>
            <a:off x="5791200" y="5029200"/>
            <a:ext cx="381000" cy="381000"/>
          </a:xfrm>
          <a:prstGeom prst="ellipse">
            <a:avLst/>
          </a:prstGeom>
          <a:solidFill>
            <a:schemeClr val="bg1"/>
          </a:solidFill>
          <a:ln w="9525">
            <a:solidFill>
              <a:schemeClr val="tx1"/>
            </a:solidFill>
            <a:round/>
            <a:headEnd/>
            <a:tailEnd/>
          </a:ln>
          <a:effectLst/>
        </p:spPr>
        <p:txBody>
          <a:bodyPr wrap="none" anchor="ctr"/>
          <a:lstStyle/>
          <a:p>
            <a:pPr algn="ctr"/>
            <a:r>
              <a:rPr lang="en-US" sz="1200"/>
              <a:t>O34</a:t>
            </a:r>
          </a:p>
        </p:txBody>
      </p:sp>
      <p:sp>
        <p:nvSpPr>
          <p:cNvPr id="25654" name="Oval 54"/>
          <p:cNvSpPr>
            <a:spLocks noChangeArrowheads="1"/>
          </p:cNvSpPr>
          <p:nvPr/>
        </p:nvSpPr>
        <p:spPr bwMode="auto">
          <a:xfrm>
            <a:off x="6324600" y="5029200"/>
            <a:ext cx="381000" cy="381000"/>
          </a:xfrm>
          <a:prstGeom prst="ellipse">
            <a:avLst/>
          </a:prstGeom>
          <a:solidFill>
            <a:schemeClr val="bg1"/>
          </a:solidFill>
          <a:ln w="9525">
            <a:solidFill>
              <a:schemeClr val="tx1"/>
            </a:solidFill>
            <a:round/>
            <a:headEnd/>
            <a:tailEnd/>
          </a:ln>
          <a:effectLst/>
        </p:spPr>
        <p:txBody>
          <a:bodyPr wrap="none" anchor="ctr"/>
          <a:lstStyle/>
          <a:p>
            <a:pPr algn="ctr"/>
            <a:r>
              <a:rPr lang="en-US" sz="1200"/>
              <a:t>O35</a:t>
            </a:r>
          </a:p>
        </p:txBody>
      </p:sp>
      <p:sp>
        <p:nvSpPr>
          <p:cNvPr id="25655" name="Line 55"/>
          <p:cNvSpPr>
            <a:spLocks noChangeShapeType="1"/>
          </p:cNvSpPr>
          <p:nvPr/>
        </p:nvSpPr>
        <p:spPr bwMode="auto">
          <a:xfrm>
            <a:off x="4572000" y="5181600"/>
            <a:ext cx="152400" cy="0"/>
          </a:xfrm>
          <a:prstGeom prst="line">
            <a:avLst/>
          </a:prstGeom>
          <a:noFill/>
          <a:ln w="9525">
            <a:solidFill>
              <a:schemeClr val="tx1"/>
            </a:solidFill>
            <a:round/>
            <a:headEnd/>
            <a:tailEnd/>
          </a:ln>
          <a:effectLst/>
        </p:spPr>
        <p:txBody>
          <a:bodyPr wrap="none" anchor="ctr"/>
          <a:lstStyle/>
          <a:p>
            <a:endParaRPr lang="en-IN"/>
          </a:p>
        </p:txBody>
      </p:sp>
      <p:sp>
        <p:nvSpPr>
          <p:cNvPr id="25656" name="Line 56"/>
          <p:cNvSpPr>
            <a:spLocks noChangeShapeType="1"/>
          </p:cNvSpPr>
          <p:nvPr/>
        </p:nvSpPr>
        <p:spPr bwMode="auto">
          <a:xfrm>
            <a:off x="5105400" y="5181600"/>
            <a:ext cx="152400" cy="0"/>
          </a:xfrm>
          <a:prstGeom prst="line">
            <a:avLst/>
          </a:prstGeom>
          <a:noFill/>
          <a:ln w="9525">
            <a:solidFill>
              <a:schemeClr val="tx1"/>
            </a:solidFill>
            <a:round/>
            <a:headEnd/>
            <a:tailEnd/>
          </a:ln>
          <a:effectLst/>
        </p:spPr>
        <p:txBody>
          <a:bodyPr wrap="none" anchor="ctr"/>
          <a:lstStyle/>
          <a:p>
            <a:endParaRPr lang="en-IN"/>
          </a:p>
        </p:txBody>
      </p:sp>
      <p:sp>
        <p:nvSpPr>
          <p:cNvPr id="25657" name="Line 57"/>
          <p:cNvSpPr>
            <a:spLocks noChangeShapeType="1"/>
          </p:cNvSpPr>
          <p:nvPr/>
        </p:nvSpPr>
        <p:spPr bwMode="auto">
          <a:xfrm>
            <a:off x="5638800" y="5181600"/>
            <a:ext cx="152400" cy="0"/>
          </a:xfrm>
          <a:prstGeom prst="line">
            <a:avLst/>
          </a:prstGeom>
          <a:noFill/>
          <a:ln w="9525">
            <a:solidFill>
              <a:schemeClr val="tx1"/>
            </a:solidFill>
            <a:round/>
            <a:headEnd/>
            <a:tailEnd/>
          </a:ln>
          <a:effectLst/>
        </p:spPr>
        <p:txBody>
          <a:bodyPr wrap="none" anchor="ctr"/>
          <a:lstStyle/>
          <a:p>
            <a:endParaRPr lang="en-IN"/>
          </a:p>
        </p:txBody>
      </p:sp>
      <p:sp>
        <p:nvSpPr>
          <p:cNvPr id="25658" name="Line 58"/>
          <p:cNvSpPr>
            <a:spLocks noChangeShapeType="1"/>
          </p:cNvSpPr>
          <p:nvPr/>
        </p:nvSpPr>
        <p:spPr bwMode="auto">
          <a:xfrm>
            <a:off x="6172200" y="5181600"/>
            <a:ext cx="152400" cy="0"/>
          </a:xfrm>
          <a:prstGeom prst="line">
            <a:avLst/>
          </a:prstGeom>
          <a:noFill/>
          <a:ln w="9525">
            <a:solidFill>
              <a:schemeClr val="tx1"/>
            </a:solidFill>
            <a:round/>
            <a:headEnd/>
            <a:tailEnd/>
          </a:ln>
          <a:effectLst/>
        </p:spPr>
        <p:txBody>
          <a:bodyPr wrap="none" anchor="ctr"/>
          <a:lstStyle/>
          <a:p>
            <a:endParaRPr lang="en-IN"/>
          </a:p>
        </p:txBody>
      </p:sp>
      <p:sp>
        <p:nvSpPr>
          <p:cNvPr id="25659" name="Line 59"/>
          <p:cNvSpPr>
            <a:spLocks noChangeShapeType="1"/>
          </p:cNvSpPr>
          <p:nvPr/>
        </p:nvSpPr>
        <p:spPr bwMode="auto">
          <a:xfrm>
            <a:off x="4419600" y="5410200"/>
            <a:ext cx="0" cy="152400"/>
          </a:xfrm>
          <a:prstGeom prst="line">
            <a:avLst/>
          </a:prstGeom>
          <a:noFill/>
          <a:ln w="9525">
            <a:solidFill>
              <a:schemeClr val="tx1"/>
            </a:solidFill>
            <a:round/>
            <a:headEnd/>
            <a:tailEnd/>
          </a:ln>
          <a:effectLst/>
        </p:spPr>
        <p:txBody>
          <a:bodyPr wrap="none" anchor="ctr"/>
          <a:lstStyle/>
          <a:p>
            <a:endParaRPr lang="en-IN"/>
          </a:p>
        </p:txBody>
      </p:sp>
      <p:sp>
        <p:nvSpPr>
          <p:cNvPr id="25660" name="Line 60"/>
          <p:cNvSpPr>
            <a:spLocks noChangeShapeType="1"/>
          </p:cNvSpPr>
          <p:nvPr/>
        </p:nvSpPr>
        <p:spPr bwMode="auto">
          <a:xfrm>
            <a:off x="4953000" y="5410200"/>
            <a:ext cx="0" cy="152400"/>
          </a:xfrm>
          <a:prstGeom prst="line">
            <a:avLst/>
          </a:prstGeom>
          <a:noFill/>
          <a:ln w="9525">
            <a:solidFill>
              <a:schemeClr val="tx1"/>
            </a:solidFill>
            <a:round/>
            <a:headEnd/>
            <a:tailEnd/>
          </a:ln>
          <a:effectLst/>
        </p:spPr>
        <p:txBody>
          <a:bodyPr wrap="none" anchor="ctr"/>
          <a:lstStyle/>
          <a:p>
            <a:endParaRPr lang="en-IN"/>
          </a:p>
        </p:txBody>
      </p:sp>
      <p:sp>
        <p:nvSpPr>
          <p:cNvPr id="25661" name="Line 61"/>
          <p:cNvSpPr>
            <a:spLocks noChangeShapeType="1"/>
          </p:cNvSpPr>
          <p:nvPr/>
        </p:nvSpPr>
        <p:spPr bwMode="auto">
          <a:xfrm>
            <a:off x="5486400" y="5410200"/>
            <a:ext cx="0" cy="152400"/>
          </a:xfrm>
          <a:prstGeom prst="line">
            <a:avLst/>
          </a:prstGeom>
          <a:noFill/>
          <a:ln w="9525">
            <a:solidFill>
              <a:schemeClr val="tx1"/>
            </a:solidFill>
            <a:round/>
            <a:headEnd/>
            <a:tailEnd/>
          </a:ln>
          <a:effectLst/>
        </p:spPr>
        <p:txBody>
          <a:bodyPr wrap="none" anchor="ctr"/>
          <a:lstStyle/>
          <a:p>
            <a:endParaRPr lang="en-IN"/>
          </a:p>
        </p:txBody>
      </p:sp>
      <p:sp>
        <p:nvSpPr>
          <p:cNvPr id="25662" name="Line 62"/>
          <p:cNvSpPr>
            <a:spLocks noChangeShapeType="1"/>
          </p:cNvSpPr>
          <p:nvPr/>
        </p:nvSpPr>
        <p:spPr bwMode="auto">
          <a:xfrm>
            <a:off x="6019800" y="5410200"/>
            <a:ext cx="0" cy="152400"/>
          </a:xfrm>
          <a:prstGeom prst="line">
            <a:avLst/>
          </a:prstGeom>
          <a:noFill/>
          <a:ln w="9525">
            <a:solidFill>
              <a:schemeClr val="tx1"/>
            </a:solidFill>
            <a:round/>
            <a:headEnd/>
            <a:tailEnd/>
          </a:ln>
          <a:effectLst/>
        </p:spPr>
        <p:txBody>
          <a:bodyPr wrap="none" anchor="ctr"/>
          <a:lstStyle/>
          <a:p>
            <a:endParaRPr lang="en-IN"/>
          </a:p>
        </p:txBody>
      </p:sp>
      <p:sp>
        <p:nvSpPr>
          <p:cNvPr id="25663" name="Line 63"/>
          <p:cNvSpPr>
            <a:spLocks noChangeShapeType="1"/>
          </p:cNvSpPr>
          <p:nvPr/>
        </p:nvSpPr>
        <p:spPr bwMode="auto">
          <a:xfrm>
            <a:off x="6553200" y="5410200"/>
            <a:ext cx="0" cy="152400"/>
          </a:xfrm>
          <a:prstGeom prst="line">
            <a:avLst/>
          </a:prstGeom>
          <a:noFill/>
          <a:ln w="9525">
            <a:solidFill>
              <a:schemeClr val="tx1"/>
            </a:solidFill>
            <a:round/>
            <a:headEnd/>
            <a:tailEnd/>
          </a:ln>
          <a:effectLst/>
        </p:spPr>
        <p:txBody>
          <a:bodyPr wrap="none" anchor="ctr"/>
          <a:lstStyle/>
          <a:p>
            <a:endParaRPr lang="en-IN"/>
          </a:p>
        </p:txBody>
      </p:sp>
      <p:sp>
        <p:nvSpPr>
          <p:cNvPr id="25664" name="Oval 64"/>
          <p:cNvSpPr>
            <a:spLocks noChangeArrowheads="1"/>
          </p:cNvSpPr>
          <p:nvPr/>
        </p:nvSpPr>
        <p:spPr bwMode="auto">
          <a:xfrm>
            <a:off x="4191000" y="5562600"/>
            <a:ext cx="381000" cy="381000"/>
          </a:xfrm>
          <a:prstGeom prst="ellipse">
            <a:avLst/>
          </a:prstGeom>
          <a:solidFill>
            <a:schemeClr val="bg1"/>
          </a:solidFill>
          <a:ln w="9525">
            <a:solidFill>
              <a:schemeClr val="tx1"/>
            </a:solidFill>
            <a:round/>
            <a:headEnd/>
            <a:tailEnd/>
          </a:ln>
          <a:effectLst/>
        </p:spPr>
        <p:txBody>
          <a:bodyPr wrap="none" anchor="ctr"/>
          <a:lstStyle/>
          <a:p>
            <a:pPr algn="ctr"/>
            <a:r>
              <a:rPr lang="en-US" sz="1200"/>
              <a:t>O41</a:t>
            </a:r>
          </a:p>
        </p:txBody>
      </p:sp>
      <p:sp>
        <p:nvSpPr>
          <p:cNvPr id="25665" name="Oval 65"/>
          <p:cNvSpPr>
            <a:spLocks noChangeArrowheads="1"/>
          </p:cNvSpPr>
          <p:nvPr/>
        </p:nvSpPr>
        <p:spPr bwMode="auto">
          <a:xfrm>
            <a:off x="4724400" y="5562600"/>
            <a:ext cx="381000" cy="381000"/>
          </a:xfrm>
          <a:prstGeom prst="ellipse">
            <a:avLst/>
          </a:prstGeom>
          <a:solidFill>
            <a:schemeClr val="bg1"/>
          </a:solidFill>
          <a:ln w="9525">
            <a:solidFill>
              <a:schemeClr val="tx1"/>
            </a:solidFill>
            <a:round/>
            <a:headEnd/>
            <a:tailEnd/>
          </a:ln>
          <a:effectLst/>
        </p:spPr>
        <p:txBody>
          <a:bodyPr wrap="none" anchor="ctr"/>
          <a:lstStyle/>
          <a:p>
            <a:pPr algn="ctr"/>
            <a:r>
              <a:rPr lang="en-US" sz="1200"/>
              <a:t>O42</a:t>
            </a:r>
          </a:p>
        </p:txBody>
      </p:sp>
      <p:sp>
        <p:nvSpPr>
          <p:cNvPr id="25666" name="Oval 66"/>
          <p:cNvSpPr>
            <a:spLocks noChangeArrowheads="1"/>
          </p:cNvSpPr>
          <p:nvPr/>
        </p:nvSpPr>
        <p:spPr bwMode="auto">
          <a:xfrm>
            <a:off x="5257800" y="5562600"/>
            <a:ext cx="381000" cy="381000"/>
          </a:xfrm>
          <a:prstGeom prst="ellipse">
            <a:avLst/>
          </a:prstGeom>
          <a:solidFill>
            <a:schemeClr val="bg1"/>
          </a:solidFill>
          <a:ln w="9525">
            <a:solidFill>
              <a:schemeClr val="tx1"/>
            </a:solidFill>
            <a:round/>
            <a:headEnd/>
            <a:tailEnd/>
          </a:ln>
          <a:effectLst/>
        </p:spPr>
        <p:txBody>
          <a:bodyPr wrap="none" anchor="ctr"/>
          <a:lstStyle/>
          <a:p>
            <a:pPr algn="ctr"/>
            <a:r>
              <a:rPr lang="en-US" sz="1200"/>
              <a:t>O43</a:t>
            </a:r>
          </a:p>
        </p:txBody>
      </p:sp>
      <p:sp>
        <p:nvSpPr>
          <p:cNvPr id="25667" name="Oval 67"/>
          <p:cNvSpPr>
            <a:spLocks noChangeArrowheads="1"/>
          </p:cNvSpPr>
          <p:nvPr/>
        </p:nvSpPr>
        <p:spPr bwMode="auto">
          <a:xfrm>
            <a:off x="5791200" y="5562600"/>
            <a:ext cx="381000" cy="381000"/>
          </a:xfrm>
          <a:prstGeom prst="ellipse">
            <a:avLst/>
          </a:prstGeom>
          <a:solidFill>
            <a:schemeClr val="bg1"/>
          </a:solidFill>
          <a:ln w="9525">
            <a:solidFill>
              <a:schemeClr val="tx1"/>
            </a:solidFill>
            <a:round/>
            <a:headEnd/>
            <a:tailEnd/>
          </a:ln>
          <a:effectLst/>
        </p:spPr>
        <p:txBody>
          <a:bodyPr wrap="none" anchor="ctr"/>
          <a:lstStyle/>
          <a:p>
            <a:pPr algn="ctr"/>
            <a:r>
              <a:rPr lang="en-US" sz="1200"/>
              <a:t>O44</a:t>
            </a:r>
          </a:p>
        </p:txBody>
      </p:sp>
      <p:sp>
        <p:nvSpPr>
          <p:cNvPr id="25668" name="Oval 68"/>
          <p:cNvSpPr>
            <a:spLocks noChangeArrowheads="1"/>
          </p:cNvSpPr>
          <p:nvPr/>
        </p:nvSpPr>
        <p:spPr bwMode="auto">
          <a:xfrm>
            <a:off x="6324600" y="5562600"/>
            <a:ext cx="381000" cy="381000"/>
          </a:xfrm>
          <a:prstGeom prst="ellipse">
            <a:avLst/>
          </a:prstGeom>
          <a:solidFill>
            <a:schemeClr val="bg1"/>
          </a:solidFill>
          <a:ln w="9525">
            <a:solidFill>
              <a:schemeClr val="tx1"/>
            </a:solidFill>
            <a:round/>
            <a:headEnd/>
            <a:tailEnd/>
          </a:ln>
          <a:effectLst/>
        </p:spPr>
        <p:txBody>
          <a:bodyPr wrap="none" anchor="ctr"/>
          <a:lstStyle/>
          <a:p>
            <a:pPr algn="ctr"/>
            <a:r>
              <a:rPr lang="en-US" sz="1200"/>
              <a:t>O45</a:t>
            </a:r>
          </a:p>
        </p:txBody>
      </p:sp>
      <p:sp>
        <p:nvSpPr>
          <p:cNvPr id="25669" name="Line 69"/>
          <p:cNvSpPr>
            <a:spLocks noChangeShapeType="1"/>
          </p:cNvSpPr>
          <p:nvPr/>
        </p:nvSpPr>
        <p:spPr bwMode="auto">
          <a:xfrm>
            <a:off x="4572000" y="5715000"/>
            <a:ext cx="152400" cy="0"/>
          </a:xfrm>
          <a:prstGeom prst="line">
            <a:avLst/>
          </a:prstGeom>
          <a:noFill/>
          <a:ln w="9525">
            <a:solidFill>
              <a:schemeClr val="tx1"/>
            </a:solidFill>
            <a:round/>
            <a:headEnd/>
            <a:tailEnd/>
          </a:ln>
          <a:effectLst/>
        </p:spPr>
        <p:txBody>
          <a:bodyPr wrap="none" anchor="ctr"/>
          <a:lstStyle/>
          <a:p>
            <a:endParaRPr lang="en-IN"/>
          </a:p>
        </p:txBody>
      </p:sp>
      <p:sp>
        <p:nvSpPr>
          <p:cNvPr id="25670" name="Line 70"/>
          <p:cNvSpPr>
            <a:spLocks noChangeShapeType="1"/>
          </p:cNvSpPr>
          <p:nvPr/>
        </p:nvSpPr>
        <p:spPr bwMode="auto">
          <a:xfrm>
            <a:off x="5105400" y="5715000"/>
            <a:ext cx="152400" cy="0"/>
          </a:xfrm>
          <a:prstGeom prst="line">
            <a:avLst/>
          </a:prstGeom>
          <a:noFill/>
          <a:ln w="9525">
            <a:solidFill>
              <a:schemeClr val="tx1"/>
            </a:solidFill>
            <a:round/>
            <a:headEnd/>
            <a:tailEnd/>
          </a:ln>
          <a:effectLst/>
        </p:spPr>
        <p:txBody>
          <a:bodyPr wrap="none" anchor="ctr"/>
          <a:lstStyle/>
          <a:p>
            <a:endParaRPr lang="en-IN"/>
          </a:p>
        </p:txBody>
      </p:sp>
      <p:sp>
        <p:nvSpPr>
          <p:cNvPr id="25671" name="Line 71"/>
          <p:cNvSpPr>
            <a:spLocks noChangeShapeType="1"/>
          </p:cNvSpPr>
          <p:nvPr/>
        </p:nvSpPr>
        <p:spPr bwMode="auto">
          <a:xfrm>
            <a:off x="5638800" y="5715000"/>
            <a:ext cx="152400" cy="0"/>
          </a:xfrm>
          <a:prstGeom prst="line">
            <a:avLst/>
          </a:prstGeom>
          <a:noFill/>
          <a:ln w="9525">
            <a:solidFill>
              <a:schemeClr val="tx1"/>
            </a:solidFill>
            <a:round/>
            <a:headEnd/>
            <a:tailEnd/>
          </a:ln>
          <a:effectLst/>
        </p:spPr>
        <p:txBody>
          <a:bodyPr wrap="none" anchor="ctr"/>
          <a:lstStyle/>
          <a:p>
            <a:endParaRPr lang="en-IN"/>
          </a:p>
        </p:txBody>
      </p:sp>
      <p:sp>
        <p:nvSpPr>
          <p:cNvPr id="25672" name="Line 72"/>
          <p:cNvSpPr>
            <a:spLocks noChangeShapeType="1"/>
          </p:cNvSpPr>
          <p:nvPr/>
        </p:nvSpPr>
        <p:spPr bwMode="auto">
          <a:xfrm>
            <a:off x="6172200" y="5715000"/>
            <a:ext cx="152400" cy="0"/>
          </a:xfrm>
          <a:prstGeom prst="line">
            <a:avLst/>
          </a:prstGeom>
          <a:noFill/>
          <a:ln w="9525">
            <a:solidFill>
              <a:schemeClr val="tx1"/>
            </a:solidFill>
            <a:round/>
            <a:headEnd/>
            <a:tailEnd/>
          </a:ln>
          <a:effectLst/>
        </p:spPr>
        <p:txBody>
          <a:bodyPr wrap="none" anchor="ctr"/>
          <a:lstStyle/>
          <a:p>
            <a:endParaRPr lang="en-IN"/>
          </a:p>
        </p:txBody>
      </p:sp>
      <p:sp>
        <p:nvSpPr>
          <p:cNvPr id="25673" name="Line 73"/>
          <p:cNvSpPr>
            <a:spLocks noChangeShapeType="1"/>
          </p:cNvSpPr>
          <p:nvPr/>
        </p:nvSpPr>
        <p:spPr bwMode="auto">
          <a:xfrm>
            <a:off x="4419600" y="5943600"/>
            <a:ext cx="0" cy="152400"/>
          </a:xfrm>
          <a:prstGeom prst="line">
            <a:avLst/>
          </a:prstGeom>
          <a:noFill/>
          <a:ln w="9525">
            <a:solidFill>
              <a:schemeClr val="tx1"/>
            </a:solidFill>
            <a:round/>
            <a:headEnd/>
            <a:tailEnd/>
          </a:ln>
          <a:effectLst/>
        </p:spPr>
        <p:txBody>
          <a:bodyPr wrap="none" anchor="ctr"/>
          <a:lstStyle/>
          <a:p>
            <a:endParaRPr lang="en-IN"/>
          </a:p>
        </p:txBody>
      </p:sp>
      <p:sp>
        <p:nvSpPr>
          <p:cNvPr id="25674" name="Line 74"/>
          <p:cNvSpPr>
            <a:spLocks noChangeShapeType="1"/>
          </p:cNvSpPr>
          <p:nvPr/>
        </p:nvSpPr>
        <p:spPr bwMode="auto">
          <a:xfrm>
            <a:off x="4953000" y="5943600"/>
            <a:ext cx="0" cy="152400"/>
          </a:xfrm>
          <a:prstGeom prst="line">
            <a:avLst/>
          </a:prstGeom>
          <a:noFill/>
          <a:ln w="9525">
            <a:solidFill>
              <a:schemeClr val="tx1"/>
            </a:solidFill>
            <a:round/>
            <a:headEnd/>
            <a:tailEnd/>
          </a:ln>
          <a:effectLst/>
        </p:spPr>
        <p:txBody>
          <a:bodyPr wrap="none" anchor="ctr"/>
          <a:lstStyle/>
          <a:p>
            <a:endParaRPr lang="en-IN"/>
          </a:p>
        </p:txBody>
      </p:sp>
      <p:sp>
        <p:nvSpPr>
          <p:cNvPr id="25675" name="Line 75"/>
          <p:cNvSpPr>
            <a:spLocks noChangeShapeType="1"/>
          </p:cNvSpPr>
          <p:nvPr/>
        </p:nvSpPr>
        <p:spPr bwMode="auto">
          <a:xfrm>
            <a:off x="5486400" y="5943600"/>
            <a:ext cx="0" cy="152400"/>
          </a:xfrm>
          <a:prstGeom prst="line">
            <a:avLst/>
          </a:prstGeom>
          <a:noFill/>
          <a:ln w="9525">
            <a:solidFill>
              <a:schemeClr val="tx1"/>
            </a:solidFill>
            <a:round/>
            <a:headEnd/>
            <a:tailEnd/>
          </a:ln>
          <a:effectLst/>
        </p:spPr>
        <p:txBody>
          <a:bodyPr wrap="none" anchor="ctr"/>
          <a:lstStyle/>
          <a:p>
            <a:endParaRPr lang="en-IN"/>
          </a:p>
        </p:txBody>
      </p:sp>
      <p:sp>
        <p:nvSpPr>
          <p:cNvPr id="25676" name="Line 76"/>
          <p:cNvSpPr>
            <a:spLocks noChangeShapeType="1"/>
          </p:cNvSpPr>
          <p:nvPr/>
        </p:nvSpPr>
        <p:spPr bwMode="auto">
          <a:xfrm>
            <a:off x="6019800" y="5943600"/>
            <a:ext cx="0" cy="152400"/>
          </a:xfrm>
          <a:prstGeom prst="line">
            <a:avLst/>
          </a:prstGeom>
          <a:noFill/>
          <a:ln w="9525">
            <a:solidFill>
              <a:schemeClr val="tx1"/>
            </a:solidFill>
            <a:round/>
            <a:headEnd/>
            <a:tailEnd/>
          </a:ln>
          <a:effectLst/>
        </p:spPr>
        <p:txBody>
          <a:bodyPr wrap="none" anchor="ctr"/>
          <a:lstStyle/>
          <a:p>
            <a:endParaRPr lang="en-IN"/>
          </a:p>
        </p:txBody>
      </p:sp>
      <p:sp>
        <p:nvSpPr>
          <p:cNvPr id="25677" name="Line 77"/>
          <p:cNvSpPr>
            <a:spLocks noChangeShapeType="1"/>
          </p:cNvSpPr>
          <p:nvPr/>
        </p:nvSpPr>
        <p:spPr bwMode="auto">
          <a:xfrm>
            <a:off x="6553200" y="5943600"/>
            <a:ext cx="0" cy="152400"/>
          </a:xfrm>
          <a:prstGeom prst="line">
            <a:avLst/>
          </a:prstGeom>
          <a:noFill/>
          <a:ln w="9525">
            <a:solidFill>
              <a:schemeClr val="tx1"/>
            </a:solidFill>
            <a:round/>
            <a:headEnd/>
            <a:tailEnd/>
          </a:ln>
          <a:effectLst/>
        </p:spPr>
        <p:txBody>
          <a:bodyPr wrap="none" anchor="ctr"/>
          <a:lstStyle/>
          <a:p>
            <a:endParaRPr lang="en-IN"/>
          </a:p>
        </p:txBody>
      </p:sp>
      <p:sp>
        <p:nvSpPr>
          <p:cNvPr id="25678" name="Oval 78"/>
          <p:cNvSpPr>
            <a:spLocks noChangeArrowheads="1"/>
          </p:cNvSpPr>
          <p:nvPr/>
        </p:nvSpPr>
        <p:spPr bwMode="auto">
          <a:xfrm>
            <a:off x="4191000" y="6096000"/>
            <a:ext cx="381000" cy="381000"/>
          </a:xfrm>
          <a:prstGeom prst="ellipse">
            <a:avLst/>
          </a:prstGeom>
          <a:solidFill>
            <a:schemeClr val="bg1"/>
          </a:solidFill>
          <a:ln w="9525">
            <a:solidFill>
              <a:schemeClr val="tx1"/>
            </a:solidFill>
            <a:round/>
            <a:headEnd/>
            <a:tailEnd/>
          </a:ln>
          <a:effectLst/>
        </p:spPr>
        <p:txBody>
          <a:bodyPr wrap="none" anchor="ctr"/>
          <a:lstStyle/>
          <a:p>
            <a:pPr algn="ctr"/>
            <a:r>
              <a:rPr lang="en-US" sz="1200"/>
              <a:t>O51</a:t>
            </a:r>
          </a:p>
        </p:txBody>
      </p:sp>
      <p:sp>
        <p:nvSpPr>
          <p:cNvPr id="25679" name="Oval 79"/>
          <p:cNvSpPr>
            <a:spLocks noChangeArrowheads="1"/>
          </p:cNvSpPr>
          <p:nvPr/>
        </p:nvSpPr>
        <p:spPr bwMode="auto">
          <a:xfrm>
            <a:off x="4724400" y="6096000"/>
            <a:ext cx="381000" cy="381000"/>
          </a:xfrm>
          <a:prstGeom prst="ellipse">
            <a:avLst/>
          </a:prstGeom>
          <a:solidFill>
            <a:schemeClr val="bg1"/>
          </a:solidFill>
          <a:ln w="9525">
            <a:solidFill>
              <a:schemeClr val="tx1"/>
            </a:solidFill>
            <a:round/>
            <a:headEnd/>
            <a:tailEnd/>
          </a:ln>
          <a:effectLst/>
        </p:spPr>
        <p:txBody>
          <a:bodyPr wrap="none" anchor="ctr"/>
          <a:lstStyle/>
          <a:p>
            <a:pPr algn="ctr"/>
            <a:r>
              <a:rPr lang="en-US" sz="1200"/>
              <a:t>O52</a:t>
            </a:r>
          </a:p>
        </p:txBody>
      </p:sp>
      <p:sp>
        <p:nvSpPr>
          <p:cNvPr id="25680" name="Oval 80"/>
          <p:cNvSpPr>
            <a:spLocks noChangeArrowheads="1"/>
          </p:cNvSpPr>
          <p:nvPr/>
        </p:nvSpPr>
        <p:spPr bwMode="auto">
          <a:xfrm>
            <a:off x="5257800" y="6096000"/>
            <a:ext cx="381000" cy="381000"/>
          </a:xfrm>
          <a:prstGeom prst="ellipse">
            <a:avLst/>
          </a:prstGeom>
          <a:solidFill>
            <a:schemeClr val="bg1"/>
          </a:solidFill>
          <a:ln w="9525">
            <a:solidFill>
              <a:schemeClr val="tx1"/>
            </a:solidFill>
            <a:round/>
            <a:headEnd/>
            <a:tailEnd/>
          </a:ln>
          <a:effectLst/>
        </p:spPr>
        <p:txBody>
          <a:bodyPr wrap="none" anchor="ctr"/>
          <a:lstStyle/>
          <a:p>
            <a:pPr algn="ctr"/>
            <a:r>
              <a:rPr lang="en-US" sz="1200"/>
              <a:t>O53</a:t>
            </a:r>
          </a:p>
        </p:txBody>
      </p:sp>
      <p:sp>
        <p:nvSpPr>
          <p:cNvPr id="25681" name="Oval 81"/>
          <p:cNvSpPr>
            <a:spLocks noChangeArrowheads="1"/>
          </p:cNvSpPr>
          <p:nvPr/>
        </p:nvSpPr>
        <p:spPr bwMode="auto">
          <a:xfrm>
            <a:off x="5791200" y="6096000"/>
            <a:ext cx="381000" cy="381000"/>
          </a:xfrm>
          <a:prstGeom prst="ellipse">
            <a:avLst/>
          </a:prstGeom>
          <a:solidFill>
            <a:schemeClr val="bg1"/>
          </a:solidFill>
          <a:ln w="9525">
            <a:solidFill>
              <a:schemeClr val="tx1"/>
            </a:solidFill>
            <a:round/>
            <a:headEnd/>
            <a:tailEnd/>
          </a:ln>
          <a:effectLst/>
        </p:spPr>
        <p:txBody>
          <a:bodyPr wrap="none" anchor="ctr"/>
          <a:lstStyle/>
          <a:p>
            <a:pPr algn="ctr"/>
            <a:r>
              <a:rPr lang="en-US" sz="1200"/>
              <a:t>O54</a:t>
            </a:r>
          </a:p>
        </p:txBody>
      </p:sp>
      <p:sp>
        <p:nvSpPr>
          <p:cNvPr id="25682" name="Oval 82"/>
          <p:cNvSpPr>
            <a:spLocks noChangeArrowheads="1"/>
          </p:cNvSpPr>
          <p:nvPr/>
        </p:nvSpPr>
        <p:spPr bwMode="auto">
          <a:xfrm>
            <a:off x="6324600" y="6096000"/>
            <a:ext cx="381000" cy="381000"/>
          </a:xfrm>
          <a:prstGeom prst="ellipse">
            <a:avLst/>
          </a:prstGeom>
          <a:solidFill>
            <a:schemeClr val="bg1"/>
          </a:solidFill>
          <a:ln w="9525">
            <a:solidFill>
              <a:schemeClr val="tx1"/>
            </a:solidFill>
            <a:round/>
            <a:headEnd/>
            <a:tailEnd/>
          </a:ln>
          <a:effectLst/>
        </p:spPr>
        <p:txBody>
          <a:bodyPr wrap="none" anchor="ctr"/>
          <a:lstStyle/>
          <a:p>
            <a:pPr algn="ctr"/>
            <a:r>
              <a:rPr lang="en-US" sz="1200"/>
              <a:t>O55</a:t>
            </a:r>
          </a:p>
        </p:txBody>
      </p:sp>
      <p:sp>
        <p:nvSpPr>
          <p:cNvPr id="25683" name="Line 83"/>
          <p:cNvSpPr>
            <a:spLocks noChangeShapeType="1"/>
          </p:cNvSpPr>
          <p:nvPr/>
        </p:nvSpPr>
        <p:spPr bwMode="auto">
          <a:xfrm>
            <a:off x="4572000" y="6248400"/>
            <a:ext cx="152400" cy="0"/>
          </a:xfrm>
          <a:prstGeom prst="line">
            <a:avLst/>
          </a:prstGeom>
          <a:noFill/>
          <a:ln w="9525">
            <a:solidFill>
              <a:schemeClr val="tx1"/>
            </a:solidFill>
            <a:round/>
            <a:headEnd/>
            <a:tailEnd/>
          </a:ln>
          <a:effectLst/>
        </p:spPr>
        <p:txBody>
          <a:bodyPr wrap="none" anchor="ctr"/>
          <a:lstStyle/>
          <a:p>
            <a:endParaRPr lang="en-IN"/>
          </a:p>
        </p:txBody>
      </p:sp>
      <p:sp>
        <p:nvSpPr>
          <p:cNvPr id="25684" name="Line 84"/>
          <p:cNvSpPr>
            <a:spLocks noChangeShapeType="1"/>
          </p:cNvSpPr>
          <p:nvPr/>
        </p:nvSpPr>
        <p:spPr bwMode="auto">
          <a:xfrm>
            <a:off x="5105400" y="6248400"/>
            <a:ext cx="152400" cy="0"/>
          </a:xfrm>
          <a:prstGeom prst="line">
            <a:avLst/>
          </a:prstGeom>
          <a:noFill/>
          <a:ln w="9525">
            <a:solidFill>
              <a:schemeClr val="tx1"/>
            </a:solidFill>
            <a:round/>
            <a:headEnd/>
            <a:tailEnd/>
          </a:ln>
          <a:effectLst/>
        </p:spPr>
        <p:txBody>
          <a:bodyPr wrap="none" anchor="ctr"/>
          <a:lstStyle/>
          <a:p>
            <a:endParaRPr lang="en-IN"/>
          </a:p>
        </p:txBody>
      </p:sp>
      <p:sp>
        <p:nvSpPr>
          <p:cNvPr id="25685" name="Line 85"/>
          <p:cNvSpPr>
            <a:spLocks noChangeShapeType="1"/>
          </p:cNvSpPr>
          <p:nvPr/>
        </p:nvSpPr>
        <p:spPr bwMode="auto">
          <a:xfrm>
            <a:off x="5638800" y="6248400"/>
            <a:ext cx="152400" cy="0"/>
          </a:xfrm>
          <a:prstGeom prst="line">
            <a:avLst/>
          </a:prstGeom>
          <a:noFill/>
          <a:ln w="9525">
            <a:solidFill>
              <a:schemeClr val="tx1"/>
            </a:solidFill>
            <a:round/>
            <a:headEnd/>
            <a:tailEnd/>
          </a:ln>
          <a:effectLst/>
        </p:spPr>
        <p:txBody>
          <a:bodyPr wrap="none" anchor="ctr"/>
          <a:lstStyle/>
          <a:p>
            <a:endParaRPr lang="en-IN"/>
          </a:p>
        </p:txBody>
      </p:sp>
      <p:sp>
        <p:nvSpPr>
          <p:cNvPr id="25686" name="Line 86"/>
          <p:cNvSpPr>
            <a:spLocks noChangeShapeType="1"/>
          </p:cNvSpPr>
          <p:nvPr/>
        </p:nvSpPr>
        <p:spPr bwMode="auto">
          <a:xfrm>
            <a:off x="6172200" y="6248400"/>
            <a:ext cx="152400" cy="0"/>
          </a:xfrm>
          <a:prstGeom prst="line">
            <a:avLst/>
          </a:prstGeom>
          <a:noFill/>
          <a:ln w="9525">
            <a:solidFill>
              <a:schemeClr val="tx1"/>
            </a:solidFill>
            <a:round/>
            <a:headEnd/>
            <a:tailEnd/>
          </a:ln>
          <a:effectLst/>
        </p:spPr>
        <p:txBody>
          <a:bodyPr wrap="none" anchor="ctr"/>
          <a:lstStyle/>
          <a:p>
            <a:endParaRPr lang="en-IN"/>
          </a:p>
        </p:txBody>
      </p:sp>
      <p:sp>
        <p:nvSpPr>
          <p:cNvPr id="25692" name="Line 92"/>
          <p:cNvSpPr>
            <a:spLocks noChangeShapeType="1"/>
          </p:cNvSpPr>
          <p:nvPr/>
        </p:nvSpPr>
        <p:spPr bwMode="auto">
          <a:xfrm flipV="1">
            <a:off x="2057400" y="4114800"/>
            <a:ext cx="2133600" cy="304800"/>
          </a:xfrm>
          <a:prstGeom prst="line">
            <a:avLst/>
          </a:prstGeom>
          <a:noFill/>
          <a:ln w="9525">
            <a:solidFill>
              <a:schemeClr val="tx1"/>
            </a:solidFill>
            <a:round/>
            <a:headEnd/>
            <a:tailEnd/>
          </a:ln>
          <a:effectLst/>
        </p:spPr>
        <p:txBody>
          <a:bodyPr wrap="none" anchor="ctr"/>
          <a:lstStyle/>
          <a:p>
            <a:endParaRPr lang="en-IN"/>
          </a:p>
        </p:txBody>
      </p:sp>
      <p:sp>
        <p:nvSpPr>
          <p:cNvPr id="25694" name="Line 94"/>
          <p:cNvSpPr>
            <a:spLocks noChangeShapeType="1"/>
          </p:cNvSpPr>
          <p:nvPr/>
        </p:nvSpPr>
        <p:spPr bwMode="auto">
          <a:xfrm flipV="1">
            <a:off x="1981200" y="4114800"/>
            <a:ext cx="2209800" cy="1066800"/>
          </a:xfrm>
          <a:prstGeom prst="line">
            <a:avLst/>
          </a:prstGeom>
          <a:noFill/>
          <a:ln w="9525">
            <a:solidFill>
              <a:schemeClr val="tx1"/>
            </a:solidFill>
            <a:round/>
            <a:headEnd/>
            <a:tailEnd/>
          </a:ln>
          <a:effectLst/>
        </p:spPr>
        <p:txBody>
          <a:bodyPr wrap="none" anchor="ctr"/>
          <a:lstStyle/>
          <a:p>
            <a:endParaRPr lang="en-IN"/>
          </a:p>
        </p:txBody>
      </p:sp>
      <p:sp>
        <p:nvSpPr>
          <p:cNvPr id="25695" name="Line 95"/>
          <p:cNvSpPr>
            <a:spLocks noChangeShapeType="1"/>
          </p:cNvSpPr>
          <p:nvPr/>
        </p:nvSpPr>
        <p:spPr bwMode="auto">
          <a:xfrm flipV="1">
            <a:off x="2057400" y="4114800"/>
            <a:ext cx="2133600" cy="1981200"/>
          </a:xfrm>
          <a:prstGeom prst="line">
            <a:avLst/>
          </a:prstGeom>
          <a:noFill/>
          <a:ln w="9525">
            <a:solidFill>
              <a:schemeClr val="tx1"/>
            </a:solidFill>
            <a:round/>
            <a:headEnd/>
            <a:tailEnd/>
          </a:ln>
          <a:effectLst/>
        </p:spPr>
        <p:txBody>
          <a:bodyPr wrap="none" anchor="ctr"/>
          <a:lstStyle/>
          <a:p>
            <a:endParaRPr lang="en-IN"/>
          </a:p>
        </p:txBody>
      </p:sp>
      <p:sp>
        <p:nvSpPr>
          <p:cNvPr id="25696" name="Line 96"/>
          <p:cNvSpPr>
            <a:spLocks noChangeShapeType="1"/>
          </p:cNvSpPr>
          <p:nvPr/>
        </p:nvSpPr>
        <p:spPr bwMode="auto">
          <a:xfrm>
            <a:off x="2057400" y="4419600"/>
            <a:ext cx="2133600" cy="228600"/>
          </a:xfrm>
          <a:prstGeom prst="line">
            <a:avLst/>
          </a:prstGeom>
          <a:noFill/>
          <a:ln w="9525">
            <a:solidFill>
              <a:schemeClr val="tx1"/>
            </a:solidFill>
            <a:round/>
            <a:headEnd/>
            <a:tailEnd/>
          </a:ln>
          <a:effectLst/>
        </p:spPr>
        <p:txBody>
          <a:bodyPr wrap="none" anchor="ctr"/>
          <a:lstStyle/>
          <a:p>
            <a:endParaRPr lang="en-IN"/>
          </a:p>
        </p:txBody>
      </p:sp>
      <p:sp>
        <p:nvSpPr>
          <p:cNvPr id="25697" name="Line 97"/>
          <p:cNvSpPr>
            <a:spLocks noChangeShapeType="1"/>
          </p:cNvSpPr>
          <p:nvPr/>
        </p:nvSpPr>
        <p:spPr bwMode="auto">
          <a:xfrm flipV="1">
            <a:off x="1981200" y="4648200"/>
            <a:ext cx="2209800" cy="533400"/>
          </a:xfrm>
          <a:prstGeom prst="line">
            <a:avLst/>
          </a:prstGeom>
          <a:noFill/>
          <a:ln w="9525">
            <a:solidFill>
              <a:schemeClr val="tx1"/>
            </a:solidFill>
            <a:round/>
            <a:headEnd/>
            <a:tailEnd/>
          </a:ln>
          <a:effectLst/>
        </p:spPr>
        <p:txBody>
          <a:bodyPr wrap="none" anchor="ctr"/>
          <a:lstStyle/>
          <a:p>
            <a:endParaRPr lang="en-IN"/>
          </a:p>
        </p:txBody>
      </p:sp>
      <p:sp>
        <p:nvSpPr>
          <p:cNvPr id="25698" name="Line 98"/>
          <p:cNvSpPr>
            <a:spLocks noChangeShapeType="1"/>
          </p:cNvSpPr>
          <p:nvPr/>
        </p:nvSpPr>
        <p:spPr bwMode="auto">
          <a:xfrm flipV="1">
            <a:off x="2057400" y="4648200"/>
            <a:ext cx="2133600" cy="1447800"/>
          </a:xfrm>
          <a:prstGeom prst="line">
            <a:avLst/>
          </a:prstGeom>
          <a:noFill/>
          <a:ln w="9525">
            <a:solidFill>
              <a:schemeClr val="tx1"/>
            </a:solidFill>
            <a:round/>
            <a:headEnd/>
            <a:tailEnd/>
          </a:ln>
          <a:effectLst/>
        </p:spPr>
        <p:txBody>
          <a:bodyPr wrap="none" anchor="ctr"/>
          <a:lstStyle/>
          <a:p>
            <a:endParaRPr lang="en-IN"/>
          </a:p>
        </p:txBody>
      </p:sp>
      <p:sp>
        <p:nvSpPr>
          <p:cNvPr id="25699" name="Text Box 99"/>
          <p:cNvSpPr txBox="1">
            <a:spLocks noChangeArrowheads="1"/>
          </p:cNvSpPr>
          <p:nvPr/>
        </p:nvSpPr>
        <p:spPr bwMode="auto">
          <a:xfrm>
            <a:off x="3032125" y="5451475"/>
            <a:ext cx="488950" cy="822325"/>
          </a:xfrm>
          <a:prstGeom prst="rect">
            <a:avLst/>
          </a:prstGeom>
          <a:noFill/>
          <a:ln w="9525">
            <a:noFill/>
            <a:miter lim="800000"/>
            <a:headEnd/>
            <a:tailEnd/>
          </a:ln>
          <a:effectLst/>
        </p:spPr>
        <p:txBody>
          <a:bodyPr wrap="none">
            <a:spAutoFit/>
          </a:bodyPr>
          <a:lstStyle/>
          <a:p>
            <a:r>
              <a:rPr lang="en-US"/>
              <a:t>…</a:t>
            </a:r>
          </a:p>
          <a:p>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a:t>Modified Algorithm</a:t>
            </a:r>
          </a:p>
        </p:txBody>
      </p:sp>
      <p:sp>
        <p:nvSpPr>
          <p:cNvPr id="26627" name="Rectangle 3"/>
          <p:cNvSpPr>
            <a:spLocks noGrp="1" noChangeArrowheads="1"/>
          </p:cNvSpPr>
          <p:nvPr>
            <p:ph type="body" idx="1"/>
          </p:nvPr>
        </p:nvSpPr>
        <p:spPr/>
        <p:txBody>
          <a:bodyPr/>
          <a:lstStyle/>
          <a:p>
            <a:pPr lvl="1">
              <a:lnSpc>
                <a:spcPct val="90000"/>
              </a:lnSpc>
            </a:pPr>
            <a:r>
              <a:rPr lang="en-US" sz="2400"/>
              <a:t>Initialize Map (randomly assign weights)</a:t>
            </a:r>
          </a:p>
          <a:p>
            <a:pPr lvl="1">
              <a:lnSpc>
                <a:spcPct val="90000"/>
              </a:lnSpc>
            </a:pPr>
            <a:r>
              <a:rPr lang="en-US" sz="2400"/>
              <a:t>Loop over training examples </a:t>
            </a:r>
          </a:p>
          <a:p>
            <a:pPr lvl="2">
              <a:lnSpc>
                <a:spcPct val="90000"/>
              </a:lnSpc>
            </a:pPr>
            <a:r>
              <a:rPr lang="en-US" sz="2000"/>
              <a:t>Assign input unit values according to the values in the current example</a:t>
            </a:r>
          </a:p>
          <a:p>
            <a:pPr lvl="2">
              <a:lnSpc>
                <a:spcPct val="90000"/>
              </a:lnSpc>
            </a:pPr>
            <a:r>
              <a:rPr lang="en-US" sz="2000"/>
              <a:t>Find the “winner”, i.e. the output unit that most closely matches the input units, using some distance metric, e.g.</a:t>
            </a:r>
          </a:p>
          <a:p>
            <a:pPr lvl="2">
              <a:lnSpc>
                <a:spcPct val="90000"/>
              </a:lnSpc>
            </a:pPr>
            <a:r>
              <a:rPr lang="en-US" sz="2000"/>
              <a:t>Modify weights on the winner to more closely match the input</a:t>
            </a:r>
          </a:p>
          <a:p>
            <a:pPr lvl="2">
              <a:lnSpc>
                <a:spcPct val="90000"/>
              </a:lnSpc>
            </a:pPr>
            <a:r>
              <a:rPr lang="en-US" sz="2000" b="1"/>
              <a:t>Modify weights in a neighborhood around the winner so the neighbors on the 2D map also become closer to the input</a:t>
            </a:r>
          </a:p>
          <a:p>
            <a:pPr lvl="3">
              <a:lnSpc>
                <a:spcPct val="90000"/>
              </a:lnSpc>
            </a:pPr>
            <a:r>
              <a:rPr lang="en-US" sz="1800"/>
              <a:t>Over time this will tend to cluster similar items closer on the map</a:t>
            </a:r>
          </a:p>
          <a:p>
            <a:pPr>
              <a:lnSpc>
                <a:spcPct val="90000"/>
              </a:lnSpc>
            </a:pPr>
            <a:endParaRPr lang="en-US" sz="280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US"/>
              <a:t>Updating the Neighborhood</a:t>
            </a:r>
          </a:p>
        </p:txBody>
      </p:sp>
      <p:sp>
        <p:nvSpPr>
          <p:cNvPr id="27651" name="Rectangle 3"/>
          <p:cNvSpPr>
            <a:spLocks noGrp="1" noChangeArrowheads="1"/>
          </p:cNvSpPr>
          <p:nvPr>
            <p:ph type="body" idx="1"/>
          </p:nvPr>
        </p:nvSpPr>
        <p:spPr/>
        <p:txBody>
          <a:bodyPr/>
          <a:lstStyle/>
          <a:p>
            <a:r>
              <a:rPr lang="en-US"/>
              <a:t>Node O</a:t>
            </a:r>
            <a:r>
              <a:rPr lang="en-US" baseline="-25000"/>
              <a:t>44</a:t>
            </a:r>
            <a:r>
              <a:rPr lang="en-US"/>
              <a:t> is the winner</a:t>
            </a:r>
          </a:p>
          <a:p>
            <a:pPr lvl="1"/>
            <a:r>
              <a:rPr lang="en-US"/>
              <a:t>Color indicates scaling to update neighbors</a:t>
            </a:r>
          </a:p>
        </p:txBody>
      </p:sp>
      <p:sp>
        <p:nvSpPr>
          <p:cNvPr id="27652" name="Text Box 4"/>
          <p:cNvSpPr txBox="1">
            <a:spLocks noChangeArrowheads="1"/>
          </p:cNvSpPr>
          <p:nvPr/>
        </p:nvSpPr>
        <p:spPr bwMode="auto">
          <a:xfrm>
            <a:off x="1447800" y="3276600"/>
            <a:ext cx="1935163" cy="457200"/>
          </a:xfrm>
          <a:prstGeom prst="rect">
            <a:avLst/>
          </a:prstGeom>
          <a:noFill/>
          <a:ln w="9525">
            <a:noFill/>
            <a:miter lim="800000"/>
            <a:headEnd/>
            <a:tailEnd/>
          </a:ln>
          <a:effectLst/>
        </p:spPr>
        <p:txBody>
          <a:bodyPr wrap="none" anchor="ctr">
            <a:spAutoFit/>
          </a:bodyPr>
          <a:lstStyle/>
          <a:p>
            <a:pPr algn="ctr"/>
            <a:r>
              <a:rPr lang="en-US"/>
              <a:t>Output Layers</a:t>
            </a:r>
          </a:p>
        </p:txBody>
      </p:sp>
      <p:sp>
        <p:nvSpPr>
          <p:cNvPr id="27653" name="Oval 5"/>
          <p:cNvSpPr>
            <a:spLocks noChangeArrowheads="1"/>
          </p:cNvSpPr>
          <p:nvPr/>
        </p:nvSpPr>
        <p:spPr bwMode="auto">
          <a:xfrm>
            <a:off x="1219200" y="3962400"/>
            <a:ext cx="381000" cy="381000"/>
          </a:xfrm>
          <a:prstGeom prst="ellipse">
            <a:avLst/>
          </a:prstGeom>
          <a:solidFill>
            <a:schemeClr val="bg1"/>
          </a:solidFill>
          <a:ln w="9525">
            <a:solidFill>
              <a:schemeClr val="tx1"/>
            </a:solidFill>
            <a:round/>
            <a:headEnd/>
            <a:tailEnd/>
          </a:ln>
          <a:effectLst/>
        </p:spPr>
        <p:txBody>
          <a:bodyPr wrap="none" anchor="ctr"/>
          <a:lstStyle/>
          <a:p>
            <a:pPr algn="ctr"/>
            <a:r>
              <a:rPr lang="en-US" sz="1200"/>
              <a:t>O11</a:t>
            </a:r>
          </a:p>
        </p:txBody>
      </p:sp>
      <p:sp>
        <p:nvSpPr>
          <p:cNvPr id="27654" name="Oval 6"/>
          <p:cNvSpPr>
            <a:spLocks noChangeArrowheads="1"/>
          </p:cNvSpPr>
          <p:nvPr/>
        </p:nvSpPr>
        <p:spPr bwMode="auto">
          <a:xfrm>
            <a:off x="1752600" y="3962400"/>
            <a:ext cx="381000" cy="381000"/>
          </a:xfrm>
          <a:prstGeom prst="ellipse">
            <a:avLst/>
          </a:prstGeom>
          <a:solidFill>
            <a:schemeClr val="bg1"/>
          </a:solidFill>
          <a:ln w="9525">
            <a:solidFill>
              <a:schemeClr val="tx1"/>
            </a:solidFill>
            <a:round/>
            <a:headEnd/>
            <a:tailEnd/>
          </a:ln>
          <a:effectLst/>
        </p:spPr>
        <p:txBody>
          <a:bodyPr wrap="none" anchor="ctr"/>
          <a:lstStyle/>
          <a:p>
            <a:pPr algn="ctr"/>
            <a:r>
              <a:rPr lang="en-US" sz="1200"/>
              <a:t>O12</a:t>
            </a:r>
          </a:p>
        </p:txBody>
      </p:sp>
      <p:sp>
        <p:nvSpPr>
          <p:cNvPr id="27655" name="Oval 7"/>
          <p:cNvSpPr>
            <a:spLocks noChangeArrowheads="1"/>
          </p:cNvSpPr>
          <p:nvPr/>
        </p:nvSpPr>
        <p:spPr bwMode="auto">
          <a:xfrm>
            <a:off x="2286000" y="3962400"/>
            <a:ext cx="381000" cy="381000"/>
          </a:xfrm>
          <a:prstGeom prst="ellipse">
            <a:avLst/>
          </a:prstGeom>
          <a:solidFill>
            <a:schemeClr val="bg1"/>
          </a:solidFill>
          <a:ln w="9525">
            <a:solidFill>
              <a:schemeClr val="tx1"/>
            </a:solidFill>
            <a:round/>
            <a:headEnd/>
            <a:tailEnd/>
          </a:ln>
          <a:effectLst/>
        </p:spPr>
        <p:txBody>
          <a:bodyPr wrap="none" anchor="ctr"/>
          <a:lstStyle/>
          <a:p>
            <a:pPr algn="ctr"/>
            <a:r>
              <a:rPr lang="en-US" sz="1200"/>
              <a:t>O13</a:t>
            </a:r>
          </a:p>
        </p:txBody>
      </p:sp>
      <p:sp>
        <p:nvSpPr>
          <p:cNvPr id="27656" name="Oval 8"/>
          <p:cNvSpPr>
            <a:spLocks noChangeArrowheads="1"/>
          </p:cNvSpPr>
          <p:nvPr/>
        </p:nvSpPr>
        <p:spPr bwMode="auto">
          <a:xfrm>
            <a:off x="2819400" y="3962400"/>
            <a:ext cx="381000" cy="381000"/>
          </a:xfrm>
          <a:prstGeom prst="ellipse">
            <a:avLst/>
          </a:prstGeom>
          <a:solidFill>
            <a:schemeClr val="bg1"/>
          </a:solidFill>
          <a:ln w="9525">
            <a:solidFill>
              <a:schemeClr val="tx1"/>
            </a:solidFill>
            <a:round/>
            <a:headEnd/>
            <a:tailEnd/>
          </a:ln>
          <a:effectLst/>
        </p:spPr>
        <p:txBody>
          <a:bodyPr wrap="none" anchor="ctr"/>
          <a:lstStyle/>
          <a:p>
            <a:pPr algn="ctr"/>
            <a:r>
              <a:rPr lang="en-US" sz="1200"/>
              <a:t>O14</a:t>
            </a:r>
          </a:p>
        </p:txBody>
      </p:sp>
      <p:sp>
        <p:nvSpPr>
          <p:cNvPr id="27657" name="Oval 9"/>
          <p:cNvSpPr>
            <a:spLocks noChangeArrowheads="1"/>
          </p:cNvSpPr>
          <p:nvPr/>
        </p:nvSpPr>
        <p:spPr bwMode="auto">
          <a:xfrm>
            <a:off x="3352800" y="3962400"/>
            <a:ext cx="381000" cy="381000"/>
          </a:xfrm>
          <a:prstGeom prst="ellipse">
            <a:avLst/>
          </a:prstGeom>
          <a:solidFill>
            <a:schemeClr val="bg1"/>
          </a:solidFill>
          <a:ln w="9525">
            <a:solidFill>
              <a:schemeClr val="tx1"/>
            </a:solidFill>
            <a:round/>
            <a:headEnd/>
            <a:tailEnd/>
          </a:ln>
          <a:effectLst/>
        </p:spPr>
        <p:txBody>
          <a:bodyPr wrap="none" anchor="ctr"/>
          <a:lstStyle/>
          <a:p>
            <a:pPr algn="ctr"/>
            <a:r>
              <a:rPr lang="en-US" sz="1200"/>
              <a:t>O15</a:t>
            </a:r>
          </a:p>
        </p:txBody>
      </p:sp>
      <p:sp>
        <p:nvSpPr>
          <p:cNvPr id="27658" name="Line 10"/>
          <p:cNvSpPr>
            <a:spLocks noChangeShapeType="1"/>
          </p:cNvSpPr>
          <p:nvPr/>
        </p:nvSpPr>
        <p:spPr bwMode="auto">
          <a:xfrm>
            <a:off x="1600200" y="4114800"/>
            <a:ext cx="152400" cy="0"/>
          </a:xfrm>
          <a:prstGeom prst="line">
            <a:avLst/>
          </a:prstGeom>
          <a:noFill/>
          <a:ln w="9525">
            <a:solidFill>
              <a:schemeClr val="tx1"/>
            </a:solidFill>
            <a:round/>
            <a:headEnd/>
            <a:tailEnd/>
          </a:ln>
          <a:effectLst/>
        </p:spPr>
        <p:txBody>
          <a:bodyPr wrap="none" anchor="ctr"/>
          <a:lstStyle/>
          <a:p>
            <a:endParaRPr lang="en-IN"/>
          </a:p>
        </p:txBody>
      </p:sp>
      <p:sp>
        <p:nvSpPr>
          <p:cNvPr id="27659" name="Line 11"/>
          <p:cNvSpPr>
            <a:spLocks noChangeShapeType="1"/>
          </p:cNvSpPr>
          <p:nvPr/>
        </p:nvSpPr>
        <p:spPr bwMode="auto">
          <a:xfrm>
            <a:off x="2133600" y="4114800"/>
            <a:ext cx="152400" cy="0"/>
          </a:xfrm>
          <a:prstGeom prst="line">
            <a:avLst/>
          </a:prstGeom>
          <a:noFill/>
          <a:ln w="9525">
            <a:solidFill>
              <a:schemeClr val="tx1"/>
            </a:solidFill>
            <a:round/>
            <a:headEnd/>
            <a:tailEnd/>
          </a:ln>
          <a:effectLst/>
        </p:spPr>
        <p:txBody>
          <a:bodyPr wrap="none" anchor="ctr"/>
          <a:lstStyle/>
          <a:p>
            <a:endParaRPr lang="en-IN"/>
          </a:p>
        </p:txBody>
      </p:sp>
      <p:sp>
        <p:nvSpPr>
          <p:cNvPr id="27660" name="Line 12"/>
          <p:cNvSpPr>
            <a:spLocks noChangeShapeType="1"/>
          </p:cNvSpPr>
          <p:nvPr/>
        </p:nvSpPr>
        <p:spPr bwMode="auto">
          <a:xfrm>
            <a:off x="2667000" y="4114800"/>
            <a:ext cx="152400" cy="0"/>
          </a:xfrm>
          <a:prstGeom prst="line">
            <a:avLst/>
          </a:prstGeom>
          <a:noFill/>
          <a:ln w="9525">
            <a:solidFill>
              <a:schemeClr val="tx1"/>
            </a:solidFill>
            <a:round/>
            <a:headEnd/>
            <a:tailEnd/>
          </a:ln>
          <a:effectLst/>
        </p:spPr>
        <p:txBody>
          <a:bodyPr wrap="none" anchor="ctr"/>
          <a:lstStyle/>
          <a:p>
            <a:endParaRPr lang="en-IN"/>
          </a:p>
        </p:txBody>
      </p:sp>
      <p:sp>
        <p:nvSpPr>
          <p:cNvPr id="27661" name="Line 13"/>
          <p:cNvSpPr>
            <a:spLocks noChangeShapeType="1"/>
          </p:cNvSpPr>
          <p:nvPr/>
        </p:nvSpPr>
        <p:spPr bwMode="auto">
          <a:xfrm>
            <a:off x="3200400" y="4114800"/>
            <a:ext cx="152400" cy="0"/>
          </a:xfrm>
          <a:prstGeom prst="line">
            <a:avLst/>
          </a:prstGeom>
          <a:noFill/>
          <a:ln w="9525">
            <a:solidFill>
              <a:schemeClr val="tx1"/>
            </a:solidFill>
            <a:round/>
            <a:headEnd/>
            <a:tailEnd/>
          </a:ln>
          <a:effectLst/>
        </p:spPr>
        <p:txBody>
          <a:bodyPr wrap="none" anchor="ctr"/>
          <a:lstStyle/>
          <a:p>
            <a:endParaRPr lang="en-IN"/>
          </a:p>
        </p:txBody>
      </p:sp>
      <p:sp>
        <p:nvSpPr>
          <p:cNvPr id="27662" name="Line 14"/>
          <p:cNvSpPr>
            <a:spLocks noChangeShapeType="1"/>
          </p:cNvSpPr>
          <p:nvPr/>
        </p:nvSpPr>
        <p:spPr bwMode="auto">
          <a:xfrm>
            <a:off x="1447800" y="4343400"/>
            <a:ext cx="0" cy="152400"/>
          </a:xfrm>
          <a:prstGeom prst="line">
            <a:avLst/>
          </a:prstGeom>
          <a:noFill/>
          <a:ln w="9525">
            <a:solidFill>
              <a:schemeClr val="tx1"/>
            </a:solidFill>
            <a:round/>
            <a:headEnd/>
            <a:tailEnd/>
          </a:ln>
          <a:effectLst/>
        </p:spPr>
        <p:txBody>
          <a:bodyPr wrap="none" anchor="ctr"/>
          <a:lstStyle/>
          <a:p>
            <a:endParaRPr lang="en-IN"/>
          </a:p>
        </p:txBody>
      </p:sp>
      <p:sp>
        <p:nvSpPr>
          <p:cNvPr id="27663" name="Line 15"/>
          <p:cNvSpPr>
            <a:spLocks noChangeShapeType="1"/>
          </p:cNvSpPr>
          <p:nvPr/>
        </p:nvSpPr>
        <p:spPr bwMode="auto">
          <a:xfrm>
            <a:off x="1981200" y="4343400"/>
            <a:ext cx="0" cy="152400"/>
          </a:xfrm>
          <a:prstGeom prst="line">
            <a:avLst/>
          </a:prstGeom>
          <a:noFill/>
          <a:ln w="9525">
            <a:solidFill>
              <a:schemeClr val="tx1"/>
            </a:solidFill>
            <a:round/>
            <a:headEnd/>
            <a:tailEnd/>
          </a:ln>
          <a:effectLst/>
        </p:spPr>
        <p:txBody>
          <a:bodyPr wrap="none" anchor="ctr"/>
          <a:lstStyle/>
          <a:p>
            <a:endParaRPr lang="en-IN"/>
          </a:p>
        </p:txBody>
      </p:sp>
      <p:sp>
        <p:nvSpPr>
          <p:cNvPr id="27664" name="Line 16"/>
          <p:cNvSpPr>
            <a:spLocks noChangeShapeType="1"/>
          </p:cNvSpPr>
          <p:nvPr/>
        </p:nvSpPr>
        <p:spPr bwMode="auto">
          <a:xfrm>
            <a:off x="2514600" y="4343400"/>
            <a:ext cx="0" cy="152400"/>
          </a:xfrm>
          <a:prstGeom prst="line">
            <a:avLst/>
          </a:prstGeom>
          <a:noFill/>
          <a:ln w="9525">
            <a:solidFill>
              <a:schemeClr val="tx1"/>
            </a:solidFill>
            <a:round/>
            <a:headEnd/>
            <a:tailEnd/>
          </a:ln>
          <a:effectLst/>
        </p:spPr>
        <p:txBody>
          <a:bodyPr wrap="none" anchor="ctr"/>
          <a:lstStyle/>
          <a:p>
            <a:endParaRPr lang="en-IN"/>
          </a:p>
        </p:txBody>
      </p:sp>
      <p:sp>
        <p:nvSpPr>
          <p:cNvPr id="27665" name="Line 17"/>
          <p:cNvSpPr>
            <a:spLocks noChangeShapeType="1"/>
          </p:cNvSpPr>
          <p:nvPr/>
        </p:nvSpPr>
        <p:spPr bwMode="auto">
          <a:xfrm>
            <a:off x="3048000" y="4343400"/>
            <a:ext cx="0" cy="152400"/>
          </a:xfrm>
          <a:prstGeom prst="line">
            <a:avLst/>
          </a:prstGeom>
          <a:noFill/>
          <a:ln w="9525">
            <a:solidFill>
              <a:schemeClr val="tx1"/>
            </a:solidFill>
            <a:round/>
            <a:headEnd/>
            <a:tailEnd/>
          </a:ln>
          <a:effectLst/>
        </p:spPr>
        <p:txBody>
          <a:bodyPr wrap="none" anchor="ctr"/>
          <a:lstStyle/>
          <a:p>
            <a:endParaRPr lang="en-IN"/>
          </a:p>
        </p:txBody>
      </p:sp>
      <p:sp>
        <p:nvSpPr>
          <p:cNvPr id="27666" name="Line 18"/>
          <p:cNvSpPr>
            <a:spLocks noChangeShapeType="1"/>
          </p:cNvSpPr>
          <p:nvPr/>
        </p:nvSpPr>
        <p:spPr bwMode="auto">
          <a:xfrm>
            <a:off x="3581400" y="4343400"/>
            <a:ext cx="0" cy="152400"/>
          </a:xfrm>
          <a:prstGeom prst="line">
            <a:avLst/>
          </a:prstGeom>
          <a:noFill/>
          <a:ln w="9525">
            <a:solidFill>
              <a:schemeClr val="tx1"/>
            </a:solidFill>
            <a:round/>
            <a:headEnd/>
            <a:tailEnd/>
          </a:ln>
          <a:effectLst/>
        </p:spPr>
        <p:txBody>
          <a:bodyPr wrap="none" anchor="ctr"/>
          <a:lstStyle/>
          <a:p>
            <a:endParaRPr lang="en-IN"/>
          </a:p>
        </p:txBody>
      </p:sp>
      <p:sp>
        <p:nvSpPr>
          <p:cNvPr id="27667" name="Oval 19"/>
          <p:cNvSpPr>
            <a:spLocks noChangeArrowheads="1"/>
          </p:cNvSpPr>
          <p:nvPr/>
        </p:nvSpPr>
        <p:spPr bwMode="auto">
          <a:xfrm>
            <a:off x="1219200" y="4495800"/>
            <a:ext cx="381000" cy="381000"/>
          </a:xfrm>
          <a:prstGeom prst="ellipse">
            <a:avLst/>
          </a:prstGeom>
          <a:solidFill>
            <a:schemeClr val="bg1"/>
          </a:solidFill>
          <a:ln w="9525">
            <a:solidFill>
              <a:schemeClr val="tx1"/>
            </a:solidFill>
            <a:round/>
            <a:headEnd/>
            <a:tailEnd/>
          </a:ln>
          <a:effectLst/>
        </p:spPr>
        <p:txBody>
          <a:bodyPr wrap="none" anchor="ctr"/>
          <a:lstStyle/>
          <a:p>
            <a:pPr algn="ctr"/>
            <a:r>
              <a:rPr lang="en-US" sz="1200"/>
              <a:t>O21</a:t>
            </a:r>
          </a:p>
        </p:txBody>
      </p:sp>
      <p:sp>
        <p:nvSpPr>
          <p:cNvPr id="27668" name="Oval 20"/>
          <p:cNvSpPr>
            <a:spLocks noChangeArrowheads="1"/>
          </p:cNvSpPr>
          <p:nvPr/>
        </p:nvSpPr>
        <p:spPr bwMode="auto">
          <a:xfrm>
            <a:off x="1752600" y="4495800"/>
            <a:ext cx="381000" cy="381000"/>
          </a:xfrm>
          <a:prstGeom prst="ellipse">
            <a:avLst/>
          </a:prstGeom>
          <a:solidFill>
            <a:schemeClr val="bg1"/>
          </a:solidFill>
          <a:ln w="9525">
            <a:solidFill>
              <a:schemeClr val="tx1"/>
            </a:solidFill>
            <a:round/>
            <a:headEnd/>
            <a:tailEnd/>
          </a:ln>
          <a:effectLst/>
        </p:spPr>
        <p:txBody>
          <a:bodyPr wrap="none" anchor="ctr"/>
          <a:lstStyle/>
          <a:p>
            <a:pPr algn="ctr"/>
            <a:r>
              <a:rPr lang="en-US" sz="1200"/>
              <a:t>O22</a:t>
            </a:r>
          </a:p>
        </p:txBody>
      </p:sp>
      <p:sp>
        <p:nvSpPr>
          <p:cNvPr id="27669" name="Oval 21"/>
          <p:cNvSpPr>
            <a:spLocks noChangeArrowheads="1"/>
          </p:cNvSpPr>
          <p:nvPr/>
        </p:nvSpPr>
        <p:spPr bwMode="auto">
          <a:xfrm>
            <a:off x="2286000" y="4495800"/>
            <a:ext cx="381000" cy="381000"/>
          </a:xfrm>
          <a:prstGeom prst="ellipse">
            <a:avLst/>
          </a:prstGeom>
          <a:solidFill>
            <a:schemeClr val="bg1"/>
          </a:solidFill>
          <a:ln w="9525">
            <a:solidFill>
              <a:schemeClr val="tx1"/>
            </a:solidFill>
            <a:round/>
            <a:headEnd/>
            <a:tailEnd/>
          </a:ln>
          <a:effectLst/>
        </p:spPr>
        <p:txBody>
          <a:bodyPr wrap="none" anchor="ctr"/>
          <a:lstStyle/>
          <a:p>
            <a:pPr algn="ctr"/>
            <a:r>
              <a:rPr lang="en-US" sz="1200"/>
              <a:t>O23</a:t>
            </a:r>
          </a:p>
        </p:txBody>
      </p:sp>
      <p:sp>
        <p:nvSpPr>
          <p:cNvPr id="27670" name="Oval 22"/>
          <p:cNvSpPr>
            <a:spLocks noChangeArrowheads="1"/>
          </p:cNvSpPr>
          <p:nvPr/>
        </p:nvSpPr>
        <p:spPr bwMode="auto">
          <a:xfrm>
            <a:off x="2819400" y="4495800"/>
            <a:ext cx="381000" cy="381000"/>
          </a:xfrm>
          <a:prstGeom prst="ellipse">
            <a:avLst/>
          </a:prstGeom>
          <a:solidFill>
            <a:schemeClr val="bg1"/>
          </a:solidFill>
          <a:ln w="9525">
            <a:solidFill>
              <a:schemeClr val="tx1"/>
            </a:solidFill>
            <a:round/>
            <a:headEnd/>
            <a:tailEnd/>
          </a:ln>
          <a:effectLst/>
        </p:spPr>
        <p:txBody>
          <a:bodyPr wrap="none" anchor="ctr"/>
          <a:lstStyle/>
          <a:p>
            <a:pPr algn="ctr"/>
            <a:r>
              <a:rPr lang="en-US" sz="1200"/>
              <a:t>O24</a:t>
            </a:r>
          </a:p>
        </p:txBody>
      </p:sp>
      <p:sp>
        <p:nvSpPr>
          <p:cNvPr id="27671" name="Oval 23"/>
          <p:cNvSpPr>
            <a:spLocks noChangeArrowheads="1"/>
          </p:cNvSpPr>
          <p:nvPr/>
        </p:nvSpPr>
        <p:spPr bwMode="auto">
          <a:xfrm>
            <a:off x="3352800" y="4495800"/>
            <a:ext cx="381000" cy="381000"/>
          </a:xfrm>
          <a:prstGeom prst="ellipse">
            <a:avLst/>
          </a:prstGeom>
          <a:solidFill>
            <a:schemeClr val="bg1"/>
          </a:solidFill>
          <a:ln w="9525">
            <a:solidFill>
              <a:schemeClr val="tx1"/>
            </a:solidFill>
            <a:round/>
            <a:headEnd/>
            <a:tailEnd/>
          </a:ln>
          <a:effectLst/>
        </p:spPr>
        <p:txBody>
          <a:bodyPr wrap="none" anchor="ctr"/>
          <a:lstStyle/>
          <a:p>
            <a:pPr algn="ctr"/>
            <a:r>
              <a:rPr lang="en-US" sz="1200"/>
              <a:t>O25</a:t>
            </a:r>
          </a:p>
        </p:txBody>
      </p:sp>
      <p:sp>
        <p:nvSpPr>
          <p:cNvPr id="27672" name="Line 24"/>
          <p:cNvSpPr>
            <a:spLocks noChangeShapeType="1"/>
          </p:cNvSpPr>
          <p:nvPr/>
        </p:nvSpPr>
        <p:spPr bwMode="auto">
          <a:xfrm>
            <a:off x="1600200" y="4648200"/>
            <a:ext cx="152400" cy="0"/>
          </a:xfrm>
          <a:prstGeom prst="line">
            <a:avLst/>
          </a:prstGeom>
          <a:noFill/>
          <a:ln w="9525">
            <a:solidFill>
              <a:schemeClr val="tx1"/>
            </a:solidFill>
            <a:round/>
            <a:headEnd/>
            <a:tailEnd/>
          </a:ln>
          <a:effectLst/>
        </p:spPr>
        <p:txBody>
          <a:bodyPr wrap="none" anchor="ctr"/>
          <a:lstStyle/>
          <a:p>
            <a:endParaRPr lang="en-IN"/>
          </a:p>
        </p:txBody>
      </p:sp>
      <p:sp>
        <p:nvSpPr>
          <p:cNvPr id="27673" name="Line 25"/>
          <p:cNvSpPr>
            <a:spLocks noChangeShapeType="1"/>
          </p:cNvSpPr>
          <p:nvPr/>
        </p:nvSpPr>
        <p:spPr bwMode="auto">
          <a:xfrm>
            <a:off x="2133600" y="4648200"/>
            <a:ext cx="152400" cy="0"/>
          </a:xfrm>
          <a:prstGeom prst="line">
            <a:avLst/>
          </a:prstGeom>
          <a:noFill/>
          <a:ln w="9525">
            <a:solidFill>
              <a:schemeClr val="tx1"/>
            </a:solidFill>
            <a:round/>
            <a:headEnd/>
            <a:tailEnd/>
          </a:ln>
          <a:effectLst/>
        </p:spPr>
        <p:txBody>
          <a:bodyPr wrap="none" anchor="ctr"/>
          <a:lstStyle/>
          <a:p>
            <a:endParaRPr lang="en-IN"/>
          </a:p>
        </p:txBody>
      </p:sp>
      <p:sp>
        <p:nvSpPr>
          <p:cNvPr id="27674" name="Line 26"/>
          <p:cNvSpPr>
            <a:spLocks noChangeShapeType="1"/>
          </p:cNvSpPr>
          <p:nvPr/>
        </p:nvSpPr>
        <p:spPr bwMode="auto">
          <a:xfrm>
            <a:off x="2667000" y="4648200"/>
            <a:ext cx="152400" cy="0"/>
          </a:xfrm>
          <a:prstGeom prst="line">
            <a:avLst/>
          </a:prstGeom>
          <a:noFill/>
          <a:ln w="9525">
            <a:solidFill>
              <a:schemeClr val="tx1"/>
            </a:solidFill>
            <a:round/>
            <a:headEnd/>
            <a:tailEnd/>
          </a:ln>
          <a:effectLst/>
        </p:spPr>
        <p:txBody>
          <a:bodyPr wrap="none" anchor="ctr"/>
          <a:lstStyle/>
          <a:p>
            <a:endParaRPr lang="en-IN"/>
          </a:p>
        </p:txBody>
      </p:sp>
      <p:sp>
        <p:nvSpPr>
          <p:cNvPr id="27675" name="Line 27"/>
          <p:cNvSpPr>
            <a:spLocks noChangeShapeType="1"/>
          </p:cNvSpPr>
          <p:nvPr/>
        </p:nvSpPr>
        <p:spPr bwMode="auto">
          <a:xfrm>
            <a:off x="3200400" y="4648200"/>
            <a:ext cx="152400" cy="0"/>
          </a:xfrm>
          <a:prstGeom prst="line">
            <a:avLst/>
          </a:prstGeom>
          <a:noFill/>
          <a:ln w="9525">
            <a:solidFill>
              <a:schemeClr val="tx1"/>
            </a:solidFill>
            <a:round/>
            <a:headEnd/>
            <a:tailEnd/>
          </a:ln>
          <a:effectLst/>
        </p:spPr>
        <p:txBody>
          <a:bodyPr wrap="none" anchor="ctr"/>
          <a:lstStyle/>
          <a:p>
            <a:endParaRPr lang="en-IN"/>
          </a:p>
        </p:txBody>
      </p:sp>
      <p:sp>
        <p:nvSpPr>
          <p:cNvPr id="27676" name="Line 28"/>
          <p:cNvSpPr>
            <a:spLocks noChangeShapeType="1"/>
          </p:cNvSpPr>
          <p:nvPr/>
        </p:nvSpPr>
        <p:spPr bwMode="auto">
          <a:xfrm>
            <a:off x="1447800" y="4876800"/>
            <a:ext cx="0" cy="152400"/>
          </a:xfrm>
          <a:prstGeom prst="line">
            <a:avLst/>
          </a:prstGeom>
          <a:noFill/>
          <a:ln w="9525">
            <a:solidFill>
              <a:schemeClr val="tx1"/>
            </a:solidFill>
            <a:round/>
            <a:headEnd/>
            <a:tailEnd/>
          </a:ln>
          <a:effectLst/>
        </p:spPr>
        <p:txBody>
          <a:bodyPr wrap="none" anchor="ctr"/>
          <a:lstStyle/>
          <a:p>
            <a:endParaRPr lang="en-IN"/>
          </a:p>
        </p:txBody>
      </p:sp>
      <p:sp>
        <p:nvSpPr>
          <p:cNvPr id="27677" name="Line 29"/>
          <p:cNvSpPr>
            <a:spLocks noChangeShapeType="1"/>
          </p:cNvSpPr>
          <p:nvPr/>
        </p:nvSpPr>
        <p:spPr bwMode="auto">
          <a:xfrm>
            <a:off x="1981200" y="4876800"/>
            <a:ext cx="0" cy="152400"/>
          </a:xfrm>
          <a:prstGeom prst="line">
            <a:avLst/>
          </a:prstGeom>
          <a:noFill/>
          <a:ln w="9525">
            <a:solidFill>
              <a:schemeClr val="tx1"/>
            </a:solidFill>
            <a:round/>
            <a:headEnd/>
            <a:tailEnd/>
          </a:ln>
          <a:effectLst/>
        </p:spPr>
        <p:txBody>
          <a:bodyPr wrap="none" anchor="ctr"/>
          <a:lstStyle/>
          <a:p>
            <a:endParaRPr lang="en-IN"/>
          </a:p>
        </p:txBody>
      </p:sp>
      <p:sp>
        <p:nvSpPr>
          <p:cNvPr id="27678" name="Line 30"/>
          <p:cNvSpPr>
            <a:spLocks noChangeShapeType="1"/>
          </p:cNvSpPr>
          <p:nvPr/>
        </p:nvSpPr>
        <p:spPr bwMode="auto">
          <a:xfrm>
            <a:off x="2514600" y="4876800"/>
            <a:ext cx="0" cy="152400"/>
          </a:xfrm>
          <a:prstGeom prst="line">
            <a:avLst/>
          </a:prstGeom>
          <a:noFill/>
          <a:ln w="9525">
            <a:solidFill>
              <a:schemeClr val="tx1"/>
            </a:solidFill>
            <a:round/>
            <a:headEnd/>
            <a:tailEnd/>
          </a:ln>
          <a:effectLst/>
        </p:spPr>
        <p:txBody>
          <a:bodyPr wrap="none" anchor="ctr"/>
          <a:lstStyle/>
          <a:p>
            <a:endParaRPr lang="en-IN"/>
          </a:p>
        </p:txBody>
      </p:sp>
      <p:sp>
        <p:nvSpPr>
          <p:cNvPr id="27679" name="Line 31"/>
          <p:cNvSpPr>
            <a:spLocks noChangeShapeType="1"/>
          </p:cNvSpPr>
          <p:nvPr/>
        </p:nvSpPr>
        <p:spPr bwMode="auto">
          <a:xfrm>
            <a:off x="3048000" y="4876800"/>
            <a:ext cx="0" cy="152400"/>
          </a:xfrm>
          <a:prstGeom prst="line">
            <a:avLst/>
          </a:prstGeom>
          <a:noFill/>
          <a:ln w="9525">
            <a:solidFill>
              <a:schemeClr val="tx1"/>
            </a:solidFill>
            <a:round/>
            <a:headEnd/>
            <a:tailEnd/>
          </a:ln>
          <a:effectLst/>
        </p:spPr>
        <p:txBody>
          <a:bodyPr wrap="none" anchor="ctr"/>
          <a:lstStyle/>
          <a:p>
            <a:endParaRPr lang="en-IN"/>
          </a:p>
        </p:txBody>
      </p:sp>
      <p:sp>
        <p:nvSpPr>
          <p:cNvPr id="27680" name="Line 32"/>
          <p:cNvSpPr>
            <a:spLocks noChangeShapeType="1"/>
          </p:cNvSpPr>
          <p:nvPr/>
        </p:nvSpPr>
        <p:spPr bwMode="auto">
          <a:xfrm>
            <a:off x="3581400" y="4876800"/>
            <a:ext cx="0" cy="152400"/>
          </a:xfrm>
          <a:prstGeom prst="line">
            <a:avLst/>
          </a:prstGeom>
          <a:noFill/>
          <a:ln w="9525">
            <a:solidFill>
              <a:schemeClr val="tx1"/>
            </a:solidFill>
            <a:round/>
            <a:headEnd/>
            <a:tailEnd/>
          </a:ln>
          <a:effectLst/>
        </p:spPr>
        <p:txBody>
          <a:bodyPr wrap="none" anchor="ctr"/>
          <a:lstStyle/>
          <a:p>
            <a:endParaRPr lang="en-IN"/>
          </a:p>
        </p:txBody>
      </p:sp>
      <p:sp>
        <p:nvSpPr>
          <p:cNvPr id="27681" name="Oval 33"/>
          <p:cNvSpPr>
            <a:spLocks noChangeArrowheads="1"/>
          </p:cNvSpPr>
          <p:nvPr/>
        </p:nvSpPr>
        <p:spPr bwMode="auto">
          <a:xfrm>
            <a:off x="1219200" y="5029200"/>
            <a:ext cx="381000" cy="381000"/>
          </a:xfrm>
          <a:prstGeom prst="ellipse">
            <a:avLst/>
          </a:prstGeom>
          <a:solidFill>
            <a:schemeClr val="bg1"/>
          </a:solidFill>
          <a:ln w="9525">
            <a:solidFill>
              <a:schemeClr val="tx1"/>
            </a:solidFill>
            <a:round/>
            <a:headEnd/>
            <a:tailEnd/>
          </a:ln>
          <a:effectLst/>
        </p:spPr>
        <p:txBody>
          <a:bodyPr wrap="none" anchor="ctr"/>
          <a:lstStyle/>
          <a:p>
            <a:pPr algn="ctr"/>
            <a:r>
              <a:rPr lang="en-US" sz="1200"/>
              <a:t>O31</a:t>
            </a:r>
          </a:p>
        </p:txBody>
      </p:sp>
      <p:sp>
        <p:nvSpPr>
          <p:cNvPr id="27682" name="Oval 34"/>
          <p:cNvSpPr>
            <a:spLocks noChangeArrowheads="1"/>
          </p:cNvSpPr>
          <p:nvPr/>
        </p:nvSpPr>
        <p:spPr bwMode="auto">
          <a:xfrm>
            <a:off x="1752600" y="5029200"/>
            <a:ext cx="381000" cy="381000"/>
          </a:xfrm>
          <a:prstGeom prst="ellipse">
            <a:avLst/>
          </a:prstGeom>
          <a:solidFill>
            <a:schemeClr val="bg1"/>
          </a:solidFill>
          <a:ln w="9525">
            <a:solidFill>
              <a:schemeClr val="tx1"/>
            </a:solidFill>
            <a:round/>
            <a:headEnd/>
            <a:tailEnd/>
          </a:ln>
          <a:effectLst/>
        </p:spPr>
        <p:txBody>
          <a:bodyPr wrap="none" anchor="ctr"/>
          <a:lstStyle/>
          <a:p>
            <a:pPr algn="ctr"/>
            <a:r>
              <a:rPr lang="en-US" sz="1200"/>
              <a:t>O32</a:t>
            </a:r>
          </a:p>
        </p:txBody>
      </p:sp>
      <p:sp>
        <p:nvSpPr>
          <p:cNvPr id="27683" name="Oval 35"/>
          <p:cNvSpPr>
            <a:spLocks noChangeArrowheads="1"/>
          </p:cNvSpPr>
          <p:nvPr/>
        </p:nvSpPr>
        <p:spPr bwMode="auto">
          <a:xfrm>
            <a:off x="2286000" y="5029200"/>
            <a:ext cx="381000" cy="381000"/>
          </a:xfrm>
          <a:prstGeom prst="ellipse">
            <a:avLst/>
          </a:prstGeom>
          <a:solidFill>
            <a:srgbClr val="FFFFCC"/>
          </a:solidFill>
          <a:ln w="9525">
            <a:solidFill>
              <a:schemeClr val="tx1"/>
            </a:solidFill>
            <a:round/>
            <a:headEnd/>
            <a:tailEnd/>
          </a:ln>
          <a:effectLst/>
        </p:spPr>
        <p:txBody>
          <a:bodyPr wrap="none" anchor="ctr"/>
          <a:lstStyle/>
          <a:p>
            <a:pPr algn="ctr"/>
            <a:r>
              <a:rPr lang="en-US" sz="1200"/>
              <a:t>O33</a:t>
            </a:r>
          </a:p>
        </p:txBody>
      </p:sp>
      <p:sp>
        <p:nvSpPr>
          <p:cNvPr id="27684" name="Oval 36"/>
          <p:cNvSpPr>
            <a:spLocks noChangeArrowheads="1"/>
          </p:cNvSpPr>
          <p:nvPr/>
        </p:nvSpPr>
        <p:spPr bwMode="auto">
          <a:xfrm>
            <a:off x="2819400" y="5029200"/>
            <a:ext cx="381000" cy="381000"/>
          </a:xfrm>
          <a:prstGeom prst="ellipse">
            <a:avLst/>
          </a:prstGeom>
          <a:solidFill>
            <a:srgbClr val="FFFF99"/>
          </a:solidFill>
          <a:ln w="9525">
            <a:solidFill>
              <a:schemeClr val="tx1"/>
            </a:solidFill>
            <a:round/>
            <a:headEnd/>
            <a:tailEnd/>
          </a:ln>
          <a:effectLst/>
        </p:spPr>
        <p:txBody>
          <a:bodyPr wrap="none" anchor="ctr"/>
          <a:lstStyle/>
          <a:p>
            <a:pPr algn="ctr"/>
            <a:r>
              <a:rPr lang="en-US" sz="1200"/>
              <a:t>O34</a:t>
            </a:r>
          </a:p>
        </p:txBody>
      </p:sp>
      <p:sp>
        <p:nvSpPr>
          <p:cNvPr id="27685" name="Oval 37"/>
          <p:cNvSpPr>
            <a:spLocks noChangeArrowheads="1"/>
          </p:cNvSpPr>
          <p:nvPr/>
        </p:nvSpPr>
        <p:spPr bwMode="auto">
          <a:xfrm>
            <a:off x="3352800" y="5029200"/>
            <a:ext cx="381000" cy="381000"/>
          </a:xfrm>
          <a:prstGeom prst="ellipse">
            <a:avLst/>
          </a:prstGeom>
          <a:solidFill>
            <a:srgbClr val="FFFFCC"/>
          </a:solidFill>
          <a:ln w="9525">
            <a:solidFill>
              <a:schemeClr val="tx1"/>
            </a:solidFill>
            <a:round/>
            <a:headEnd/>
            <a:tailEnd/>
          </a:ln>
          <a:effectLst/>
        </p:spPr>
        <p:txBody>
          <a:bodyPr wrap="none" anchor="ctr"/>
          <a:lstStyle/>
          <a:p>
            <a:pPr algn="ctr"/>
            <a:r>
              <a:rPr lang="en-US" sz="1200"/>
              <a:t>O35</a:t>
            </a:r>
          </a:p>
        </p:txBody>
      </p:sp>
      <p:sp>
        <p:nvSpPr>
          <p:cNvPr id="27686" name="Line 38"/>
          <p:cNvSpPr>
            <a:spLocks noChangeShapeType="1"/>
          </p:cNvSpPr>
          <p:nvPr/>
        </p:nvSpPr>
        <p:spPr bwMode="auto">
          <a:xfrm>
            <a:off x="1600200" y="5181600"/>
            <a:ext cx="152400" cy="0"/>
          </a:xfrm>
          <a:prstGeom prst="line">
            <a:avLst/>
          </a:prstGeom>
          <a:noFill/>
          <a:ln w="9525">
            <a:solidFill>
              <a:schemeClr val="tx1"/>
            </a:solidFill>
            <a:round/>
            <a:headEnd/>
            <a:tailEnd/>
          </a:ln>
          <a:effectLst/>
        </p:spPr>
        <p:txBody>
          <a:bodyPr wrap="none" anchor="ctr"/>
          <a:lstStyle/>
          <a:p>
            <a:endParaRPr lang="en-IN"/>
          </a:p>
        </p:txBody>
      </p:sp>
      <p:sp>
        <p:nvSpPr>
          <p:cNvPr id="27687" name="Line 39"/>
          <p:cNvSpPr>
            <a:spLocks noChangeShapeType="1"/>
          </p:cNvSpPr>
          <p:nvPr/>
        </p:nvSpPr>
        <p:spPr bwMode="auto">
          <a:xfrm>
            <a:off x="2133600" y="5181600"/>
            <a:ext cx="152400" cy="0"/>
          </a:xfrm>
          <a:prstGeom prst="line">
            <a:avLst/>
          </a:prstGeom>
          <a:noFill/>
          <a:ln w="9525">
            <a:solidFill>
              <a:schemeClr val="tx1"/>
            </a:solidFill>
            <a:round/>
            <a:headEnd/>
            <a:tailEnd/>
          </a:ln>
          <a:effectLst/>
        </p:spPr>
        <p:txBody>
          <a:bodyPr wrap="none" anchor="ctr"/>
          <a:lstStyle/>
          <a:p>
            <a:endParaRPr lang="en-IN"/>
          </a:p>
        </p:txBody>
      </p:sp>
      <p:sp>
        <p:nvSpPr>
          <p:cNvPr id="27688" name="Line 40"/>
          <p:cNvSpPr>
            <a:spLocks noChangeShapeType="1"/>
          </p:cNvSpPr>
          <p:nvPr/>
        </p:nvSpPr>
        <p:spPr bwMode="auto">
          <a:xfrm>
            <a:off x="2667000" y="5181600"/>
            <a:ext cx="152400" cy="0"/>
          </a:xfrm>
          <a:prstGeom prst="line">
            <a:avLst/>
          </a:prstGeom>
          <a:noFill/>
          <a:ln w="9525">
            <a:solidFill>
              <a:schemeClr val="tx1"/>
            </a:solidFill>
            <a:round/>
            <a:headEnd/>
            <a:tailEnd/>
          </a:ln>
          <a:effectLst/>
        </p:spPr>
        <p:txBody>
          <a:bodyPr wrap="none" anchor="ctr"/>
          <a:lstStyle/>
          <a:p>
            <a:endParaRPr lang="en-IN"/>
          </a:p>
        </p:txBody>
      </p:sp>
      <p:sp>
        <p:nvSpPr>
          <p:cNvPr id="27689" name="Line 41"/>
          <p:cNvSpPr>
            <a:spLocks noChangeShapeType="1"/>
          </p:cNvSpPr>
          <p:nvPr/>
        </p:nvSpPr>
        <p:spPr bwMode="auto">
          <a:xfrm>
            <a:off x="3200400" y="5181600"/>
            <a:ext cx="152400" cy="0"/>
          </a:xfrm>
          <a:prstGeom prst="line">
            <a:avLst/>
          </a:prstGeom>
          <a:noFill/>
          <a:ln w="9525">
            <a:solidFill>
              <a:schemeClr val="tx1"/>
            </a:solidFill>
            <a:round/>
            <a:headEnd/>
            <a:tailEnd/>
          </a:ln>
          <a:effectLst/>
        </p:spPr>
        <p:txBody>
          <a:bodyPr wrap="none" anchor="ctr"/>
          <a:lstStyle/>
          <a:p>
            <a:endParaRPr lang="en-IN"/>
          </a:p>
        </p:txBody>
      </p:sp>
      <p:sp>
        <p:nvSpPr>
          <p:cNvPr id="27690" name="Line 42"/>
          <p:cNvSpPr>
            <a:spLocks noChangeShapeType="1"/>
          </p:cNvSpPr>
          <p:nvPr/>
        </p:nvSpPr>
        <p:spPr bwMode="auto">
          <a:xfrm>
            <a:off x="1447800" y="5410200"/>
            <a:ext cx="0" cy="152400"/>
          </a:xfrm>
          <a:prstGeom prst="line">
            <a:avLst/>
          </a:prstGeom>
          <a:noFill/>
          <a:ln w="9525">
            <a:solidFill>
              <a:schemeClr val="tx1"/>
            </a:solidFill>
            <a:round/>
            <a:headEnd/>
            <a:tailEnd/>
          </a:ln>
          <a:effectLst/>
        </p:spPr>
        <p:txBody>
          <a:bodyPr wrap="none" anchor="ctr"/>
          <a:lstStyle/>
          <a:p>
            <a:endParaRPr lang="en-IN"/>
          </a:p>
        </p:txBody>
      </p:sp>
      <p:sp>
        <p:nvSpPr>
          <p:cNvPr id="27691" name="Line 43"/>
          <p:cNvSpPr>
            <a:spLocks noChangeShapeType="1"/>
          </p:cNvSpPr>
          <p:nvPr/>
        </p:nvSpPr>
        <p:spPr bwMode="auto">
          <a:xfrm>
            <a:off x="1981200" y="5410200"/>
            <a:ext cx="0" cy="152400"/>
          </a:xfrm>
          <a:prstGeom prst="line">
            <a:avLst/>
          </a:prstGeom>
          <a:noFill/>
          <a:ln w="9525">
            <a:solidFill>
              <a:schemeClr val="tx1"/>
            </a:solidFill>
            <a:round/>
            <a:headEnd/>
            <a:tailEnd/>
          </a:ln>
          <a:effectLst/>
        </p:spPr>
        <p:txBody>
          <a:bodyPr wrap="none" anchor="ctr"/>
          <a:lstStyle/>
          <a:p>
            <a:endParaRPr lang="en-IN"/>
          </a:p>
        </p:txBody>
      </p:sp>
      <p:sp>
        <p:nvSpPr>
          <p:cNvPr id="27692" name="Line 44"/>
          <p:cNvSpPr>
            <a:spLocks noChangeShapeType="1"/>
          </p:cNvSpPr>
          <p:nvPr/>
        </p:nvSpPr>
        <p:spPr bwMode="auto">
          <a:xfrm>
            <a:off x="2514600" y="5410200"/>
            <a:ext cx="0" cy="152400"/>
          </a:xfrm>
          <a:prstGeom prst="line">
            <a:avLst/>
          </a:prstGeom>
          <a:noFill/>
          <a:ln w="9525">
            <a:solidFill>
              <a:schemeClr val="tx1"/>
            </a:solidFill>
            <a:round/>
            <a:headEnd/>
            <a:tailEnd/>
          </a:ln>
          <a:effectLst/>
        </p:spPr>
        <p:txBody>
          <a:bodyPr wrap="none" anchor="ctr"/>
          <a:lstStyle/>
          <a:p>
            <a:endParaRPr lang="en-IN"/>
          </a:p>
        </p:txBody>
      </p:sp>
      <p:sp>
        <p:nvSpPr>
          <p:cNvPr id="27693" name="Line 45"/>
          <p:cNvSpPr>
            <a:spLocks noChangeShapeType="1"/>
          </p:cNvSpPr>
          <p:nvPr/>
        </p:nvSpPr>
        <p:spPr bwMode="auto">
          <a:xfrm>
            <a:off x="3048000" y="5410200"/>
            <a:ext cx="0" cy="152400"/>
          </a:xfrm>
          <a:prstGeom prst="line">
            <a:avLst/>
          </a:prstGeom>
          <a:noFill/>
          <a:ln w="9525">
            <a:solidFill>
              <a:schemeClr val="tx1"/>
            </a:solidFill>
            <a:round/>
            <a:headEnd/>
            <a:tailEnd/>
          </a:ln>
          <a:effectLst/>
        </p:spPr>
        <p:txBody>
          <a:bodyPr wrap="none" anchor="ctr"/>
          <a:lstStyle/>
          <a:p>
            <a:endParaRPr lang="en-IN"/>
          </a:p>
        </p:txBody>
      </p:sp>
      <p:sp>
        <p:nvSpPr>
          <p:cNvPr id="27694" name="Line 46"/>
          <p:cNvSpPr>
            <a:spLocks noChangeShapeType="1"/>
          </p:cNvSpPr>
          <p:nvPr/>
        </p:nvSpPr>
        <p:spPr bwMode="auto">
          <a:xfrm>
            <a:off x="3581400" y="5410200"/>
            <a:ext cx="0" cy="152400"/>
          </a:xfrm>
          <a:prstGeom prst="line">
            <a:avLst/>
          </a:prstGeom>
          <a:noFill/>
          <a:ln w="9525">
            <a:solidFill>
              <a:schemeClr val="tx1"/>
            </a:solidFill>
            <a:round/>
            <a:headEnd/>
            <a:tailEnd/>
          </a:ln>
          <a:effectLst/>
        </p:spPr>
        <p:txBody>
          <a:bodyPr wrap="none" anchor="ctr"/>
          <a:lstStyle/>
          <a:p>
            <a:endParaRPr lang="en-IN"/>
          </a:p>
        </p:txBody>
      </p:sp>
      <p:sp>
        <p:nvSpPr>
          <p:cNvPr id="27695" name="Oval 47"/>
          <p:cNvSpPr>
            <a:spLocks noChangeArrowheads="1"/>
          </p:cNvSpPr>
          <p:nvPr/>
        </p:nvSpPr>
        <p:spPr bwMode="auto">
          <a:xfrm>
            <a:off x="1219200" y="5562600"/>
            <a:ext cx="381000" cy="381000"/>
          </a:xfrm>
          <a:prstGeom prst="ellipse">
            <a:avLst/>
          </a:prstGeom>
          <a:solidFill>
            <a:schemeClr val="bg1"/>
          </a:solidFill>
          <a:ln w="9525">
            <a:solidFill>
              <a:schemeClr val="tx1"/>
            </a:solidFill>
            <a:round/>
            <a:headEnd/>
            <a:tailEnd/>
          </a:ln>
          <a:effectLst/>
        </p:spPr>
        <p:txBody>
          <a:bodyPr wrap="none" anchor="ctr"/>
          <a:lstStyle/>
          <a:p>
            <a:pPr algn="ctr"/>
            <a:r>
              <a:rPr lang="en-US" sz="1200"/>
              <a:t>O41</a:t>
            </a:r>
          </a:p>
        </p:txBody>
      </p:sp>
      <p:sp>
        <p:nvSpPr>
          <p:cNvPr id="27696" name="Oval 48"/>
          <p:cNvSpPr>
            <a:spLocks noChangeArrowheads="1"/>
          </p:cNvSpPr>
          <p:nvPr/>
        </p:nvSpPr>
        <p:spPr bwMode="auto">
          <a:xfrm>
            <a:off x="1752600" y="5562600"/>
            <a:ext cx="381000" cy="381000"/>
          </a:xfrm>
          <a:prstGeom prst="ellipse">
            <a:avLst/>
          </a:prstGeom>
          <a:solidFill>
            <a:schemeClr val="bg1"/>
          </a:solidFill>
          <a:ln w="9525">
            <a:solidFill>
              <a:schemeClr val="tx1"/>
            </a:solidFill>
            <a:round/>
            <a:headEnd/>
            <a:tailEnd/>
          </a:ln>
          <a:effectLst/>
        </p:spPr>
        <p:txBody>
          <a:bodyPr wrap="none" anchor="ctr"/>
          <a:lstStyle/>
          <a:p>
            <a:pPr algn="ctr"/>
            <a:r>
              <a:rPr lang="en-US" sz="1200"/>
              <a:t>O42</a:t>
            </a:r>
          </a:p>
        </p:txBody>
      </p:sp>
      <p:sp>
        <p:nvSpPr>
          <p:cNvPr id="27697" name="Oval 49"/>
          <p:cNvSpPr>
            <a:spLocks noChangeArrowheads="1"/>
          </p:cNvSpPr>
          <p:nvPr/>
        </p:nvSpPr>
        <p:spPr bwMode="auto">
          <a:xfrm>
            <a:off x="2286000" y="5562600"/>
            <a:ext cx="381000" cy="381000"/>
          </a:xfrm>
          <a:prstGeom prst="ellipse">
            <a:avLst/>
          </a:prstGeom>
          <a:solidFill>
            <a:srgbClr val="FFFF99"/>
          </a:solidFill>
          <a:ln w="9525">
            <a:solidFill>
              <a:schemeClr val="tx1"/>
            </a:solidFill>
            <a:round/>
            <a:headEnd/>
            <a:tailEnd/>
          </a:ln>
          <a:effectLst/>
        </p:spPr>
        <p:txBody>
          <a:bodyPr wrap="none" anchor="ctr"/>
          <a:lstStyle/>
          <a:p>
            <a:pPr algn="ctr"/>
            <a:r>
              <a:rPr lang="en-US" sz="1200"/>
              <a:t>O43</a:t>
            </a:r>
          </a:p>
        </p:txBody>
      </p:sp>
      <p:sp>
        <p:nvSpPr>
          <p:cNvPr id="27698" name="Oval 50"/>
          <p:cNvSpPr>
            <a:spLocks noChangeArrowheads="1"/>
          </p:cNvSpPr>
          <p:nvPr/>
        </p:nvSpPr>
        <p:spPr bwMode="auto">
          <a:xfrm>
            <a:off x="2819400" y="5562600"/>
            <a:ext cx="381000" cy="381000"/>
          </a:xfrm>
          <a:prstGeom prst="ellipse">
            <a:avLst/>
          </a:prstGeom>
          <a:solidFill>
            <a:srgbClr val="FFFF00"/>
          </a:solidFill>
          <a:ln w="9525">
            <a:solidFill>
              <a:schemeClr val="tx1"/>
            </a:solidFill>
            <a:round/>
            <a:headEnd/>
            <a:tailEnd/>
          </a:ln>
          <a:effectLst/>
        </p:spPr>
        <p:txBody>
          <a:bodyPr wrap="none" anchor="ctr"/>
          <a:lstStyle/>
          <a:p>
            <a:pPr algn="ctr"/>
            <a:r>
              <a:rPr lang="en-US" sz="1200"/>
              <a:t>O44</a:t>
            </a:r>
          </a:p>
        </p:txBody>
      </p:sp>
      <p:sp>
        <p:nvSpPr>
          <p:cNvPr id="27699" name="Oval 51"/>
          <p:cNvSpPr>
            <a:spLocks noChangeArrowheads="1"/>
          </p:cNvSpPr>
          <p:nvPr/>
        </p:nvSpPr>
        <p:spPr bwMode="auto">
          <a:xfrm>
            <a:off x="3352800" y="5562600"/>
            <a:ext cx="381000" cy="381000"/>
          </a:xfrm>
          <a:prstGeom prst="ellipse">
            <a:avLst/>
          </a:prstGeom>
          <a:solidFill>
            <a:srgbClr val="FFFF99"/>
          </a:solidFill>
          <a:ln w="9525">
            <a:solidFill>
              <a:schemeClr val="tx1"/>
            </a:solidFill>
            <a:round/>
            <a:headEnd/>
            <a:tailEnd/>
          </a:ln>
          <a:effectLst/>
        </p:spPr>
        <p:txBody>
          <a:bodyPr wrap="none" anchor="ctr"/>
          <a:lstStyle/>
          <a:p>
            <a:pPr algn="ctr"/>
            <a:r>
              <a:rPr lang="en-US" sz="1200"/>
              <a:t>O45</a:t>
            </a:r>
          </a:p>
        </p:txBody>
      </p:sp>
      <p:sp>
        <p:nvSpPr>
          <p:cNvPr id="27700" name="Line 52"/>
          <p:cNvSpPr>
            <a:spLocks noChangeShapeType="1"/>
          </p:cNvSpPr>
          <p:nvPr/>
        </p:nvSpPr>
        <p:spPr bwMode="auto">
          <a:xfrm>
            <a:off x="1600200" y="5715000"/>
            <a:ext cx="152400" cy="0"/>
          </a:xfrm>
          <a:prstGeom prst="line">
            <a:avLst/>
          </a:prstGeom>
          <a:noFill/>
          <a:ln w="9525">
            <a:solidFill>
              <a:schemeClr val="tx1"/>
            </a:solidFill>
            <a:round/>
            <a:headEnd/>
            <a:tailEnd/>
          </a:ln>
          <a:effectLst/>
        </p:spPr>
        <p:txBody>
          <a:bodyPr wrap="none" anchor="ctr"/>
          <a:lstStyle/>
          <a:p>
            <a:endParaRPr lang="en-IN"/>
          </a:p>
        </p:txBody>
      </p:sp>
      <p:sp>
        <p:nvSpPr>
          <p:cNvPr id="27701" name="Line 53"/>
          <p:cNvSpPr>
            <a:spLocks noChangeShapeType="1"/>
          </p:cNvSpPr>
          <p:nvPr/>
        </p:nvSpPr>
        <p:spPr bwMode="auto">
          <a:xfrm>
            <a:off x="2133600" y="5715000"/>
            <a:ext cx="152400" cy="0"/>
          </a:xfrm>
          <a:prstGeom prst="line">
            <a:avLst/>
          </a:prstGeom>
          <a:noFill/>
          <a:ln w="9525">
            <a:solidFill>
              <a:schemeClr val="tx1"/>
            </a:solidFill>
            <a:round/>
            <a:headEnd/>
            <a:tailEnd/>
          </a:ln>
          <a:effectLst/>
        </p:spPr>
        <p:txBody>
          <a:bodyPr wrap="none" anchor="ctr"/>
          <a:lstStyle/>
          <a:p>
            <a:endParaRPr lang="en-IN"/>
          </a:p>
        </p:txBody>
      </p:sp>
      <p:sp>
        <p:nvSpPr>
          <p:cNvPr id="27702" name="Line 54"/>
          <p:cNvSpPr>
            <a:spLocks noChangeShapeType="1"/>
          </p:cNvSpPr>
          <p:nvPr/>
        </p:nvSpPr>
        <p:spPr bwMode="auto">
          <a:xfrm>
            <a:off x="2667000" y="5715000"/>
            <a:ext cx="152400" cy="0"/>
          </a:xfrm>
          <a:prstGeom prst="line">
            <a:avLst/>
          </a:prstGeom>
          <a:noFill/>
          <a:ln w="9525">
            <a:solidFill>
              <a:schemeClr val="tx1"/>
            </a:solidFill>
            <a:round/>
            <a:headEnd/>
            <a:tailEnd/>
          </a:ln>
          <a:effectLst/>
        </p:spPr>
        <p:txBody>
          <a:bodyPr wrap="none" anchor="ctr"/>
          <a:lstStyle/>
          <a:p>
            <a:endParaRPr lang="en-IN"/>
          </a:p>
        </p:txBody>
      </p:sp>
      <p:sp>
        <p:nvSpPr>
          <p:cNvPr id="27703" name="Line 55"/>
          <p:cNvSpPr>
            <a:spLocks noChangeShapeType="1"/>
          </p:cNvSpPr>
          <p:nvPr/>
        </p:nvSpPr>
        <p:spPr bwMode="auto">
          <a:xfrm>
            <a:off x="3200400" y="5715000"/>
            <a:ext cx="152400" cy="0"/>
          </a:xfrm>
          <a:prstGeom prst="line">
            <a:avLst/>
          </a:prstGeom>
          <a:noFill/>
          <a:ln w="9525">
            <a:solidFill>
              <a:schemeClr val="tx1"/>
            </a:solidFill>
            <a:round/>
            <a:headEnd/>
            <a:tailEnd/>
          </a:ln>
          <a:effectLst/>
        </p:spPr>
        <p:txBody>
          <a:bodyPr wrap="none" anchor="ctr"/>
          <a:lstStyle/>
          <a:p>
            <a:endParaRPr lang="en-IN"/>
          </a:p>
        </p:txBody>
      </p:sp>
      <p:sp>
        <p:nvSpPr>
          <p:cNvPr id="27704" name="Line 56"/>
          <p:cNvSpPr>
            <a:spLocks noChangeShapeType="1"/>
          </p:cNvSpPr>
          <p:nvPr/>
        </p:nvSpPr>
        <p:spPr bwMode="auto">
          <a:xfrm>
            <a:off x="1447800" y="5943600"/>
            <a:ext cx="0" cy="152400"/>
          </a:xfrm>
          <a:prstGeom prst="line">
            <a:avLst/>
          </a:prstGeom>
          <a:noFill/>
          <a:ln w="9525">
            <a:solidFill>
              <a:schemeClr val="tx1"/>
            </a:solidFill>
            <a:round/>
            <a:headEnd/>
            <a:tailEnd/>
          </a:ln>
          <a:effectLst/>
        </p:spPr>
        <p:txBody>
          <a:bodyPr wrap="none" anchor="ctr"/>
          <a:lstStyle/>
          <a:p>
            <a:endParaRPr lang="en-IN"/>
          </a:p>
        </p:txBody>
      </p:sp>
      <p:sp>
        <p:nvSpPr>
          <p:cNvPr id="27705" name="Line 57"/>
          <p:cNvSpPr>
            <a:spLocks noChangeShapeType="1"/>
          </p:cNvSpPr>
          <p:nvPr/>
        </p:nvSpPr>
        <p:spPr bwMode="auto">
          <a:xfrm>
            <a:off x="1981200" y="5943600"/>
            <a:ext cx="0" cy="152400"/>
          </a:xfrm>
          <a:prstGeom prst="line">
            <a:avLst/>
          </a:prstGeom>
          <a:noFill/>
          <a:ln w="9525">
            <a:solidFill>
              <a:schemeClr val="tx1"/>
            </a:solidFill>
            <a:round/>
            <a:headEnd/>
            <a:tailEnd/>
          </a:ln>
          <a:effectLst/>
        </p:spPr>
        <p:txBody>
          <a:bodyPr wrap="none" anchor="ctr"/>
          <a:lstStyle/>
          <a:p>
            <a:endParaRPr lang="en-IN"/>
          </a:p>
        </p:txBody>
      </p:sp>
      <p:sp>
        <p:nvSpPr>
          <p:cNvPr id="27706" name="Line 58"/>
          <p:cNvSpPr>
            <a:spLocks noChangeShapeType="1"/>
          </p:cNvSpPr>
          <p:nvPr/>
        </p:nvSpPr>
        <p:spPr bwMode="auto">
          <a:xfrm>
            <a:off x="2514600" y="5943600"/>
            <a:ext cx="0" cy="152400"/>
          </a:xfrm>
          <a:prstGeom prst="line">
            <a:avLst/>
          </a:prstGeom>
          <a:noFill/>
          <a:ln w="9525">
            <a:solidFill>
              <a:schemeClr val="tx1"/>
            </a:solidFill>
            <a:round/>
            <a:headEnd/>
            <a:tailEnd/>
          </a:ln>
          <a:effectLst/>
        </p:spPr>
        <p:txBody>
          <a:bodyPr wrap="none" anchor="ctr"/>
          <a:lstStyle/>
          <a:p>
            <a:endParaRPr lang="en-IN"/>
          </a:p>
        </p:txBody>
      </p:sp>
      <p:sp>
        <p:nvSpPr>
          <p:cNvPr id="27707" name="Line 59"/>
          <p:cNvSpPr>
            <a:spLocks noChangeShapeType="1"/>
          </p:cNvSpPr>
          <p:nvPr/>
        </p:nvSpPr>
        <p:spPr bwMode="auto">
          <a:xfrm>
            <a:off x="3048000" y="5943600"/>
            <a:ext cx="0" cy="152400"/>
          </a:xfrm>
          <a:prstGeom prst="line">
            <a:avLst/>
          </a:prstGeom>
          <a:noFill/>
          <a:ln w="9525">
            <a:solidFill>
              <a:schemeClr val="tx1"/>
            </a:solidFill>
            <a:round/>
            <a:headEnd/>
            <a:tailEnd/>
          </a:ln>
          <a:effectLst/>
        </p:spPr>
        <p:txBody>
          <a:bodyPr wrap="none" anchor="ctr"/>
          <a:lstStyle/>
          <a:p>
            <a:endParaRPr lang="en-IN"/>
          </a:p>
        </p:txBody>
      </p:sp>
      <p:sp>
        <p:nvSpPr>
          <p:cNvPr id="27708" name="Line 60"/>
          <p:cNvSpPr>
            <a:spLocks noChangeShapeType="1"/>
          </p:cNvSpPr>
          <p:nvPr/>
        </p:nvSpPr>
        <p:spPr bwMode="auto">
          <a:xfrm>
            <a:off x="3581400" y="5943600"/>
            <a:ext cx="0" cy="152400"/>
          </a:xfrm>
          <a:prstGeom prst="line">
            <a:avLst/>
          </a:prstGeom>
          <a:noFill/>
          <a:ln w="9525">
            <a:solidFill>
              <a:schemeClr val="tx1"/>
            </a:solidFill>
            <a:round/>
            <a:headEnd/>
            <a:tailEnd/>
          </a:ln>
          <a:effectLst/>
        </p:spPr>
        <p:txBody>
          <a:bodyPr wrap="none" anchor="ctr"/>
          <a:lstStyle/>
          <a:p>
            <a:endParaRPr lang="en-IN"/>
          </a:p>
        </p:txBody>
      </p:sp>
      <p:sp>
        <p:nvSpPr>
          <p:cNvPr id="27709" name="Oval 61"/>
          <p:cNvSpPr>
            <a:spLocks noChangeArrowheads="1"/>
          </p:cNvSpPr>
          <p:nvPr/>
        </p:nvSpPr>
        <p:spPr bwMode="auto">
          <a:xfrm>
            <a:off x="1219200" y="6096000"/>
            <a:ext cx="381000" cy="381000"/>
          </a:xfrm>
          <a:prstGeom prst="ellipse">
            <a:avLst/>
          </a:prstGeom>
          <a:solidFill>
            <a:schemeClr val="bg1"/>
          </a:solidFill>
          <a:ln w="9525">
            <a:solidFill>
              <a:schemeClr val="tx1"/>
            </a:solidFill>
            <a:round/>
            <a:headEnd/>
            <a:tailEnd/>
          </a:ln>
          <a:effectLst/>
        </p:spPr>
        <p:txBody>
          <a:bodyPr wrap="none" anchor="ctr"/>
          <a:lstStyle/>
          <a:p>
            <a:pPr algn="ctr"/>
            <a:r>
              <a:rPr lang="en-US" sz="1200"/>
              <a:t>O51</a:t>
            </a:r>
          </a:p>
        </p:txBody>
      </p:sp>
      <p:sp>
        <p:nvSpPr>
          <p:cNvPr id="27710" name="Oval 62"/>
          <p:cNvSpPr>
            <a:spLocks noChangeArrowheads="1"/>
          </p:cNvSpPr>
          <p:nvPr/>
        </p:nvSpPr>
        <p:spPr bwMode="auto">
          <a:xfrm>
            <a:off x="1752600" y="6096000"/>
            <a:ext cx="381000" cy="381000"/>
          </a:xfrm>
          <a:prstGeom prst="ellipse">
            <a:avLst/>
          </a:prstGeom>
          <a:solidFill>
            <a:schemeClr val="bg1"/>
          </a:solidFill>
          <a:ln w="9525">
            <a:solidFill>
              <a:schemeClr val="tx1"/>
            </a:solidFill>
            <a:round/>
            <a:headEnd/>
            <a:tailEnd/>
          </a:ln>
          <a:effectLst/>
        </p:spPr>
        <p:txBody>
          <a:bodyPr wrap="none" anchor="ctr"/>
          <a:lstStyle/>
          <a:p>
            <a:pPr algn="ctr"/>
            <a:r>
              <a:rPr lang="en-US" sz="1200"/>
              <a:t>O52</a:t>
            </a:r>
          </a:p>
        </p:txBody>
      </p:sp>
      <p:sp>
        <p:nvSpPr>
          <p:cNvPr id="27711" name="Oval 63"/>
          <p:cNvSpPr>
            <a:spLocks noChangeArrowheads="1"/>
          </p:cNvSpPr>
          <p:nvPr/>
        </p:nvSpPr>
        <p:spPr bwMode="auto">
          <a:xfrm>
            <a:off x="2286000" y="6096000"/>
            <a:ext cx="381000" cy="381000"/>
          </a:xfrm>
          <a:prstGeom prst="ellipse">
            <a:avLst/>
          </a:prstGeom>
          <a:solidFill>
            <a:srgbClr val="FFFFCC"/>
          </a:solidFill>
          <a:ln w="9525">
            <a:solidFill>
              <a:schemeClr val="tx1"/>
            </a:solidFill>
            <a:round/>
            <a:headEnd/>
            <a:tailEnd/>
          </a:ln>
          <a:effectLst/>
        </p:spPr>
        <p:txBody>
          <a:bodyPr wrap="none" anchor="ctr"/>
          <a:lstStyle/>
          <a:p>
            <a:pPr algn="ctr"/>
            <a:r>
              <a:rPr lang="en-US" sz="1200"/>
              <a:t>O53</a:t>
            </a:r>
          </a:p>
        </p:txBody>
      </p:sp>
      <p:sp>
        <p:nvSpPr>
          <p:cNvPr id="27712" name="Oval 64"/>
          <p:cNvSpPr>
            <a:spLocks noChangeArrowheads="1"/>
          </p:cNvSpPr>
          <p:nvPr/>
        </p:nvSpPr>
        <p:spPr bwMode="auto">
          <a:xfrm>
            <a:off x="2819400" y="6096000"/>
            <a:ext cx="381000" cy="381000"/>
          </a:xfrm>
          <a:prstGeom prst="ellipse">
            <a:avLst/>
          </a:prstGeom>
          <a:solidFill>
            <a:srgbClr val="FFFF99"/>
          </a:solidFill>
          <a:ln w="9525">
            <a:solidFill>
              <a:schemeClr val="tx1"/>
            </a:solidFill>
            <a:round/>
            <a:headEnd/>
            <a:tailEnd/>
          </a:ln>
          <a:effectLst/>
        </p:spPr>
        <p:txBody>
          <a:bodyPr wrap="none" anchor="ctr"/>
          <a:lstStyle/>
          <a:p>
            <a:pPr algn="ctr"/>
            <a:r>
              <a:rPr lang="en-US" sz="1200"/>
              <a:t>O54</a:t>
            </a:r>
          </a:p>
        </p:txBody>
      </p:sp>
      <p:sp>
        <p:nvSpPr>
          <p:cNvPr id="27713" name="Oval 65"/>
          <p:cNvSpPr>
            <a:spLocks noChangeArrowheads="1"/>
          </p:cNvSpPr>
          <p:nvPr/>
        </p:nvSpPr>
        <p:spPr bwMode="auto">
          <a:xfrm>
            <a:off x="3352800" y="6096000"/>
            <a:ext cx="381000" cy="381000"/>
          </a:xfrm>
          <a:prstGeom prst="ellipse">
            <a:avLst/>
          </a:prstGeom>
          <a:solidFill>
            <a:srgbClr val="FFFFCC"/>
          </a:solidFill>
          <a:ln w="9525">
            <a:solidFill>
              <a:schemeClr val="tx1"/>
            </a:solidFill>
            <a:round/>
            <a:headEnd/>
            <a:tailEnd/>
          </a:ln>
          <a:effectLst/>
        </p:spPr>
        <p:txBody>
          <a:bodyPr wrap="none" anchor="ctr"/>
          <a:lstStyle/>
          <a:p>
            <a:pPr algn="ctr"/>
            <a:r>
              <a:rPr lang="en-US" sz="1200"/>
              <a:t>O55</a:t>
            </a:r>
          </a:p>
        </p:txBody>
      </p:sp>
      <p:sp>
        <p:nvSpPr>
          <p:cNvPr id="27714" name="Line 66"/>
          <p:cNvSpPr>
            <a:spLocks noChangeShapeType="1"/>
          </p:cNvSpPr>
          <p:nvPr/>
        </p:nvSpPr>
        <p:spPr bwMode="auto">
          <a:xfrm>
            <a:off x="1600200" y="6248400"/>
            <a:ext cx="152400" cy="0"/>
          </a:xfrm>
          <a:prstGeom prst="line">
            <a:avLst/>
          </a:prstGeom>
          <a:noFill/>
          <a:ln w="9525">
            <a:solidFill>
              <a:schemeClr val="tx1"/>
            </a:solidFill>
            <a:round/>
            <a:headEnd/>
            <a:tailEnd/>
          </a:ln>
          <a:effectLst/>
        </p:spPr>
        <p:txBody>
          <a:bodyPr wrap="none" anchor="ctr"/>
          <a:lstStyle/>
          <a:p>
            <a:endParaRPr lang="en-IN"/>
          </a:p>
        </p:txBody>
      </p:sp>
      <p:sp>
        <p:nvSpPr>
          <p:cNvPr id="27715" name="Line 67"/>
          <p:cNvSpPr>
            <a:spLocks noChangeShapeType="1"/>
          </p:cNvSpPr>
          <p:nvPr/>
        </p:nvSpPr>
        <p:spPr bwMode="auto">
          <a:xfrm>
            <a:off x="2133600" y="6248400"/>
            <a:ext cx="152400" cy="0"/>
          </a:xfrm>
          <a:prstGeom prst="line">
            <a:avLst/>
          </a:prstGeom>
          <a:noFill/>
          <a:ln w="9525">
            <a:solidFill>
              <a:schemeClr val="tx1"/>
            </a:solidFill>
            <a:round/>
            <a:headEnd/>
            <a:tailEnd/>
          </a:ln>
          <a:effectLst/>
        </p:spPr>
        <p:txBody>
          <a:bodyPr wrap="none" anchor="ctr"/>
          <a:lstStyle/>
          <a:p>
            <a:endParaRPr lang="en-IN"/>
          </a:p>
        </p:txBody>
      </p:sp>
      <p:sp>
        <p:nvSpPr>
          <p:cNvPr id="27716" name="Line 68"/>
          <p:cNvSpPr>
            <a:spLocks noChangeShapeType="1"/>
          </p:cNvSpPr>
          <p:nvPr/>
        </p:nvSpPr>
        <p:spPr bwMode="auto">
          <a:xfrm>
            <a:off x="2667000" y="6248400"/>
            <a:ext cx="152400" cy="0"/>
          </a:xfrm>
          <a:prstGeom prst="line">
            <a:avLst/>
          </a:prstGeom>
          <a:noFill/>
          <a:ln w="9525">
            <a:solidFill>
              <a:schemeClr val="tx1"/>
            </a:solidFill>
            <a:round/>
            <a:headEnd/>
            <a:tailEnd/>
          </a:ln>
          <a:effectLst/>
        </p:spPr>
        <p:txBody>
          <a:bodyPr wrap="none" anchor="ctr"/>
          <a:lstStyle/>
          <a:p>
            <a:endParaRPr lang="en-IN"/>
          </a:p>
        </p:txBody>
      </p:sp>
      <p:sp>
        <p:nvSpPr>
          <p:cNvPr id="27717" name="Line 69"/>
          <p:cNvSpPr>
            <a:spLocks noChangeShapeType="1"/>
          </p:cNvSpPr>
          <p:nvPr/>
        </p:nvSpPr>
        <p:spPr bwMode="auto">
          <a:xfrm>
            <a:off x="3200400" y="6248400"/>
            <a:ext cx="152400" cy="0"/>
          </a:xfrm>
          <a:prstGeom prst="line">
            <a:avLst/>
          </a:prstGeom>
          <a:noFill/>
          <a:ln w="9525">
            <a:solidFill>
              <a:schemeClr val="tx1"/>
            </a:solidFill>
            <a:round/>
            <a:headEnd/>
            <a:tailEnd/>
          </a:ln>
          <a:effectLst/>
        </p:spPr>
        <p:txBody>
          <a:bodyPr wrap="none" anchor="ctr"/>
          <a:lstStyle/>
          <a:p>
            <a:endParaRPr lang="en-IN"/>
          </a:p>
        </p:txBody>
      </p:sp>
      <p:graphicFrame>
        <p:nvGraphicFramePr>
          <p:cNvPr id="27718" name="Object 70"/>
          <p:cNvGraphicFramePr>
            <a:graphicFrameLocks noChangeAspect="1"/>
          </p:cNvGraphicFramePr>
          <p:nvPr/>
        </p:nvGraphicFramePr>
        <p:xfrm>
          <a:off x="4419600" y="3505200"/>
          <a:ext cx="3048000" cy="584200"/>
        </p:xfrm>
        <a:graphic>
          <a:graphicData uri="http://schemas.openxmlformats.org/presentationml/2006/ole">
            <p:oleObj spid="_x0000_s27718" name="Equation" r:id="rId4" imgW="1257120" imgH="241200" progId="Equation.3">
              <p:embed/>
            </p:oleObj>
          </a:graphicData>
        </a:graphic>
      </p:graphicFrame>
      <p:sp>
        <p:nvSpPr>
          <p:cNvPr id="27719" name="Oval 71"/>
          <p:cNvSpPr>
            <a:spLocks noChangeArrowheads="1"/>
          </p:cNvSpPr>
          <p:nvPr/>
        </p:nvSpPr>
        <p:spPr bwMode="auto">
          <a:xfrm>
            <a:off x="4724400" y="4495800"/>
            <a:ext cx="381000" cy="381000"/>
          </a:xfrm>
          <a:prstGeom prst="ellipse">
            <a:avLst/>
          </a:prstGeom>
          <a:solidFill>
            <a:srgbClr val="FFFF00"/>
          </a:solidFill>
          <a:ln w="9525">
            <a:solidFill>
              <a:schemeClr val="tx1"/>
            </a:solidFill>
            <a:round/>
            <a:headEnd/>
            <a:tailEnd/>
          </a:ln>
          <a:effectLst/>
        </p:spPr>
        <p:txBody>
          <a:bodyPr wrap="none" anchor="ctr"/>
          <a:lstStyle/>
          <a:p>
            <a:endParaRPr lang="en-IN"/>
          </a:p>
        </p:txBody>
      </p:sp>
      <p:sp>
        <p:nvSpPr>
          <p:cNvPr id="27720" name="Oval 72"/>
          <p:cNvSpPr>
            <a:spLocks noChangeArrowheads="1"/>
          </p:cNvSpPr>
          <p:nvPr/>
        </p:nvSpPr>
        <p:spPr bwMode="auto">
          <a:xfrm>
            <a:off x="4724400" y="5105400"/>
            <a:ext cx="381000" cy="381000"/>
          </a:xfrm>
          <a:prstGeom prst="ellipse">
            <a:avLst/>
          </a:prstGeom>
          <a:solidFill>
            <a:srgbClr val="FFFF99"/>
          </a:solidFill>
          <a:ln w="9525">
            <a:solidFill>
              <a:schemeClr val="tx1"/>
            </a:solidFill>
            <a:round/>
            <a:headEnd/>
            <a:tailEnd/>
          </a:ln>
          <a:effectLst/>
        </p:spPr>
        <p:txBody>
          <a:bodyPr wrap="none" anchor="ctr"/>
          <a:lstStyle/>
          <a:p>
            <a:endParaRPr lang="en-IN"/>
          </a:p>
        </p:txBody>
      </p:sp>
      <p:sp>
        <p:nvSpPr>
          <p:cNvPr id="27721" name="Oval 73"/>
          <p:cNvSpPr>
            <a:spLocks noChangeArrowheads="1"/>
          </p:cNvSpPr>
          <p:nvPr/>
        </p:nvSpPr>
        <p:spPr bwMode="auto">
          <a:xfrm>
            <a:off x="4724400" y="5791200"/>
            <a:ext cx="381000" cy="381000"/>
          </a:xfrm>
          <a:prstGeom prst="ellipse">
            <a:avLst/>
          </a:prstGeom>
          <a:solidFill>
            <a:srgbClr val="FFFFCC"/>
          </a:solidFill>
          <a:ln w="9525">
            <a:solidFill>
              <a:schemeClr val="tx1"/>
            </a:solidFill>
            <a:round/>
            <a:headEnd/>
            <a:tailEnd/>
          </a:ln>
          <a:effectLst/>
        </p:spPr>
        <p:txBody>
          <a:bodyPr wrap="none" anchor="ctr"/>
          <a:lstStyle/>
          <a:p>
            <a:endParaRPr lang="en-IN"/>
          </a:p>
        </p:txBody>
      </p:sp>
      <p:sp>
        <p:nvSpPr>
          <p:cNvPr id="27722" name="Text Box 74"/>
          <p:cNvSpPr txBox="1">
            <a:spLocks noChangeArrowheads="1"/>
          </p:cNvSpPr>
          <p:nvPr/>
        </p:nvSpPr>
        <p:spPr bwMode="auto">
          <a:xfrm>
            <a:off x="5318125" y="4384675"/>
            <a:ext cx="642938" cy="457200"/>
          </a:xfrm>
          <a:prstGeom prst="rect">
            <a:avLst/>
          </a:prstGeom>
          <a:noFill/>
          <a:ln w="9525">
            <a:noFill/>
            <a:miter lim="800000"/>
            <a:headEnd/>
            <a:tailEnd/>
          </a:ln>
          <a:effectLst/>
        </p:spPr>
        <p:txBody>
          <a:bodyPr wrap="none">
            <a:spAutoFit/>
          </a:bodyPr>
          <a:lstStyle/>
          <a:p>
            <a:r>
              <a:rPr lang="en-US"/>
              <a:t>c=1</a:t>
            </a:r>
          </a:p>
        </p:txBody>
      </p:sp>
      <p:sp>
        <p:nvSpPr>
          <p:cNvPr id="27723" name="Text Box 75"/>
          <p:cNvSpPr txBox="1">
            <a:spLocks noChangeArrowheads="1"/>
          </p:cNvSpPr>
          <p:nvPr/>
        </p:nvSpPr>
        <p:spPr bwMode="auto">
          <a:xfrm>
            <a:off x="5334000" y="5029200"/>
            <a:ext cx="1023938" cy="457200"/>
          </a:xfrm>
          <a:prstGeom prst="rect">
            <a:avLst/>
          </a:prstGeom>
          <a:noFill/>
          <a:ln w="9525">
            <a:noFill/>
            <a:miter lim="800000"/>
            <a:headEnd/>
            <a:tailEnd/>
          </a:ln>
          <a:effectLst/>
        </p:spPr>
        <p:txBody>
          <a:bodyPr wrap="none">
            <a:spAutoFit/>
          </a:bodyPr>
          <a:lstStyle/>
          <a:p>
            <a:r>
              <a:rPr lang="en-US"/>
              <a:t>c=0.75</a:t>
            </a:r>
          </a:p>
        </p:txBody>
      </p:sp>
      <p:sp>
        <p:nvSpPr>
          <p:cNvPr id="27724" name="Text Box 76"/>
          <p:cNvSpPr txBox="1">
            <a:spLocks noChangeArrowheads="1"/>
          </p:cNvSpPr>
          <p:nvPr/>
        </p:nvSpPr>
        <p:spPr bwMode="auto">
          <a:xfrm>
            <a:off x="5334000" y="5715000"/>
            <a:ext cx="871538" cy="457200"/>
          </a:xfrm>
          <a:prstGeom prst="rect">
            <a:avLst/>
          </a:prstGeom>
          <a:noFill/>
          <a:ln w="9525">
            <a:noFill/>
            <a:miter lim="800000"/>
            <a:headEnd/>
            <a:tailEnd/>
          </a:ln>
          <a:effectLst/>
        </p:spPr>
        <p:txBody>
          <a:bodyPr wrap="none">
            <a:spAutoFit/>
          </a:bodyPr>
          <a:lstStyle/>
          <a:p>
            <a:r>
              <a:rPr lang="en-US"/>
              <a:t>c=0.5</a:t>
            </a:r>
          </a:p>
        </p:txBody>
      </p:sp>
      <p:sp>
        <p:nvSpPr>
          <p:cNvPr id="27725" name="Text Box 77"/>
          <p:cNvSpPr txBox="1">
            <a:spLocks noChangeArrowheads="1"/>
          </p:cNvSpPr>
          <p:nvPr/>
        </p:nvSpPr>
        <p:spPr bwMode="auto">
          <a:xfrm>
            <a:off x="6842125" y="4419600"/>
            <a:ext cx="2073275" cy="2282825"/>
          </a:xfrm>
          <a:prstGeom prst="rect">
            <a:avLst/>
          </a:prstGeom>
          <a:noFill/>
          <a:ln w="9525">
            <a:noFill/>
            <a:miter lim="800000"/>
            <a:headEnd/>
            <a:tailEnd/>
          </a:ln>
          <a:effectLst/>
        </p:spPr>
        <p:txBody>
          <a:bodyPr>
            <a:spAutoFit/>
          </a:bodyPr>
          <a:lstStyle/>
          <a:p>
            <a:r>
              <a:rPr lang="en-US"/>
              <a:t>Consider if O</a:t>
            </a:r>
            <a:r>
              <a:rPr lang="en-US" baseline="-25000"/>
              <a:t>42</a:t>
            </a:r>
            <a:r>
              <a:rPr lang="en-US"/>
              <a:t> is winner for some other input; “fight” over claiming O</a:t>
            </a:r>
            <a:r>
              <a:rPr lang="en-US" baseline="-25000"/>
              <a:t>43</a:t>
            </a:r>
            <a:r>
              <a:rPr lang="en-US"/>
              <a:t>,</a:t>
            </a:r>
            <a:r>
              <a:rPr lang="en-US" baseline="-25000"/>
              <a:t> </a:t>
            </a:r>
            <a:r>
              <a:rPr lang="en-US"/>
              <a:t>O</a:t>
            </a:r>
            <a:r>
              <a:rPr lang="en-US" baseline="-25000"/>
              <a:t>33</a:t>
            </a:r>
            <a:r>
              <a:rPr lang="en-US"/>
              <a:t>, O</a:t>
            </a:r>
            <a:r>
              <a:rPr lang="en-US" baseline="-25000"/>
              <a:t>53</a:t>
            </a:r>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a:t>Selecting the Neighborhood</a:t>
            </a:r>
          </a:p>
        </p:txBody>
      </p:sp>
      <p:sp>
        <p:nvSpPr>
          <p:cNvPr id="28675" name="Rectangle 3"/>
          <p:cNvSpPr>
            <a:spLocks noGrp="1" noChangeArrowheads="1"/>
          </p:cNvSpPr>
          <p:nvPr>
            <p:ph type="body" idx="1"/>
          </p:nvPr>
        </p:nvSpPr>
        <p:spPr/>
        <p:txBody>
          <a:bodyPr/>
          <a:lstStyle/>
          <a:p>
            <a:pPr>
              <a:lnSpc>
                <a:spcPct val="90000"/>
              </a:lnSpc>
            </a:pPr>
            <a:r>
              <a:rPr lang="en-US" sz="2800"/>
              <a:t>Typically, a “Sombrero Function” or Gaussian function is used</a:t>
            </a:r>
          </a:p>
          <a:p>
            <a:pPr>
              <a:lnSpc>
                <a:spcPct val="90000"/>
              </a:lnSpc>
            </a:pPr>
            <a:endParaRPr lang="en-US" sz="2800"/>
          </a:p>
          <a:p>
            <a:pPr>
              <a:lnSpc>
                <a:spcPct val="90000"/>
              </a:lnSpc>
            </a:pPr>
            <a:endParaRPr lang="en-US" sz="2800"/>
          </a:p>
          <a:p>
            <a:pPr>
              <a:lnSpc>
                <a:spcPct val="90000"/>
              </a:lnSpc>
            </a:pPr>
            <a:endParaRPr lang="en-US" sz="2800"/>
          </a:p>
          <a:p>
            <a:pPr>
              <a:lnSpc>
                <a:spcPct val="90000"/>
              </a:lnSpc>
            </a:pPr>
            <a:endParaRPr lang="en-US" sz="2800"/>
          </a:p>
          <a:p>
            <a:pPr>
              <a:lnSpc>
                <a:spcPct val="90000"/>
              </a:lnSpc>
            </a:pPr>
            <a:r>
              <a:rPr lang="en-US" sz="2800"/>
              <a:t>Neighborhood size usually decreases over time to allow initial “jockeying for position” and then “fine-tuning” as algorithm proceeds</a:t>
            </a:r>
          </a:p>
        </p:txBody>
      </p:sp>
      <p:sp>
        <p:nvSpPr>
          <p:cNvPr id="28676" name="Freeform 4"/>
          <p:cNvSpPr>
            <a:spLocks/>
          </p:cNvSpPr>
          <p:nvPr/>
        </p:nvSpPr>
        <p:spPr bwMode="auto">
          <a:xfrm>
            <a:off x="1524000" y="3200400"/>
            <a:ext cx="1219200" cy="952500"/>
          </a:xfrm>
          <a:custGeom>
            <a:avLst/>
            <a:gdLst/>
            <a:ahLst/>
            <a:cxnLst>
              <a:cxn ang="0">
                <a:pos x="0" y="392"/>
              </a:cxn>
              <a:cxn ang="0">
                <a:pos x="96" y="392"/>
              </a:cxn>
              <a:cxn ang="0">
                <a:pos x="144" y="488"/>
              </a:cxn>
              <a:cxn ang="0">
                <a:pos x="240" y="488"/>
              </a:cxn>
              <a:cxn ang="0">
                <a:pos x="336" y="8"/>
              </a:cxn>
              <a:cxn ang="0">
                <a:pos x="480" y="536"/>
              </a:cxn>
              <a:cxn ang="0">
                <a:pos x="624" y="392"/>
              </a:cxn>
              <a:cxn ang="0">
                <a:pos x="768" y="392"/>
              </a:cxn>
            </a:cxnLst>
            <a:rect l="0" t="0" r="r" b="b"/>
            <a:pathLst>
              <a:path w="768" h="600">
                <a:moveTo>
                  <a:pt x="0" y="392"/>
                </a:moveTo>
                <a:cubicBezTo>
                  <a:pt x="36" y="384"/>
                  <a:pt x="72" y="376"/>
                  <a:pt x="96" y="392"/>
                </a:cubicBezTo>
                <a:cubicBezTo>
                  <a:pt x="120" y="408"/>
                  <a:pt x="120" y="472"/>
                  <a:pt x="144" y="488"/>
                </a:cubicBezTo>
                <a:cubicBezTo>
                  <a:pt x="168" y="504"/>
                  <a:pt x="208" y="568"/>
                  <a:pt x="240" y="488"/>
                </a:cubicBezTo>
                <a:cubicBezTo>
                  <a:pt x="272" y="408"/>
                  <a:pt x="296" y="0"/>
                  <a:pt x="336" y="8"/>
                </a:cubicBezTo>
                <a:cubicBezTo>
                  <a:pt x="376" y="16"/>
                  <a:pt x="432" y="472"/>
                  <a:pt x="480" y="536"/>
                </a:cubicBezTo>
                <a:cubicBezTo>
                  <a:pt x="528" y="600"/>
                  <a:pt x="576" y="416"/>
                  <a:pt x="624" y="392"/>
                </a:cubicBezTo>
                <a:cubicBezTo>
                  <a:pt x="672" y="368"/>
                  <a:pt x="720" y="380"/>
                  <a:pt x="768" y="392"/>
                </a:cubicBezTo>
              </a:path>
            </a:pathLst>
          </a:custGeom>
          <a:noFill/>
          <a:ln w="9525" cap="flat" cmpd="sng">
            <a:solidFill>
              <a:schemeClr val="tx1"/>
            </a:solidFill>
            <a:prstDash val="solid"/>
            <a:round/>
            <a:headEnd/>
            <a:tailEnd/>
          </a:ln>
          <a:effectLst/>
        </p:spPr>
        <p:txBody>
          <a:bodyPr wrap="none" anchor="ctr"/>
          <a:lstStyle/>
          <a:p>
            <a:endParaRPr lang="en-IN"/>
          </a:p>
        </p:txBody>
      </p:sp>
      <p:pic>
        <p:nvPicPr>
          <p:cNvPr id="28677" name="Picture 5"/>
          <p:cNvPicPr>
            <a:picLocks noChangeAspect="1" noChangeArrowheads="1"/>
          </p:cNvPicPr>
          <p:nvPr/>
        </p:nvPicPr>
        <p:blipFill>
          <a:blip r:embed="rId3" cstate="print"/>
          <a:srcRect/>
          <a:stretch>
            <a:fillRect/>
          </a:stretch>
        </p:blipFill>
        <p:spPr bwMode="auto">
          <a:xfrm>
            <a:off x="4267200" y="2743200"/>
            <a:ext cx="2667000" cy="1898650"/>
          </a:xfrm>
          <a:prstGeom prst="rect">
            <a:avLst/>
          </a:prstGeom>
          <a:noFill/>
          <a:ln w="9525">
            <a:noFill/>
            <a:miter lim="800000"/>
            <a:headEnd/>
            <a:tailEnd/>
          </a:ln>
          <a:effectLst/>
        </p:spPr>
      </p:pic>
      <p:pic>
        <p:nvPicPr>
          <p:cNvPr id="28678" name="Picture 6"/>
          <p:cNvPicPr>
            <a:picLocks noChangeAspect="1" noChangeArrowheads="1"/>
          </p:cNvPicPr>
          <p:nvPr/>
        </p:nvPicPr>
        <p:blipFill>
          <a:blip r:embed="rId4" cstate="print"/>
          <a:srcRect/>
          <a:stretch>
            <a:fillRect/>
          </a:stretch>
        </p:blipFill>
        <p:spPr bwMode="auto">
          <a:xfrm>
            <a:off x="6172200" y="2514600"/>
            <a:ext cx="2828925" cy="647700"/>
          </a:xfrm>
          <a:prstGeom prst="rect">
            <a:avLst/>
          </a:prstGeom>
          <a:noFill/>
          <a:ln w="9525">
            <a:noFill/>
            <a:miter lim="800000"/>
            <a:headEnd/>
            <a:tailEnd/>
          </a:ln>
          <a:effec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r>
              <a:rPr lang="en-US"/>
              <a:t>Color Example</a:t>
            </a:r>
          </a:p>
        </p:txBody>
      </p:sp>
      <p:sp>
        <p:nvSpPr>
          <p:cNvPr id="89091" name="Rectangle 3"/>
          <p:cNvSpPr>
            <a:spLocks noGrp="1" noChangeArrowheads="1"/>
          </p:cNvSpPr>
          <p:nvPr>
            <p:ph type="body" idx="1"/>
          </p:nvPr>
        </p:nvSpPr>
        <p:spPr/>
        <p:txBody>
          <a:bodyPr/>
          <a:lstStyle/>
          <a:p>
            <a:r>
              <a:rPr lang="en-US"/>
              <a:t>http://davis.wpi.edu/~matt/courses/soms/applet.html</a:t>
            </a:r>
          </a:p>
          <a:p>
            <a:endParaRPr lang="en-US"/>
          </a:p>
        </p:txBody>
      </p:sp>
      <p:pic>
        <p:nvPicPr>
          <p:cNvPr id="89092" name="Picture 4"/>
          <p:cNvPicPr>
            <a:picLocks noChangeAspect="1" noChangeArrowheads="1"/>
          </p:cNvPicPr>
          <p:nvPr/>
        </p:nvPicPr>
        <p:blipFill>
          <a:blip r:embed="rId3" cstate="print"/>
          <a:srcRect/>
          <a:stretch>
            <a:fillRect/>
          </a:stretch>
        </p:blipFill>
        <p:spPr bwMode="auto">
          <a:xfrm>
            <a:off x="2819400" y="3048000"/>
            <a:ext cx="3505200" cy="3405188"/>
          </a:xfrm>
          <a:prstGeom prst="rect">
            <a:avLst/>
          </a:prstGeom>
          <a:noFill/>
          <a:ln w="9525">
            <a:noFill/>
            <a:miter lim="800000"/>
            <a:headEnd/>
            <a:tailEnd/>
          </a:ln>
          <a:effec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en-US"/>
              <a:t>Kohonen Network Examples</a:t>
            </a:r>
          </a:p>
        </p:txBody>
      </p:sp>
      <p:sp>
        <p:nvSpPr>
          <p:cNvPr id="91139" name="Rectangle 3"/>
          <p:cNvSpPr>
            <a:spLocks noGrp="1" noChangeArrowheads="1"/>
          </p:cNvSpPr>
          <p:nvPr>
            <p:ph type="body" idx="1"/>
          </p:nvPr>
        </p:nvSpPr>
        <p:spPr/>
        <p:txBody>
          <a:bodyPr/>
          <a:lstStyle/>
          <a:p>
            <a:r>
              <a:rPr lang="en-US"/>
              <a:t>Document Map: http://websom.hut.fi/websom/milliondemo/html/root.html</a:t>
            </a:r>
          </a:p>
          <a:p>
            <a:endParaRPr lang="en-US"/>
          </a:p>
          <a:p>
            <a:endParaRPr lang="en-US"/>
          </a:p>
        </p:txBody>
      </p:sp>
      <p:pic>
        <p:nvPicPr>
          <p:cNvPr id="91140" name="Picture 4"/>
          <p:cNvPicPr>
            <a:picLocks noChangeAspect="1" noChangeArrowheads="1"/>
          </p:cNvPicPr>
          <p:nvPr/>
        </p:nvPicPr>
        <p:blipFill>
          <a:blip r:embed="rId3" cstate="print"/>
          <a:srcRect/>
          <a:stretch>
            <a:fillRect/>
          </a:stretch>
        </p:blipFill>
        <p:spPr bwMode="auto">
          <a:xfrm>
            <a:off x="914400" y="3886200"/>
            <a:ext cx="2457450" cy="1638300"/>
          </a:xfrm>
          <a:prstGeom prst="rect">
            <a:avLst/>
          </a:prstGeom>
          <a:noFill/>
          <a:ln w="9525">
            <a:noFill/>
            <a:miter lim="800000"/>
            <a:headEnd/>
            <a:tailEnd/>
          </a:ln>
          <a:effec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a:xfrm>
            <a:off x="762000" y="0"/>
            <a:ext cx="7772400" cy="1143000"/>
          </a:xfrm>
        </p:spPr>
        <p:txBody>
          <a:bodyPr/>
          <a:lstStyle/>
          <a:p>
            <a:r>
              <a:rPr lang="en-US"/>
              <a:t>Poverty Map</a:t>
            </a:r>
          </a:p>
        </p:txBody>
      </p:sp>
      <p:pic>
        <p:nvPicPr>
          <p:cNvPr id="93187" name="Picture 3" descr="poverty map"/>
          <p:cNvPicPr>
            <a:picLocks noChangeAspect="1" noChangeArrowheads="1"/>
          </p:cNvPicPr>
          <p:nvPr/>
        </p:nvPicPr>
        <p:blipFill>
          <a:blip r:embed="rId3" cstate="print"/>
          <a:srcRect/>
          <a:stretch>
            <a:fillRect/>
          </a:stretch>
        </p:blipFill>
        <p:spPr bwMode="auto">
          <a:xfrm>
            <a:off x="533400" y="1143000"/>
            <a:ext cx="4648200" cy="2733675"/>
          </a:xfrm>
          <a:prstGeom prst="rect">
            <a:avLst/>
          </a:prstGeom>
          <a:noFill/>
        </p:spPr>
      </p:pic>
      <p:pic>
        <p:nvPicPr>
          <p:cNvPr id="93188" name="Picture 4"/>
          <p:cNvPicPr>
            <a:picLocks noChangeAspect="1" noChangeArrowheads="1"/>
          </p:cNvPicPr>
          <p:nvPr/>
        </p:nvPicPr>
        <p:blipFill>
          <a:blip r:embed="rId4" cstate="print"/>
          <a:srcRect/>
          <a:stretch>
            <a:fillRect/>
          </a:stretch>
        </p:blipFill>
        <p:spPr bwMode="auto">
          <a:xfrm>
            <a:off x="4038600" y="3962400"/>
            <a:ext cx="4343400" cy="2714625"/>
          </a:xfrm>
          <a:prstGeom prst="rect">
            <a:avLst/>
          </a:prstGeom>
          <a:noFill/>
          <a:ln w="9525">
            <a:noFill/>
            <a:miter lim="800000"/>
            <a:headEnd/>
            <a:tailEnd/>
          </a:ln>
          <a:effectLst/>
        </p:spPr>
      </p:pic>
      <p:sp>
        <p:nvSpPr>
          <p:cNvPr id="93189" name="Text Box 5"/>
          <p:cNvSpPr txBox="1">
            <a:spLocks noChangeArrowheads="1"/>
          </p:cNvSpPr>
          <p:nvPr/>
        </p:nvSpPr>
        <p:spPr bwMode="auto">
          <a:xfrm>
            <a:off x="5638800" y="1447800"/>
            <a:ext cx="3357563" cy="1187450"/>
          </a:xfrm>
          <a:prstGeom prst="rect">
            <a:avLst/>
          </a:prstGeom>
          <a:noFill/>
          <a:ln w="9525">
            <a:noFill/>
            <a:miter lim="800000"/>
            <a:headEnd/>
            <a:tailEnd/>
          </a:ln>
          <a:effectLst/>
        </p:spPr>
        <p:txBody>
          <a:bodyPr>
            <a:spAutoFit/>
          </a:bodyPr>
          <a:lstStyle/>
          <a:p>
            <a:pPr>
              <a:spcBef>
                <a:spcPct val="20000"/>
              </a:spcBef>
            </a:pPr>
            <a:r>
              <a:rPr lang="en-US"/>
              <a:t>http://www.cis.hut.fi/research/som-research/worldmap.html</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p:txBody>
          <a:bodyPr/>
          <a:lstStyle/>
          <a:p>
            <a:r>
              <a:rPr lang="en-US"/>
              <a:t>SOM for Classification</a:t>
            </a:r>
          </a:p>
        </p:txBody>
      </p:sp>
      <p:sp>
        <p:nvSpPr>
          <p:cNvPr id="95235" name="Rectangle 3"/>
          <p:cNvSpPr>
            <a:spLocks noGrp="1" noChangeArrowheads="1"/>
          </p:cNvSpPr>
          <p:nvPr>
            <p:ph type="body" idx="1"/>
          </p:nvPr>
        </p:nvSpPr>
        <p:spPr/>
        <p:txBody>
          <a:bodyPr/>
          <a:lstStyle/>
          <a:p>
            <a:r>
              <a:rPr lang="en-US" sz="2400"/>
              <a:t>A generated map can also be used for classification</a:t>
            </a:r>
          </a:p>
          <a:p>
            <a:r>
              <a:rPr lang="en-US" sz="2400"/>
              <a:t>Human can assign a class to a data point, or use the strongest weight as the prototype for the data point</a:t>
            </a:r>
          </a:p>
          <a:p>
            <a:r>
              <a:rPr lang="en-US" sz="2400"/>
              <a:t>For a new test case, calculate the winning node and classify it as the class it is closest to</a:t>
            </a:r>
          </a:p>
          <a:p>
            <a:r>
              <a:rPr lang="en-US" sz="2400"/>
              <a:t>Handwriting recognition example: </a:t>
            </a:r>
            <a:r>
              <a:rPr lang="en-US" sz="2800"/>
              <a:t>http://fbim.fh-regensburg.de/~saj39122/begrolu/kohonen.html</a:t>
            </a:r>
          </a:p>
          <a:p>
            <a:endParaRPr lang="en-US" sz="2400"/>
          </a:p>
          <a:p>
            <a:endParaRPr lang="en-US" sz="240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xfrm>
            <a:off x="381000" y="609600"/>
            <a:ext cx="8077200" cy="1143000"/>
          </a:xfrm>
        </p:spPr>
        <p:txBody>
          <a:bodyPr/>
          <a:lstStyle/>
          <a:p>
            <a:r>
              <a:rPr lang="en-US" sz="4000"/>
              <a:t>Comparison of Brains and Traditional Computers</a:t>
            </a:r>
          </a:p>
        </p:txBody>
      </p:sp>
      <p:sp>
        <p:nvSpPr>
          <p:cNvPr id="64515" name="Rectangle 3"/>
          <p:cNvSpPr>
            <a:spLocks noGrp="1" noChangeArrowheads="1"/>
          </p:cNvSpPr>
          <p:nvPr>
            <p:ph type="body" sz="half" idx="1"/>
          </p:nvPr>
        </p:nvSpPr>
        <p:spPr>
          <a:xfrm>
            <a:off x="685800" y="2590800"/>
            <a:ext cx="3810000" cy="3429000"/>
          </a:xfrm>
        </p:spPr>
        <p:txBody>
          <a:bodyPr/>
          <a:lstStyle/>
          <a:p>
            <a:r>
              <a:rPr lang="en-US" sz="2400"/>
              <a:t>200 billion neurons, 32 trillion synapses</a:t>
            </a:r>
          </a:p>
          <a:p>
            <a:r>
              <a:rPr lang="en-US" sz="2400"/>
              <a:t>Element size: 10</a:t>
            </a:r>
            <a:r>
              <a:rPr lang="en-US" sz="2400" baseline="30000"/>
              <a:t>-6</a:t>
            </a:r>
            <a:r>
              <a:rPr lang="en-US" sz="2400" baseline="-25000"/>
              <a:t> </a:t>
            </a:r>
            <a:r>
              <a:rPr lang="en-US" sz="2400"/>
              <a:t>m</a:t>
            </a:r>
          </a:p>
          <a:p>
            <a:r>
              <a:rPr lang="en-US" sz="2400"/>
              <a:t>Energy use: 25W</a:t>
            </a:r>
          </a:p>
          <a:p>
            <a:r>
              <a:rPr lang="en-US" sz="2400"/>
              <a:t>Processing speed:  100 Hz</a:t>
            </a:r>
          </a:p>
          <a:p>
            <a:r>
              <a:rPr lang="en-US" sz="2400"/>
              <a:t>Parallel, Distributed</a:t>
            </a:r>
          </a:p>
          <a:p>
            <a:r>
              <a:rPr lang="en-US" sz="2400"/>
              <a:t>Fault Tolerant</a:t>
            </a:r>
          </a:p>
          <a:p>
            <a:r>
              <a:rPr lang="en-US" sz="2400"/>
              <a:t>Learns: Yes</a:t>
            </a:r>
          </a:p>
          <a:p>
            <a:r>
              <a:rPr lang="en-US" sz="2400"/>
              <a:t>Intelligent/Conscious: Usually</a:t>
            </a:r>
          </a:p>
        </p:txBody>
      </p:sp>
      <p:sp>
        <p:nvSpPr>
          <p:cNvPr id="64516" name="Rectangle 4"/>
          <p:cNvSpPr>
            <a:spLocks noGrp="1" noChangeArrowheads="1"/>
          </p:cNvSpPr>
          <p:nvPr>
            <p:ph type="body" sz="half" idx="2"/>
          </p:nvPr>
        </p:nvSpPr>
        <p:spPr>
          <a:xfrm>
            <a:off x="4648200" y="2590800"/>
            <a:ext cx="4267200" cy="3429000"/>
          </a:xfrm>
        </p:spPr>
        <p:txBody>
          <a:bodyPr/>
          <a:lstStyle/>
          <a:p>
            <a:r>
              <a:rPr lang="en-US" sz="2400"/>
              <a:t>1 billion bytes RAM but trillions of bytes on disk</a:t>
            </a:r>
          </a:p>
          <a:p>
            <a:r>
              <a:rPr lang="en-US" sz="2400"/>
              <a:t>Element size: 10</a:t>
            </a:r>
            <a:r>
              <a:rPr lang="en-US" sz="2400" baseline="30000"/>
              <a:t>-9 </a:t>
            </a:r>
            <a:r>
              <a:rPr lang="en-US" sz="2400"/>
              <a:t>m</a:t>
            </a:r>
          </a:p>
          <a:p>
            <a:r>
              <a:rPr lang="en-US" sz="2400"/>
              <a:t>Energy watt: 30-90W (CPU)</a:t>
            </a:r>
          </a:p>
          <a:p>
            <a:r>
              <a:rPr lang="en-US" sz="2400"/>
              <a:t>Processing speed: 10</a:t>
            </a:r>
            <a:r>
              <a:rPr lang="en-US" sz="2400" baseline="30000"/>
              <a:t>9 </a:t>
            </a:r>
            <a:r>
              <a:rPr lang="en-US" sz="2400"/>
              <a:t>Hz</a:t>
            </a:r>
          </a:p>
          <a:p>
            <a:r>
              <a:rPr lang="en-US" sz="2400"/>
              <a:t>Serial, Centralized</a:t>
            </a:r>
          </a:p>
          <a:p>
            <a:r>
              <a:rPr lang="en-US" sz="2400"/>
              <a:t>Generally not Fault Tolerant</a:t>
            </a:r>
          </a:p>
          <a:p>
            <a:r>
              <a:rPr lang="en-US" sz="2400"/>
              <a:t>Learns: Some</a:t>
            </a:r>
          </a:p>
          <a:p>
            <a:r>
              <a:rPr lang="en-US" sz="2400"/>
              <a:t>Intelligent/Conscious:  Generally No</a:t>
            </a:r>
          </a:p>
        </p:txBody>
      </p:sp>
      <p:pic>
        <p:nvPicPr>
          <p:cNvPr id="64517" name="Picture 5"/>
          <p:cNvPicPr>
            <a:picLocks noChangeAspect="1" noChangeArrowheads="1"/>
          </p:cNvPicPr>
          <p:nvPr/>
        </p:nvPicPr>
        <p:blipFill>
          <a:blip r:embed="rId3" cstate="print"/>
          <a:srcRect/>
          <a:stretch>
            <a:fillRect/>
          </a:stretch>
        </p:blipFill>
        <p:spPr bwMode="auto">
          <a:xfrm>
            <a:off x="1612900" y="1752600"/>
            <a:ext cx="769938" cy="838200"/>
          </a:xfrm>
          <a:prstGeom prst="rect">
            <a:avLst/>
          </a:prstGeom>
          <a:noFill/>
          <a:ln w="9525">
            <a:noFill/>
            <a:miter lim="800000"/>
            <a:headEnd/>
            <a:tailEnd/>
          </a:ln>
          <a:effectLst/>
        </p:spPr>
      </p:pic>
      <p:pic>
        <p:nvPicPr>
          <p:cNvPr id="64518" name="Picture 6"/>
          <p:cNvPicPr>
            <a:picLocks noChangeAspect="1" noChangeArrowheads="1"/>
          </p:cNvPicPr>
          <p:nvPr/>
        </p:nvPicPr>
        <p:blipFill>
          <a:blip r:embed="rId4" cstate="print"/>
          <a:srcRect/>
          <a:stretch>
            <a:fillRect/>
          </a:stretch>
        </p:blipFill>
        <p:spPr bwMode="auto">
          <a:xfrm>
            <a:off x="5867400" y="1905000"/>
            <a:ext cx="914400" cy="719138"/>
          </a:xfrm>
          <a:prstGeom prst="rect">
            <a:avLst/>
          </a:prstGeom>
          <a:noFill/>
          <a:ln w="9525">
            <a:noFill/>
            <a:miter lim="800000"/>
            <a:headEnd/>
            <a:tailEnd/>
          </a:ln>
          <a:effectLst/>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p:txBody>
          <a:bodyPr/>
          <a:lstStyle/>
          <a:p>
            <a:r>
              <a:rPr lang="en-US" sz="4000"/>
              <a:t>Psychological and Biological Considerations of Neural Networks</a:t>
            </a:r>
          </a:p>
        </p:txBody>
      </p:sp>
      <p:sp>
        <p:nvSpPr>
          <p:cNvPr id="97283" name="Rectangle 3"/>
          <p:cNvSpPr>
            <a:spLocks noGrp="1" noChangeArrowheads="1"/>
          </p:cNvSpPr>
          <p:nvPr>
            <p:ph type="body" idx="1"/>
          </p:nvPr>
        </p:nvSpPr>
        <p:spPr>
          <a:xfrm>
            <a:off x="381000" y="1981200"/>
            <a:ext cx="8077200" cy="4648200"/>
          </a:xfrm>
        </p:spPr>
        <p:txBody>
          <a:bodyPr/>
          <a:lstStyle/>
          <a:p>
            <a:pPr>
              <a:lnSpc>
                <a:spcPct val="90000"/>
              </a:lnSpc>
            </a:pPr>
            <a:r>
              <a:rPr lang="en-US" sz="2400"/>
              <a:t>Psychological</a:t>
            </a:r>
          </a:p>
          <a:p>
            <a:pPr lvl="1">
              <a:lnSpc>
                <a:spcPct val="90000"/>
              </a:lnSpc>
            </a:pPr>
            <a:r>
              <a:rPr lang="en-US" sz="2000"/>
              <a:t>Neural network models learn, exhibit some behavior similar to humans, based loosely on brains</a:t>
            </a:r>
          </a:p>
          <a:p>
            <a:pPr lvl="1">
              <a:lnSpc>
                <a:spcPct val="90000"/>
              </a:lnSpc>
            </a:pPr>
            <a:r>
              <a:rPr lang="en-US" sz="2000"/>
              <a:t>Create their own algorithms instead of being explicitly programmed</a:t>
            </a:r>
          </a:p>
          <a:p>
            <a:pPr lvl="1">
              <a:lnSpc>
                <a:spcPct val="90000"/>
              </a:lnSpc>
            </a:pPr>
            <a:r>
              <a:rPr lang="en-US" sz="2000"/>
              <a:t>Operate under noisy data</a:t>
            </a:r>
          </a:p>
          <a:p>
            <a:pPr lvl="1">
              <a:lnSpc>
                <a:spcPct val="90000"/>
              </a:lnSpc>
            </a:pPr>
            <a:r>
              <a:rPr lang="en-US" sz="2000"/>
              <a:t>Fault tolerant and graceful degradation</a:t>
            </a:r>
          </a:p>
          <a:p>
            <a:pPr lvl="1">
              <a:lnSpc>
                <a:spcPct val="90000"/>
              </a:lnSpc>
            </a:pPr>
            <a:r>
              <a:rPr lang="en-US" sz="2000"/>
              <a:t>Knowledge is distributed, yet still some localization</a:t>
            </a:r>
          </a:p>
          <a:p>
            <a:pPr lvl="2">
              <a:lnSpc>
                <a:spcPct val="90000"/>
              </a:lnSpc>
            </a:pPr>
            <a:r>
              <a:rPr lang="en-US" sz="1800"/>
              <a:t>Lashley’s search for engrams</a:t>
            </a:r>
          </a:p>
          <a:p>
            <a:pPr>
              <a:lnSpc>
                <a:spcPct val="90000"/>
              </a:lnSpc>
            </a:pPr>
            <a:r>
              <a:rPr lang="en-US" sz="2400"/>
              <a:t>Biological</a:t>
            </a:r>
          </a:p>
          <a:p>
            <a:pPr lvl="1">
              <a:lnSpc>
                <a:spcPct val="90000"/>
              </a:lnSpc>
            </a:pPr>
            <a:r>
              <a:rPr lang="en-US" sz="2000"/>
              <a:t>Learning in the visual cortex shortly after birth seems to correlate with the pattern discrimination that emerges from Kohonen Networks</a:t>
            </a:r>
          </a:p>
          <a:p>
            <a:pPr lvl="1">
              <a:lnSpc>
                <a:spcPct val="90000"/>
              </a:lnSpc>
            </a:pPr>
            <a:r>
              <a:rPr lang="en-US" sz="2000"/>
              <a:t>Criticisms of the mechanism to update weights;  mathematically driven; feedforward supervised network unrealistic</a:t>
            </a:r>
          </a:p>
          <a:p>
            <a:pPr lvl="1">
              <a:lnSpc>
                <a:spcPct val="90000"/>
              </a:lnSpc>
            </a:pPr>
            <a:endParaRPr lang="en-US" sz="2000"/>
          </a:p>
          <a:p>
            <a:pPr lvl="1">
              <a:lnSpc>
                <a:spcPct val="90000"/>
              </a:lnSpc>
            </a:pPr>
            <a:endParaRPr lang="en-US" sz="2000"/>
          </a:p>
          <a:p>
            <a:pPr lvl="1">
              <a:lnSpc>
                <a:spcPct val="90000"/>
              </a:lnSpc>
            </a:pPr>
            <a:endParaRPr lang="en-US" sz="200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a:xfrm>
            <a:off x="685800" y="-152400"/>
            <a:ext cx="7772400" cy="1143000"/>
          </a:xfrm>
        </p:spPr>
        <p:txBody>
          <a:bodyPr/>
          <a:lstStyle/>
          <a:p>
            <a:r>
              <a:rPr lang="en-US"/>
              <a:t>Connectionism</a:t>
            </a:r>
          </a:p>
        </p:txBody>
      </p:sp>
      <p:sp>
        <p:nvSpPr>
          <p:cNvPr id="99331" name="Rectangle 3"/>
          <p:cNvSpPr>
            <a:spLocks noGrp="1" noChangeArrowheads="1"/>
          </p:cNvSpPr>
          <p:nvPr>
            <p:ph type="body" idx="1"/>
          </p:nvPr>
        </p:nvSpPr>
        <p:spPr>
          <a:xfrm>
            <a:off x="457200" y="914400"/>
            <a:ext cx="8229600" cy="4953000"/>
          </a:xfrm>
        </p:spPr>
        <p:txBody>
          <a:bodyPr/>
          <a:lstStyle/>
          <a:p>
            <a:pPr>
              <a:lnSpc>
                <a:spcPct val="80000"/>
              </a:lnSpc>
            </a:pPr>
            <a:r>
              <a:rPr lang="en-US" sz="2400"/>
              <a:t>What’s hard for neural networks?  Activities beyond recognition, e.g.:</a:t>
            </a:r>
          </a:p>
          <a:p>
            <a:pPr lvl="1">
              <a:lnSpc>
                <a:spcPct val="80000"/>
              </a:lnSpc>
            </a:pPr>
            <a:r>
              <a:rPr lang="en-US" sz="2000"/>
              <a:t>Variable binding </a:t>
            </a:r>
          </a:p>
          <a:p>
            <a:pPr lvl="1">
              <a:lnSpc>
                <a:spcPct val="80000"/>
              </a:lnSpc>
            </a:pPr>
            <a:r>
              <a:rPr lang="en-US" sz="2000"/>
              <a:t>Recursion </a:t>
            </a:r>
          </a:p>
          <a:p>
            <a:pPr lvl="1">
              <a:lnSpc>
                <a:spcPct val="80000"/>
              </a:lnSpc>
            </a:pPr>
            <a:r>
              <a:rPr lang="en-US" sz="2000"/>
              <a:t>Reflection </a:t>
            </a:r>
          </a:p>
          <a:p>
            <a:pPr lvl="1">
              <a:lnSpc>
                <a:spcPct val="80000"/>
              </a:lnSpc>
            </a:pPr>
            <a:r>
              <a:rPr lang="en-US" sz="2000"/>
              <a:t>Structured representations </a:t>
            </a:r>
          </a:p>
          <a:p>
            <a:pPr>
              <a:lnSpc>
                <a:spcPct val="80000"/>
              </a:lnSpc>
            </a:pPr>
            <a:r>
              <a:rPr lang="en-US" sz="2400"/>
              <a:t>Connectionist and Symbolic Models</a:t>
            </a:r>
          </a:p>
          <a:p>
            <a:pPr lvl="1">
              <a:lnSpc>
                <a:spcPct val="80000"/>
              </a:lnSpc>
            </a:pPr>
            <a:r>
              <a:rPr lang="en-US" sz="2000"/>
              <a:t>The Central Paradox of Cognition (Smolensky et al., 1992):</a:t>
            </a:r>
          </a:p>
          <a:p>
            <a:pPr lvl="1">
              <a:lnSpc>
                <a:spcPct val="80000"/>
              </a:lnSpc>
            </a:pPr>
            <a:r>
              <a:rPr lang="en-US" sz="2000"/>
              <a:t>"Formal theories of logical reasoning, grammar, and other higher mental faculties compel us to think of the mind as a machine for rule-based manipulation of highly structured arrays of symbols. What we know of the brain compels us to think of human information processing in terms of manipulation of a large unstructured set of numbers, the activity levels of interconnected neurons. Finally, the full richness of human behavior, both in everyday environments and in the controlled environments of the psychological laboratory, seems to defy rule-based description, displaying strong sensitivity to subtle statistical factors in experience, as well as to structural properties of information. To solve the Central Paradox of Cognition is to resolve these contradictions with a unified theory of the organization of the mind, of the brain, of behavior, and of the environment." </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p:txBody>
          <a:bodyPr/>
          <a:lstStyle/>
          <a:p>
            <a:r>
              <a:rPr lang="en-US"/>
              <a:t>Possible Relationships?</a:t>
            </a:r>
          </a:p>
        </p:txBody>
      </p:sp>
      <p:sp>
        <p:nvSpPr>
          <p:cNvPr id="101379" name="Rectangle 3"/>
          <p:cNvSpPr>
            <a:spLocks noGrp="1" noChangeArrowheads="1"/>
          </p:cNvSpPr>
          <p:nvPr>
            <p:ph type="body" idx="1"/>
          </p:nvPr>
        </p:nvSpPr>
        <p:spPr/>
        <p:txBody>
          <a:bodyPr/>
          <a:lstStyle/>
          <a:p>
            <a:r>
              <a:rPr lang="en-US"/>
              <a:t>Symbolic systems implemented via connectionism </a:t>
            </a:r>
          </a:p>
          <a:p>
            <a:pPr lvl="1"/>
            <a:r>
              <a:rPr lang="en-US"/>
              <a:t>Possible to create hierarchies of networks with subnetworks to implement symbolic systems</a:t>
            </a:r>
          </a:p>
          <a:p>
            <a:r>
              <a:rPr lang="en-US"/>
              <a:t>Hybrid model</a:t>
            </a:r>
          </a:p>
          <a:p>
            <a:pPr lvl="1"/>
            <a:r>
              <a:rPr lang="en-US"/>
              <a:t>System consists of two separate components; low-level tasks via connectionism, high-level tasks via symbols</a:t>
            </a:r>
          </a:p>
          <a:p>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r>
              <a:rPr lang="en-US"/>
              <a:t>Proposed Hierarchical Model</a:t>
            </a:r>
          </a:p>
        </p:txBody>
      </p:sp>
      <p:sp>
        <p:nvSpPr>
          <p:cNvPr id="107523" name="Rectangle 3"/>
          <p:cNvSpPr>
            <a:spLocks noGrp="1" noChangeArrowheads="1"/>
          </p:cNvSpPr>
          <p:nvPr>
            <p:ph type="body" idx="1"/>
          </p:nvPr>
        </p:nvSpPr>
        <p:spPr/>
        <p:txBody>
          <a:bodyPr/>
          <a:lstStyle/>
          <a:p>
            <a:r>
              <a:rPr lang="en-US"/>
              <a:t>Jeff Hawkins</a:t>
            </a:r>
          </a:p>
          <a:p>
            <a:r>
              <a:rPr lang="en-US"/>
              <a:t>Founder: Palm Computing, Handspring</a:t>
            </a:r>
          </a:p>
          <a:p>
            <a:r>
              <a:rPr lang="en-US"/>
              <a:t>Deep interest in the brain all his life</a:t>
            </a:r>
          </a:p>
          <a:p>
            <a:r>
              <a:rPr lang="en-US"/>
              <a:t>Book:  “On Intelligence”</a:t>
            </a:r>
          </a:p>
          <a:p>
            <a:pPr lvl="1"/>
            <a:r>
              <a:rPr lang="en-US"/>
              <a:t>Variety of neuroscience research as input</a:t>
            </a:r>
          </a:p>
          <a:p>
            <a:pPr lvl="1"/>
            <a:r>
              <a:rPr lang="en-US"/>
              <a:t>Includes his own ideas, theories, guesses</a:t>
            </a:r>
          </a:p>
          <a:p>
            <a:pPr lvl="1"/>
            <a:r>
              <a:rPr lang="en-US"/>
              <a:t>Increasingly accepted view of the brain</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p:txBody>
          <a:bodyPr/>
          <a:lstStyle/>
          <a:p>
            <a:r>
              <a:rPr lang="en-US"/>
              <a:t>The Cortex</a:t>
            </a:r>
          </a:p>
        </p:txBody>
      </p:sp>
      <p:sp>
        <p:nvSpPr>
          <p:cNvPr id="108547" name="Rectangle 3"/>
          <p:cNvSpPr>
            <a:spLocks noGrp="1" noChangeArrowheads="1"/>
          </p:cNvSpPr>
          <p:nvPr>
            <p:ph type="body" idx="1"/>
          </p:nvPr>
        </p:nvSpPr>
        <p:spPr/>
        <p:txBody>
          <a:bodyPr/>
          <a:lstStyle/>
          <a:p>
            <a:pPr>
              <a:lnSpc>
                <a:spcPct val="90000"/>
              </a:lnSpc>
            </a:pPr>
            <a:r>
              <a:rPr lang="en-US" sz="2800"/>
              <a:t>Hawkins’s point of interest in the brain</a:t>
            </a:r>
          </a:p>
          <a:p>
            <a:pPr lvl="1">
              <a:lnSpc>
                <a:spcPct val="90000"/>
              </a:lnSpc>
            </a:pPr>
            <a:r>
              <a:rPr lang="en-US" sz="2400"/>
              <a:t>“Where the magic happens”</a:t>
            </a:r>
          </a:p>
          <a:p>
            <a:pPr>
              <a:lnSpc>
                <a:spcPct val="90000"/>
              </a:lnSpc>
            </a:pPr>
            <a:r>
              <a:rPr lang="en-US" sz="2800"/>
              <a:t>Hierarchically-arranged in regions</a:t>
            </a:r>
          </a:p>
          <a:p>
            <a:pPr>
              <a:lnSpc>
                <a:spcPct val="90000"/>
              </a:lnSpc>
            </a:pPr>
            <a:r>
              <a:rPr lang="en-US" sz="2800"/>
              <a:t>Communication up the hierarchy</a:t>
            </a:r>
          </a:p>
          <a:p>
            <a:pPr lvl="1">
              <a:lnSpc>
                <a:spcPct val="90000"/>
              </a:lnSpc>
            </a:pPr>
            <a:r>
              <a:rPr lang="en-US" sz="2400"/>
              <a:t>Regions classify patterns of their inputs</a:t>
            </a:r>
          </a:p>
          <a:p>
            <a:pPr lvl="1">
              <a:lnSpc>
                <a:spcPct val="90000"/>
              </a:lnSpc>
            </a:pPr>
            <a:r>
              <a:rPr lang="en-US" sz="2400"/>
              <a:t>Regions output a ‘named’ pattern up the hierarchy</a:t>
            </a:r>
          </a:p>
          <a:p>
            <a:pPr>
              <a:lnSpc>
                <a:spcPct val="90000"/>
              </a:lnSpc>
            </a:pPr>
            <a:r>
              <a:rPr lang="en-US" sz="2800"/>
              <a:t>Communication down the hierarchy</a:t>
            </a:r>
          </a:p>
          <a:p>
            <a:pPr lvl="1">
              <a:lnSpc>
                <a:spcPct val="90000"/>
              </a:lnSpc>
            </a:pPr>
            <a:r>
              <a:rPr lang="en-US" sz="2400"/>
              <a:t>A high-level region has made a prediction</a:t>
            </a:r>
          </a:p>
          <a:p>
            <a:pPr lvl="1">
              <a:lnSpc>
                <a:spcPct val="90000"/>
              </a:lnSpc>
            </a:pPr>
            <a:r>
              <a:rPr lang="en-US" sz="2400"/>
              <a:t>Alerts lower-level regions what to expect </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p:txBody>
          <a:bodyPr/>
          <a:lstStyle/>
          <a:p>
            <a:r>
              <a:rPr lang="en-US"/>
              <a:t>Hawkins Quotes</a:t>
            </a:r>
          </a:p>
        </p:txBody>
      </p:sp>
      <p:sp>
        <p:nvSpPr>
          <p:cNvPr id="110595" name="Rectangle 3"/>
          <p:cNvSpPr>
            <a:spLocks noGrp="1" noChangeArrowheads="1"/>
          </p:cNvSpPr>
          <p:nvPr>
            <p:ph type="body" idx="1"/>
          </p:nvPr>
        </p:nvSpPr>
        <p:spPr/>
        <p:txBody>
          <a:bodyPr/>
          <a:lstStyle/>
          <a:p>
            <a:pPr>
              <a:lnSpc>
                <a:spcPct val="90000"/>
              </a:lnSpc>
              <a:buFontTx/>
              <a:buNone/>
            </a:pPr>
            <a:r>
              <a:rPr lang="en-US"/>
              <a:t>“The human cortex is particularly large and therefore has a massive memory capacity.  It is constantly predicting what you will see, hear and feel, mostly in ways you are unconscious of.  These predictions are our thoughts, and when combined with sensory inputs, they are our perceptions.   I call this view of the brain the </a:t>
            </a:r>
            <a:r>
              <a:rPr lang="en-US" i="1"/>
              <a:t>memory-prediction framework</a:t>
            </a:r>
            <a:r>
              <a:rPr lang="en-US"/>
              <a:t> of intelligence.”</a:t>
            </a:r>
            <a:endParaRPr lang="en-US" sz="4800"/>
          </a:p>
          <a:p>
            <a:pPr>
              <a:lnSpc>
                <a:spcPct val="90000"/>
              </a:lnSpc>
            </a:pPr>
            <a:endParaRPr 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p:txBody>
          <a:bodyPr/>
          <a:lstStyle/>
          <a:p>
            <a:r>
              <a:rPr lang="en-US"/>
              <a:t>Hawkins Quotes</a:t>
            </a:r>
          </a:p>
        </p:txBody>
      </p:sp>
      <p:sp>
        <p:nvSpPr>
          <p:cNvPr id="111619" name="Rectangle 3"/>
          <p:cNvSpPr>
            <a:spLocks noGrp="1" noChangeArrowheads="1"/>
          </p:cNvSpPr>
          <p:nvPr>
            <p:ph type="body" idx="1"/>
          </p:nvPr>
        </p:nvSpPr>
        <p:spPr/>
        <p:txBody>
          <a:bodyPr/>
          <a:lstStyle/>
          <a:p>
            <a:pPr>
              <a:buFontTx/>
              <a:buNone/>
            </a:pPr>
            <a:r>
              <a:rPr lang="en-US"/>
              <a:t>“Your brain constantly makes predictions about the very fabric of the world we live in, and it does so in a parallel fashion.   It will just as readily detect an odd texture, a misshapen nose, or an unusual motion. It isn’t obvious how pervasive these mostly unconscious predictions are, which is perhaps why we missed their importance.”</a:t>
            </a:r>
            <a:endParaRPr lang="en-US" sz="4800"/>
          </a:p>
          <a:p>
            <a:endParaRPr 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p:txBody>
          <a:bodyPr/>
          <a:lstStyle/>
          <a:p>
            <a:r>
              <a:rPr lang="en-US"/>
              <a:t>Hawkins Quotes</a:t>
            </a:r>
          </a:p>
        </p:txBody>
      </p:sp>
      <p:sp>
        <p:nvSpPr>
          <p:cNvPr id="112643" name="Rectangle 3"/>
          <p:cNvSpPr>
            <a:spLocks noGrp="1" noChangeArrowheads="1"/>
          </p:cNvSpPr>
          <p:nvPr>
            <p:ph type="body" idx="1"/>
          </p:nvPr>
        </p:nvSpPr>
        <p:spPr/>
        <p:txBody>
          <a:bodyPr/>
          <a:lstStyle/>
          <a:p>
            <a:pPr>
              <a:buFontTx/>
              <a:buNone/>
            </a:pPr>
            <a:r>
              <a:rPr lang="en-US"/>
              <a:t>“Your brain constantly makes predictions about the very fabric of the world we live in, and it does so in a parallel fashion.   It will just as readily detect an odd texture, a misshapen nose, or an unusual motion. It isn’t obvious how pervasive these mostly unconscious predictions are, which is perhaps why we missed their importance.”</a:t>
            </a:r>
            <a:endParaRPr lang="en-US" sz="4800"/>
          </a:p>
          <a:p>
            <a:endParaRPr 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p:txBody>
          <a:bodyPr/>
          <a:lstStyle/>
          <a:p>
            <a:r>
              <a:rPr lang="en-US"/>
              <a:t>Hawkins Quotes</a:t>
            </a:r>
          </a:p>
        </p:txBody>
      </p:sp>
      <p:sp>
        <p:nvSpPr>
          <p:cNvPr id="113667" name="Rectangle 3"/>
          <p:cNvSpPr>
            <a:spLocks noGrp="1" noChangeArrowheads="1"/>
          </p:cNvSpPr>
          <p:nvPr>
            <p:ph type="body" idx="1"/>
          </p:nvPr>
        </p:nvSpPr>
        <p:spPr>
          <a:xfrm>
            <a:off x="685800" y="1676400"/>
            <a:ext cx="7772400" cy="4114800"/>
          </a:xfrm>
        </p:spPr>
        <p:txBody>
          <a:bodyPr/>
          <a:lstStyle/>
          <a:p>
            <a:pPr>
              <a:lnSpc>
                <a:spcPct val="90000"/>
              </a:lnSpc>
              <a:buFontTx/>
              <a:buNone/>
            </a:pPr>
            <a:r>
              <a:rPr lang="en-US"/>
              <a:t>“Suppose when you are out, I sneak over to your home and change something about your door.   It could be almost anything. I could move the knob over by and inch, change a round knob into a thumb latch, or turn it from brass to chrome….  When you come home that day and attempt to open the door, you will quickly detect that                  something is wrong.”</a:t>
            </a:r>
          </a:p>
          <a:p>
            <a:pPr>
              <a:lnSpc>
                <a:spcPct val="90000"/>
              </a:lnSpc>
              <a:buFontTx/>
              <a:buNone/>
            </a:pPr>
            <a:endParaRPr lang="en-US" sz="4800"/>
          </a:p>
          <a:p>
            <a:pPr>
              <a:lnSpc>
                <a:spcPct val="90000"/>
              </a:lnSpc>
            </a:pPr>
            <a:endParaRPr 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p:txBody>
          <a:bodyPr/>
          <a:lstStyle/>
          <a:p>
            <a:r>
              <a:rPr lang="en-US"/>
              <a:t>Prediction</a:t>
            </a:r>
          </a:p>
        </p:txBody>
      </p:sp>
      <p:sp>
        <p:nvSpPr>
          <p:cNvPr id="119811" name="Rectangle 3"/>
          <p:cNvSpPr>
            <a:spLocks noGrp="1" noChangeArrowheads="1"/>
          </p:cNvSpPr>
          <p:nvPr>
            <p:ph type="body" idx="1"/>
          </p:nvPr>
        </p:nvSpPr>
        <p:spPr/>
        <p:txBody>
          <a:bodyPr/>
          <a:lstStyle/>
          <a:p>
            <a:r>
              <a:rPr lang="en-US"/>
              <a:t>Prediction means that the neurons involved in sensing your door become active in advance of them actually receiving sensory input.</a:t>
            </a:r>
          </a:p>
          <a:p>
            <a:pPr lvl="1"/>
            <a:r>
              <a:rPr lang="en-US"/>
              <a:t>When the sensory input does arrive, it is compared with what is expected.</a:t>
            </a:r>
          </a:p>
          <a:p>
            <a:pPr lvl="1"/>
            <a:r>
              <a:rPr lang="en-US"/>
              <a:t>Two way communication;  classification up the hierarchy, prediction down the hierarchy</a:t>
            </a:r>
            <a:endParaRPr lang="en-US" sz="4400"/>
          </a:p>
          <a:p>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685800" y="304800"/>
            <a:ext cx="7772400" cy="1143000"/>
          </a:xfrm>
        </p:spPr>
        <p:txBody>
          <a:bodyPr/>
          <a:lstStyle/>
          <a:p>
            <a:r>
              <a:rPr lang="en-US"/>
              <a:t>Biological Inspiration</a:t>
            </a:r>
          </a:p>
        </p:txBody>
      </p:sp>
      <p:sp>
        <p:nvSpPr>
          <p:cNvPr id="66563" name="Rectangle 3"/>
          <p:cNvSpPr>
            <a:spLocks noGrp="1" noChangeArrowheads="1"/>
          </p:cNvSpPr>
          <p:nvPr>
            <p:ph type="body" idx="1"/>
          </p:nvPr>
        </p:nvSpPr>
        <p:spPr>
          <a:xfrm>
            <a:off x="1371600" y="5410200"/>
            <a:ext cx="7772400" cy="1447800"/>
          </a:xfrm>
        </p:spPr>
        <p:txBody>
          <a:bodyPr/>
          <a:lstStyle/>
          <a:p>
            <a:pPr>
              <a:buFontTx/>
              <a:buNone/>
            </a:pPr>
            <a:r>
              <a:rPr lang="en-US" sz="2400"/>
              <a:t>“My brain: It's my second favorite organ.”</a:t>
            </a:r>
          </a:p>
          <a:p>
            <a:pPr>
              <a:buFontTx/>
              <a:buNone/>
            </a:pPr>
            <a:r>
              <a:rPr lang="en-US" sz="2400"/>
              <a:t>	- Woody Allen, from the movie Sleeper</a:t>
            </a:r>
          </a:p>
          <a:p>
            <a:endParaRPr lang="en-US" sz="2400"/>
          </a:p>
        </p:txBody>
      </p:sp>
      <p:pic>
        <p:nvPicPr>
          <p:cNvPr id="66564" name="Picture 4"/>
          <p:cNvPicPr>
            <a:picLocks noChangeAspect="1" noChangeArrowheads="1"/>
          </p:cNvPicPr>
          <p:nvPr/>
        </p:nvPicPr>
        <p:blipFill>
          <a:blip r:embed="rId3" cstate="print"/>
          <a:srcRect/>
          <a:stretch>
            <a:fillRect/>
          </a:stretch>
        </p:blipFill>
        <p:spPr bwMode="auto">
          <a:xfrm>
            <a:off x="3048000" y="2819400"/>
            <a:ext cx="2311400" cy="2514600"/>
          </a:xfrm>
          <a:prstGeom prst="rect">
            <a:avLst/>
          </a:prstGeom>
          <a:noFill/>
          <a:ln w="9525">
            <a:noFill/>
            <a:miter lim="800000"/>
            <a:headEnd/>
            <a:tailEnd/>
          </a:ln>
          <a:effectLst/>
        </p:spPr>
      </p:pic>
      <p:sp>
        <p:nvSpPr>
          <p:cNvPr id="66565" name="Text Box 5"/>
          <p:cNvSpPr txBox="1">
            <a:spLocks noChangeArrowheads="1"/>
          </p:cNvSpPr>
          <p:nvPr/>
        </p:nvSpPr>
        <p:spPr bwMode="auto">
          <a:xfrm>
            <a:off x="457200" y="1676400"/>
            <a:ext cx="8529638" cy="822325"/>
          </a:xfrm>
          <a:prstGeom prst="rect">
            <a:avLst/>
          </a:prstGeom>
          <a:noFill/>
          <a:ln w="9525">
            <a:noFill/>
            <a:miter lim="800000"/>
            <a:headEnd/>
            <a:tailEnd/>
          </a:ln>
          <a:effectLst/>
        </p:spPr>
        <p:txBody>
          <a:bodyPr wrap="none">
            <a:spAutoFit/>
          </a:bodyPr>
          <a:lstStyle/>
          <a:p>
            <a:r>
              <a:rPr lang="en-US"/>
              <a:t>Idea : To make the computer more robust, intelligent, and learn, …</a:t>
            </a:r>
          </a:p>
          <a:p>
            <a:r>
              <a:rPr lang="en-US"/>
              <a:t>Let’s model our computer software (and/or hardware) after the brain</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p:txBody>
          <a:bodyPr/>
          <a:lstStyle/>
          <a:p>
            <a:r>
              <a:rPr lang="en-US"/>
              <a:t>Prediction</a:t>
            </a:r>
          </a:p>
        </p:txBody>
      </p:sp>
      <p:sp>
        <p:nvSpPr>
          <p:cNvPr id="120835" name="Rectangle 3"/>
          <p:cNvSpPr>
            <a:spLocks noGrp="1" noChangeArrowheads="1"/>
          </p:cNvSpPr>
          <p:nvPr>
            <p:ph type="body" idx="1"/>
          </p:nvPr>
        </p:nvSpPr>
        <p:spPr>
          <a:xfrm>
            <a:off x="381000" y="1981200"/>
            <a:ext cx="8382000" cy="4419600"/>
          </a:xfrm>
        </p:spPr>
        <p:txBody>
          <a:bodyPr/>
          <a:lstStyle/>
          <a:p>
            <a:pPr>
              <a:lnSpc>
                <a:spcPct val="90000"/>
              </a:lnSpc>
            </a:pPr>
            <a:r>
              <a:rPr lang="en-US"/>
              <a:t>Prediction is not limited to patterns of low-level sensory information like hearing and seeing</a:t>
            </a:r>
          </a:p>
          <a:p>
            <a:pPr>
              <a:lnSpc>
                <a:spcPct val="90000"/>
              </a:lnSpc>
            </a:pPr>
            <a:r>
              <a:rPr lang="en-US"/>
              <a:t>Mountcastle’s principle : we have lots of different neurons, but they basically do the same thing (particularly in the neocortex)</a:t>
            </a:r>
          </a:p>
          <a:p>
            <a:pPr lvl="1">
              <a:lnSpc>
                <a:spcPct val="90000"/>
              </a:lnSpc>
            </a:pPr>
            <a:r>
              <a:rPr lang="en-US"/>
              <a:t>What is true of low-level sensory areas must be true for all cortical areas.  The human brain is more intelligent than that of other animals because it can make predictions about more abstract kinds of patterns and longer temporal pattern sequences.”</a:t>
            </a:r>
          </a:p>
          <a:p>
            <a:pPr>
              <a:lnSpc>
                <a:spcPct val="90000"/>
              </a:lnSpc>
            </a:pPr>
            <a:endParaRPr lang="en-US"/>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lstStyle/>
          <a:p>
            <a:r>
              <a:rPr lang="en-US"/>
              <a:t>Visual Hierarchies</a:t>
            </a:r>
          </a:p>
        </p:txBody>
      </p:sp>
      <p:sp>
        <p:nvSpPr>
          <p:cNvPr id="123907" name="Rectangle 3"/>
          <p:cNvSpPr>
            <a:spLocks noGrp="1" noChangeArrowheads="1"/>
          </p:cNvSpPr>
          <p:nvPr>
            <p:ph type="body" idx="1"/>
          </p:nvPr>
        </p:nvSpPr>
        <p:spPr/>
        <p:txBody>
          <a:bodyPr/>
          <a:lstStyle/>
          <a:p>
            <a:r>
              <a:rPr lang="en-US"/>
              <a:t>Lowest visual level inputs pixels</a:t>
            </a:r>
          </a:p>
          <a:p>
            <a:r>
              <a:rPr lang="en-US"/>
              <a:t>Second level recognizes edges, lines, etc from known patterns of pixels</a:t>
            </a:r>
          </a:p>
          <a:p>
            <a:r>
              <a:rPr lang="en-US"/>
              <a:t>Third level recognizes shapes from known patterns of edges, lines, etc </a:t>
            </a:r>
          </a:p>
          <a:p>
            <a:r>
              <a:rPr lang="en-US"/>
              <a:t>Fourth level recognizes objects from known patterns of shapes</a:t>
            </a:r>
          </a:p>
          <a:p>
            <a:endParaRPr lang="en-US"/>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p:txBody>
          <a:bodyPr/>
          <a:lstStyle/>
          <a:p>
            <a:r>
              <a:rPr lang="en-US"/>
              <a:t>Layers</a:t>
            </a:r>
          </a:p>
        </p:txBody>
      </p:sp>
      <p:pic>
        <p:nvPicPr>
          <p:cNvPr id="124932" name="Picture 4" descr="combined_senses"/>
          <p:cNvPicPr>
            <a:picLocks noChangeAspect="1" noChangeArrowheads="1"/>
          </p:cNvPicPr>
          <p:nvPr/>
        </p:nvPicPr>
        <p:blipFill>
          <a:blip r:embed="rId3" cstate="print"/>
          <a:srcRect/>
          <a:stretch>
            <a:fillRect/>
          </a:stretch>
        </p:blipFill>
        <p:spPr bwMode="auto">
          <a:xfrm>
            <a:off x="1752600" y="1752600"/>
            <a:ext cx="5970588" cy="4637088"/>
          </a:xfrm>
          <a:prstGeom prst="rect">
            <a:avLst/>
          </a:prstGeom>
          <a:noFill/>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ChangeArrowheads="1"/>
          </p:cNvSpPr>
          <p:nvPr>
            <p:ph type="title"/>
          </p:nvPr>
        </p:nvSpPr>
        <p:spPr/>
        <p:txBody>
          <a:bodyPr/>
          <a:lstStyle/>
          <a:p>
            <a:r>
              <a:rPr lang="en-US"/>
              <a:t>Not there yet…</a:t>
            </a:r>
          </a:p>
        </p:txBody>
      </p:sp>
      <p:sp>
        <p:nvSpPr>
          <p:cNvPr id="125955" name="Rectangle 3"/>
          <p:cNvSpPr>
            <a:spLocks noGrp="1" noChangeArrowheads="1"/>
          </p:cNvSpPr>
          <p:nvPr>
            <p:ph type="body" idx="1"/>
          </p:nvPr>
        </p:nvSpPr>
        <p:spPr/>
        <p:txBody>
          <a:bodyPr/>
          <a:lstStyle/>
          <a:p>
            <a:r>
              <a:rPr lang="en-US"/>
              <a:t>Many issues remain to be addressed by Hawkins’ model</a:t>
            </a:r>
          </a:p>
          <a:p>
            <a:pPr lvl="1"/>
            <a:r>
              <a:rPr lang="en-US"/>
              <a:t>Missing lots of details on how his model could be implemented in a computer</a:t>
            </a:r>
          </a:p>
          <a:p>
            <a:pPr lvl="1"/>
            <a:r>
              <a:rPr lang="en-US"/>
              <a:t>Creativity?</a:t>
            </a:r>
          </a:p>
          <a:p>
            <a:pPr lvl="1"/>
            <a:r>
              <a:rPr lang="en-US"/>
              <a:t>Evolution?</a:t>
            </a:r>
          </a:p>
          <a:p>
            <a:pPr lvl="1"/>
            <a:r>
              <a:rPr lang="en-US"/>
              <a:t>Planning?</a:t>
            </a:r>
          </a:p>
          <a:p>
            <a:pPr lvl="1"/>
            <a:r>
              <a:rPr lang="en-US"/>
              <a:t>Rest of the brain, not just neocortex?</a:t>
            </a:r>
          </a:p>
          <a:p>
            <a:pPr lvl="1"/>
            <a:endParaRPr 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p:txBody>
          <a:bodyPr/>
          <a:lstStyle/>
          <a:p>
            <a:r>
              <a:rPr lang="en-US"/>
              <a:t>Links and Examples</a:t>
            </a:r>
          </a:p>
        </p:txBody>
      </p:sp>
      <p:sp>
        <p:nvSpPr>
          <p:cNvPr id="103427" name="Rectangle 3"/>
          <p:cNvSpPr>
            <a:spLocks noGrp="1" noChangeArrowheads="1"/>
          </p:cNvSpPr>
          <p:nvPr>
            <p:ph type="body" idx="1"/>
          </p:nvPr>
        </p:nvSpPr>
        <p:spPr/>
        <p:txBody>
          <a:bodyPr/>
          <a:lstStyle/>
          <a:p>
            <a:r>
              <a:rPr lang="en-US"/>
              <a:t>http://davis.wpi.edu/~matt/courses/soms/applet.html</a:t>
            </a:r>
          </a:p>
          <a:p>
            <a:r>
              <a:rPr lang="en-US"/>
              <a:t>http://websom.hut.fi/websom/milliondemo/html/root.html</a:t>
            </a:r>
          </a:p>
          <a:p>
            <a:r>
              <a:rPr lang="en-US"/>
              <a:t>http://www.cis.hut.fi/research/som-research/worldmap.html</a:t>
            </a:r>
          </a:p>
          <a:p>
            <a:r>
              <a:rPr lang="en-US"/>
              <a:t>http://www.patol.com/java/TSP/index.html</a:t>
            </a:r>
          </a:p>
          <a:p>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xfrm>
            <a:off x="762000" y="228600"/>
            <a:ext cx="7772400" cy="1143000"/>
          </a:xfrm>
        </p:spPr>
        <p:txBody>
          <a:bodyPr/>
          <a:lstStyle/>
          <a:p>
            <a:r>
              <a:rPr lang="en-US"/>
              <a:t>Neurons in the Brain</a:t>
            </a:r>
          </a:p>
        </p:txBody>
      </p:sp>
      <p:sp>
        <p:nvSpPr>
          <p:cNvPr id="68611" name="Rectangle 3"/>
          <p:cNvSpPr>
            <a:spLocks noGrp="1" noChangeArrowheads="1"/>
          </p:cNvSpPr>
          <p:nvPr>
            <p:ph type="body" idx="1"/>
          </p:nvPr>
        </p:nvSpPr>
        <p:spPr>
          <a:xfrm>
            <a:off x="685800" y="1371600"/>
            <a:ext cx="5715000" cy="3581400"/>
          </a:xfrm>
        </p:spPr>
        <p:txBody>
          <a:bodyPr/>
          <a:lstStyle/>
          <a:p>
            <a:pPr>
              <a:lnSpc>
                <a:spcPct val="90000"/>
              </a:lnSpc>
            </a:pPr>
            <a:r>
              <a:rPr lang="en-US" sz="2400"/>
              <a:t>Although heterogeneous, at a low level the brain is composed of neurons</a:t>
            </a:r>
          </a:p>
          <a:p>
            <a:pPr lvl="1">
              <a:lnSpc>
                <a:spcPct val="90000"/>
              </a:lnSpc>
            </a:pPr>
            <a:r>
              <a:rPr lang="en-US" sz="2000"/>
              <a:t>A neuron receives input from other neurons (generally thousands) from its synapses</a:t>
            </a:r>
          </a:p>
          <a:p>
            <a:pPr lvl="1">
              <a:lnSpc>
                <a:spcPct val="90000"/>
              </a:lnSpc>
            </a:pPr>
            <a:r>
              <a:rPr lang="en-US" sz="2000"/>
              <a:t>Inputs are approximately summed</a:t>
            </a:r>
          </a:p>
          <a:p>
            <a:pPr lvl="1">
              <a:lnSpc>
                <a:spcPct val="90000"/>
              </a:lnSpc>
            </a:pPr>
            <a:r>
              <a:rPr lang="en-US" sz="2000"/>
              <a:t>When the input exceeds a threshold the neuron sends an electrical spike that travels  that travels from the body, down the axon, to the next neuron(s)</a:t>
            </a:r>
          </a:p>
        </p:txBody>
      </p:sp>
      <p:pic>
        <p:nvPicPr>
          <p:cNvPr id="68612" name="Picture 4"/>
          <p:cNvPicPr>
            <a:picLocks noChangeAspect="1" noChangeArrowheads="1"/>
          </p:cNvPicPr>
          <p:nvPr/>
        </p:nvPicPr>
        <p:blipFill>
          <a:blip r:embed="rId3" cstate="print"/>
          <a:srcRect/>
          <a:stretch>
            <a:fillRect/>
          </a:stretch>
        </p:blipFill>
        <p:spPr bwMode="auto">
          <a:xfrm>
            <a:off x="6400800" y="1371600"/>
            <a:ext cx="2457450" cy="1941513"/>
          </a:xfrm>
          <a:prstGeom prst="rect">
            <a:avLst/>
          </a:prstGeom>
          <a:noFill/>
          <a:ln w="9525">
            <a:noFill/>
            <a:miter lim="800000"/>
            <a:headEnd/>
            <a:tailEnd/>
          </a:ln>
          <a:effectLst/>
        </p:spPr>
      </p:pic>
      <p:pic>
        <p:nvPicPr>
          <p:cNvPr id="68613" name="Picture 5"/>
          <p:cNvPicPr>
            <a:picLocks noChangeAspect="1" noChangeArrowheads="1"/>
          </p:cNvPicPr>
          <p:nvPr/>
        </p:nvPicPr>
        <p:blipFill>
          <a:blip r:embed="rId4" cstate="print"/>
          <a:srcRect/>
          <a:stretch>
            <a:fillRect/>
          </a:stretch>
        </p:blipFill>
        <p:spPr bwMode="auto">
          <a:xfrm>
            <a:off x="2971800" y="3962400"/>
            <a:ext cx="4495800" cy="271621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r>
              <a:rPr lang="en-US"/>
              <a:t>Learning in the Brain</a:t>
            </a:r>
          </a:p>
        </p:txBody>
      </p:sp>
      <p:sp>
        <p:nvSpPr>
          <p:cNvPr id="70659" name="Rectangle 3"/>
          <p:cNvSpPr>
            <a:spLocks noGrp="1" noChangeArrowheads="1"/>
          </p:cNvSpPr>
          <p:nvPr>
            <p:ph type="body" idx="1"/>
          </p:nvPr>
        </p:nvSpPr>
        <p:spPr>
          <a:xfrm>
            <a:off x="457200" y="1676400"/>
            <a:ext cx="8305800" cy="4876800"/>
          </a:xfrm>
        </p:spPr>
        <p:txBody>
          <a:bodyPr/>
          <a:lstStyle/>
          <a:p>
            <a:pPr>
              <a:lnSpc>
                <a:spcPct val="90000"/>
              </a:lnSpc>
            </a:pPr>
            <a:r>
              <a:rPr lang="en-US" sz="2400"/>
              <a:t>Brains learn</a:t>
            </a:r>
          </a:p>
          <a:p>
            <a:pPr lvl="1">
              <a:lnSpc>
                <a:spcPct val="90000"/>
              </a:lnSpc>
            </a:pPr>
            <a:r>
              <a:rPr lang="en-US" sz="2000"/>
              <a:t>Altering strength between neurons</a:t>
            </a:r>
          </a:p>
          <a:p>
            <a:pPr lvl="1">
              <a:lnSpc>
                <a:spcPct val="90000"/>
              </a:lnSpc>
            </a:pPr>
            <a:r>
              <a:rPr lang="en-US" sz="2000"/>
              <a:t>Creating/deleting connections</a:t>
            </a:r>
          </a:p>
          <a:p>
            <a:pPr>
              <a:lnSpc>
                <a:spcPct val="90000"/>
              </a:lnSpc>
            </a:pPr>
            <a:r>
              <a:rPr lang="en-US" sz="2400"/>
              <a:t>Hebb’s Postulate (Hebbian Learning)</a:t>
            </a:r>
          </a:p>
          <a:p>
            <a:pPr lvl="1">
              <a:lnSpc>
                <a:spcPct val="90000"/>
              </a:lnSpc>
            </a:pPr>
            <a:r>
              <a:rPr lang="en-US" sz="2000"/>
              <a:t>When an axon of cell A is near enough to excite a cell B and repeatedly or persistently takes part in firing it, some growth process or metabolic change takes place in one or both cells such that A's efficiency, as one of the cells firing B, is increased.</a:t>
            </a:r>
          </a:p>
          <a:p>
            <a:pPr>
              <a:lnSpc>
                <a:spcPct val="90000"/>
              </a:lnSpc>
            </a:pPr>
            <a:r>
              <a:rPr lang="en-US" sz="2400"/>
              <a:t>Long Term Potentiation (LTP)</a:t>
            </a:r>
          </a:p>
          <a:p>
            <a:pPr lvl="1">
              <a:lnSpc>
                <a:spcPct val="90000"/>
              </a:lnSpc>
            </a:pPr>
            <a:r>
              <a:rPr lang="en-US" sz="2000"/>
              <a:t>Cellular basis for learning and memory</a:t>
            </a:r>
          </a:p>
          <a:p>
            <a:pPr lvl="1">
              <a:lnSpc>
                <a:spcPct val="90000"/>
              </a:lnSpc>
            </a:pPr>
            <a:r>
              <a:rPr lang="en-US" sz="2000"/>
              <a:t>LTP is the long-lasting strengthening of the connection between two nerve cells in response to stimulation</a:t>
            </a:r>
          </a:p>
          <a:p>
            <a:pPr lvl="1">
              <a:lnSpc>
                <a:spcPct val="90000"/>
              </a:lnSpc>
            </a:pPr>
            <a:r>
              <a:rPr lang="en-US" sz="2000"/>
              <a:t>Discovered in many regions of the cortex</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1" name="Oval 55"/>
          <p:cNvSpPr>
            <a:spLocks noChangeArrowheads="1"/>
          </p:cNvSpPr>
          <p:nvPr/>
        </p:nvSpPr>
        <p:spPr bwMode="auto">
          <a:xfrm>
            <a:off x="5715000" y="5791200"/>
            <a:ext cx="762000" cy="762000"/>
          </a:xfrm>
          <a:prstGeom prst="ellipse">
            <a:avLst/>
          </a:prstGeom>
          <a:solidFill>
            <a:schemeClr val="bg1"/>
          </a:solidFill>
          <a:ln w="9525">
            <a:solidFill>
              <a:schemeClr val="tx1"/>
            </a:solidFill>
            <a:round/>
            <a:headEnd/>
            <a:tailEnd/>
          </a:ln>
          <a:effectLst/>
        </p:spPr>
        <p:txBody>
          <a:bodyPr wrap="none" anchor="ctr"/>
          <a:lstStyle/>
          <a:p>
            <a:endParaRPr lang="en-IN"/>
          </a:p>
        </p:txBody>
      </p:sp>
      <p:sp>
        <p:nvSpPr>
          <p:cNvPr id="4150" name="Oval 54"/>
          <p:cNvSpPr>
            <a:spLocks noChangeArrowheads="1"/>
          </p:cNvSpPr>
          <p:nvPr/>
        </p:nvSpPr>
        <p:spPr bwMode="auto">
          <a:xfrm>
            <a:off x="5791200" y="3200400"/>
            <a:ext cx="762000" cy="762000"/>
          </a:xfrm>
          <a:prstGeom prst="ellipse">
            <a:avLst/>
          </a:prstGeom>
          <a:solidFill>
            <a:schemeClr val="bg1"/>
          </a:solidFill>
          <a:ln w="9525">
            <a:solidFill>
              <a:schemeClr val="tx1"/>
            </a:solidFill>
            <a:round/>
            <a:headEnd/>
            <a:tailEnd/>
          </a:ln>
          <a:effectLst/>
        </p:spPr>
        <p:txBody>
          <a:bodyPr wrap="none" anchor="ctr"/>
          <a:lstStyle/>
          <a:p>
            <a:endParaRPr lang="en-IN"/>
          </a:p>
        </p:txBody>
      </p:sp>
      <p:sp>
        <p:nvSpPr>
          <p:cNvPr id="4098" name="Rectangle 2"/>
          <p:cNvSpPr>
            <a:spLocks noGrp="1" noChangeArrowheads="1"/>
          </p:cNvSpPr>
          <p:nvPr>
            <p:ph type="title"/>
          </p:nvPr>
        </p:nvSpPr>
        <p:spPr>
          <a:xfrm>
            <a:off x="685800" y="152400"/>
            <a:ext cx="7772400" cy="1143000"/>
          </a:xfrm>
        </p:spPr>
        <p:txBody>
          <a:bodyPr/>
          <a:lstStyle/>
          <a:p>
            <a:r>
              <a:rPr lang="en-US"/>
              <a:t>Perceptrons</a:t>
            </a:r>
          </a:p>
        </p:txBody>
      </p:sp>
      <p:sp>
        <p:nvSpPr>
          <p:cNvPr id="4099" name="Rectangle 3"/>
          <p:cNvSpPr>
            <a:spLocks noGrp="1" noChangeArrowheads="1"/>
          </p:cNvSpPr>
          <p:nvPr>
            <p:ph type="body" idx="1"/>
          </p:nvPr>
        </p:nvSpPr>
        <p:spPr>
          <a:xfrm>
            <a:off x="762000" y="1219200"/>
            <a:ext cx="7772400" cy="2362200"/>
          </a:xfrm>
        </p:spPr>
        <p:txBody>
          <a:bodyPr/>
          <a:lstStyle/>
          <a:p>
            <a:r>
              <a:rPr lang="en-US" sz="2800"/>
              <a:t>Initial proposal of connectionist networks</a:t>
            </a:r>
          </a:p>
          <a:p>
            <a:r>
              <a:rPr lang="en-US" sz="2800"/>
              <a:t>Rosenblatt, 50’s and 60’s</a:t>
            </a:r>
          </a:p>
          <a:p>
            <a:r>
              <a:rPr lang="en-US" sz="2800"/>
              <a:t>Essentially a linear discriminant composed of nodes, weights</a:t>
            </a:r>
          </a:p>
        </p:txBody>
      </p:sp>
      <p:sp>
        <p:nvSpPr>
          <p:cNvPr id="4100" name="Oval 4"/>
          <p:cNvSpPr>
            <a:spLocks noChangeArrowheads="1"/>
          </p:cNvSpPr>
          <p:nvPr/>
        </p:nvSpPr>
        <p:spPr bwMode="auto">
          <a:xfrm>
            <a:off x="1143000" y="3200400"/>
            <a:ext cx="762000" cy="762000"/>
          </a:xfrm>
          <a:prstGeom prst="ellipse">
            <a:avLst/>
          </a:prstGeom>
          <a:solidFill>
            <a:schemeClr val="bg1"/>
          </a:solidFill>
          <a:ln w="9525">
            <a:solidFill>
              <a:schemeClr val="tx1"/>
            </a:solidFill>
            <a:round/>
            <a:headEnd/>
            <a:tailEnd/>
          </a:ln>
          <a:effectLst/>
        </p:spPr>
        <p:txBody>
          <a:bodyPr wrap="none" anchor="ctr"/>
          <a:lstStyle/>
          <a:p>
            <a:endParaRPr lang="en-IN"/>
          </a:p>
        </p:txBody>
      </p:sp>
      <p:sp>
        <p:nvSpPr>
          <p:cNvPr id="4101" name="Text Box 5"/>
          <p:cNvSpPr txBox="1">
            <a:spLocks noChangeArrowheads="1"/>
          </p:cNvSpPr>
          <p:nvPr/>
        </p:nvSpPr>
        <p:spPr bwMode="auto">
          <a:xfrm>
            <a:off x="1225550" y="3352800"/>
            <a:ext cx="438150" cy="457200"/>
          </a:xfrm>
          <a:prstGeom prst="rect">
            <a:avLst/>
          </a:prstGeom>
          <a:noFill/>
          <a:ln w="9525">
            <a:noFill/>
            <a:miter lim="800000"/>
            <a:headEnd/>
            <a:tailEnd/>
          </a:ln>
          <a:effectLst/>
        </p:spPr>
        <p:txBody>
          <a:bodyPr wrap="none" anchor="ctr">
            <a:spAutoFit/>
          </a:bodyPr>
          <a:lstStyle/>
          <a:p>
            <a:pPr algn="ctr"/>
            <a:r>
              <a:rPr lang="en-US"/>
              <a:t>I1</a:t>
            </a:r>
          </a:p>
        </p:txBody>
      </p:sp>
      <p:sp>
        <p:nvSpPr>
          <p:cNvPr id="4102" name="Oval 6"/>
          <p:cNvSpPr>
            <a:spLocks noChangeArrowheads="1"/>
          </p:cNvSpPr>
          <p:nvPr/>
        </p:nvSpPr>
        <p:spPr bwMode="auto">
          <a:xfrm>
            <a:off x="1073150" y="4114800"/>
            <a:ext cx="762000" cy="762000"/>
          </a:xfrm>
          <a:prstGeom prst="ellipse">
            <a:avLst/>
          </a:prstGeom>
          <a:solidFill>
            <a:schemeClr val="bg1"/>
          </a:solidFill>
          <a:ln w="9525">
            <a:solidFill>
              <a:schemeClr val="tx1"/>
            </a:solidFill>
            <a:round/>
            <a:headEnd/>
            <a:tailEnd/>
          </a:ln>
          <a:effectLst/>
        </p:spPr>
        <p:txBody>
          <a:bodyPr wrap="none" anchor="ctr"/>
          <a:lstStyle/>
          <a:p>
            <a:endParaRPr lang="en-IN"/>
          </a:p>
        </p:txBody>
      </p:sp>
      <p:sp>
        <p:nvSpPr>
          <p:cNvPr id="4103" name="Text Box 7"/>
          <p:cNvSpPr txBox="1">
            <a:spLocks noChangeArrowheads="1"/>
          </p:cNvSpPr>
          <p:nvPr/>
        </p:nvSpPr>
        <p:spPr bwMode="auto">
          <a:xfrm>
            <a:off x="1225550" y="4267200"/>
            <a:ext cx="438150" cy="457200"/>
          </a:xfrm>
          <a:prstGeom prst="rect">
            <a:avLst/>
          </a:prstGeom>
          <a:noFill/>
          <a:ln w="9525">
            <a:noFill/>
            <a:miter lim="800000"/>
            <a:headEnd/>
            <a:tailEnd/>
          </a:ln>
          <a:effectLst/>
        </p:spPr>
        <p:txBody>
          <a:bodyPr wrap="none" anchor="ctr">
            <a:spAutoFit/>
          </a:bodyPr>
          <a:lstStyle/>
          <a:p>
            <a:pPr algn="ctr"/>
            <a:r>
              <a:rPr lang="en-US"/>
              <a:t>I2</a:t>
            </a:r>
          </a:p>
        </p:txBody>
      </p:sp>
      <p:sp>
        <p:nvSpPr>
          <p:cNvPr id="4104" name="Oval 8"/>
          <p:cNvSpPr>
            <a:spLocks noChangeArrowheads="1"/>
          </p:cNvSpPr>
          <p:nvPr/>
        </p:nvSpPr>
        <p:spPr bwMode="auto">
          <a:xfrm>
            <a:off x="1066800" y="5105400"/>
            <a:ext cx="762000" cy="762000"/>
          </a:xfrm>
          <a:prstGeom prst="ellipse">
            <a:avLst/>
          </a:prstGeom>
          <a:solidFill>
            <a:schemeClr val="bg1"/>
          </a:solidFill>
          <a:ln w="9525">
            <a:solidFill>
              <a:schemeClr val="tx1"/>
            </a:solidFill>
            <a:round/>
            <a:headEnd/>
            <a:tailEnd/>
          </a:ln>
          <a:effectLst/>
        </p:spPr>
        <p:txBody>
          <a:bodyPr wrap="none" anchor="ctr"/>
          <a:lstStyle/>
          <a:p>
            <a:endParaRPr lang="en-IN"/>
          </a:p>
        </p:txBody>
      </p:sp>
      <p:sp>
        <p:nvSpPr>
          <p:cNvPr id="4105" name="Text Box 9"/>
          <p:cNvSpPr txBox="1">
            <a:spLocks noChangeArrowheads="1"/>
          </p:cNvSpPr>
          <p:nvPr/>
        </p:nvSpPr>
        <p:spPr bwMode="auto">
          <a:xfrm>
            <a:off x="1149350" y="5257800"/>
            <a:ext cx="438150" cy="457200"/>
          </a:xfrm>
          <a:prstGeom prst="rect">
            <a:avLst/>
          </a:prstGeom>
          <a:noFill/>
          <a:ln w="9525">
            <a:noFill/>
            <a:miter lim="800000"/>
            <a:headEnd/>
            <a:tailEnd/>
          </a:ln>
          <a:effectLst/>
        </p:spPr>
        <p:txBody>
          <a:bodyPr wrap="none" anchor="ctr">
            <a:spAutoFit/>
          </a:bodyPr>
          <a:lstStyle/>
          <a:p>
            <a:pPr algn="ctr"/>
            <a:r>
              <a:rPr lang="en-US"/>
              <a:t>I3</a:t>
            </a:r>
          </a:p>
        </p:txBody>
      </p:sp>
      <p:sp>
        <p:nvSpPr>
          <p:cNvPr id="4106" name="Line 10"/>
          <p:cNvSpPr>
            <a:spLocks noChangeShapeType="1"/>
          </p:cNvSpPr>
          <p:nvPr/>
        </p:nvSpPr>
        <p:spPr bwMode="auto">
          <a:xfrm>
            <a:off x="1911350" y="3733800"/>
            <a:ext cx="1524000" cy="609600"/>
          </a:xfrm>
          <a:prstGeom prst="line">
            <a:avLst/>
          </a:prstGeom>
          <a:noFill/>
          <a:ln w="9525">
            <a:solidFill>
              <a:schemeClr val="tx1"/>
            </a:solidFill>
            <a:round/>
            <a:headEnd/>
            <a:tailEnd type="triangle" w="med" len="med"/>
          </a:ln>
          <a:effectLst/>
        </p:spPr>
        <p:txBody>
          <a:bodyPr wrap="none" anchor="ctr"/>
          <a:lstStyle/>
          <a:p>
            <a:endParaRPr lang="en-IN"/>
          </a:p>
        </p:txBody>
      </p:sp>
      <p:sp>
        <p:nvSpPr>
          <p:cNvPr id="4107" name="Oval 11"/>
          <p:cNvSpPr>
            <a:spLocks noChangeArrowheads="1"/>
          </p:cNvSpPr>
          <p:nvPr/>
        </p:nvSpPr>
        <p:spPr bwMode="auto">
          <a:xfrm>
            <a:off x="3511550" y="4038600"/>
            <a:ext cx="762000" cy="762000"/>
          </a:xfrm>
          <a:prstGeom prst="ellipse">
            <a:avLst/>
          </a:prstGeom>
          <a:solidFill>
            <a:schemeClr val="bg1"/>
          </a:solidFill>
          <a:ln w="9525">
            <a:solidFill>
              <a:schemeClr val="tx1"/>
            </a:solidFill>
            <a:round/>
            <a:headEnd/>
            <a:tailEnd/>
          </a:ln>
          <a:effectLst/>
        </p:spPr>
        <p:txBody>
          <a:bodyPr wrap="none" anchor="ctr"/>
          <a:lstStyle/>
          <a:p>
            <a:endParaRPr lang="en-IN"/>
          </a:p>
        </p:txBody>
      </p:sp>
      <p:sp>
        <p:nvSpPr>
          <p:cNvPr id="4108" name="Text Box 12"/>
          <p:cNvSpPr txBox="1">
            <a:spLocks noChangeArrowheads="1"/>
          </p:cNvSpPr>
          <p:nvPr/>
        </p:nvSpPr>
        <p:spPr bwMode="auto">
          <a:xfrm>
            <a:off x="3790950" y="4191000"/>
            <a:ext cx="184150" cy="457200"/>
          </a:xfrm>
          <a:prstGeom prst="rect">
            <a:avLst/>
          </a:prstGeom>
          <a:noFill/>
          <a:ln w="9525">
            <a:noFill/>
            <a:miter lim="800000"/>
            <a:headEnd/>
            <a:tailEnd/>
          </a:ln>
          <a:effectLst/>
        </p:spPr>
        <p:txBody>
          <a:bodyPr wrap="none" anchor="ctr">
            <a:spAutoFit/>
          </a:bodyPr>
          <a:lstStyle/>
          <a:p>
            <a:pPr algn="ctr"/>
            <a:endParaRPr lang="en-US"/>
          </a:p>
        </p:txBody>
      </p:sp>
      <p:sp>
        <p:nvSpPr>
          <p:cNvPr id="4109" name="Line 13"/>
          <p:cNvSpPr>
            <a:spLocks noChangeShapeType="1"/>
          </p:cNvSpPr>
          <p:nvPr/>
        </p:nvSpPr>
        <p:spPr bwMode="auto">
          <a:xfrm>
            <a:off x="1911350" y="4572000"/>
            <a:ext cx="1447800" cy="1588"/>
          </a:xfrm>
          <a:prstGeom prst="line">
            <a:avLst/>
          </a:prstGeom>
          <a:noFill/>
          <a:ln w="9525">
            <a:solidFill>
              <a:schemeClr val="tx1"/>
            </a:solidFill>
            <a:round/>
            <a:headEnd/>
            <a:tailEnd type="triangle" w="med" len="med"/>
          </a:ln>
          <a:effectLst/>
        </p:spPr>
        <p:txBody>
          <a:bodyPr wrap="none" anchor="ctr"/>
          <a:lstStyle/>
          <a:p>
            <a:endParaRPr lang="en-IN"/>
          </a:p>
        </p:txBody>
      </p:sp>
      <p:sp>
        <p:nvSpPr>
          <p:cNvPr id="4110" name="Line 14"/>
          <p:cNvSpPr>
            <a:spLocks noChangeShapeType="1"/>
          </p:cNvSpPr>
          <p:nvPr/>
        </p:nvSpPr>
        <p:spPr bwMode="auto">
          <a:xfrm flipV="1">
            <a:off x="1835150" y="4800600"/>
            <a:ext cx="1524000" cy="685800"/>
          </a:xfrm>
          <a:prstGeom prst="line">
            <a:avLst/>
          </a:prstGeom>
          <a:noFill/>
          <a:ln w="9525">
            <a:solidFill>
              <a:schemeClr val="tx1"/>
            </a:solidFill>
            <a:round/>
            <a:headEnd/>
            <a:tailEnd type="triangle" w="med" len="med"/>
          </a:ln>
          <a:effectLst/>
        </p:spPr>
        <p:txBody>
          <a:bodyPr wrap="none" anchor="ctr"/>
          <a:lstStyle/>
          <a:p>
            <a:endParaRPr lang="en-IN"/>
          </a:p>
        </p:txBody>
      </p:sp>
      <p:sp>
        <p:nvSpPr>
          <p:cNvPr id="4111" name="Text Box 15"/>
          <p:cNvSpPr txBox="1">
            <a:spLocks noChangeArrowheads="1"/>
          </p:cNvSpPr>
          <p:nvPr/>
        </p:nvSpPr>
        <p:spPr bwMode="auto">
          <a:xfrm>
            <a:off x="2209800" y="3352800"/>
            <a:ext cx="623888" cy="457200"/>
          </a:xfrm>
          <a:prstGeom prst="rect">
            <a:avLst/>
          </a:prstGeom>
          <a:noFill/>
          <a:ln w="9525">
            <a:noFill/>
            <a:miter lim="800000"/>
            <a:headEnd/>
            <a:tailEnd/>
          </a:ln>
          <a:effectLst/>
        </p:spPr>
        <p:txBody>
          <a:bodyPr wrap="none" anchor="ctr">
            <a:spAutoFit/>
          </a:bodyPr>
          <a:lstStyle/>
          <a:p>
            <a:pPr algn="ctr"/>
            <a:r>
              <a:rPr lang="en-US"/>
              <a:t>W1</a:t>
            </a:r>
          </a:p>
        </p:txBody>
      </p:sp>
      <p:sp>
        <p:nvSpPr>
          <p:cNvPr id="4112" name="Text Box 16"/>
          <p:cNvSpPr txBox="1">
            <a:spLocks noChangeArrowheads="1"/>
          </p:cNvSpPr>
          <p:nvPr/>
        </p:nvSpPr>
        <p:spPr bwMode="auto">
          <a:xfrm>
            <a:off x="2216150" y="4114800"/>
            <a:ext cx="623888" cy="457200"/>
          </a:xfrm>
          <a:prstGeom prst="rect">
            <a:avLst/>
          </a:prstGeom>
          <a:noFill/>
          <a:ln w="9525">
            <a:noFill/>
            <a:miter lim="800000"/>
            <a:headEnd/>
            <a:tailEnd/>
          </a:ln>
          <a:effectLst/>
        </p:spPr>
        <p:txBody>
          <a:bodyPr wrap="none" anchor="ctr">
            <a:spAutoFit/>
          </a:bodyPr>
          <a:lstStyle/>
          <a:p>
            <a:pPr algn="ctr"/>
            <a:r>
              <a:rPr lang="en-US"/>
              <a:t>W2</a:t>
            </a:r>
          </a:p>
        </p:txBody>
      </p:sp>
      <p:sp>
        <p:nvSpPr>
          <p:cNvPr id="4113" name="Text Box 17"/>
          <p:cNvSpPr txBox="1">
            <a:spLocks noChangeArrowheads="1"/>
          </p:cNvSpPr>
          <p:nvPr/>
        </p:nvSpPr>
        <p:spPr bwMode="auto">
          <a:xfrm>
            <a:off x="2139950" y="4724400"/>
            <a:ext cx="623888" cy="457200"/>
          </a:xfrm>
          <a:prstGeom prst="rect">
            <a:avLst/>
          </a:prstGeom>
          <a:noFill/>
          <a:ln w="9525">
            <a:noFill/>
            <a:miter lim="800000"/>
            <a:headEnd/>
            <a:tailEnd/>
          </a:ln>
          <a:effectLst/>
        </p:spPr>
        <p:txBody>
          <a:bodyPr wrap="none" anchor="ctr">
            <a:spAutoFit/>
          </a:bodyPr>
          <a:lstStyle/>
          <a:p>
            <a:pPr algn="ctr"/>
            <a:r>
              <a:rPr lang="en-US"/>
              <a:t>W3</a:t>
            </a:r>
          </a:p>
        </p:txBody>
      </p:sp>
      <p:graphicFrame>
        <p:nvGraphicFramePr>
          <p:cNvPr id="4114" name="Object 18"/>
          <p:cNvGraphicFramePr>
            <a:graphicFrameLocks noChangeAspect="1"/>
          </p:cNvGraphicFramePr>
          <p:nvPr/>
        </p:nvGraphicFramePr>
        <p:xfrm>
          <a:off x="3740150" y="4191000"/>
          <a:ext cx="373063" cy="469900"/>
        </p:xfrm>
        <a:graphic>
          <a:graphicData uri="http://schemas.openxmlformats.org/presentationml/2006/ole">
            <p:oleObj spid="_x0000_s4114" name="Equation" r:id="rId4" imgW="139680" imgH="177480" progId="Equation.3">
              <p:embed/>
            </p:oleObj>
          </a:graphicData>
        </a:graphic>
      </p:graphicFrame>
      <p:sp>
        <p:nvSpPr>
          <p:cNvPr id="4115" name="Line 19"/>
          <p:cNvSpPr>
            <a:spLocks noChangeShapeType="1"/>
          </p:cNvSpPr>
          <p:nvPr/>
        </p:nvSpPr>
        <p:spPr bwMode="auto">
          <a:xfrm>
            <a:off x="4349750" y="4495800"/>
            <a:ext cx="222250" cy="0"/>
          </a:xfrm>
          <a:prstGeom prst="line">
            <a:avLst/>
          </a:prstGeom>
          <a:noFill/>
          <a:ln w="9525">
            <a:solidFill>
              <a:schemeClr val="tx1"/>
            </a:solidFill>
            <a:round/>
            <a:headEnd/>
            <a:tailEnd type="triangle" w="med" len="med"/>
          </a:ln>
          <a:effectLst/>
        </p:spPr>
        <p:txBody>
          <a:bodyPr wrap="none" anchor="ctr"/>
          <a:lstStyle/>
          <a:p>
            <a:endParaRPr lang="en-IN"/>
          </a:p>
        </p:txBody>
      </p:sp>
      <p:sp>
        <p:nvSpPr>
          <p:cNvPr id="4116" name="Text Box 20"/>
          <p:cNvSpPr txBox="1">
            <a:spLocks noChangeArrowheads="1"/>
          </p:cNvSpPr>
          <p:nvPr/>
        </p:nvSpPr>
        <p:spPr bwMode="auto">
          <a:xfrm>
            <a:off x="4572000" y="4267200"/>
            <a:ext cx="404813" cy="457200"/>
          </a:xfrm>
          <a:prstGeom prst="rect">
            <a:avLst/>
          </a:prstGeom>
          <a:noFill/>
          <a:ln w="9525">
            <a:noFill/>
            <a:miter lim="800000"/>
            <a:headEnd/>
            <a:tailEnd/>
          </a:ln>
          <a:effectLst/>
        </p:spPr>
        <p:txBody>
          <a:bodyPr wrap="none" anchor="ctr">
            <a:spAutoFit/>
          </a:bodyPr>
          <a:lstStyle/>
          <a:p>
            <a:pPr algn="ctr"/>
            <a:r>
              <a:rPr lang="en-US"/>
              <a:t>O</a:t>
            </a:r>
          </a:p>
        </p:txBody>
      </p:sp>
      <p:graphicFrame>
        <p:nvGraphicFramePr>
          <p:cNvPr id="4117" name="Object 21"/>
          <p:cNvGraphicFramePr>
            <a:graphicFrameLocks noChangeAspect="1"/>
          </p:cNvGraphicFramePr>
          <p:nvPr/>
        </p:nvGraphicFramePr>
        <p:xfrm>
          <a:off x="2960688" y="5619750"/>
          <a:ext cx="2447925" cy="998538"/>
        </p:xfrm>
        <a:graphic>
          <a:graphicData uri="http://schemas.openxmlformats.org/presentationml/2006/ole">
            <p:oleObj spid="_x0000_s4117" name="Equation" r:id="rId5" imgW="1612800" imgH="660240" progId="Equation.3">
              <p:embed/>
            </p:oleObj>
          </a:graphicData>
        </a:graphic>
      </p:graphicFrame>
      <p:sp>
        <p:nvSpPr>
          <p:cNvPr id="4133" name="Text Box 37"/>
          <p:cNvSpPr txBox="1">
            <a:spLocks noChangeArrowheads="1"/>
          </p:cNvSpPr>
          <p:nvPr/>
        </p:nvSpPr>
        <p:spPr bwMode="auto">
          <a:xfrm>
            <a:off x="5873750" y="3352800"/>
            <a:ext cx="438150" cy="457200"/>
          </a:xfrm>
          <a:prstGeom prst="rect">
            <a:avLst/>
          </a:prstGeom>
          <a:noFill/>
          <a:ln w="9525">
            <a:noFill/>
            <a:miter lim="800000"/>
            <a:headEnd/>
            <a:tailEnd/>
          </a:ln>
          <a:effectLst/>
        </p:spPr>
        <p:txBody>
          <a:bodyPr wrap="none" anchor="ctr">
            <a:spAutoFit/>
          </a:bodyPr>
          <a:lstStyle/>
          <a:p>
            <a:pPr algn="ctr"/>
            <a:r>
              <a:rPr lang="en-US"/>
              <a:t>I1</a:t>
            </a:r>
          </a:p>
        </p:txBody>
      </p:sp>
      <p:sp>
        <p:nvSpPr>
          <p:cNvPr id="4134" name="Oval 38"/>
          <p:cNvSpPr>
            <a:spLocks noChangeArrowheads="1"/>
          </p:cNvSpPr>
          <p:nvPr/>
        </p:nvSpPr>
        <p:spPr bwMode="auto">
          <a:xfrm>
            <a:off x="5721350" y="4114800"/>
            <a:ext cx="762000" cy="762000"/>
          </a:xfrm>
          <a:prstGeom prst="ellipse">
            <a:avLst/>
          </a:prstGeom>
          <a:solidFill>
            <a:schemeClr val="bg1"/>
          </a:solidFill>
          <a:ln w="9525">
            <a:solidFill>
              <a:schemeClr val="tx1"/>
            </a:solidFill>
            <a:round/>
            <a:headEnd/>
            <a:tailEnd/>
          </a:ln>
          <a:effectLst/>
        </p:spPr>
        <p:txBody>
          <a:bodyPr wrap="none" anchor="ctr"/>
          <a:lstStyle/>
          <a:p>
            <a:endParaRPr lang="en-IN"/>
          </a:p>
        </p:txBody>
      </p:sp>
      <p:sp>
        <p:nvSpPr>
          <p:cNvPr id="4135" name="Text Box 39"/>
          <p:cNvSpPr txBox="1">
            <a:spLocks noChangeArrowheads="1"/>
          </p:cNvSpPr>
          <p:nvPr/>
        </p:nvSpPr>
        <p:spPr bwMode="auto">
          <a:xfrm>
            <a:off x="5873750" y="4267200"/>
            <a:ext cx="438150" cy="457200"/>
          </a:xfrm>
          <a:prstGeom prst="rect">
            <a:avLst/>
          </a:prstGeom>
          <a:noFill/>
          <a:ln w="9525">
            <a:noFill/>
            <a:miter lim="800000"/>
            <a:headEnd/>
            <a:tailEnd/>
          </a:ln>
          <a:effectLst/>
        </p:spPr>
        <p:txBody>
          <a:bodyPr wrap="none" anchor="ctr">
            <a:spAutoFit/>
          </a:bodyPr>
          <a:lstStyle/>
          <a:p>
            <a:pPr algn="ctr"/>
            <a:r>
              <a:rPr lang="en-US"/>
              <a:t>I2</a:t>
            </a:r>
          </a:p>
        </p:txBody>
      </p:sp>
      <p:sp>
        <p:nvSpPr>
          <p:cNvPr id="4136" name="Oval 40"/>
          <p:cNvSpPr>
            <a:spLocks noChangeArrowheads="1"/>
          </p:cNvSpPr>
          <p:nvPr/>
        </p:nvSpPr>
        <p:spPr bwMode="auto">
          <a:xfrm>
            <a:off x="5715000" y="4953000"/>
            <a:ext cx="762000" cy="762000"/>
          </a:xfrm>
          <a:prstGeom prst="ellipse">
            <a:avLst/>
          </a:prstGeom>
          <a:solidFill>
            <a:schemeClr val="bg1"/>
          </a:solidFill>
          <a:ln w="9525">
            <a:solidFill>
              <a:schemeClr val="tx1"/>
            </a:solidFill>
            <a:round/>
            <a:headEnd/>
            <a:tailEnd/>
          </a:ln>
          <a:effectLst/>
        </p:spPr>
        <p:txBody>
          <a:bodyPr wrap="none" anchor="ctr"/>
          <a:lstStyle/>
          <a:p>
            <a:endParaRPr lang="en-IN"/>
          </a:p>
        </p:txBody>
      </p:sp>
      <p:sp>
        <p:nvSpPr>
          <p:cNvPr id="4137" name="Text Box 41"/>
          <p:cNvSpPr txBox="1">
            <a:spLocks noChangeArrowheads="1"/>
          </p:cNvSpPr>
          <p:nvPr/>
        </p:nvSpPr>
        <p:spPr bwMode="auto">
          <a:xfrm>
            <a:off x="5797550" y="5257800"/>
            <a:ext cx="438150" cy="457200"/>
          </a:xfrm>
          <a:prstGeom prst="rect">
            <a:avLst/>
          </a:prstGeom>
          <a:noFill/>
          <a:ln w="9525">
            <a:noFill/>
            <a:miter lim="800000"/>
            <a:headEnd/>
            <a:tailEnd/>
          </a:ln>
          <a:effectLst/>
        </p:spPr>
        <p:txBody>
          <a:bodyPr wrap="none" anchor="ctr">
            <a:spAutoFit/>
          </a:bodyPr>
          <a:lstStyle/>
          <a:p>
            <a:pPr algn="ctr"/>
            <a:r>
              <a:rPr lang="en-US"/>
              <a:t>I3</a:t>
            </a:r>
          </a:p>
        </p:txBody>
      </p:sp>
      <p:sp>
        <p:nvSpPr>
          <p:cNvPr id="4138" name="Line 42"/>
          <p:cNvSpPr>
            <a:spLocks noChangeShapeType="1"/>
          </p:cNvSpPr>
          <p:nvPr/>
        </p:nvSpPr>
        <p:spPr bwMode="auto">
          <a:xfrm>
            <a:off x="6559550" y="3733800"/>
            <a:ext cx="1524000" cy="609600"/>
          </a:xfrm>
          <a:prstGeom prst="line">
            <a:avLst/>
          </a:prstGeom>
          <a:noFill/>
          <a:ln w="9525">
            <a:solidFill>
              <a:schemeClr val="tx1"/>
            </a:solidFill>
            <a:round/>
            <a:headEnd/>
            <a:tailEnd type="triangle" w="med" len="med"/>
          </a:ln>
          <a:effectLst/>
        </p:spPr>
        <p:txBody>
          <a:bodyPr wrap="none" anchor="ctr"/>
          <a:lstStyle/>
          <a:p>
            <a:endParaRPr lang="en-IN"/>
          </a:p>
        </p:txBody>
      </p:sp>
      <p:sp>
        <p:nvSpPr>
          <p:cNvPr id="4139" name="Oval 43"/>
          <p:cNvSpPr>
            <a:spLocks noChangeArrowheads="1"/>
          </p:cNvSpPr>
          <p:nvPr/>
        </p:nvSpPr>
        <p:spPr bwMode="auto">
          <a:xfrm>
            <a:off x="8077200" y="4267200"/>
            <a:ext cx="762000" cy="762000"/>
          </a:xfrm>
          <a:prstGeom prst="ellipse">
            <a:avLst/>
          </a:prstGeom>
          <a:solidFill>
            <a:schemeClr val="bg1"/>
          </a:solidFill>
          <a:ln w="9525">
            <a:solidFill>
              <a:schemeClr val="tx1"/>
            </a:solidFill>
            <a:round/>
            <a:headEnd/>
            <a:tailEnd/>
          </a:ln>
          <a:effectLst/>
        </p:spPr>
        <p:txBody>
          <a:bodyPr wrap="none" anchor="ctr"/>
          <a:lstStyle/>
          <a:p>
            <a:endParaRPr lang="en-IN"/>
          </a:p>
        </p:txBody>
      </p:sp>
      <p:sp>
        <p:nvSpPr>
          <p:cNvPr id="4141" name="Line 45"/>
          <p:cNvSpPr>
            <a:spLocks noChangeShapeType="1"/>
          </p:cNvSpPr>
          <p:nvPr/>
        </p:nvSpPr>
        <p:spPr bwMode="auto">
          <a:xfrm>
            <a:off x="6559550" y="4572000"/>
            <a:ext cx="1447800" cy="1588"/>
          </a:xfrm>
          <a:prstGeom prst="line">
            <a:avLst/>
          </a:prstGeom>
          <a:noFill/>
          <a:ln w="9525">
            <a:solidFill>
              <a:schemeClr val="tx1"/>
            </a:solidFill>
            <a:round/>
            <a:headEnd/>
            <a:tailEnd type="triangle" w="med" len="med"/>
          </a:ln>
          <a:effectLst/>
        </p:spPr>
        <p:txBody>
          <a:bodyPr wrap="none" anchor="ctr"/>
          <a:lstStyle/>
          <a:p>
            <a:endParaRPr lang="en-IN"/>
          </a:p>
        </p:txBody>
      </p:sp>
      <p:sp>
        <p:nvSpPr>
          <p:cNvPr id="4142" name="Line 46"/>
          <p:cNvSpPr>
            <a:spLocks noChangeShapeType="1"/>
          </p:cNvSpPr>
          <p:nvPr/>
        </p:nvSpPr>
        <p:spPr bwMode="auto">
          <a:xfrm flipV="1">
            <a:off x="6483350" y="4800600"/>
            <a:ext cx="1524000" cy="685800"/>
          </a:xfrm>
          <a:prstGeom prst="line">
            <a:avLst/>
          </a:prstGeom>
          <a:noFill/>
          <a:ln w="9525">
            <a:solidFill>
              <a:schemeClr val="tx1"/>
            </a:solidFill>
            <a:round/>
            <a:headEnd/>
            <a:tailEnd type="triangle" w="med" len="med"/>
          </a:ln>
          <a:effectLst/>
        </p:spPr>
        <p:txBody>
          <a:bodyPr wrap="none" anchor="ctr"/>
          <a:lstStyle/>
          <a:p>
            <a:endParaRPr lang="en-IN"/>
          </a:p>
        </p:txBody>
      </p:sp>
      <p:sp>
        <p:nvSpPr>
          <p:cNvPr id="4143" name="Text Box 47"/>
          <p:cNvSpPr txBox="1">
            <a:spLocks noChangeArrowheads="1"/>
          </p:cNvSpPr>
          <p:nvPr/>
        </p:nvSpPr>
        <p:spPr bwMode="auto">
          <a:xfrm>
            <a:off x="6858000" y="3352800"/>
            <a:ext cx="623888" cy="457200"/>
          </a:xfrm>
          <a:prstGeom prst="rect">
            <a:avLst/>
          </a:prstGeom>
          <a:noFill/>
          <a:ln w="9525">
            <a:noFill/>
            <a:miter lim="800000"/>
            <a:headEnd/>
            <a:tailEnd/>
          </a:ln>
          <a:effectLst/>
        </p:spPr>
        <p:txBody>
          <a:bodyPr wrap="none" anchor="ctr">
            <a:spAutoFit/>
          </a:bodyPr>
          <a:lstStyle/>
          <a:p>
            <a:pPr algn="ctr"/>
            <a:r>
              <a:rPr lang="en-US"/>
              <a:t>W1</a:t>
            </a:r>
          </a:p>
        </p:txBody>
      </p:sp>
      <p:sp>
        <p:nvSpPr>
          <p:cNvPr id="4144" name="Text Box 48"/>
          <p:cNvSpPr txBox="1">
            <a:spLocks noChangeArrowheads="1"/>
          </p:cNvSpPr>
          <p:nvPr/>
        </p:nvSpPr>
        <p:spPr bwMode="auto">
          <a:xfrm>
            <a:off x="6864350" y="4114800"/>
            <a:ext cx="623888" cy="457200"/>
          </a:xfrm>
          <a:prstGeom prst="rect">
            <a:avLst/>
          </a:prstGeom>
          <a:noFill/>
          <a:ln w="9525">
            <a:noFill/>
            <a:miter lim="800000"/>
            <a:headEnd/>
            <a:tailEnd/>
          </a:ln>
          <a:effectLst/>
        </p:spPr>
        <p:txBody>
          <a:bodyPr wrap="none" anchor="ctr">
            <a:spAutoFit/>
          </a:bodyPr>
          <a:lstStyle/>
          <a:p>
            <a:pPr algn="ctr"/>
            <a:r>
              <a:rPr lang="en-US"/>
              <a:t>W2</a:t>
            </a:r>
          </a:p>
        </p:txBody>
      </p:sp>
      <p:sp>
        <p:nvSpPr>
          <p:cNvPr id="4145" name="Text Box 49"/>
          <p:cNvSpPr txBox="1">
            <a:spLocks noChangeArrowheads="1"/>
          </p:cNvSpPr>
          <p:nvPr/>
        </p:nvSpPr>
        <p:spPr bwMode="auto">
          <a:xfrm>
            <a:off x="6788150" y="4724400"/>
            <a:ext cx="623888" cy="457200"/>
          </a:xfrm>
          <a:prstGeom prst="rect">
            <a:avLst/>
          </a:prstGeom>
          <a:noFill/>
          <a:ln w="9525">
            <a:noFill/>
            <a:miter lim="800000"/>
            <a:headEnd/>
            <a:tailEnd/>
          </a:ln>
          <a:effectLst/>
        </p:spPr>
        <p:txBody>
          <a:bodyPr wrap="none" anchor="ctr">
            <a:spAutoFit/>
          </a:bodyPr>
          <a:lstStyle/>
          <a:p>
            <a:pPr algn="ctr"/>
            <a:r>
              <a:rPr lang="en-US"/>
              <a:t>W3</a:t>
            </a:r>
          </a:p>
        </p:txBody>
      </p:sp>
      <p:graphicFrame>
        <p:nvGraphicFramePr>
          <p:cNvPr id="4146" name="Object 50"/>
          <p:cNvGraphicFramePr>
            <a:graphicFrameLocks noChangeAspect="1"/>
          </p:cNvGraphicFramePr>
          <p:nvPr/>
        </p:nvGraphicFramePr>
        <p:xfrm>
          <a:off x="7315200" y="5638800"/>
          <a:ext cx="373063" cy="469900"/>
        </p:xfrm>
        <a:graphic>
          <a:graphicData uri="http://schemas.openxmlformats.org/presentationml/2006/ole">
            <p:oleObj spid="_x0000_s4146" name="Equation" r:id="rId6" imgW="139680" imgH="177480" progId="Equation.3">
              <p:embed/>
            </p:oleObj>
          </a:graphicData>
        </a:graphic>
      </p:graphicFrame>
      <p:sp>
        <p:nvSpPr>
          <p:cNvPr id="4147" name="Line 51"/>
          <p:cNvSpPr>
            <a:spLocks noChangeShapeType="1"/>
          </p:cNvSpPr>
          <p:nvPr/>
        </p:nvSpPr>
        <p:spPr bwMode="auto">
          <a:xfrm>
            <a:off x="8839200" y="4648200"/>
            <a:ext cx="152400" cy="0"/>
          </a:xfrm>
          <a:prstGeom prst="line">
            <a:avLst/>
          </a:prstGeom>
          <a:noFill/>
          <a:ln w="9525">
            <a:solidFill>
              <a:schemeClr val="tx1"/>
            </a:solidFill>
            <a:round/>
            <a:headEnd/>
            <a:tailEnd type="triangle" w="med" len="med"/>
          </a:ln>
          <a:effectLst/>
        </p:spPr>
        <p:txBody>
          <a:bodyPr wrap="none" anchor="ctr"/>
          <a:lstStyle/>
          <a:p>
            <a:endParaRPr lang="en-IN"/>
          </a:p>
        </p:txBody>
      </p:sp>
      <p:sp>
        <p:nvSpPr>
          <p:cNvPr id="4148" name="Text Box 52"/>
          <p:cNvSpPr txBox="1">
            <a:spLocks noChangeArrowheads="1"/>
          </p:cNvSpPr>
          <p:nvPr/>
        </p:nvSpPr>
        <p:spPr bwMode="auto">
          <a:xfrm>
            <a:off x="8739188" y="4114800"/>
            <a:ext cx="404812" cy="457200"/>
          </a:xfrm>
          <a:prstGeom prst="rect">
            <a:avLst/>
          </a:prstGeom>
          <a:noFill/>
          <a:ln w="9525">
            <a:noFill/>
            <a:miter lim="800000"/>
            <a:headEnd/>
            <a:tailEnd/>
          </a:ln>
          <a:effectLst/>
        </p:spPr>
        <p:txBody>
          <a:bodyPr wrap="none" anchor="ctr">
            <a:spAutoFit/>
          </a:bodyPr>
          <a:lstStyle/>
          <a:p>
            <a:pPr algn="ctr"/>
            <a:r>
              <a:rPr lang="en-US"/>
              <a:t>O</a:t>
            </a:r>
          </a:p>
        </p:txBody>
      </p:sp>
      <p:sp>
        <p:nvSpPr>
          <p:cNvPr id="4152" name="Text Box 56"/>
          <p:cNvSpPr txBox="1">
            <a:spLocks noChangeArrowheads="1"/>
          </p:cNvSpPr>
          <p:nvPr/>
        </p:nvSpPr>
        <p:spPr bwMode="auto">
          <a:xfrm>
            <a:off x="5181600" y="3733800"/>
            <a:ext cx="438150" cy="457200"/>
          </a:xfrm>
          <a:prstGeom prst="rect">
            <a:avLst/>
          </a:prstGeom>
          <a:noFill/>
          <a:ln w="9525">
            <a:noFill/>
            <a:miter lim="800000"/>
            <a:headEnd/>
            <a:tailEnd/>
          </a:ln>
          <a:effectLst/>
        </p:spPr>
        <p:txBody>
          <a:bodyPr wrap="none" anchor="ctr">
            <a:spAutoFit/>
          </a:bodyPr>
          <a:lstStyle/>
          <a:p>
            <a:pPr algn="ctr"/>
            <a:r>
              <a:rPr lang="en-US"/>
              <a:t>or</a:t>
            </a:r>
          </a:p>
        </p:txBody>
      </p:sp>
      <p:sp>
        <p:nvSpPr>
          <p:cNvPr id="4153" name="Text Box 57"/>
          <p:cNvSpPr txBox="1">
            <a:spLocks noChangeArrowheads="1"/>
          </p:cNvSpPr>
          <p:nvPr/>
        </p:nvSpPr>
        <p:spPr bwMode="auto">
          <a:xfrm>
            <a:off x="5900738" y="6172200"/>
            <a:ext cx="336550" cy="457200"/>
          </a:xfrm>
          <a:prstGeom prst="rect">
            <a:avLst/>
          </a:prstGeom>
          <a:noFill/>
          <a:ln w="9525">
            <a:noFill/>
            <a:miter lim="800000"/>
            <a:headEnd/>
            <a:tailEnd/>
          </a:ln>
          <a:effectLst/>
        </p:spPr>
        <p:txBody>
          <a:bodyPr wrap="none" anchor="ctr">
            <a:spAutoFit/>
          </a:bodyPr>
          <a:lstStyle/>
          <a:p>
            <a:pPr algn="ctr"/>
            <a:r>
              <a:rPr lang="en-US"/>
              <a:t>1</a:t>
            </a:r>
          </a:p>
        </p:txBody>
      </p:sp>
      <p:sp>
        <p:nvSpPr>
          <p:cNvPr id="4154" name="Line 58"/>
          <p:cNvSpPr>
            <a:spLocks noChangeShapeType="1"/>
          </p:cNvSpPr>
          <p:nvPr/>
        </p:nvSpPr>
        <p:spPr bwMode="auto">
          <a:xfrm flipV="1">
            <a:off x="6477000" y="5029200"/>
            <a:ext cx="1676400" cy="1219200"/>
          </a:xfrm>
          <a:prstGeom prst="line">
            <a:avLst/>
          </a:prstGeom>
          <a:noFill/>
          <a:ln w="9525">
            <a:solidFill>
              <a:schemeClr val="tx1"/>
            </a:solidFill>
            <a:round/>
            <a:headEnd/>
            <a:tailEnd type="triangle" w="med" len="med"/>
          </a:ln>
          <a:effectLst/>
        </p:spPr>
        <p:txBody>
          <a:bodyPr wrap="none" anchor="ctr"/>
          <a:lstStyle/>
          <a:p>
            <a:endParaRPr lang="en-IN"/>
          </a:p>
        </p:txBody>
      </p:sp>
      <p:sp>
        <p:nvSpPr>
          <p:cNvPr id="4155" name="Text Box 59"/>
          <p:cNvSpPr txBox="1">
            <a:spLocks noChangeArrowheads="1"/>
          </p:cNvSpPr>
          <p:nvPr/>
        </p:nvSpPr>
        <p:spPr bwMode="auto">
          <a:xfrm>
            <a:off x="2743200" y="5334000"/>
            <a:ext cx="2627313" cy="457200"/>
          </a:xfrm>
          <a:prstGeom prst="rect">
            <a:avLst/>
          </a:prstGeom>
          <a:noFill/>
          <a:ln w="9525">
            <a:noFill/>
            <a:miter lim="800000"/>
            <a:headEnd/>
            <a:tailEnd/>
          </a:ln>
          <a:effectLst/>
        </p:spPr>
        <p:txBody>
          <a:bodyPr wrap="none" anchor="ctr">
            <a:spAutoFit/>
          </a:bodyPr>
          <a:lstStyle/>
          <a:p>
            <a:pPr algn="ctr"/>
            <a:r>
              <a:rPr lang="en-US"/>
              <a:t>Activation Function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762000" y="381000"/>
            <a:ext cx="7772400" cy="1143000"/>
          </a:xfrm>
        </p:spPr>
        <p:txBody>
          <a:bodyPr/>
          <a:lstStyle/>
          <a:p>
            <a:r>
              <a:rPr lang="en-US"/>
              <a:t>Perceptron Example</a:t>
            </a:r>
          </a:p>
        </p:txBody>
      </p:sp>
      <p:sp>
        <p:nvSpPr>
          <p:cNvPr id="5123" name="Oval 3"/>
          <p:cNvSpPr>
            <a:spLocks noChangeArrowheads="1"/>
          </p:cNvSpPr>
          <p:nvPr/>
        </p:nvSpPr>
        <p:spPr bwMode="auto">
          <a:xfrm>
            <a:off x="1447800" y="1447800"/>
            <a:ext cx="762000" cy="762000"/>
          </a:xfrm>
          <a:prstGeom prst="ellipse">
            <a:avLst/>
          </a:prstGeom>
          <a:solidFill>
            <a:schemeClr val="bg1"/>
          </a:solidFill>
          <a:ln w="9525">
            <a:solidFill>
              <a:schemeClr val="tx1"/>
            </a:solidFill>
            <a:round/>
            <a:headEnd/>
            <a:tailEnd/>
          </a:ln>
          <a:effectLst/>
        </p:spPr>
        <p:txBody>
          <a:bodyPr wrap="none" anchor="ctr"/>
          <a:lstStyle/>
          <a:p>
            <a:endParaRPr lang="en-IN"/>
          </a:p>
        </p:txBody>
      </p:sp>
      <p:sp>
        <p:nvSpPr>
          <p:cNvPr id="5124" name="Text Box 4"/>
          <p:cNvSpPr txBox="1">
            <a:spLocks noChangeArrowheads="1"/>
          </p:cNvSpPr>
          <p:nvPr/>
        </p:nvSpPr>
        <p:spPr bwMode="auto">
          <a:xfrm>
            <a:off x="1581150" y="1600200"/>
            <a:ext cx="336550" cy="457200"/>
          </a:xfrm>
          <a:prstGeom prst="rect">
            <a:avLst/>
          </a:prstGeom>
          <a:noFill/>
          <a:ln w="9525">
            <a:noFill/>
            <a:miter lim="800000"/>
            <a:headEnd/>
            <a:tailEnd/>
          </a:ln>
          <a:effectLst/>
        </p:spPr>
        <p:txBody>
          <a:bodyPr wrap="none" anchor="ctr">
            <a:spAutoFit/>
          </a:bodyPr>
          <a:lstStyle/>
          <a:p>
            <a:pPr algn="ctr"/>
            <a:r>
              <a:rPr lang="en-US"/>
              <a:t>2</a:t>
            </a:r>
          </a:p>
        </p:txBody>
      </p:sp>
      <p:sp>
        <p:nvSpPr>
          <p:cNvPr id="5125" name="Oval 5"/>
          <p:cNvSpPr>
            <a:spLocks noChangeArrowheads="1"/>
          </p:cNvSpPr>
          <p:nvPr/>
        </p:nvSpPr>
        <p:spPr bwMode="auto">
          <a:xfrm>
            <a:off x="1377950" y="2362200"/>
            <a:ext cx="762000" cy="762000"/>
          </a:xfrm>
          <a:prstGeom prst="ellipse">
            <a:avLst/>
          </a:prstGeom>
          <a:solidFill>
            <a:schemeClr val="bg1"/>
          </a:solidFill>
          <a:ln w="9525">
            <a:solidFill>
              <a:schemeClr val="tx1"/>
            </a:solidFill>
            <a:round/>
            <a:headEnd/>
            <a:tailEnd/>
          </a:ln>
          <a:effectLst/>
        </p:spPr>
        <p:txBody>
          <a:bodyPr wrap="none" anchor="ctr"/>
          <a:lstStyle/>
          <a:p>
            <a:endParaRPr lang="en-IN"/>
          </a:p>
        </p:txBody>
      </p:sp>
      <p:sp>
        <p:nvSpPr>
          <p:cNvPr id="5126" name="Text Box 6"/>
          <p:cNvSpPr txBox="1">
            <a:spLocks noChangeArrowheads="1"/>
          </p:cNvSpPr>
          <p:nvPr/>
        </p:nvSpPr>
        <p:spPr bwMode="auto">
          <a:xfrm>
            <a:off x="1581150" y="2514600"/>
            <a:ext cx="336550" cy="457200"/>
          </a:xfrm>
          <a:prstGeom prst="rect">
            <a:avLst/>
          </a:prstGeom>
          <a:noFill/>
          <a:ln w="9525">
            <a:noFill/>
            <a:miter lim="800000"/>
            <a:headEnd/>
            <a:tailEnd/>
          </a:ln>
          <a:effectLst/>
        </p:spPr>
        <p:txBody>
          <a:bodyPr wrap="none" anchor="ctr">
            <a:spAutoFit/>
          </a:bodyPr>
          <a:lstStyle/>
          <a:p>
            <a:pPr algn="ctr"/>
            <a:r>
              <a:rPr lang="en-US"/>
              <a:t>1</a:t>
            </a:r>
          </a:p>
        </p:txBody>
      </p:sp>
      <p:sp>
        <p:nvSpPr>
          <p:cNvPr id="5129" name="Line 9"/>
          <p:cNvSpPr>
            <a:spLocks noChangeShapeType="1"/>
          </p:cNvSpPr>
          <p:nvPr/>
        </p:nvSpPr>
        <p:spPr bwMode="auto">
          <a:xfrm>
            <a:off x="2216150" y="1981200"/>
            <a:ext cx="1524000" cy="609600"/>
          </a:xfrm>
          <a:prstGeom prst="line">
            <a:avLst/>
          </a:prstGeom>
          <a:noFill/>
          <a:ln w="9525">
            <a:solidFill>
              <a:schemeClr val="tx1"/>
            </a:solidFill>
            <a:round/>
            <a:headEnd/>
            <a:tailEnd type="triangle" w="med" len="med"/>
          </a:ln>
          <a:effectLst/>
        </p:spPr>
        <p:txBody>
          <a:bodyPr wrap="none" anchor="ctr"/>
          <a:lstStyle/>
          <a:p>
            <a:endParaRPr lang="en-IN"/>
          </a:p>
        </p:txBody>
      </p:sp>
      <p:sp>
        <p:nvSpPr>
          <p:cNvPr id="5130" name="Oval 10"/>
          <p:cNvSpPr>
            <a:spLocks noChangeArrowheads="1"/>
          </p:cNvSpPr>
          <p:nvPr/>
        </p:nvSpPr>
        <p:spPr bwMode="auto">
          <a:xfrm>
            <a:off x="3810000" y="2133600"/>
            <a:ext cx="984250" cy="990600"/>
          </a:xfrm>
          <a:prstGeom prst="ellipse">
            <a:avLst/>
          </a:prstGeom>
          <a:solidFill>
            <a:schemeClr val="bg1"/>
          </a:solidFill>
          <a:ln w="9525">
            <a:solidFill>
              <a:schemeClr val="tx1"/>
            </a:solidFill>
            <a:round/>
            <a:headEnd/>
            <a:tailEnd/>
          </a:ln>
          <a:effectLst/>
        </p:spPr>
        <p:txBody>
          <a:bodyPr wrap="none" anchor="ctr"/>
          <a:lstStyle/>
          <a:p>
            <a:endParaRPr lang="en-IN"/>
          </a:p>
        </p:txBody>
      </p:sp>
      <p:sp>
        <p:nvSpPr>
          <p:cNvPr id="5131" name="Text Box 11"/>
          <p:cNvSpPr txBox="1">
            <a:spLocks noChangeArrowheads="1"/>
          </p:cNvSpPr>
          <p:nvPr/>
        </p:nvSpPr>
        <p:spPr bwMode="auto">
          <a:xfrm>
            <a:off x="4095750" y="2438400"/>
            <a:ext cx="184150" cy="457200"/>
          </a:xfrm>
          <a:prstGeom prst="rect">
            <a:avLst/>
          </a:prstGeom>
          <a:noFill/>
          <a:ln w="9525">
            <a:noFill/>
            <a:miter lim="800000"/>
            <a:headEnd/>
            <a:tailEnd/>
          </a:ln>
          <a:effectLst/>
        </p:spPr>
        <p:txBody>
          <a:bodyPr wrap="none" anchor="ctr">
            <a:spAutoFit/>
          </a:bodyPr>
          <a:lstStyle/>
          <a:p>
            <a:pPr algn="ctr"/>
            <a:endParaRPr lang="en-US"/>
          </a:p>
        </p:txBody>
      </p:sp>
      <p:sp>
        <p:nvSpPr>
          <p:cNvPr id="5132" name="Line 12"/>
          <p:cNvSpPr>
            <a:spLocks noChangeShapeType="1"/>
          </p:cNvSpPr>
          <p:nvPr/>
        </p:nvSpPr>
        <p:spPr bwMode="auto">
          <a:xfrm>
            <a:off x="2216150" y="2819400"/>
            <a:ext cx="1447800" cy="1588"/>
          </a:xfrm>
          <a:prstGeom prst="line">
            <a:avLst/>
          </a:prstGeom>
          <a:noFill/>
          <a:ln w="9525">
            <a:solidFill>
              <a:schemeClr val="tx1"/>
            </a:solidFill>
            <a:round/>
            <a:headEnd/>
            <a:tailEnd type="triangle" w="med" len="med"/>
          </a:ln>
          <a:effectLst/>
        </p:spPr>
        <p:txBody>
          <a:bodyPr wrap="none" anchor="ctr"/>
          <a:lstStyle/>
          <a:p>
            <a:endParaRPr lang="en-IN"/>
          </a:p>
        </p:txBody>
      </p:sp>
      <p:sp>
        <p:nvSpPr>
          <p:cNvPr id="5134" name="Text Box 14"/>
          <p:cNvSpPr txBox="1">
            <a:spLocks noChangeArrowheads="1"/>
          </p:cNvSpPr>
          <p:nvPr/>
        </p:nvSpPr>
        <p:spPr bwMode="auto">
          <a:xfrm>
            <a:off x="2619375" y="1600200"/>
            <a:ext cx="412750" cy="457200"/>
          </a:xfrm>
          <a:prstGeom prst="rect">
            <a:avLst/>
          </a:prstGeom>
          <a:noFill/>
          <a:ln w="9525">
            <a:noFill/>
            <a:miter lim="800000"/>
            <a:headEnd/>
            <a:tailEnd/>
          </a:ln>
          <a:effectLst/>
        </p:spPr>
        <p:txBody>
          <a:bodyPr wrap="none" anchor="ctr">
            <a:spAutoFit/>
          </a:bodyPr>
          <a:lstStyle/>
          <a:p>
            <a:pPr algn="ctr"/>
            <a:r>
              <a:rPr lang="en-US"/>
              <a:t>.5</a:t>
            </a:r>
          </a:p>
        </p:txBody>
      </p:sp>
      <p:sp>
        <p:nvSpPr>
          <p:cNvPr id="5135" name="Text Box 15"/>
          <p:cNvSpPr txBox="1">
            <a:spLocks noChangeArrowheads="1"/>
          </p:cNvSpPr>
          <p:nvPr/>
        </p:nvSpPr>
        <p:spPr bwMode="auto">
          <a:xfrm>
            <a:off x="2625725" y="2362200"/>
            <a:ext cx="412750" cy="457200"/>
          </a:xfrm>
          <a:prstGeom prst="rect">
            <a:avLst/>
          </a:prstGeom>
          <a:noFill/>
          <a:ln w="9525">
            <a:noFill/>
            <a:miter lim="800000"/>
            <a:headEnd/>
            <a:tailEnd/>
          </a:ln>
          <a:effectLst/>
        </p:spPr>
        <p:txBody>
          <a:bodyPr wrap="none" anchor="ctr">
            <a:spAutoFit/>
          </a:bodyPr>
          <a:lstStyle/>
          <a:p>
            <a:pPr algn="ctr"/>
            <a:r>
              <a:rPr lang="en-US"/>
              <a:t>.3</a:t>
            </a:r>
          </a:p>
        </p:txBody>
      </p:sp>
      <p:graphicFrame>
        <p:nvGraphicFramePr>
          <p:cNvPr id="5137" name="Object 17"/>
          <p:cNvGraphicFramePr>
            <a:graphicFrameLocks noChangeAspect="1"/>
          </p:cNvGraphicFramePr>
          <p:nvPr/>
        </p:nvGraphicFramePr>
        <p:xfrm>
          <a:off x="3810000" y="2438400"/>
          <a:ext cx="373063" cy="469900"/>
        </p:xfrm>
        <a:graphic>
          <a:graphicData uri="http://schemas.openxmlformats.org/presentationml/2006/ole">
            <p:oleObj spid="_x0000_s5137" name="Equation" r:id="rId4" imgW="139680" imgH="177480" progId="Equation.3">
              <p:embed/>
            </p:oleObj>
          </a:graphicData>
        </a:graphic>
      </p:graphicFrame>
      <p:sp>
        <p:nvSpPr>
          <p:cNvPr id="5141" name="Text Box 21"/>
          <p:cNvSpPr txBox="1">
            <a:spLocks noChangeArrowheads="1"/>
          </p:cNvSpPr>
          <p:nvPr/>
        </p:nvSpPr>
        <p:spPr bwMode="auto">
          <a:xfrm>
            <a:off x="4114800" y="2438400"/>
            <a:ext cx="609600" cy="457200"/>
          </a:xfrm>
          <a:prstGeom prst="rect">
            <a:avLst/>
          </a:prstGeom>
          <a:noFill/>
          <a:ln w="9525">
            <a:noFill/>
            <a:miter lim="800000"/>
            <a:headEnd/>
            <a:tailEnd/>
          </a:ln>
          <a:effectLst/>
        </p:spPr>
        <p:txBody>
          <a:bodyPr wrap="none" anchor="ctr">
            <a:spAutoFit/>
          </a:bodyPr>
          <a:lstStyle/>
          <a:p>
            <a:pPr algn="ctr"/>
            <a:r>
              <a:rPr lang="en-US"/>
              <a:t>=-1</a:t>
            </a:r>
          </a:p>
        </p:txBody>
      </p:sp>
      <p:sp>
        <p:nvSpPr>
          <p:cNvPr id="5142" name="Text Box 22"/>
          <p:cNvSpPr txBox="1">
            <a:spLocks noChangeArrowheads="1"/>
          </p:cNvSpPr>
          <p:nvPr/>
        </p:nvSpPr>
        <p:spPr bwMode="auto">
          <a:xfrm>
            <a:off x="2438400" y="3276600"/>
            <a:ext cx="4037013" cy="457200"/>
          </a:xfrm>
          <a:prstGeom prst="rect">
            <a:avLst/>
          </a:prstGeom>
          <a:noFill/>
          <a:ln w="9525">
            <a:noFill/>
            <a:miter lim="800000"/>
            <a:headEnd/>
            <a:tailEnd/>
          </a:ln>
          <a:effectLst/>
        </p:spPr>
        <p:txBody>
          <a:bodyPr wrap="none" anchor="ctr">
            <a:spAutoFit/>
          </a:bodyPr>
          <a:lstStyle/>
          <a:p>
            <a:pPr algn="ctr"/>
            <a:r>
              <a:rPr lang="en-US"/>
              <a:t>2(0.5) + 1(0.3) + -1 = 0.3 , O=1</a:t>
            </a:r>
          </a:p>
        </p:txBody>
      </p:sp>
      <p:sp>
        <p:nvSpPr>
          <p:cNvPr id="5143" name="Text Box 23"/>
          <p:cNvSpPr txBox="1">
            <a:spLocks noChangeArrowheads="1"/>
          </p:cNvSpPr>
          <p:nvPr/>
        </p:nvSpPr>
        <p:spPr bwMode="auto">
          <a:xfrm>
            <a:off x="762000" y="3810000"/>
            <a:ext cx="2678113" cy="457200"/>
          </a:xfrm>
          <a:prstGeom prst="rect">
            <a:avLst/>
          </a:prstGeom>
          <a:noFill/>
          <a:ln w="9525">
            <a:noFill/>
            <a:miter lim="800000"/>
            <a:headEnd/>
            <a:tailEnd/>
          </a:ln>
          <a:effectLst/>
        </p:spPr>
        <p:txBody>
          <a:bodyPr wrap="none" anchor="ctr">
            <a:spAutoFit/>
          </a:bodyPr>
          <a:lstStyle/>
          <a:p>
            <a:pPr algn="ctr">
              <a:spcBef>
                <a:spcPct val="50000"/>
              </a:spcBef>
            </a:pPr>
            <a:r>
              <a:rPr lang="en-US"/>
              <a:t>Learning Procedure:</a:t>
            </a:r>
          </a:p>
        </p:txBody>
      </p:sp>
      <p:sp>
        <p:nvSpPr>
          <p:cNvPr id="5145" name="Text Box 25"/>
          <p:cNvSpPr txBox="1">
            <a:spLocks noChangeArrowheads="1"/>
          </p:cNvSpPr>
          <p:nvPr/>
        </p:nvSpPr>
        <p:spPr bwMode="auto">
          <a:xfrm>
            <a:off x="1219200" y="4114800"/>
            <a:ext cx="7467600" cy="2465388"/>
          </a:xfrm>
          <a:prstGeom prst="rect">
            <a:avLst/>
          </a:prstGeom>
          <a:noFill/>
          <a:ln w="9525">
            <a:noFill/>
            <a:miter lim="800000"/>
            <a:headEnd/>
            <a:tailEnd/>
          </a:ln>
          <a:effectLst/>
        </p:spPr>
        <p:txBody>
          <a:bodyPr anchor="ctr">
            <a:spAutoFit/>
          </a:bodyPr>
          <a:lstStyle/>
          <a:p>
            <a:pPr>
              <a:spcBef>
                <a:spcPct val="50000"/>
              </a:spcBef>
            </a:pPr>
            <a:r>
              <a:rPr lang="en-US"/>
              <a:t>Randomly assign weights (between 0-1)</a:t>
            </a:r>
          </a:p>
          <a:p>
            <a:pPr>
              <a:spcBef>
                <a:spcPct val="50000"/>
              </a:spcBef>
            </a:pPr>
            <a:r>
              <a:rPr lang="en-US"/>
              <a:t>Present inputs from training data</a:t>
            </a:r>
          </a:p>
          <a:p>
            <a:pPr>
              <a:spcBef>
                <a:spcPct val="50000"/>
              </a:spcBef>
            </a:pPr>
            <a:r>
              <a:rPr lang="en-US"/>
              <a:t>Get output O, nudge weights to gives results toward our desired output T</a:t>
            </a:r>
          </a:p>
          <a:p>
            <a:pPr>
              <a:spcBef>
                <a:spcPct val="50000"/>
              </a:spcBef>
            </a:pPr>
            <a:r>
              <a:rPr lang="en-US"/>
              <a:t>Repeat; stop when no errors, or enough epochs completed</a:t>
            </a:r>
          </a:p>
        </p:txBody>
      </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864</TotalTime>
  <Words>3354</Words>
  <Application>Microsoft Office PowerPoint</Application>
  <PresentationFormat>On-screen Show (4:3)</PresentationFormat>
  <Paragraphs>505</Paragraphs>
  <Slides>54</Slides>
  <Notes>54</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54</vt:i4>
      </vt:variant>
    </vt:vector>
  </HeadingPairs>
  <TitlesOfParts>
    <vt:vector size="60" baseType="lpstr">
      <vt:lpstr>Times New Roman</vt:lpstr>
      <vt:lpstr>Courier New</vt:lpstr>
      <vt:lpstr>Arial</vt:lpstr>
      <vt:lpstr>Times</vt:lpstr>
      <vt:lpstr>Default Design</vt:lpstr>
      <vt:lpstr>Microsoft Equation 3.0</vt:lpstr>
      <vt:lpstr>Introduction to Neural Networks</vt:lpstr>
      <vt:lpstr>What are connectionist neural networks?</vt:lpstr>
      <vt:lpstr>Neural Network History</vt:lpstr>
      <vt:lpstr>Comparison of Brains and Traditional Computers</vt:lpstr>
      <vt:lpstr>Biological Inspiration</vt:lpstr>
      <vt:lpstr>Neurons in the Brain</vt:lpstr>
      <vt:lpstr>Learning in the Brain</vt:lpstr>
      <vt:lpstr>Perceptrons</vt:lpstr>
      <vt:lpstr>Perceptron Example</vt:lpstr>
      <vt:lpstr>Perception Training</vt:lpstr>
      <vt:lpstr>How might you use a perceptron network?</vt:lpstr>
      <vt:lpstr>Perceptrons</vt:lpstr>
      <vt:lpstr>Exclusive Or (XOR) Problem</vt:lpstr>
      <vt:lpstr>LMS Learning</vt:lpstr>
      <vt:lpstr>LMS Gradient Descent</vt:lpstr>
      <vt:lpstr>Activation Function</vt:lpstr>
      <vt:lpstr>LMS vs. Limiting Threshold</vt:lpstr>
      <vt:lpstr>Backpropagation Networks</vt:lpstr>
      <vt:lpstr>Backprop - Learning</vt:lpstr>
      <vt:lpstr>Backprop - Modifying Weights</vt:lpstr>
      <vt:lpstr>Backprop</vt:lpstr>
      <vt:lpstr>Backprop Demo</vt:lpstr>
      <vt:lpstr>Unsupervised Learning</vt:lpstr>
      <vt:lpstr>Unsupervised Learning – Hopfield Networks</vt:lpstr>
      <vt:lpstr>Standard Binary Hopfield Network</vt:lpstr>
      <vt:lpstr>Hopfield Memories</vt:lpstr>
      <vt:lpstr>Hopfield Network Demo</vt:lpstr>
      <vt:lpstr>Unsupervised Learning – Self Organizing Maps</vt:lpstr>
      <vt:lpstr>Basic “Winner Take All” Network</vt:lpstr>
      <vt:lpstr>Basic Algorithm</vt:lpstr>
      <vt:lpstr>Result of Algorithm</vt:lpstr>
      <vt:lpstr>Typical Usage: 2D Feature Map</vt:lpstr>
      <vt:lpstr>Modified Algorithm</vt:lpstr>
      <vt:lpstr>Updating the Neighborhood</vt:lpstr>
      <vt:lpstr>Selecting the Neighborhood</vt:lpstr>
      <vt:lpstr>Color Example</vt:lpstr>
      <vt:lpstr>Kohonen Network Examples</vt:lpstr>
      <vt:lpstr>Poverty Map</vt:lpstr>
      <vt:lpstr>SOM for Classification</vt:lpstr>
      <vt:lpstr>Psychological and Biological Considerations of Neural Networks</vt:lpstr>
      <vt:lpstr>Connectionism</vt:lpstr>
      <vt:lpstr>Possible Relationships?</vt:lpstr>
      <vt:lpstr>Proposed Hierarchical Model</vt:lpstr>
      <vt:lpstr>The Cortex</vt:lpstr>
      <vt:lpstr>Hawkins Quotes</vt:lpstr>
      <vt:lpstr>Hawkins Quotes</vt:lpstr>
      <vt:lpstr>Hawkins Quotes</vt:lpstr>
      <vt:lpstr>Hawkins Quotes</vt:lpstr>
      <vt:lpstr>Prediction</vt:lpstr>
      <vt:lpstr>Prediction</vt:lpstr>
      <vt:lpstr>Visual Hierarchies</vt:lpstr>
      <vt:lpstr>Layers</vt:lpstr>
      <vt:lpstr>Not there yet…</vt:lpstr>
      <vt:lpstr>Links and Examples</vt:lpstr>
    </vt:vector>
  </TitlesOfParts>
  <Company>Krunkmasters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Neural Networks</dc:title>
  <dc:creator>Kenrick Mock</dc:creator>
  <cp:lastModifiedBy>20001334</cp:lastModifiedBy>
  <cp:revision>53</cp:revision>
  <dcterms:created xsi:type="dcterms:W3CDTF">1998-03-02T01:52:16Z</dcterms:created>
  <dcterms:modified xsi:type="dcterms:W3CDTF">2015-09-04T06:20:36Z</dcterms:modified>
</cp:coreProperties>
</file>