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80BBA-6C68-44BB-B611-B694DCA5A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74C0C2-8757-4E68-B21C-8C399E0AC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AE4E9-40C3-4451-AB8B-DC4C87A6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D921-7535-4381-BD18-7F2C66F09879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F3146-8E64-4EE7-9E6B-01F76D4F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8B7D28-41AE-4543-BA70-B207F89E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9D3-52D6-4D14-8880-23C167DD9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1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F96EE-6756-402D-9650-92334A27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6F1D81-E961-4851-A6C4-E6619461C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985C6E-34F6-4485-98A7-63AA46D40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D921-7535-4381-BD18-7F2C66F09879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F41CA9-5001-4966-B990-56A3CE6B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BE286-2742-44EC-9DA6-DDBA03F7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9D3-52D6-4D14-8880-23C167DD9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82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1507E5-92BD-4EED-A90B-435D0B116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FF4D58-1001-44CD-BDF9-09D29C1F8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2D7F77-65DB-48B4-A78F-0CB13CD57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D921-7535-4381-BD18-7F2C66F09879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F5EA39-2EF4-477C-B9DD-78F9EFD2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197478-BE03-4692-A1F6-B81C2E5D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9D3-52D6-4D14-8880-23C167DD9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1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62785-210A-4376-9F70-1245325C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25BDD5-70C0-4AE1-BF8A-64FAA8C60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BE970E-D69A-46CD-8717-158985D4F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D921-7535-4381-BD18-7F2C66F09879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FF7274-D72C-46DB-9EAA-65A2FCFB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225D8-478C-4029-B9A1-C1C28CF6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9D3-52D6-4D14-8880-23C167DD9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58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1BA17-D4A6-4B3C-8387-19BACB988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B0D50E-8379-472E-A182-ECB2CA3DF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140E05-F0A5-4898-9445-8BB73281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D921-7535-4381-BD18-7F2C66F09879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B4EE35-7FEC-4B6E-9A4A-CD22A451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EE11A2-6614-47F1-8F30-EB4584CD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9D3-52D6-4D14-8880-23C167DD9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26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878FC-B79E-40FF-A7D8-0525D4601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2054-6E09-4B14-9E5C-FF54BE40C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96B42C-4F8E-4B8E-9F7E-6D054B8F5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C27D85-70FB-42ED-9DE0-0D58DF391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D921-7535-4381-BD18-7F2C66F09879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02CE5A-516F-45ED-B5DA-532B7554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DE1DF8-0DB3-467C-AB28-AFA03350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9D3-52D6-4D14-8880-23C167DD9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6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2C74F-79B7-4685-8415-03763F1A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2B112B-0906-4A55-8B28-3740AA3D2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6E8113-046E-469F-8193-9563DDD9A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587726-C763-4521-8624-A0C65DA9D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8EFD2A-293F-4814-B5D1-37C8DD598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1C14EF-7B5B-4EFE-B001-7092F385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D921-7535-4381-BD18-7F2C66F09879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7F3D56-79D9-40B2-A05E-80F59073C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4DE6AC-D9E6-4C3C-A982-64A711F2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9D3-52D6-4D14-8880-23C167DD9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44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C2E0C-5410-4606-8DFE-F6C556E5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3E17E2-DC68-46EA-A326-78FBEF5A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D921-7535-4381-BD18-7F2C66F09879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7CD816-2AA6-410C-96C3-D6D8E38B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E17448-C1BB-4C1F-9348-564A0C7E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9D3-52D6-4D14-8880-23C167DD9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89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42E9F6-0561-4A2C-B520-49D5AAA2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D921-7535-4381-BD18-7F2C66F09879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7075C5-5651-4C46-91EF-303F9FDA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697EB6-455C-41BA-98FB-A0C41ED8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9D3-52D6-4D14-8880-23C167DD9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70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035C2-D133-4F26-87D1-C5C151DD3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CA12A4-F08A-47AF-BEC2-77B0752C9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6AE454-5D99-4ED8-98D8-A43379CE8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31B2CE-9DBE-4F6C-9CB7-B57EA0340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D921-7535-4381-BD18-7F2C66F09879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2DECBC-121E-4E7D-AC99-E087E639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F85CD3-A7B2-4E15-B40A-B07CCD14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9D3-52D6-4D14-8880-23C167DD9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1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AC126-E027-4A01-97D6-78AC915A1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E4401A-5E30-42DB-824A-C7BCC9C20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EF5995-AC10-4FF9-B8F5-4E4C034AB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4EC8DC-3594-40C6-8C2A-40B95818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D921-7535-4381-BD18-7F2C66F09879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97B6CE-81AB-4CE6-8D62-E03D7D5D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C39E04-F8E6-45E6-8C18-9CA8D622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9D3-52D6-4D14-8880-23C167DD9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71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5D236C-CD62-4012-B687-CD822E65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2A65D0-8BE0-49E4-9FCD-10171397C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D7EAF-BCE1-4C49-BDAB-FBBC5629F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7D921-7535-4381-BD18-7F2C66F09879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8C68E-7F7C-450A-8EE0-58FC62977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EBAF1B-BA6A-44EB-9510-70CFFBDF0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0F9D3-52D6-4D14-8880-23C167DD9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8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covid19/mobility/index.html?hl=ko" TargetMode="External"/><Relationship Id="rId2" Type="http://schemas.openxmlformats.org/officeDocument/2006/relationships/hyperlink" Target="https://ourworldindata.org/explorers/coronavirus-data-explor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2B8AD-0CC9-460F-93BD-6612C3C481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코로나 </a:t>
            </a:r>
            <a:r>
              <a:rPr lang="ko-KR" altLang="en-US" dirty="0" err="1"/>
              <a:t>확진자</a:t>
            </a:r>
            <a:r>
              <a:rPr lang="ko-KR" altLang="en-US" dirty="0"/>
              <a:t> 통계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85E565-34EE-4380-94DE-6468814794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유한백</a:t>
            </a:r>
            <a:r>
              <a:rPr lang="en-US" altLang="ko-KR" dirty="0"/>
              <a:t>, </a:t>
            </a:r>
            <a:r>
              <a:rPr lang="ko-KR" altLang="en-US" dirty="0" err="1"/>
              <a:t>정해창</a:t>
            </a:r>
            <a:r>
              <a:rPr lang="en-US" altLang="ko-KR" dirty="0"/>
              <a:t>, </a:t>
            </a:r>
            <a:r>
              <a:rPr lang="ko-KR" altLang="en-US" dirty="0" err="1"/>
              <a:t>이세한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759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51CBD9-E6E2-4E95-814A-B3C6A1BA7908}"/>
              </a:ext>
            </a:extLst>
          </p:cNvPr>
          <p:cNvSpPr txBox="1"/>
          <p:nvPr/>
        </p:nvSpPr>
        <p:spPr>
          <a:xfrm>
            <a:off x="777240" y="457200"/>
            <a:ext cx="5166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Ridge Model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CE5AAE-5408-4FF4-80A2-04E998767D3F}"/>
              </a:ext>
            </a:extLst>
          </p:cNvPr>
          <p:cNvSpPr txBox="1"/>
          <p:nvPr/>
        </p:nvSpPr>
        <p:spPr>
          <a:xfrm>
            <a:off x="777239" y="1461314"/>
            <a:ext cx="1016438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model = Ridge(alpha = 100)</a:t>
            </a:r>
          </a:p>
          <a:p>
            <a:r>
              <a:rPr lang="en-US" altLang="ko-KR" sz="2800" dirty="0" err="1"/>
              <a:t>model.fit</a:t>
            </a:r>
            <a:r>
              <a:rPr lang="en-US" altLang="ko-KR" sz="2800" dirty="0"/>
              <a:t>(</a:t>
            </a:r>
            <a:r>
              <a:rPr lang="en-US" altLang="ko-KR" sz="2800" dirty="0" err="1"/>
              <a:t>X_train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y_train</a:t>
            </a:r>
            <a:r>
              <a:rPr lang="en-US" altLang="ko-KR" sz="2800" dirty="0"/>
              <a:t>)</a:t>
            </a:r>
          </a:p>
          <a:p>
            <a:r>
              <a:rPr lang="en-US" altLang="ko-KR" sz="2800" dirty="0" err="1"/>
              <a:t>y_pred</a:t>
            </a:r>
            <a:r>
              <a:rPr lang="en-US" altLang="ko-KR" sz="2800" dirty="0"/>
              <a:t> = </a:t>
            </a:r>
            <a:r>
              <a:rPr lang="en-US" altLang="ko-KR" sz="2800" dirty="0" err="1"/>
              <a:t>model.predict</a:t>
            </a:r>
            <a:r>
              <a:rPr lang="en-US" altLang="ko-KR" sz="2800" dirty="0"/>
              <a:t>(</a:t>
            </a:r>
            <a:r>
              <a:rPr lang="en-US" altLang="ko-KR" sz="2800" dirty="0" err="1"/>
              <a:t>X_test</a:t>
            </a:r>
            <a:r>
              <a:rPr lang="en-US" altLang="ko-KR" sz="2800" dirty="0"/>
              <a:t>)</a:t>
            </a:r>
          </a:p>
          <a:p>
            <a:r>
              <a:rPr lang="en-US" altLang="ko-KR" sz="2800" dirty="0"/>
              <a:t>print('RMSE: ', </a:t>
            </a:r>
            <a:r>
              <a:rPr lang="en-US" altLang="ko-KR" sz="2800" dirty="0" err="1"/>
              <a:t>np.sqrt</a:t>
            </a:r>
            <a:r>
              <a:rPr lang="en-US" altLang="ko-KR" sz="2800" dirty="0"/>
              <a:t>(</a:t>
            </a:r>
            <a:r>
              <a:rPr lang="en-US" altLang="ko-KR" sz="2800" dirty="0" err="1"/>
              <a:t>mean_squared_error</a:t>
            </a:r>
            <a:r>
              <a:rPr lang="en-US" altLang="ko-KR" sz="2800" dirty="0"/>
              <a:t>(</a:t>
            </a:r>
            <a:r>
              <a:rPr lang="en-US" altLang="ko-KR" sz="2800" dirty="0" err="1"/>
              <a:t>y_test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y_pred</a:t>
            </a:r>
            <a:r>
              <a:rPr lang="en-US" altLang="ko-KR" sz="2800" dirty="0"/>
              <a:t>)))</a:t>
            </a:r>
          </a:p>
          <a:p>
            <a:r>
              <a:rPr lang="en-US" altLang="ko-KR" sz="2800" dirty="0"/>
              <a:t>print('R2: ', r2_score(</a:t>
            </a:r>
            <a:r>
              <a:rPr lang="en-US" altLang="ko-KR" sz="2800" dirty="0" err="1"/>
              <a:t>y_test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y_pred</a:t>
            </a:r>
            <a:r>
              <a:rPr lang="en-US" altLang="ko-KR" sz="2800" dirty="0"/>
              <a:t>))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2805FC-0929-4640-8B20-B02BA9EEADEA}"/>
              </a:ext>
            </a:extLst>
          </p:cNvPr>
          <p:cNvSpPr txBox="1"/>
          <p:nvPr/>
        </p:nvSpPr>
        <p:spPr>
          <a:xfrm>
            <a:off x="777239" y="4547414"/>
            <a:ext cx="3732415" cy="10772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3200" dirty="0"/>
              <a:t>RMSE = 4.365</a:t>
            </a:r>
          </a:p>
          <a:p>
            <a:r>
              <a:rPr lang="en-US" altLang="ko-KR" sz="3200" dirty="0"/>
              <a:t>R2 = 0.635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72804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F5EB45-8D07-4E3E-8663-F2A21704304C}"/>
              </a:ext>
            </a:extLst>
          </p:cNvPr>
          <p:cNvSpPr txBox="1"/>
          <p:nvPr/>
        </p:nvSpPr>
        <p:spPr>
          <a:xfrm>
            <a:off x="640080" y="579120"/>
            <a:ext cx="3640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Lasso Model</a:t>
            </a:r>
            <a:endParaRPr lang="ko-KR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540808-0F7B-471A-8C48-88B536D4CEEB}"/>
              </a:ext>
            </a:extLst>
          </p:cNvPr>
          <p:cNvSpPr txBox="1"/>
          <p:nvPr/>
        </p:nvSpPr>
        <p:spPr>
          <a:xfrm>
            <a:off x="640079" y="1461314"/>
            <a:ext cx="947027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model = Lasso(alpha = 0.000001)</a:t>
            </a:r>
          </a:p>
          <a:p>
            <a:r>
              <a:rPr lang="en-US" altLang="ko-KR" sz="2400" dirty="0" err="1"/>
              <a:t>model.fit</a:t>
            </a:r>
            <a:r>
              <a:rPr lang="en-US" altLang="ko-KR" sz="2400" dirty="0"/>
              <a:t>(</a:t>
            </a:r>
            <a:r>
              <a:rPr lang="en-US" altLang="ko-KR" sz="2400" dirty="0" err="1"/>
              <a:t>X_train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y_train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 err="1"/>
              <a:t>y_pred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model.predict</a:t>
            </a:r>
            <a:r>
              <a:rPr lang="en-US" altLang="ko-KR" sz="2400" dirty="0"/>
              <a:t>(</a:t>
            </a:r>
            <a:r>
              <a:rPr lang="en-US" altLang="ko-KR" sz="2400" dirty="0" err="1"/>
              <a:t>X_test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print('RMSE: ', </a:t>
            </a:r>
            <a:r>
              <a:rPr lang="en-US" altLang="ko-KR" sz="2400" dirty="0" err="1"/>
              <a:t>np.sqrt</a:t>
            </a:r>
            <a:r>
              <a:rPr lang="en-US" altLang="ko-KR" sz="2400" dirty="0"/>
              <a:t>(</a:t>
            </a:r>
            <a:r>
              <a:rPr lang="en-US" altLang="ko-KR" sz="2400" dirty="0" err="1"/>
              <a:t>mean_squared_error</a:t>
            </a:r>
            <a:r>
              <a:rPr lang="en-US" altLang="ko-KR" sz="2400" dirty="0"/>
              <a:t>(</a:t>
            </a:r>
            <a:r>
              <a:rPr lang="en-US" altLang="ko-KR" sz="2400" dirty="0" err="1"/>
              <a:t>y_test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y_pred</a:t>
            </a:r>
            <a:r>
              <a:rPr lang="en-US" altLang="ko-KR" sz="2400" dirty="0"/>
              <a:t>)))</a:t>
            </a:r>
          </a:p>
          <a:p>
            <a:r>
              <a:rPr lang="en-US" altLang="ko-KR" sz="2400" dirty="0"/>
              <a:t>print('R2: ', r2_score(</a:t>
            </a:r>
            <a:r>
              <a:rPr lang="en-US" altLang="ko-KR" sz="2400" dirty="0" err="1"/>
              <a:t>y_test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y_pred</a:t>
            </a:r>
            <a:r>
              <a:rPr lang="en-US" altLang="ko-KR" sz="2400" dirty="0"/>
              <a:t>))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6F36A-0AE6-48D4-9FF0-FC2DF78BA01E}"/>
              </a:ext>
            </a:extLst>
          </p:cNvPr>
          <p:cNvSpPr txBox="1"/>
          <p:nvPr/>
        </p:nvSpPr>
        <p:spPr>
          <a:xfrm>
            <a:off x="772391" y="4187537"/>
            <a:ext cx="3685309" cy="10772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3200" dirty="0"/>
              <a:t>RMSE = 4.462</a:t>
            </a:r>
          </a:p>
          <a:p>
            <a:r>
              <a:rPr lang="en-US" altLang="ko-KR" sz="3200" dirty="0"/>
              <a:t>R2 = 0.617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47786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0A451D-2861-46EA-9309-756E41D43364}"/>
              </a:ext>
            </a:extLst>
          </p:cNvPr>
          <p:cNvSpPr txBox="1"/>
          <p:nvPr/>
        </p:nvSpPr>
        <p:spPr>
          <a:xfrm>
            <a:off x="792480" y="640080"/>
            <a:ext cx="530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ElasticNet</a:t>
            </a:r>
            <a:r>
              <a:rPr lang="en-US" altLang="ko-KR" sz="3200" dirty="0"/>
              <a:t> Models</a:t>
            </a:r>
            <a:endParaRPr lang="ko-KR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947F8-6F51-4C7F-BFBD-16022786E9EA}"/>
              </a:ext>
            </a:extLst>
          </p:cNvPr>
          <p:cNvSpPr txBox="1"/>
          <p:nvPr/>
        </p:nvSpPr>
        <p:spPr>
          <a:xfrm>
            <a:off x="792480" y="1514178"/>
            <a:ext cx="96503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model = </a:t>
            </a:r>
            <a:r>
              <a:rPr lang="en-US" altLang="ko-KR" sz="2400" dirty="0" err="1"/>
              <a:t>ElasticNet</a:t>
            </a:r>
            <a:r>
              <a:rPr lang="en-US" altLang="ko-KR" sz="2400" dirty="0"/>
              <a:t>(alpha = 0.1, l1_ratio=0.001)</a:t>
            </a:r>
          </a:p>
          <a:p>
            <a:r>
              <a:rPr lang="en-US" altLang="ko-KR" sz="2400" dirty="0" err="1"/>
              <a:t>model.fit</a:t>
            </a:r>
            <a:r>
              <a:rPr lang="en-US" altLang="ko-KR" sz="2400" dirty="0"/>
              <a:t>(</a:t>
            </a:r>
            <a:r>
              <a:rPr lang="en-US" altLang="ko-KR" sz="2400" dirty="0" err="1"/>
              <a:t>X_train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y_train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 err="1"/>
              <a:t>y_pred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model.predict</a:t>
            </a:r>
            <a:r>
              <a:rPr lang="en-US" altLang="ko-KR" sz="2400" dirty="0"/>
              <a:t>(</a:t>
            </a:r>
            <a:r>
              <a:rPr lang="en-US" altLang="ko-KR" sz="2400" dirty="0" err="1"/>
              <a:t>X_test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print('RMSE: ', </a:t>
            </a:r>
            <a:r>
              <a:rPr lang="en-US" altLang="ko-KR" sz="2400" dirty="0" err="1"/>
              <a:t>np.sqrt</a:t>
            </a:r>
            <a:r>
              <a:rPr lang="en-US" altLang="ko-KR" sz="2400" dirty="0"/>
              <a:t>(</a:t>
            </a:r>
            <a:r>
              <a:rPr lang="en-US" altLang="ko-KR" sz="2400" dirty="0" err="1"/>
              <a:t>mean_squared_error</a:t>
            </a:r>
            <a:r>
              <a:rPr lang="en-US" altLang="ko-KR" sz="2400" dirty="0"/>
              <a:t>(</a:t>
            </a:r>
            <a:r>
              <a:rPr lang="en-US" altLang="ko-KR" sz="2400" dirty="0" err="1"/>
              <a:t>y_test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y_pred</a:t>
            </a:r>
            <a:r>
              <a:rPr lang="en-US" altLang="ko-KR" sz="2400" dirty="0"/>
              <a:t>)))</a:t>
            </a:r>
          </a:p>
          <a:p>
            <a:r>
              <a:rPr lang="en-US" altLang="ko-KR" sz="2400" dirty="0"/>
              <a:t>print('R2: ', r2_score(</a:t>
            </a:r>
            <a:r>
              <a:rPr lang="en-US" altLang="ko-KR" sz="2400" dirty="0" err="1"/>
              <a:t>y_test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y_pred</a:t>
            </a:r>
            <a:r>
              <a:rPr lang="en-US" altLang="ko-KR" sz="2400" dirty="0"/>
              <a:t>))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90B792-CBE6-4C96-9E96-F8BB289CC530}"/>
              </a:ext>
            </a:extLst>
          </p:cNvPr>
          <p:cNvSpPr txBox="1"/>
          <p:nvPr/>
        </p:nvSpPr>
        <p:spPr>
          <a:xfrm>
            <a:off x="979516" y="4135582"/>
            <a:ext cx="3904211" cy="10772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3200" dirty="0"/>
              <a:t>RMSE = 4.36</a:t>
            </a:r>
          </a:p>
          <a:p>
            <a:r>
              <a:rPr lang="en-US" altLang="ko-KR" sz="3200" dirty="0"/>
              <a:t>R2 = 0.633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40894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7F3253-BAE8-49DE-AFA9-783B425C7AF1}"/>
              </a:ext>
            </a:extLst>
          </p:cNvPr>
          <p:cNvSpPr txBox="1"/>
          <p:nvPr/>
        </p:nvSpPr>
        <p:spPr>
          <a:xfrm>
            <a:off x="1082040" y="425024"/>
            <a:ext cx="2637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SGD Model</a:t>
            </a:r>
            <a:endParaRPr lang="ko-KR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B42A01-4DA2-400D-B4E0-85D83B2C02F9}"/>
              </a:ext>
            </a:extLst>
          </p:cNvPr>
          <p:cNvSpPr txBox="1"/>
          <p:nvPr/>
        </p:nvSpPr>
        <p:spPr>
          <a:xfrm>
            <a:off x="914399" y="1381036"/>
            <a:ext cx="1002722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from </a:t>
            </a:r>
            <a:r>
              <a:rPr lang="en-US" altLang="ko-KR" sz="2400" dirty="0" err="1"/>
              <a:t>sklearn</a:t>
            </a:r>
            <a:r>
              <a:rPr lang="en-US" altLang="ko-KR" sz="2400" dirty="0"/>
              <a:t> import </a:t>
            </a:r>
            <a:r>
              <a:rPr lang="en-US" altLang="ko-KR" sz="2400" dirty="0" err="1"/>
              <a:t>linear_model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model = </a:t>
            </a:r>
            <a:r>
              <a:rPr lang="en-US" altLang="ko-KR" sz="2400" dirty="0" err="1"/>
              <a:t>linear_model.SGDRegressor</a:t>
            </a:r>
            <a:r>
              <a:rPr lang="en-US" altLang="ko-KR" sz="2400" dirty="0"/>
              <a:t>( verbose=1)</a:t>
            </a:r>
          </a:p>
          <a:p>
            <a:r>
              <a:rPr lang="en-US" altLang="ko-KR" sz="2400" dirty="0" err="1"/>
              <a:t>model.fit</a:t>
            </a:r>
            <a:r>
              <a:rPr lang="en-US" altLang="ko-KR" sz="2400" dirty="0"/>
              <a:t>(</a:t>
            </a:r>
            <a:r>
              <a:rPr lang="en-US" altLang="ko-KR" sz="2400" dirty="0" err="1"/>
              <a:t>X_train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np.array</a:t>
            </a:r>
            <a:r>
              <a:rPr lang="en-US" altLang="ko-KR" sz="2400" dirty="0"/>
              <a:t>(</a:t>
            </a:r>
            <a:r>
              <a:rPr lang="en-US" altLang="ko-KR" sz="2400" dirty="0" err="1"/>
              <a:t>y_train</a:t>
            </a:r>
            <a:r>
              <a:rPr lang="en-US" altLang="ko-KR" sz="2400" dirty="0"/>
              <a:t>).ravel())</a:t>
            </a:r>
          </a:p>
          <a:p>
            <a:endParaRPr lang="en-US" altLang="ko-KR" sz="2400" dirty="0"/>
          </a:p>
          <a:p>
            <a:r>
              <a:rPr lang="en-US" altLang="ko-KR" sz="2400" dirty="0"/>
              <a:t>score = </a:t>
            </a:r>
            <a:r>
              <a:rPr lang="en-US" altLang="ko-KR" sz="2400" dirty="0" err="1"/>
              <a:t>model.score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X_test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y_test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print("R-squared:", score)</a:t>
            </a:r>
          </a:p>
          <a:p>
            <a:r>
              <a:rPr lang="en-US" altLang="ko-KR" sz="2400" dirty="0" err="1"/>
              <a:t>y_pred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model.predict</a:t>
            </a:r>
            <a:r>
              <a:rPr lang="en-US" altLang="ko-KR" sz="2400" dirty="0"/>
              <a:t>(</a:t>
            </a:r>
            <a:r>
              <a:rPr lang="en-US" altLang="ko-KR" sz="2400" dirty="0" err="1"/>
              <a:t>X_test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print('RMSE : ', </a:t>
            </a:r>
            <a:r>
              <a:rPr lang="en-US" altLang="ko-KR" sz="2400" dirty="0" err="1"/>
              <a:t>np.sqrt</a:t>
            </a:r>
            <a:r>
              <a:rPr lang="en-US" altLang="ko-KR" sz="2400" dirty="0"/>
              <a:t>(</a:t>
            </a:r>
            <a:r>
              <a:rPr lang="en-US" altLang="ko-KR" sz="2400" dirty="0" err="1"/>
              <a:t>mean_squared_error</a:t>
            </a:r>
            <a:r>
              <a:rPr lang="en-US" altLang="ko-KR" sz="2400" dirty="0"/>
              <a:t>(</a:t>
            </a:r>
            <a:r>
              <a:rPr lang="en-US" altLang="ko-KR" sz="2400" dirty="0" err="1"/>
              <a:t>y_test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y_pred</a:t>
            </a:r>
            <a:r>
              <a:rPr lang="en-US" altLang="ko-KR" sz="2400" dirty="0"/>
              <a:t>)))</a:t>
            </a:r>
          </a:p>
          <a:p>
            <a:r>
              <a:rPr lang="en-US" altLang="ko-KR" sz="2400" dirty="0"/>
              <a:t>print('R2 : ', r2_score(</a:t>
            </a:r>
            <a:r>
              <a:rPr lang="en-US" altLang="ko-KR" sz="2400" dirty="0" err="1"/>
              <a:t>y_test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y_pred</a:t>
            </a:r>
            <a:r>
              <a:rPr lang="en-US" altLang="ko-KR" sz="2400" dirty="0"/>
              <a:t>))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D38CBE-55B9-4A2C-B29A-19A19528F9CF}"/>
              </a:ext>
            </a:extLst>
          </p:cNvPr>
          <p:cNvSpPr txBox="1"/>
          <p:nvPr/>
        </p:nvSpPr>
        <p:spPr>
          <a:xfrm>
            <a:off x="1082040" y="5476964"/>
            <a:ext cx="3822469" cy="10772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3200" dirty="0"/>
              <a:t>RMSE = 4.424</a:t>
            </a:r>
          </a:p>
          <a:p>
            <a:r>
              <a:rPr lang="en-US" altLang="ko-KR" sz="3200" dirty="0"/>
              <a:t>R2 = 0.623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70454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F11859-7341-4AC6-937D-FD7CFCBE2131}"/>
              </a:ext>
            </a:extLst>
          </p:cNvPr>
          <p:cNvSpPr txBox="1"/>
          <p:nvPr/>
        </p:nvSpPr>
        <p:spPr>
          <a:xfrm>
            <a:off x="1051560" y="624840"/>
            <a:ext cx="1965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결론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4081E1-4B59-408C-A121-2F01C7F02F03}"/>
              </a:ext>
            </a:extLst>
          </p:cNvPr>
          <p:cNvSpPr txBox="1"/>
          <p:nvPr/>
        </p:nvSpPr>
        <p:spPr>
          <a:xfrm>
            <a:off x="935182" y="1756064"/>
            <a:ext cx="104220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엄격성 지수와 이동성 지수와의 관계는 반비례 관계이지만 거주지 이동성 지수만이 비례 관계이므로 자발적인 방역을 유도하는 것이 중요하다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식당</a:t>
            </a:r>
            <a:r>
              <a:rPr lang="en-US" altLang="ko-KR" sz="2400" dirty="0"/>
              <a:t>, </a:t>
            </a:r>
            <a:r>
              <a:rPr lang="ko-KR" altLang="en-US" sz="2400" dirty="0"/>
              <a:t>카페</a:t>
            </a:r>
            <a:r>
              <a:rPr lang="en-US" altLang="ko-KR" sz="2400" dirty="0"/>
              <a:t>, </a:t>
            </a:r>
            <a:r>
              <a:rPr lang="ko-KR" altLang="en-US" sz="2400" dirty="0"/>
              <a:t>쇼핑센터</a:t>
            </a:r>
            <a:r>
              <a:rPr lang="en-US" altLang="ko-KR" sz="2400" dirty="0"/>
              <a:t>, </a:t>
            </a:r>
            <a:r>
              <a:rPr lang="ko-KR" altLang="en-US" sz="2400" dirty="0"/>
              <a:t>놀이공원</a:t>
            </a:r>
            <a:r>
              <a:rPr lang="en-US" altLang="ko-KR" sz="2400" dirty="0"/>
              <a:t>, </a:t>
            </a:r>
            <a:r>
              <a:rPr lang="ko-KR" altLang="en-US" sz="2400" dirty="0"/>
              <a:t>박물관</a:t>
            </a:r>
            <a:r>
              <a:rPr lang="en-US" altLang="ko-KR" sz="2400" dirty="0"/>
              <a:t>, </a:t>
            </a:r>
            <a:r>
              <a:rPr lang="ko-KR" altLang="en-US" sz="2400" dirty="0"/>
              <a:t>도서관</a:t>
            </a:r>
            <a:r>
              <a:rPr lang="en-US" altLang="ko-KR" sz="2400" dirty="0"/>
              <a:t>,</a:t>
            </a:r>
            <a:r>
              <a:rPr lang="ko-KR" altLang="en-US" sz="2400" dirty="0"/>
              <a:t>영화관과 같은 장소에서 나타난 이동 추이와</a:t>
            </a:r>
            <a:r>
              <a:rPr lang="en-US" altLang="ko-KR" sz="2400" dirty="0"/>
              <a:t> </a:t>
            </a:r>
            <a:r>
              <a:rPr lang="ko-KR" altLang="en-US" sz="2400" dirty="0"/>
              <a:t>지하철</a:t>
            </a:r>
            <a:r>
              <a:rPr lang="en-US" altLang="ko-KR" sz="2400" dirty="0"/>
              <a:t>, </a:t>
            </a:r>
            <a:r>
              <a:rPr lang="ko-KR" altLang="en-US" sz="2400" dirty="0"/>
              <a:t>버스</a:t>
            </a:r>
            <a:r>
              <a:rPr lang="en-US" altLang="ko-KR" sz="2400" dirty="0"/>
              <a:t>, </a:t>
            </a:r>
            <a:r>
              <a:rPr lang="ko-KR" altLang="en-US" sz="2400" dirty="0"/>
              <a:t>기차역 등의 대중교통 허브와 같은 장소에서 나타난 이동 추이는</a:t>
            </a:r>
            <a:r>
              <a:rPr lang="en-US" altLang="ko-KR" sz="2400" dirty="0"/>
              <a:t> </a:t>
            </a:r>
            <a:r>
              <a:rPr lang="ko-KR" altLang="en-US" sz="2400" dirty="0"/>
              <a:t>엄격성 지수와의 상관관계 값으로 보면 좀 더 강한 규제를 요구됨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국립공원</a:t>
            </a:r>
            <a:r>
              <a:rPr lang="en-US" altLang="ko-KR" sz="2400" dirty="0"/>
              <a:t>, </a:t>
            </a:r>
            <a:r>
              <a:rPr lang="ko-KR" altLang="en-US" sz="2400" dirty="0"/>
              <a:t>공용 해수욕장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정박지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반려견</a:t>
            </a:r>
            <a:r>
              <a:rPr lang="ko-KR" altLang="en-US" sz="2400" dirty="0"/>
              <a:t> 공원</a:t>
            </a:r>
            <a:r>
              <a:rPr lang="en-US" altLang="ko-KR" sz="2400" dirty="0"/>
              <a:t>, </a:t>
            </a:r>
            <a:r>
              <a:rPr lang="ko-KR" altLang="en-US" sz="2400" dirty="0"/>
              <a:t>광장</a:t>
            </a:r>
            <a:r>
              <a:rPr lang="en-US" altLang="ko-KR" sz="2400" dirty="0"/>
              <a:t>, </a:t>
            </a:r>
            <a:r>
              <a:rPr lang="ko-KR" altLang="en-US" sz="2400" dirty="0"/>
              <a:t>공공 정원과 같은 장소와 직장에서는 규제를 최소화 할 수 있음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dirty="0"/>
              <a:t>Ridge</a:t>
            </a:r>
            <a:r>
              <a:rPr lang="ko-KR" altLang="en-US" sz="2400" dirty="0"/>
              <a:t>모델이 잘 설명하는 것을 알 수 있음</a:t>
            </a:r>
          </a:p>
        </p:txBody>
      </p:sp>
    </p:spTree>
    <p:extLst>
      <p:ext uri="{BB962C8B-B14F-4D97-AF65-F5344CB8AC3E}">
        <p14:creationId xmlns:p14="http://schemas.microsoft.com/office/powerpoint/2010/main" val="2779268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229CF-C916-451B-BABD-7C68A4556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45" y="642264"/>
            <a:ext cx="11315700" cy="230832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</a:t>
            </a:r>
            <a:r>
              <a:rPr kumimoji="0" lang="ko-KR" altLang="ko-KR" b="0" i="0" u="none" strike="noStrike" cap="none" normalizeH="0" baseline="-3000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를 예측하기 위해 다양한 방법이 사용될 수 있다. 감염병의 대확산이 시작되는 초기 단계에서는 감염자의 수가 기하급수적으로 증가하는데, 이 때는 R</a:t>
            </a:r>
            <a:r>
              <a:rPr kumimoji="0" lang="ko-KR" altLang="ko-KR" b="0" i="0" u="none" strike="noStrike" cap="none" normalizeH="0" baseline="-3000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를 대략적으로 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1 + (감염병의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전파율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, 즉 감염자의 증가 속도) * (세대 기간)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의 공식을 이용하여 산출할 수 있다. 여기에서 "세대 기간 (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serial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interval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)"이란 첫 감염병 발생자의 증상 발병 시기와 2차 감염자의 증상 발병 시기 사이의 시간 차이를 뜻한다.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6E33D5A-02AF-4DC4-AC2D-7FAD416FD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133621"/>
              </p:ext>
            </p:extLst>
          </p:nvPr>
        </p:nvGraphicFramePr>
        <p:xfrm>
          <a:off x="290944" y="3197038"/>
          <a:ext cx="11107881" cy="1280160"/>
        </p:xfrm>
        <a:graphic>
          <a:graphicData uri="http://schemas.openxmlformats.org/drawingml/2006/table">
            <a:tbl>
              <a:tblPr/>
              <a:tblGrid>
                <a:gridCol w="11107881">
                  <a:extLst>
                    <a:ext uri="{9D8B030D-6E8A-4147-A177-3AD203B41FA5}">
                      <a16:colId xmlns:a16="http://schemas.microsoft.com/office/drawing/2014/main" val="38725710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b="1">
                          <a:solidFill>
                            <a:srgbClr val="3D65DE"/>
                          </a:solidFill>
                          <a:effectLst/>
                        </a:rPr>
                        <a:t>엄격성 지수</a:t>
                      </a:r>
                      <a:r>
                        <a:rPr lang="en-US" altLang="ko-KR" b="1">
                          <a:solidFill>
                            <a:srgbClr val="3D65DE"/>
                          </a:solidFill>
                          <a:effectLst/>
                        </a:rPr>
                        <a:t>(</a:t>
                      </a:r>
                      <a:r>
                        <a:rPr lang="en-US" b="1">
                          <a:solidFill>
                            <a:srgbClr val="3D65DE"/>
                          </a:solidFill>
                          <a:effectLst/>
                        </a:rPr>
                        <a:t>Stringency Index)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377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191919"/>
                          </a:solidFill>
                          <a:effectLst/>
                        </a:rPr>
                        <a:t>영국 옥스퍼드대 연구팀이 </a:t>
                      </a:r>
                      <a:r>
                        <a:rPr lang="en-US" altLang="ko-KR" dirty="0">
                          <a:solidFill>
                            <a:srgbClr val="191919"/>
                          </a:solidFill>
                          <a:effectLst/>
                        </a:rPr>
                        <a:t>180</a:t>
                      </a:r>
                      <a:r>
                        <a:rPr lang="ko-KR" altLang="en-US" dirty="0">
                          <a:solidFill>
                            <a:srgbClr val="191919"/>
                          </a:solidFill>
                          <a:effectLst/>
                        </a:rPr>
                        <a:t>여 개국의 코로나</a:t>
                      </a:r>
                      <a:r>
                        <a:rPr lang="en-US" altLang="ko-KR" dirty="0">
                          <a:solidFill>
                            <a:srgbClr val="191919"/>
                          </a:solidFill>
                          <a:effectLst/>
                        </a:rPr>
                        <a:t>19 </a:t>
                      </a:r>
                      <a:r>
                        <a:rPr lang="ko-KR" altLang="en-US" dirty="0">
                          <a:solidFill>
                            <a:srgbClr val="191919"/>
                          </a:solidFill>
                          <a:effectLst/>
                        </a:rPr>
                        <a:t>대응 수준을 평가한 지수</a:t>
                      </a:r>
                      <a:r>
                        <a:rPr lang="en-US" altLang="ko-KR" dirty="0">
                          <a:solidFill>
                            <a:srgbClr val="191919"/>
                          </a:solidFill>
                          <a:effectLst/>
                        </a:rPr>
                        <a:t>. 100</a:t>
                      </a:r>
                      <a:r>
                        <a:rPr lang="ko-KR" altLang="en-US" dirty="0">
                          <a:solidFill>
                            <a:srgbClr val="191919"/>
                          </a:solidFill>
                          <a:effectLst/>
                        </a:rPr>
                        <a:t>에 가까울수록 방역 강도가 높다</a:t>
                      </a:r>
                      <a:r>
                        <a:rPr lang="en-US" altLang="ko-KR" dirty="0">
                          <a:solidFill>
                            <a:srgbClr val="191919"/>
                          </a:solidFill>
                          <a:effectLst/>
                        </a:rPr>
                        <a:t>. </a:t>
                      </a:r>
                      <a:r>
                        <a:rPr lang="ko-KR" altLang="en-US" dirty="0">
                          <a:solidFill>
                            <a:srgbClr val="191919"/>
                          </a:solidFill>
                          <a:effectLst/>
                        </a:rPr>
                        <a:t>평가 항목은 학교 운영</a:t>
                      </a:r>
                      <a:r>
                        <a:rPr lang="en-US" altLang="ko-KR" dirty="0">
                          <a:solidFill>
                            <a:srgbClr val="191919"/>
                          </a:solidFill>
                          <a:effectLst/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191919"/>
                          </a:solidFill>
                          <a:effectLst/>
                        </a:rPr>
                        <a:t>직장 운영</a:t>
                      </a:r>
                      <a:r>
                        <a:rPr lang="en-US" altLang="ko-KR" dirty="0">
                          <a:solidFill>
                            <a:srgbClr val="191919"/>
                          </a:solidFill>
                          <a:effectLst/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191919"/>
                          </a:solidFill>
                          <a:effectLst/>
                        </a:rPr>
                        <a:t>대규모 행사 제한</a:t>
                      </a:r>
                      <a:r>
                        <a:rPr lang="en-US" altLang="ko-KR" dirty="0">
                          <a:solidFill>
                            <a:srgbClr val="191919"/>
                          </a:solidFill>
                          <a:effectLst/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191919"/>
                          </a:solidFill>
                          <a:effectLst/>
                        </a:rPr>
                        <a:t>모임 제한</a:t>
                      </a:r>
                      <a:r>
                        <a:rPr lang="en-US" altLang="ko-KR" dirty="0">
                          <a:solidFill>
                            <a:srgbClr val="191919"/>
                          </a:solidFill>
                          <a:effectLst/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191919"/>
                          </a:solidFill>
                          <a:effectLst/>
                        </a:rPr>
                        <a:t>외출 자제 권고</a:t>
                      </a:r>
                      <a:r>
                        <a:rPr lang="en-US" altLang="ko-KR" dirty="0">
                          <a:solidFill>
                            <a:srgbClr val="191919"/>
                          </a:solidFill>
                          <a:effectLst/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191919"/>
                          </a:solidFill>
                          <a:effectLst/>
                        </a:rPr>
                        <a:t>공공 캠페인</a:t>
                      </a:r>
                      <a:r>
                        <a:rPr lang="en-US" altLang="ko-KR" dirty="0">
                          <a:solidFill>
                            <a:srgbClr val="191919"/>
                          </a:solidFill>
                          <a:effectLst/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191919"/>
                          </a:solidFill>
                          <a:effectLst/>
                        </a:rPr>
                        <a:t>대중교통 제한</a:t>
                      </a:r>
                      <a:r>
                        <a:rPr lang="en-US" altLang="ko-KR" dirty="0">
                          <a:solidFill>
                            <a:srgbClr val="191919"/>
                          </a:solidFill>
                          <a:effectLst/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191919"/>
                          </a:solidFill>
                          <a:effectLst/>
                        </a:rPr>
                        <a:t>국내 이동 제한</a:t>
                      </a:r>
                      <a:r>
                        <a:rPr lang="en-US" altLang="ko-KR" dirty="0">
                          <a:solidFill>
                            <a:srgbClr val="191919"/>
                          </a:solidFill>
                          <a:effectLst/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191919"/>
                          </a:solidFill>
                          <a:effectLst/>
                        </a:rPr>
                        <a:t>출</a:t>
                      </a:r>
                      <a:r>
                        <a:rPr lang="en-US" altLang="ko-KR" dirty="0">
                          <a:solidFill>
                            <a:srgbClr val="191919"/>
                          </a:solidFill>
                          <a:effectLst/>
                        </a:rPr>
                        <a:t>·</a:t>
                      </a:r>
                      <a:r>
                        <a:rPr lang="ko-KR" altLang="en-US" dirty="0">
                          <a:solidFill>
                            <a:srgbClr val="191919"/>
                          </a:solidFill>
                          <a:effectLst/>
                        </a:rPr>
                        <a:t>입국 제한 등 </a:t>
                      </a:r>
                      <a:r>
                        <a:rPr lang="en-US" altLang="ko-KR" dirty="0">
                          <a:solidFill>
                            <a:srgbClr val="191919"/>
                          </a:solidFill>
                          <a:effectLst/>
                        </a:rPr>
                        <a:t>9</a:t>
                      </a:r>
                      <a:r>
                        <a:rPr lang="ko-KR" altLang="en-US" dirty="0">
                          <a:solidFill>
                            <a:srgbClr val="191919"/>
                          </a:solidFill>
                          <a:effectLst/>
                        </a:rPr>
                        <a:t>개다</a:t>
                      </a:r>
                      <a:r>
                        <a:rPr lang="en-US" altLang="ko-KR" dirty="0">
                          <a:solidFill>
                            <a:srgbClr val="191919"/>
                          </a:solidFill>
                          <a:effectLst/>
                        </a:rPr>
                        <a:t>. </a:t>
                      </a:r>
                      <a:r>
                        <a:rPr lang="ko-KR" altLang="en-US" dirty="0">
                          <a:solidFill>
                            <a:srgbClr val="191919"/>
                          </a:solidFill>
                          <a:effectLst/>
                        </a:rPr>
                        <a:t>마스크 착용 여부는 대상이 아니다</a:t>
                      </a:r>
                      <a:r>
                        <a:rPr lang="en-US" altLang="ko-KR" dirty="0">
                          <a:solidFill>
                            <a:srgbClr val="191919"/>
                          </a:solidFill>
                          <a:effectLst/>
                        </a:rPr>
                        <a:t>.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036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87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C5D72-0078-4A24-B3B0-3A4F120F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7C53A-6541-4E6C-8070-E814356BD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r>
              <a:rPr lang="ko-KR" altLang="en-US" dirty="0"/>
              <a:t>데이터 분석</a:t>
            </a:r>
            <a:endParaRPr lang="en-US" altLang="ko-KR" dirty="0"/>
          </a:p>
          <a:p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205498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FD76A-97C2-4455-A893-55BF4A0E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BB98AD-840B-4FDC-BC78-F01D67F12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191919"/>
                </a:solidFill>
                <a:effectLst/>
                <a:latin typeface="Noto Sans KR"/>
              </a:rPr>
              <a:t>코로나</a:t>
            </a:r>
            <a:r>
              <a:rPr lang="en-US" altLang="ko-KR" b="0" i="0" dirty="0">
                <a:solidFill>
                  <a:srgbClr val="191919"/>
                </a:solidFill>
                <a:effectLst/>
                <a:latin typeface="Noto Sans KR"/>
              </a:rPr>
              <a:t>19 </a:t>
            </a:r>
            <a:r>
              <a:rPr lang="ko-KR" altLang="en-US" b="0" i="0" dirty="0">
                <a:solidFill>
                  <a:srgbClr val="191919"/>
                </a:solidFill>
                <a:effectLst/>
                <a:latin typeface="Noto Sans KR"/>
              </a:rPr>
              <a:t>확산은 전세계적인 공중보건 위기로 글로벌 경제 뿐만 아니라 다양한 분야에서 </a:t>
            </a:r>
            <a:r>
              <a:rPr lang="ko-KR" altLang="en-US" b="0" i="0" dirty="0" err="1">
                <a:solidFill>
                  <a:srgbClr val="191919"/>
                </a:solidFill>
                <a:effectLst/>
                <a:latin typeface="Noto Sans KR"/>
              </a:rPr>
              <a:t>전례없는</a:t>
            </a:r>
            <a:r>
              <a:rPr lang="ko-KR" altLang="en-US" b="0" i="0" dirty="0">
                <a:solidFill>
                  <a:srgbClr val="191919"/>
                </a:solidFill>
                <a:effectLst/>
                <a:latin typeface="Noto Sans KR"/>
              </a:rPr>
              <a:t> 충격을 </a:t>
            </a:r>
            <a:r>
              <a:rPr lang="ko-KR" altLang="en-US" b="0" i="0" dirty="0" err="1">
                <a:solidFill>
                  <a:srgbClr val="191919"/>
                </a:solidFill>
                <a:effectLst/>
                <a:latin typeface="Noto Sans KR"/>
              </a:rPr>
              <a:t>초래하엿다</a:t>
            </a:r>
            <a:r>
              <a:rPr lang="en-US" altLang="ko-KR" b="0" i="0" dirty="0">
                <a:solidFill>
                  <a:srgbClr val="191919"/>
                </a:solidFill>
                <a:effectLst/>
                <a:latin typeface="Noto Sans KR"/>
              </a:rPr>
              <a:t>.</a:t>
            </a:r>
          </a:p>
          <a:p>
            <a:r>
              <a:rPr lang="ko-KR" altLang="en-US" dirty="0">
                <a:solidFill>
                  <a:srgbClr val="191919"/>
                </a:solidFill>
                <a:latin typeface="Noto Sans KR"/>
              </a:rPr>
              <a:t>재확산에 따른 사회적 거리두기 강화를 통해 코로나 확산을 막고자 하였다</a:t>
            </a:r>
            <a:r>
              <a:rPr lang="en-US" altLang="ko-KR" dirty="0">
                <a:solidFill>
                  <a:srgbClr val="191919"/>
                </a:solidFill>
                <a:latin typeface="Noto Sans KR"/>
              </a:rPr>
              <a:t>.</a:t>
            </a:r>
          </a:p>
          <a:p>
            <a:r>
              <a:rPr lang="ko-KR" altLang="en-US" dirty="0">
                <a:solidFill>
                  <a:srgbClr val="191919"/>
                </a:solidFill>
                <a:latin typeface="Noto Sans KR"/>
              </a:rPr>
              <a:t>코로나 </a:t>
            </a:r>
            <a:r>
              <a:rPr lang="en-US" altLang="ko-KR" dirty="0">
                <a:solidFill>
                  <a:srgbClr val="191919"/>
                </a:solidFill>
                <a:latin typeface="Noto Sans KR"/>
              </a:rPr>
              <a:t>19 </a:t>
            </a:r>
            <a:r>
              <a:rPr lang="ko-KR" altLang="en-US" dirty="0">
                <a:solidFill>
                  <a:srgbClr val="191919"/>
                </a:solidFill>
                <a:latin typeface="Noto Sans KR"/>
              </a:rPr>
              <a:t>대응 과정에서 발생하는 방역과 사회적 거리 두기에 따른 코로나 </a:t>
            </a:r>
            <a:r>
              <a:rPr lang="ko-KR" altLang="en-US" dirty="0" err="1">
                <a:solidFill>
                  <a:srgbClr val="191919"/>
                </a:solidFill>
                <a:latin typeface="Noto Sans KR"/>
              </a:rPr>
              <a:t>확진자</a:t>
            </a:r>
            <a:r>
              <a:rPr lang="ko-KR" altLang="en-US" dirty="0">
                <a:solidFill>
                  <a:srgbClr val="191919"/>
                </a:solidFill>
                <a:latin typeface="Noto Sans KR"/>
              </a:rPr>
              <a:t> 수의 관계를 있는 것을 확인할 수 있다</a:t>
            </a:r>
            <a:r>
              <a:rPr lang="en-US" altLang="ko-KR" dirty="0">
                <a:solidFill>
                  <a:srgbClr val="191919"/>
                </a:solidFill>
                <a:latin typeface="Noto Sans KR"/>
              </a:rPr>
              <a:t>.</a:t>
            </a:r>
          </a:p>
          <a:p>
            <a:r>
              <a:rPr lang="ko-KR" altLang="en-US" dirty="0">
                <a:solidFill>
                  <a:srgbClr val="191919"/>
                </a:solidFill>
                <a:latin typeface="Noto Sans KR"/>
              </a:rPr>
              <a:t>그러므로 방화 강도인 엄격성 지수</a:t>
            </a:r>
            <a:r>
              <a:rPr lang="en-US" altLang="ko-KR" dirty="0">
                <a:solidFill>
                  <a:srgbClr val="191919"/>
                </a:solidFill>
                <a:latin typeface="Noto Sans KR"/>
              </a:rPr>
              <a:t>(Stringency Index)</a:t>
            </a:r>
            <a:r>
              <a:rPr lang="ko-KR" altLang="en-US" dirty="0">
                <a:solidFill>
                  <a:srgbClr val="191919"/>
                </a:solidFill>
                <a:latin typeface="Noto Sans KR"/>
              </a:rPr>
              <a:t>를 통해 사회적 거리 두기를 조절할 수 있다</a:t>
            </a:r>
            <a:r>
              <a:rPr lang="en-US" altLang="ko-KR" dirty="0">
                <a:solidFill>
                  <a:srgbClr val="191919"/>
                </a:solidFill>
                <a:latin typeface="Noto Sans KR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818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ADC60-25E4-41C6-9EA0-5E81534C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D31D37-E55E-4EAA-B9BA-79AA49FBD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한국 코로나 데이터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https://ourworldindata.org/explorers/coronavirus-data-explorer</a:t>
            </a:r>
            <a:endParaRPr lang="en-US" altLang="ko-KR" dirty="0"/>
          </a:p>
          <a:p>
            <a:r>
              <a:rPr lang="ko-KR" altLang="en-US" dirty="0"/>
              <a:t>구글 이동성지수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https://www.google.com/covid19/mobility/index.html?hl=ko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176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EFFA1-F7B8-4851-9326-EC1CC7B7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90B2BC-B9EC-482A-8A83-796D8BBC9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47" y="1919139"/>
            <a:ext cx="5392133" cy="269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B7EE35-D82D-4F0F-AE41-3067B58EB967}"/>
              </a:ext>
            </a:extLst>
          </p:cNvPr>
          <p:cNvSpPr txBox="1"/>
          <p:nvPr/>
        </p:nvSpPr>
        <p:spPr>
          <a:xfrm>
            <a:off x="678730" y="1527142"/>
            <a:ext cx="246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이상치 처리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A1DE77-3237-4DF5-8320-10AABAA41E45}"/>
              </a:ext>
            </a:extLst>
          </p:cNvPr>
          <p:cNvSpPr txBox="1"/>
          <p:nvPr/>
        </p:nvSpPr>
        <p:spPr>
          <a:xfrm>
            <a:off x="678731" y="4864231"/>
            <a:ext cx="208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NaN</a:t>
            </a:r>
            <a:r>
              <a:rPr lang="ko-KR" altLang="en-US" dirty="0"/>
              <a:t> 처리 </a:t>
            </a:r>
            <a:r>
              <a:rPr lang="en-US" altLang="ko-KR" dirty="0"/>
              <a:t>: </a:t>
            </a:r>
            <a:r>
              <a:rPr lang="en-US" altLang="ko-KR" dirty="0" err="1"/>
              <a:t>fillna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2BCC96-F52E-4CB2-8324-B87765B493DE}"/>
              </a:ext>
            </a:extLst>
          </p:cNvPr>
          <p:cNvSpPr txBox="1"/>
          <p:nvPr/>
        </p:nvSpPr>
        <p:spPr>
          <a:xfrm>
            <a:off x="6096000" y="2170794"/>
            <a:ext cx="58978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def </a:t>
            </a:r>
            <a:r>
              <a:rPr lang="en-US" altLang="ko-KR" dirty="0" err="1"/>
              <a:t>get_bound</a:t>
            </a:r>
            <a:r>
              <a:rPr lang="en-US" altLang="ko-KR" dirty="0"/>
              <a:t>(series):</a:t>
            </a:r>
          </a:p>
          <a:p>
            <a:r>
              <a:rPr lang="en-US" altLang="ko-KR" dirty="0"/>
              <a:t>    quartile_1, quartile_3 = </a:t>
            </a:r>
            <a:r>
              <a:rPr lang="en-US" altLang="ko-KR" dirty="0" err="1"/>
              <a:t>np.percentile</a:t>
            </a:r>
            <a:r>
              <a:rPr lang="en-US" altLang="ko-KR" dirty="0"/>
              <a:t>(series, [25, 75])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iqr</a:t>
            </a:r>
            <a:r>
              <a:rPr lang="en-US" altLang="ko-KR" dirty="0"/>
              <a:t> = quartile_3 - quartile_1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lower_bound</a:t>
            </a:r>
            <a:r>
              <a:rPr lang="en-US" altLang="ko-KR" dirty="0"/>
              <a:t> = quartile_1 - (</a:t>
            </a:r>
            <a:r>
              <a:rPr lang="en-US" altLang="ko-KR" dirty="0" err="1"/>
              <a:t>iqr</a:t>
            </a:r>
            <a:r>
              <a:rPr lang="en-US" altLang="ko-KR" dirty="0"/>
              <a:t> * 1.5)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upper_bound</a:t>
            </a:r>
            <a:r>
              <a:rPr lang="en-US" altLang="ko-KR" dirty="0"/>
              <a:t> = quartile_3 + (</a:t>
            </a:r>
            <a:r>
              <a:rPr lang="en-US" altLang="ko-KR" dirty="0" err="1"/>
              <a:t>iqr</a:t>
            </a:r>
            <a:r>
              <a:rPr lang="en-US" altLang="ko-KR" dirty="0"/>
              <a:t> * 1.5)</a:t>
            </a:r>
          </a:p>
          <a:p>
            <a:r>
              <a:rPr lang="en-US" altLang="ko-KR" dirty="0"/>
              <a:t>    return </a:t>
            </a:r>
            <a:r>
              <a:rPr lang="en-US" altLang="ko-KR" dirty="0" err="1"/>
              <a:t>lower_bound</a:t>
            </a:r>
            <a:r>
              <a:rPr lang="en-US" altLang="ko-KR" dirty="0"/>
              <a:t>, </a:t>
            </a:r>
            <a:r>
              <a:rPr lang="en-US" altLang="ko-KR" dirty="0" err="1"/>
              <a:t>upper_bound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712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2ED0C-41F6-4856-9B3E-26794701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8C1F1A-30A2-4708-BC0D-5210A862B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008"/>
            <a:ext cx="10515600" cy="4696955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Target : </a:t>
            </a:r>
            <a:r>
              <a:rPr lang="ko-KR" altLang="en-US" dirty="0"/>
              <a:t>엄격성 지수</a:t>
            </a:r>
            <a:r>
              <a:rPr lang="en-US" altLang="ko-KR" dirty="0"/>
              <a:t>(Stringency</a:t>
            </a:r>
            <a:r>
              <a:rPr lang="ko-KR" altLang="en-US" dirty="0"/>
              <a:t> </a:t>
            </a:r>
            <a:r>
              <a:rPr lang="en-US" altLang="ko-KR" dirty="0"/>
              <a:t>Index)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Data</a:t>
            </a:r>
            <a:r>
              <a:rPr lang="ko-KR" altLang="en-US" dirty="0"/>
              <a:t> 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dirty="0" err="1"/>
              <a:t>new_cases</a:t>
            </a:r>
            <a:r>
              <a:rPr lang="en-US" altLang="ko-KR" dirty="0"/>
              <a:t> : </a:t>
            </a:r>
            <a:r>
              <a:rPr lang="ko-KR" altLang="en-US" dirty="0"/>
              <a:t>새로운</a:t>
            </a:r>
            <a:r>
              <a:rPr lang="en-US" altLang="ko-KR" dirty="0"/>
              <a:t> </a:t>
            </a:r>
            <a:r>
              <a:rPr lang="ko-KR" altLang="en-US" dirty="0"/>
              <a:t>코로나 </a:t>
            </a:r>
            <a:r>
              <a:rPr lang="ko-KR" altLang="en-US" dirty="0" err="1"/>
              <a:t>확진자수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dirty="0" err="1"/>
              <a:t>Reproduction_rate</a:t>
            </a:r>
            <a:r>
              <a:rPr lang="en-US" altLang="ko-KR" dirty="0"/>
              <a:t> : </a:t>
            </a:r>
            <a:r>
              <a:rPr lang="ko-KR" altLang="en-US" dirty="0"/>
              <a:t>감염 재생산지수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dirty="0" err="1"/>
              <a:t>New_vaccinations</a:t>
            </a:r>
            <a:r>
              <a:rPr lang="en-US" altLang="ko-KR" dirty="0"/>
              <a:t> : </a:t>
            </a:r>
            <a:r>
              <a:rPr lang="ko-KR" altLang="en-US" dirty="0"/>
              <a:t>백신 접종자수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dirty="0" err="1"/>
              <a:t>retail_and_recreation_percent_change_from_baseline</a:t>
            </a:r>
            <a:r>
              <a:rPr lang="en-US" altLang="ko-KR" dirty="0"/>
              <a:t> : </a:t>
            </a:r>
            <a:r>
              <a:rPr lang="ko-KR" altLang="en-US" dirty="0"/>
              <a:t>식당</a:t>
            </a:r>
            <a:r>
              <a:rPr lang="en-US" altLang="ko-KR" dirty="0"/>
              <a:t>, </a:t>
            </a:r>
            <a:r>
              <a:rPr lang="ko-KR" altLang="en-US" dirty="0"/>
              <a:t>카페</a:t>
            </a:r>
            <a:r>
              <a:rPr lang="en-US" altLang="ko-KR" dirty="0"/>
              <a:t>, </a:t>
            </a:r>
            <a:r>
              <a:rPr lang="ko-KR" altLang="en-US" dirty="0"/>
              <a:t>쇼핑센터</a:t>
            </a:r>
            <a:r>
              <a:rPr lang="en-US" altLang="ko-KR" dirty="0"/>
              <a:t>, </a:t>
            </a:r>
            <a:r>
              <a:rPr lang="ko-KR" altLang="en-US" dirty="0"/>
              <a:t>놀이공원</a:t>
            </a:r>
            <a:r>
              <a:rPr lang="en-US" altLang="ko-KR" dirty="0"/>
              <a:t>, </a:t>
            </a:r>
            <a:r>
              <a:rPr lang="ko-KR" altLang="en-US" dirty="0"/>
              <a:t>박물관</a:t>
            </a:r>
            <a:r>
              <a:rPr lang="en-US" altLang="ko-KR" dirty="0"/>
              <a:t>, </a:t>
            </a:r>
            <a:r>
              <a:rPr lang="ko-KR" altLang="en-US" dirty="0"/>
              <a:t>도서관</a:t>
            </a:r>
            <a:r>
              <a:rPr lang="en-US" altLang="ko-KR" dirty="0"/>
              <a:t>,</a:t>
            </a:r>
            <a:r>
              <a:rPr lang="ko-KR" altLang="en-US" dirty="0"/>
              <a:t>영화관과 같은 장소에서 나타난 이동 추이입니다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dirty="0" err="1"/>
              <a:t>grocery_and_pharmacy_percent_change_from_baseline</a:t>
            </a:r>
            <a:r>
              <a:rPr lang="en-US" altLang="ko-KR" dirty="0"/>
              <a:t> : </a:t>
            </a:r>
            <a:r>
              <a:rPr lang="ko-KR" altLang="en-US" dirty="0"/>
              <a:t>식료품 매장</a:t>
            </a:r>
            <a:r>
              <a:rPr lang="en-US" altLang="ko-KR" dirty="0"/>
              <a:t>, </a:t>
            </a:r>
            <a:r>
              <a:rPr lang="ko-KR" altLang="en-US" dirty="0"/>
              <a:t>식자재 창고</a:t>
            </a:r>
            <a:r>
              <a:rPr lang="en-US" altLang="ko-KR" dirty="0"/>
              <a:t>, </a:t>
            </a:r>
            <a:r>
              <a:rPr lang="ko-KR" altLang="en-US" dirty="0"/>
              <a:t>농산물 시장</a:t>
            </a:r>
            <a:r>
              <a:rPr lang="en-US" altLang="ko-KR" dirty="0"/>
              <a:t>, </a:t>
            </a:r>
            <a:r>
              <a:rPr lang="ko-KR" altLang="en-US" dirty="0"/>
              <a:t>전문 식품매장</a:t>
            </a:r>
            <a:r>
              <a:rPr lang="en-US" altLang="ko-KR" dirty="0"/>
              <a:t>, </a:t>
            </a:r>
            <a:r>
              <a:rPr lang="ko-KR" altLang="en-US" dirty="0" err="1"/>
              <a:t>드럭스토어</a:t>
            </a:r>
            <a:r>
              <a:rPr lang="en-US" altLang="ko-KR" dirty="0"/>
              <a:t>, </a:t>
            </a:r>
            <a:r>
              <a:rPr lang="ko-KR" altLang="en-US" dirty="0"/>
              <a:t>약국과 같은 장소에서 </a:t>
            </a:r>
            <a:r>
              <a:rPr lang="ko-KR" altLang="en-US" dirty="0" err="1"/>
              <a:t>나타난이동</a:t>
            </a:r>
            <a:r>
              <a:rPr lang="ko-KR" altLang="en-US" dirty="0"/>
              <a:t> 추이입니다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dirty="0" err="1"/>
              <a:t>parks_percent_change_from_baseline</a:t>
            </a:r>
            <a:r>
              <a:rPr lang="en-US" altLang="ko-KR" dirty="0"/>
              <a:t> : </a:t>
            </a:r>
            <a:r>
              <a:rPr lang="ko-KR" altLang="en-US" dirty="0"/>
              <a:t>국립공원</a:t>
            </a:r>
            <a:r>
              <a:rPr lang="en-US" altLang="ko-KR" dirty="0"/>
              <a:t>, </a:t>
            </a:r>
            <a:r>
              <a:rPr lang="ko-KR" altLang="en-US" dirty="0"/>
              <a:t>공용 해수욕장</a:t>
            </a:r>
            <a:r>
              <a:rPr lang="en-US" altLang="ko-KR" dirty="0"/>
              <a:t>, </a:t>
            </a:r>
            <a:r>
              <a:rPr lang="ko-KR" altLang="en-US" dirty="0" err="1"/>
              <a:t>정박지</a:t>
            </a:r>
            <a:r>
              <a:rPr lang="en-US" altLang="ko-KR" dirty="0"/>
              <a:t>, </a:t>
            </a:r>
            <a:r>
              <a:rPr lang="ko-KR" altLang="en-US" dirty="0" err="1"/>
              <a:t>반려견</a:t>
            </a:r>
            <a:r>
              <a:rPr lang="ko-KR" altLang="en-US" dirty="0"/>
              <a:t> 공원</a:t>
            </a:r>
            <a:r>
              <a:rPr lang="en-US" altLang="ko-KR" dirty="0"/>
              <a:t>, </a:t>
            </a:r>
            <a:r>
              <a:rPr lang="ko-KR" altLang="en-US" dirty="0"/>
              <a:t>광장</a:t>
            </a:r>
            <a:r>
              <a:rPr lang="en-US" altLang="ko-KR" dirty="0"/>
              <a:t>, </a:t>
            </a:r>
            <a:r>
              <a:rPr lang="ko-KR" altLang="en-US" dirty="0"/>
              <a:t>공공 정원과 같은 장소에서 나타난 이동 추이입니다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dirty="0" err="1"/>
              <a:t>transit_stations_percent_change_from_baseline</a:t>
            </a:r>
            <a:r>
              <a:rPr lang="en-US" altLang="ko-KR" dirty="0"/>
              <a:t> : </a:t>
            </a:r>
            <a:r>
              <a:rPr lang="ko-KR" altLang="en-US" dirty="0"/>
              <a:t>지하철</a:t>
            </a:r>
            <a:r>
              <a:rPr lang="en-US" altLang="ko-KR" dirty="0"/>
              <a:t>, </a:t>
            </a:r>
            <a:r>
              <a:rPr lang="ko-KR" altLang="en-US" dirty="0"/>
              <a:t>버스</a:t>
            </a:r>
            <a:r>
              <a:rPr lang="en-US" altLang="ko-KR" dirty="0"/>
              <a:t>, </a:t>
            </a:r>
            <a:r>
              <a:rPr lang="ko-KR" altLang="en-US" dirty="0"/>
              <a:t>기차역 등의 대중교통 허브와 같은 장소에서 나타난 이동 추이입니다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dirty="0" err="1"/>
              <a:t>workplaces_percent_change_from_baseline</a:t>
            </a:r>
            <a:r>
              <a:rPr lang="en-US" altLang="ko-KR" dirty="0"/>
              <a:t> : </a:t>
            </a:r>
            <a:r>
              <a:rPr lang="ko-KR" altLang="en-US" dirty="0"/>
              <a:t>직장에서 나타난 이동 추이입니다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dirty="0" err="1"/>
              <a:t>residential_percent_change_from_baseline</a:t>
            </a:r>
            <a:r>
              <a:rPr lang="en-US" altLang="ko-KR" dirty="0"/>
              <a:t> : </a:t>
            </a:r>
            <a:r>
              <a:rPr lang="ko-KR" altLang="en-US" dirty="0"/>
              <a:t>거주지에서 나타난 이동 추이입니다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6197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590E73-81ED-42FB-813D-DB7C6879B97C}"/>
              </a:ext>
            </a:extLst>
          </p:cNvPr>
          <p:cNvSpPr txBox="1"/>
          <p:nvPr/>
        </p:nvSpPr>
        <p:spPr>
          <a:xfrm>
            <a:off x="727364" y="42602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상관계수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399234-9173-488D-A3C9-CB4FFD825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757" y="-15586"/>
            <a:ext cx="6177243" cy="569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CD69DA-3AE8-464D-89BF-F897E927C538}"/>
              </a:ext>
            </a:extLst>
          </p:cNvPr>
          <p:cNvSpPr txBox="1"/>
          <p:nvPr/>
        </p:nvSpPr>
        <p:spPr>
          <a:xfrm>
            <a:off x="457199" y="1278082"/>
            <a:ext cx="54240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엄격성 지수와 다른 변수와의 상관관계는 음의</a:t>
            </a:r>
            <a:r>
              <a:rPr lang="en-US" altLang="ko-KR" dirty="0"/>
              <a:t> </a:t>
            </a:r>
            <a:r>
              <a:rPr lang="ko-KR" altLang="en-US" dirty="0"/>
              <a:t>값을 가지므로 반비례 관계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그러나 거주지에서만 양의 값을 가지므로 거주지에서 엄격성지수에 영향이 없고 규제하기가 힘드므로 자발적인 방역을 유도하는 것이 중요할 것으로 보인다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B3A3CC-4791-41A4-B8D5-721BA5A74188}"/>
              </a:ext>
            </a:extLst>
          </p:cNvPr>
          <p:cNvSpPr txBox="1"/>
          <p:nvPr/>
        </p:nvSpPr>
        <p:spPr>
          <a:xfrm>
            <a:off x="323696" y="3136317"/>
            <a:ext cx="55575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엄격성지수와의 상관관계 값</a:t>
            </a:r>
            <a:endParaRPr lang="en-US" altLang="ko-KR" dirty="0"/>
          </a:p>
          <a:p>
            <a:r>
              <a:rPr lang="en-US" altLang="ko-KR" dirty="0" err="1"/>
              <a:t>retail_and_recreation_percent_change_from_baseline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 </a:t>
            </a:r>
            <a:r>
              <a:rPr lang="en-US" altLang="ko-KR" dirty="0"/>
              <a:t>-0.68 </a:t>
            </a:r>
            <a:r>
              <a:rPr lang="en-US" altLang="ko-KR" dirty="0" err="1"/>
              <a:t>grocery_and_pharmacy_percent_change_from_baseline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-0.38</a:t>
            </a:r>
            <a:r>
              <a:rPr lang="en-US" altLang="ko-KR" dirty="0"/>
              <a:t> </a:t>
            </a:r>
            <a:r>
              <a:rPr lang="en-US" altLang="ko-KR" dirty="0" err="1"/>
              <a:t>parks_percent_change_from_baseline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-0.33</a:t>
            </a:r>
          </a:p>
          <a:p>
            <a:r>
              <a:rPr lang="en-US" altLang="ko-KR" dirty="0" err="1"/>
              <a:t>transit_stations_percent_change_from_baseline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-0.54</a:t>
            </a:r>
          </a:p>
          <a:p>
            <a:r>
              <a:rPr lang="en-US" altLang="ko-KR" dirty="0" err="1"/>
              <a:t>workplaces_percent_change_from_baseline</a:t>
            </a:r>
            <a:r>
              <a:rPr lang="en-US" altLang="ko-KR" dirty="0">
                <a:sym typeface="Wingdings" panose="05000000000000000000" pitchFamily="2" charset="2"/>
              </a:rPr>
              <a:t>  -0.3</a:t>
            </a:r>
          </a:p>
          <a:p>
            <a:r>
              <a:rPr lang="en-US" altLang="ko-KR" dirty="0" err="1"/>
              <a:t>residential_percent_change_from_baseline</a:t>
            </a:r>
            <a:r>
              <a:rPr lang="en-US" altLang="ko-KR" dirty="0">
                <a:sym typeface="Wingdings" panose="05000000000000000000" pitchFamily="2" charset="2"/>
              </a:rPr>
              <a:t>  0.4</a:t>
            </a:r>
          </a:p>
          <a:p>
            <a:r>
              <a:rPr lang="en-US" altLang="ko-KR" dirty="0" err="1">
                <a:sym typeface="Wingdings" panose="05000000000000000000" pitchFamily="2" charset="2"/>
              </a:rPr>
              <a:t>Reprocution_ratio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-0.52</a:t>
            </a:r>
          </a:p>
          <a:p>
            <a:r>
              <a:rPr lang="en-US" altLang="ko-KR" dirty="0" err="1">
                <a:sym typeface="Wingdings" panose="05000000000000000000" pitchFamily="2" charset="2"/>
              </a:rPr>
              <a:t>New_cases</a:t>
            </a:r>
            <a:r>
              <a:rPr lang="en-US" altLang="ko-KR" dirty="0">
                <a:sym typeface="Wingdings" panose="05000000000000000000" pitchFamily="2" charset="2"/>
              </a:rPr>
              <a:t>  -0.52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703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B70581AF-80DA-4A32-A428-4DB322B63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273" y="91786"/>
            <a:ext cx="6674427" cy="667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1C2010-F8D9-4A14-8916-B8F78DF905C3}"/>
              </a:ext>
            </a:extLst>
          </p:cNvPr>
          <p:cNvSpPr txBox="1"/>
          <p:nvPr/>
        </p:nvSpPr>
        <p:spPr>
          <a:xfrm>
            <a:off x="904009" y="779318"/>
            <a:ext cx="1762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/>
              <a:t>PairPlot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03927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FF8E5-7BC2-4CA7-9AD0-3B9A7AC97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선형회귀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9CF109B-FBE8-4275-8709-E13BD4C8BB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3900" y="1530032"/>
                <a:ext cx="10515600" cy="4093528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altLang="ko-KR" dirty="0"/>
                  <a:t>43.295</a:t>
                </a:r>
                <a:endParaRPr lang="ko-KR" alt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0.118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0.043</m:t>
                    </m:r>
                  </m:oMath>
                </a14:m>
                <a:endParaRPr lang="ko-KR" alt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−0.152</m:t>
                    </m:r>
                  </m:oMath>
                </a14:m>
                <a:endParaRPr lang="ko-KR" alt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0.091</m:t>
                    </m:r>
                  </m:oMath>
                </a14:m>
                <a:endParaRPr lang="ko-KR" alt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−0.192</m:t>
                    </m:r>
                  </m:oMath>
                </a14:m>
                <a:endParaRPr lang="ko-KR" alt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0.0009</m:t>
                    </m:r>
                  </m:oMath>
                </a14:m>
                <a:endParaRPr lang="ko-KR" alt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−0.199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=−0.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0004</m:t>
                    </m:r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9CF109B-FBE8-4275-8709-E13BD4C8BB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900" y="1530032"/>
                <a:ext cx="10515600" cy="4093528"/>
              </a:xfrm>
              <a:blipFill>
                <a:blip r:embed="rId2"/>
                <a:stretch>
                  <a:fillRect b="-101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55117B0-9FF7-4500-A479-E42981E96C4C}"/>
              </a:ext>
            </a:extLst>
          </p:cNvPr>
          <p:cNvSpPr txBox="1"/>
          <p:nvPr/>
        </p:nvSpPr>
        <p:spPr>
          <a:xfrm>
            <a:off x="5418513" y="3180070"/>
            <a:ext cx="3226723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800" dirty="0"/>
              <a:t>RMSE = 4.429</a:t>
            </a:r>
          </a:p>
          <a:p>
            <a:r>
              <a:rPr lang="en-US" altLang="ko-KR" sz="2800" dirty="0"/>
              <a:t>R2 = 0.622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44638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2697</TotalTime>
  <Words>1175</Words>
  <Application>Microsoft Office PowerPoint</Application>
  <PresentationFormat>와이드스크린</PresentationFormat>
  <Paragraphs>105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Arial Unicode MS</vt:lpstr>
      <vt:lpstr>Noto Sans KR</vt:lpstr>
      <vt:lpstr>맑은 고딕</vt:lpstr>
      <vt:lpstr>Arial</vt:lpstr>
      <vt:lpstr>Cambria Math</vt:lpstr>
      <vt:lpstr>Wingdings</vt:lpstr>
      <vt:lpstr>Office 테마</vt:lpstr>
      <vt:lpstr>코로나 확진자 통계 분석</vt:lpstr>
      <vt:lpstr>차례</vt:lpstr>
      <vt:lpstr>목적</vt:lpstr>
      <vt:lpstr>데이터</vt:lpstr>
      <vt:lpstr>데이터 전처리</vt:lpstr>
      <vt:lpstr>데이터</vt:lpstr>
      <vt:lpstr>PowerPoint 프레젠테이션</vt:lpstr>
      <vt:lpstr>PowerPoint 프레젠테이션</vt:lpstr>
      <vt:lpstr>선형회귀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코로나 확진자 통계 분석</dc:title>
  <dc:creator>sehan</dc:creator>
  <cp:lastModifiedBy>sehan</cp:lastModifiedBy>
  <cp:revision>21</cp:revision>
  <dcterms:created xsi:type="dcterms:W3CDTF">2022-02-05T00:37:49Z</dcterms:created>
  <dcterms:modified xsi:type="dcterms:W3CDTF">2022-02-08T06:45:29Z</dcterms:modified>
</cp:coreProperties>
</file>