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97" r:id="rId2"/>
    <p:sldId id="310" r:id="rId3"/>
    <p:sldId id="311" r:id="rId4"/>
    <p:sldId id="312" r:id="rId5"/>
    <p:sldId id="313" r:id="rId6"/>
    <p:sldId id="314" r:id="rId7"/>
    <p:sldId id="274" r:id="rId8"/>
    <p:sldId id="277" r:id="rId9"/>
    <p:sldId id="278" r:id="rId10"/>
    <p:sldId id="280" r:id="rId11"/>
    <p:sldId id="281" r:id="rId12"/>
    <p:sldId id="283" r:id="rId13"/>
    <p:sldId id="293" r:id="rId14"/>
    <p:sldId id="295" r:id="rId15"/>
    <p:sldId id="319" r:id="rId16"/>
    <p:sldId id="320" r:id="rId17"/>
    <p:sldId id="321" r:id="rId18"/>
    <p:sldId id="296" r:id="rId19"/>
    <p:sldId id="318" r:id="rId20"/>
    <p:sldId id="329" r:id="rId21"/>
    <p:sldId id="316" r:id="rId22"/>
    <p:sldId id="322" r:id="rId23"/>
    <p:sldId id="330" r:id="rId24"/>
    <p:sldId id="332" r:id="rId25"/>
    <p:sldId id="333" r:id="rId26"/>
    <p:sldId id="334" r:id="rId27"/>
    <p:sldId id="335" r:id="rId28"/>
    <p:sldId id="317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dcofer" initials="d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63B5E8"/>
    <a:srgbClr val="66FF33"/>
    <a:srgbClr val="0068C6"/>
    <a:srgbClr val="ABB41D"/>
    <a:srgbClr val="4A5F1D"/>
    <a:srgbClr val="777777"/>
    <a:srgbClr val="7A560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0" autoAdjust="0"/>
    <p:restoredTop sz="88419" autoAdjust="0"/>
  </p:normalViewPr>
  <p:slideViewPr>
    <p:cSldViewPr>
      <p:cViewPr varScale="1">
        <p:scale>
          <a:sx n="81" d="100"/>
          <a:sy n="81" d="100"/>
        </p:scale>
        <p:origin x="127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832" cy="45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79" tIns="45190" rIns="90379" bIns="4519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8027" y="0"/>
            <a:ext cx="3009832" cy="45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79" tIns="45190" rIns="90379" bIns="4519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017"/>
            <a:ext cx="3009832" cy="45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79" tIns="45190" rIns="90379" bIns="4519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8027" y="8819017"/>
            <a:ext cx="3009832" cy="45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79" tIns="45190" rIns="90379" bIns="4519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4DD4B8B-0B08-4E22-96F0-647560154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40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04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2036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84" y="0"/>
            <a:ext cx="303804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2036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27" y="4415790"/>
            <a:ext cx="5608947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010"/>
            <a:ext cx="303804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2036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84" y="8830010"/>
            <a:ext cx="303804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2036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2D8EB32-0A30-4BE1-8F61-0C745B929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F007D-A2B2-4587-B146-AFF92217CD1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10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03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34332" indent="-282435" defTabSz="93203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29741" indent="-225948" defTabSz="93203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81638" indent="-225948" defTabSz="93203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33534" indent="-225948" defTabSz="93203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85431" indent="-225948" defTabSz="9320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37327" indent="-225948" defTabSz="9320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89224" indent="-225948" defTabSz="9320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41120" indent="-225948" defTabSz="9320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07951DB-2D6E-497D-83D0-D1AFA43BF5B7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3438" cy="3484563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727" y="4414220"/>
            <a:ext cx="5608947" cy="41833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4"/>
          <p:cNvSpPr>
            <a:spLocks/>
          </p:cNvSpPr>
          <p:nvPr/>
        </p:nvSpPr>
        <p:spPr bwMode="auto">
          <a:xfrm>
            <a:off x="-31750" y="0"/>
            <a:ext cx="3781425" cy="6861175"/>
          </a:xfrm>
          <a:custGeom>
            <a:avLst/>
            <a:gdLst/>
            <a:ahLst/>
            <a:cxnLst>
              <a:cxn ang="0">
                <a:pos x="0" y="4320"/>
              </a:cxn>
              <a:cxn ang="0">
                <a:pos x="0" y="0"/>
              </a:cxn>
              <a:cxn ang="0">
                <a:pos x="2382" y="0"/>
              </a:cxn>
              <a:cxn ang="0">
                <a:pos x="446" y="4322"/>
              </a:cxn>
              <a:cxn ang="0">
                <a:pos x="0" y="4320"/>
              </a:cxn>
            </a:cxnLst>
            <a:rect l="0" t="0" r="r" b="b"/>
            <a:pathLst>
              <a:path w="2382" h="4322">
                <a:moveTo>
                  <a:pt x="0" y="4320"/>
                </a:moveTo>
                <a:lnTo>
                  <a:pt x="0" y="0"/>
                </a:lnTo>
                <a:lnTo>
                  <a:pt x="2382" y="0"/>
                </a:lnTo>
                <a:lnTo>
                  <a:pt x="446" y="4322"/>
                </a:lnTo>
                <a:lnTo>
                  <a:pt x="0" y="432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7172325" y="0"/>
            <a:ext cx="1562100" cy="209550"/>
            <a:chOff x="4518" y="0"/>
            <a:chExt cx="984" cy="132"/>
          </a:xfrm>
        </p:grpSpPr>
        <p:sp>
          <p:nvSpPr>
            <p:cNvPr id="6" name="Freeform 27"/>
            <p:cNvSpPr>
              <a:spLocks/>
            </p:cNvSpPr>
            <p:nvPr/>
          </p:nvSpPr>
          <p:spPr bwMode="auto">
            <a:xfrm>
              <a:off x="4518" y="0"/>
              <a:ext cx="284" cy="132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60" y="0"/>
                </a:cxn>
                <a:cxn ang="0">
                  <a:pos x="284" y="0"/>
                </a:cxn>
                <a:cxn ang="0">
                  <a:pos x="228" y="132"/>
                </a:cxn>
                <a:cxn ang="0">
                  <a:pos x="0" y="132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" name="Freeform 28"/>
            <p:cNvSpPr>
              <a:spLocks/>
            </p:cNvSpPr>
            <p:nvPr/>
          </p:nvSpPr>
          <p:spPr bwMode="auto">
            <a:xfrm>
              <a:off x="4870" y="0"/>
              <a:ext cx="284" cy="132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60" y="0"/>
                </a:cxn>
                <a:cxn ang="0">
                  <a:pos x="284" y="0"/>
                </a:cxn>
                <a:cxn ang="0">
                  <a:pos x="228" y="132"/>
                </a:cxn>
                <a:cxn ang="0">
                  <a:pos x="0" y="132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" name="Freeform 29"/>
            <p:cNvSpPr>
              <a:spLocks/>
            </p:cNvSpPr>
            <p:nvPr/>
          </p:nvSpPr>
          <p:spPr bwMode="auto">
            <a:xfrm>
              <a:off x="5218" y="0"/>
              <a:ext cx="284" cy="132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60" y="0"/>
                </a:cxn>
                <a:cxn ang="0">
                  <a:pos x="284" y="0"/>
                </a:cxn>
                <a:cxn ang="0">
                  <a:pos x="228" y="132"/>
                </a:cxn>
                <a:cxn ang="0">
                  <a:pos x="0" y="132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pic>
        <p:nvPicPr>
          <p:cNvPr id="9" name="Picture 20" descr="RClogo_col_spo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5895975"/>
            <a:ext cx="240347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908050" y="6491288"/>
            <a:ext cx="227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dirty="0">
                <a:latin typeface="Verdana" pitchFamily="34" charset="0"/>
                <a:cs typeface="Arial" charset="0"/>
              </a:rPr>
              <a:t>© Copyright </a:t>
            </a:r>
            <a:r>
              <a:rPr lang="en-US" sz="800" dirty="0" smtClean="0">
                <a:latin typeface="Verdana" pitchFamily="34" charset="0"/>
                <a:cs typeface="Arial" charset="0"/>
              </a:rPr>
              <a:t>2017 </a:t>
            </a:r>
            <a:r>
              <a:rPr lang="en-US" sz="800" dirty="0">
                <a:latin typeface="Verdana" pitchFamily="34" charset="0"/>
                <a:cs typeface="Arial" charset="0"/>
              </a:rPr>
              <a:t>Rockwell Collins, Inc. </a:t>
            </a:r>
          </a:p>
          <a:p>
            <a:pPr>
              <a:defRPr/>
            </a:pPr>
            <a:r>
              <a:rPr lang="en-US" sz="800" dirty="0">
                <a:latin typeface="Verdana" pitchFamily="34" charset="0"/>
                <a:cs typeface="Arial" charset="0"/>
              </a:rPr>
              <a:t>All rights reserved.</a:t>
            </a:r>
          </a:p>
        </p:txBody>
      </p:sp>
      <p:sp>
        <p:nvSpPr>
          <p:cNvPr id="8090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848600" cy="612775"/>
          </a:xfrm>
        </p:spPr>
        <p:txBody>
          <a:bodyPr/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124200"/>
            <a:ext cx="6477000" cy="1371600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543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33AE0-5302-4CC4-8AE7-7FEAC9BB3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1786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868363"/>
            <a:ext cx="1981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868363"/>
            <a:ext cx="5791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8E08D-5B21-43BE-BFE9-88252EB91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1497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68363"/>
            <a:ext cx="7772400" cy="503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62000" y="1600200"/>
            <a:ext cx="79248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BFFDF-0626-469B-AB2D-9C367C487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8768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68363"/>
            <a:ext cx="7772400" cy="503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0" y="1600200"/>
            <a:ext cx="79248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C41CE-CB0A-4C53-9688-B3615EF8FC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9817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6D9C8-0CDB-4BF0-99FF-D7490CE4E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70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BAD3-AF3F-4A89-9B03-21F6ECFAE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09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30389-1DEC-4A7E-9278-B25F5FA25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5891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B2711-254E-440B-8ED8-5AE118580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5164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3AD8B-6753-4D8D-9DCF-DBA38AAB5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5449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DEF6D-193A-43B9-A88F-EFE847976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9393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3AFB3-A7A9-4065-A543-86CB95746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1902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F6297-55CF-46FA-BCD9-C51E80AB2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969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868363"/>
            <a:ext cx="77724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924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477000"/>
            <a:ext cx="8493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E15C076-9075-4B49-A4B0-DACF630C78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1" name="Picture 15" descr="gray-head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67"/>
          <a:stretch>
            <a:fillRect/>
          </a:stretch>
        </p:blipFill>
        <p:spPr bwMode="auto">
          <a:xfrm>
            <a:off x="0" y="0"/>
            <a:ext cx="1676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914400" y="6491288"/>
            <a:ext cx="22990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dirty="0">
                <a:latin typeface="Verdana" pitchFamily="34" charset="0"/>
                <a:cs typeface="Arial" charset="0"/>
              </a:rPr>
              <a:t>© Copyright </a:t>
            </a:r>
            <a:r>
              <a:rPr lang="en-US" sz="800" dirty="0" smtClean="0">
                <a:latin typeface="Verdana" pitchFamily="34" charset="0"/>
                <a:cs typeface="Arial" charset="0"/>
              </a:rPr>
              <a:t>2017</a:t>
            </a:r>
            <a:r>
              <a:rPr lang="en-US" sz="800" baseline="0" dirty="0" smtClean="0">
                <a:latin typeface="Verdana" pitchFamily="34" charset="0"/>
                <a:cs typeface="Arial" charset="0"/>
              </a:rPr>
              <a:t> </a:t>
            </a:r>
            <a:r>
              <a:rPr lang="en-US" sz="800" dirty="0" smtClean="0">
                <a:latin typeface="Verdana" pitchFamily="34" charset="0"/>
                <a:cs typeface="Arial" charset="0"/>
              </a:rPr>
              <a:t>Rockwell </a:t>
            </a:r>
            <a:r>
              <a:rPr lang="en-US" sz="800" dirty="0">
                <a:latin typeface="Verdana" pitchFamily="34" charset="0"/>
                <a:cs typeface="Arial" charset="0"/>
              </a:rPr>
              <a:t>Collins, Inc. </a:t>
            </a:r>
          </a:p>
          <a:p>
            <a:pPr>
              <a:defRPr/>
            </a:pPr>
            <a:r>
              <a:rPr lang="en-US" sz="800" dirty="0">
                <a:latin typeface="Verdana" pitchFamily="34" charset="0"/>
                <a:cs typeface="Arial" charset="0"/>
              </a:rPr>
              <a:t>All rights reserved.</a:t>
            </a:r>
          </a:p>
        </p:txBody>
      </p:sp>
      <p:sp>
        <p:nvSpPr>
          <p:cNvPr id="3092" name="Freeform 20"/>
          <p:cNvSpPr>
            <a:spLocks/>
          </p:cNvSpPr>
          <p:nvPr/>
        </p:nvSpPr>
        <p:spPr bwMode="auto">
          <a:xfrm>
            <a:off x="1752600" y="0"/>
            <a:ext cx="7391400" cy="419100"/>
          </a:xfrm>
          <a:custGeom>
            <a:avLst/>
            <a:gdLst/>
            <a:ahLst/>
            <a:cxnLst>
              <a:cxn ang="0">
                <a:pos x="0" y="264"/>
              </a:cxn>
              <a:cxn ang="0">
                <a:pos x="4656" y="264"/>
              </a:cxn>
              <a:cxn ang="0">
                <a:pos x="4656" y="0"/>
              </a:cxn>
              <a:cxn ang="0">
                <a:pos x="120" y="0"/>
              </a:cxn>
              <a:cxn ang="0">
                <a:pos x="0" y="264"/>
              </a:cxn>
            </a:cxnLst>
            <a:rect l="0" t="0" r="r" b="b"/>
            <a:pathLst>
              <a:path w="4656" h="264">
                <a:moveTo>
                  <a:pt x="0" y="264"/>
                </a:moveTo>
                <a:lnTo>
                  <a:pt x="4656" y="264"/>
                </a:lnTo>
                <a:lnTo>
                  <a:pt x="4656" y="0"/>
                </a:lnTo>
                <a:lnTo>
                  <a:pt x="120" y="0"/>
                </a:lnTo>
                <a:lnTo>
                  <a:pt x="0" y="264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7772400" y="0"/>
            <a:ext cx="962025" cy="128588"/>
            <a:chOff x="4518" y="0"/>
            <a:chExt cx="984" cy="132"/>
          </a:xfrm>
        </p:grpSpPr>
        <p:sp>
          <p:nvSpPr>
            <p:cNvPr id="3094" name="Freeform 22"/>
            <p:cNvSpPr>
              <a:spLocks/>
            </p:cNvSpPr>
            <p:nvPr/>
          </p:nvSpPr>
          <p:spPr bwMode="auto">
            <a:xfrm>
              <a:off x="4518" y="0"/>
              <a:ext cx="284" cy="132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60" y="0"/>
                </a:cxn>
                <a:cxn ang="0">
                  <a:pos x="284" y="0"/>
                </a:cxn>
                <a:cxn ang="0">
                  <a:pos x="228" y="132"/>
                </a:cxn>
                <a:cxn ang="0">
                  <a:pos x="0" y="132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auto">
            <a:xfrm>
              <a:off x="4870" y="0"/>
              <a:ext cx="284" cy="132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60" y="0"/>
                </a:cxn>
                <a:cxn ang="0">
                  <a:pos x="284" y="0"/>
                </a:cxn>
                <a:cxn ang="0">
                  <a:pos x="228" y="132"/>
                </a:cxn>
                <a:cxn ang="0">
                  <a:pos x="0" y="132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auto">
            <a:xfrm>
              <a:off x="5218" y="0"/>
              <a:ext cx="284" cy="132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60" y="0"/>
                </a:cxn>
                <a:cxn ang="0">
                  <a:pos x="284" y="0"/>
                </a:cxn>
                <a:cxn ang="0">
                  <a:pos x="228" y="132"/>
                </a:cxn>
                <a:cxn ang="0">
                  <a:pos x="0" y="132"/>
                </a:cxn>
              </a:cxnLst>
              <a:rect l="0" t="0" r="r" b="b"/>
              <a:pathLst>
                <a:path w="284" h="132">
                  <a:moveTo>
                    <a:pt x="0" y="132"/>
                  </a:moveTo>
                  <a:lnTo>
                    <a:pt x="60" y="0"/>
                  </a:lnTo>
                  <a:lnTo>
                    <a:pt x="284" y="0"/>
                  </a:lnTo>
                  <a:lnTo>
                    <a:pt x="22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777777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AADL, AGREE, and Safety Annex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Danielle Stewart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0" y="5486400"/>
            <a:ext cx="3124200" cy="1143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37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Compositional Reasoning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3733800" cy="4525963"/>
          </a:xfrm>
        </p:spPr>
        <p:txBody>
          <a:bodyPr/>
          <a:lstStyle/>
          <a:p>
            <a:r>
              <a:rPr lang="en-US" b="1" dirty="0"/>
              <a:t>Solution:</a:t>
            </a:r>
            <a:r>
              <a:rPr lang="en-US" dirty="0"/>
              <a:t> Prove localized properties at different levels of the hierarchy in order to prove high level properties.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990600"/>
            <a:ext cx="2590800" cy="518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62600" y="10668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5" name="AutoShape 4" descr="data:image/jpeg;base64,/9j/4AAQSkZJRgABAQAAAQABAAD/2wCEAAkGBhQSERQUEhQWFRQVFBUVFRUYFBUUFBUVFhQVFBgUFBUXHCYeFxokGRUUHy8gIycpLCwsFR4xNTAqNSYsLCkBCQoKDgwOGg8PGikkHCQsLCwpKikpKSkpLCwsKSwsKSwsKSwsLCwpLCwpLCwpKSkpLCwsKSwsLCwsLCwpLCkpLP/AABEIALMBGgMBIgACEQEDEQH/xAAcAAABBQEBAQAAAAAAAAAAAAAAAgMEBQYBBwj/xAA/EAABAwIEBAMGAwcCBgMAAAABAAIRAyEEBRIxBkFRYRMicQcyQoGRobHB0RRSU2KT4fAjkhVUgrLC8RYzQ//EABoBAAIDAQEAAAAAAAAAAAAAAAADAQIEBQb/xAAnEQACAgICAQQBBQEAAAAAAAAAAQIRAyESMQQTIkFRBRRhkaGxMv/aAAwDAQACEQMRAD8AkOdG6W9kiOtk3i8MC06thfuqDOMyqjyMJALQD1XnrO5GHJ6IPEeIAZ4Z2BmeoFhP3WaawP8ATmlZgypqgkmU9keDPjAOIaOZOwC1QioxuzU4uMaE1KxpOOl3Lccp5Jo42S0C0Ec99kZ7HjvDTIDiAdja11DoC4TVFNWVja6PZMGRoYCRqLRbmbTsl06vmIPyPryWByPMnMqte9xibk3lbLDYptUF7ZPmlc3I3AHgVuy1a1K0rtPZL0pqdnPkqdCA1BcAQCQCdhMEpOJcQ0xuQYPyXm+KxdUwx0nSYBMyPmrxVgo2emFqAFR8J4576Za+TpgSd45K/wBKqyGqEwhrE4GroCCrGyxJ8IKRpSQ1BRjHg2gdOab/AGEEy8CeSm6EEIBOiM2gAIC7CdISBdBAmFFx+ZMojVUdpBMD13UPCcQB+IfR0FsTDjzjeRy7JzMMrp1wXu8wAte3yVq+y1b2TKeLa5ge0y3rH5KtrcTMbUcwtMN3dNt9wq/CvfQLg0eUx3NrCFAquL2nxG3BsQI57KraRohht7NrTcHAEbEJFd5AtvCTl8Gm0j90W6W2RVpuLrRb79lCYpxpiqJcR5gAY6pYalMplKhFkDYauNbdOwgBSSNuZNkoNRVqNYJcQBIFzAk7Ce6wGb+0Fwo1abDFXxC1rgBGiTJaeR2APzUxg5dFkrNTm/FWGw0h9QF4Ok02w58xNxsPmsq/2lMkxStNvMNvosBXrue4ucSXOJcSdySZJKRC3R8eKWy2j1HCZjUfWIefKbAfD1H5Kz/ZAXlxEiI7CN1GoYFvli8mJ6dFcGmGtPoVyDfKS1Rls9bTbUDYEwNoPyMKPj8pD6Ic33vi7jlHonqGDD3uMeUOKu6mDBYQ0W0x6JLy8ZKjdxXFWeWVaZ1kHeVYYLDgOCmYvJz4u3NW+EyIuAAFyN+66M88WkrFcHBWPYDLxU0rTYLLCwQOqqOHsOGvgn3bXK1jQsbxW9sz5PKdVQNal6V1oSoTejnS27GalAOEFU+L4eaHBwHMK2rYwMg7rP5XxU0uc2pO5h24mdoV1YJMvMJl4ZcC53UwBco1NQkJyFBR2JhKhdhKDVJRiSyw7rmlTMM9olrwS03tu09R+iktwlEXdU1D91oufqLIso2VelcIT9c6jMADkOg6JotQSMvas9xLnTKUUblzgJhwBAO0d1PzjiWlhzpcCXdiLWm/2WH4px4xLhVpNgBtxbUDO5jfkmY48mXjEKj9NV2l+ouBBJmeh/BbTJaD2tIdsYcB0nl6LyulUc7Va5H5yvRcozWofCYGkta0B5MXkWIP+bK846GTToucRgQYAESlYfKmNERPrdSH4lrY1ODZmJIExvunGOB2IPoZ7pFFecqG20gNrJQYnIWczPjnD0KxpPDtQJBPIEAEeoO3qpUbegVsvWm+yBRvPVUmU8WsqvLXDSC7/TdYggiQHRsVX8VcSVKGIaGOs0Xb8Jnk7v8A2UU7olRdmsLVwNVVkXEYxIJDS29hM27/AOc1Z1KoBgmCRI+SgKoxXtCzEmKIn94/umJgR1XmGJ94rb+0PMnsxQAjQGDTaeUOB+YKw2JrlxJK6PjRaVlptKI2ClhyaaFIFA9CtUheOz3ptIAbJvFUQ5jgdiFITL61iAJ/NeeNauypy3DAEt5dO8K4pYeBCZwWEIMkR2U8NS1BXY+eZ1SK+pkbHGTuSSkPoNpWmOitgm62Ea7cIeNdomPkyepPRi8waGkva43Ow333K0GRZw17AHGHXEHn3TmOyJrrt3ULB5QQY2ja3RW5UqZaUY5FaZo3PA3WNzziFznQ12ljSRY+8ZG/0Wvq4UPaA7pvzWYzTg28suCdk2LXyZIKPTK6txfTdT0uY7VABOqLyRP0hWOE4cpuY2q3ne57/wBis5mPDz6ZPlIC1GU4h1TBkGxgtBtv2H+bpzpLRMkl0R824kNN7dBENi37wjcpVHj+16Uv5QfL8wspjMpqAyZUei7Sbq6gmiXGFHqeW534oEsLSd7ggeit2tXm2WZ04ANbGoWBPeF6Bk+ONRsPEOiYG0WulSXHszTh9ExtNKFNSWUk4KSpzQvgysxdUMbME9AOf6LN53xeynSd4d37NkbctR+ew7KbxRUqXaAQATcc2kQvO8VQJMX5pkEpDI4/llVicc57pcST3SKDpcAeamuyapc6THWEnB5K974AM9IW240MTok4QNp1WEC87Wg72KscTxK+i8MpAEl5nqecfeFbYLhmlSpmpVMva3UAHc949FGp5TTxfiPp0nMfYsJPlJ20jpJWW1eyXJSMjmOe1Kjw6qSdAgA9SZv/AJyV9wXxVpqQ5x0uHnBuLCAW9I/BZzG4GdUuGoGCOm6dweGFHQ51z7wFiI79fRPcYuJZw0eysrgs1i4gnvYTC8v4/wAH4lV1VsaS2mREbOGoz36ozrjAsDKVBxDQ2XwIl7hBb3AA+pTmGw78RhHueQH6mhkz7ltQgWHJKgnB8mLjHjsp8jz/AElrHD3YiIExNnHopGbZ1+1NYGtGs3cRvO0elk5i+G6JEgljgYg3BtMW/wAujhjKXftLQBMEzby77+myZKUH7l2NrVjeW46pSqU20jFSZPzgQRzAA+6teJeOCzEw2C1rYIgEaiL3VZxthjRxIcz3hBNoAKyNZ+pxJ3JJV4Y4z9xR62XOc5p4xDnH3mzG8Ei+/e/zWfcpTcM9w1RbZLo5U93JaIuMPkn0cmSuMWQmhWlLMXAAaRYAbdArHD5AAPMRO/dOeQW0THcJEvIjLrZ0Mf4ucVcnR67pXQ1KDV3SuRZhZ0BdAQ0KLic1p0xdwJ6DdTYKLekTIXQFTYPP3VCfIAPhJNz8lc0zIBQnYTxyj2KASg1ACUApF2ziUFwNXR06IIog5rSDgAf8jtzCosV4lMEUxaZMD3bAEj6LSYnChwv8lVVMS9u8Fu1hcesqVL4Y2MdaKHEvloL2meoETbv6KjxWHEyAfmtTVwJcCQQD6H6mTumWZSHCCHT2iCtEMiQcGjO0aELY8LZjEMqOAZMyTEehVfUymDYEdZUrC5aSiclJF4ws9Aw7mmNLgfQz33Uk0eay+U4R7PdkLTYTEOcYcOSwyK5MbgrI2LoahBaI5qhbwtTY7XE84Wuq04UDFs8phWjITdrRkgwPqFjrNPu/I8+nVQalSnhvPplxJA9O/wAvzWlZhmkanNvzt+Cps3ygVILLC4+fJOjMpowed5++qSBaSZjmFCw9StAhxDW/QStphuC5dLtunNTa2Qt8FzGgA9dzEzEfRP5xSovyieYOxWkOBEz+PVMsBMm609fhdxJgSUrB8KVQR5fL+Kb6kaHGcyrKnVaoA6rYZfg3UppusZDmTsADz9Y+yusBw/pqEhtobB2uNx6KfjcK1g11D5WXDouCTGn6lJnl5CpStmBzTCVQXG8B3mMWFjAA9FGyPP3YZznTMiPnuAZ3Wvx1Y1HOILHtMRB82wgnvCpcfkLqr9LKYaTBdv13QmvkYpOqK7McyGLrue1vl0mGk3+XzWVxODcCZbC9Sw3AopuY4GSC0uG3SU/mvC/j62UwBzOqwBJ+H1V45lB6GQlB+19Hk9B8GJsnscNMQ4mQD9Qr3NuEBhi6agLg3UQL+UmFnsWJIkyfSLclpjJTdofyko0n/Yw/FuBsU1+1O6qXhcsdVdpbc/RXbfZ1iiAdG90xzxx0xEvVb7/s9eC6uhqUAuEirIONoHSdEyefP5Kjo5A8vkzvuVqjZQsW8DzFxMcgqtDcU3F6I9LIQHairZjIVdluNqVDcAN5C6tEY67RXyJT6kACWGrgC6m2ZKGcRRJHlMHqq+nQqU3S5823J5QArcFBEqBinSogyXkXMDkOvdLpYTSSSNU3k8k5+zNadW3pYSeqXhqpcbSRb4TZWr7DlS0PNpDouHL2lP8Ahnofon6VI9D9CpcRSyOyv/4Pq5QpeDySPVWFKmen2UvD1WhwB32Sp3VDfVaXtO4XKQBdTW4MAKWxiVC6eP8AH3G5PZzZ55Seyox+G8tll8Y99IgknTPMzI6LcYinZUOY4EVLEfaVz8mJ4p8Wa/Hy2qZX0cQyoJaZCQ6lG39k3Q4eFNxczUJ9VLdSPQ/QqyRXJ3oYcFFr4UOU00j0P0K4aR6H6FWoomRqeFaOQ+iXpHRLTJrtiZEdQZ/BSW3YNBvO3ILIcYYB7adUy4tdDgBJ2kmei1QxTXWDkjFWZtqHxA3MKqdMbB0zzTgxrg/XUBLaZGhvV569olenUHB3mAA78479Fl6tcDEaaVLykjUBDQB/N0O60tKhpPlMWmOXTfmicnJ2MyU9okubZVOMzkNc9vToRqnoBz+Sm5hixSYXb7ADmSdgFmcRh31K0vYGtdGhxEEHkD3UIpFFLjn0C1z6jxLwW6RI6XdPKRssnn2BDaktIc1wEOGxIAlMcQYiarhtDiI+fZRGUXadRnTMfMjl9F0ccOKuzZjVNCsNmT6RljoPyutaz2oVgB5G7dSFkqeX+IYZeBP0SDhXJkowl2WlB27PfwF2EQuteDsR9Vw7Ejfhkm8Qg02/uyngEFQlZHJiG+kJa4hMRSTsWCjUkBdhWRQ6FVcS8U0cDT11TLjPh0x79Q9ujerjYdzZVfGfHtPAgsbFTEEWp/CydnVY+zdzzgb+K5pmtXEVXVazy97tyfsANgByAst/j+I5+6XRmy5eOkWHEPF9fF1TUqPLRs1jSQxjegHP1Nyq1mZVRtUeP+tw/NRV0LrqMUqSMnOV9llRzKr/ABKn+936q0weZVP4lT/e79VnqblY4WoolBP4GxkzZ5bmL5Hnf/vd+q3nDmZEEXP1JXluArrWZTj4IXKz4k1o6njy+z27AZsHNEm6mHFjqF55lucW3U9+cW3WReRmgqspPwE3cei9znNPKQCvMM/zB8mHvHo9w/NXGZZzM3WPzXFTKZhi5y5T2xkoRww4ooswzGrNqtT+o/8AVUWJzev/ABqv9Wp+qn4+puqTEPXXxwX0czJNiX59iB/+9b+rU/VI/wDkOJ/5it/VqfqoVQptaOK+jO5NnqnD/ti/0fDxdMvqAQKjSBrBt/qA7OibjfoN0zk3GIw4fDQ8Oe0lrpkAA+78rfILzKVNwWMggONpF947rFk8WL3E1+Pmj/zP+T6QwVRtRjHs917Q5vWHCQma4okkOqNGxI8QD3rCb84WEzriprMFRw+Gd7zNLnA/ABEA/wAxn6d1iqmKkAG65qxNm2OFvZ7qMAyBpA5QRse/dJotLRsSdvuf1Xn2G9oz6bKVKmxuhtNrZdJdIET037LXVsyOJwb/AADqqlgB0ES15AJHbdKlFrsq8cl30Taj/Eb5QL7TBEhZTP21HEtrucWhpLAyxkQYjlMbpvgfOBS1Uqz/ADl7g1pMabiS4mwn6rY/sLSSYveDv9FVriy69rMRlHBWHxAD3OcCIloHLaD9FLzX2aB0im6B8Ij8VrsLl4AmLn5fVTqTSNzKHkkvkv68kzzNns5qUGh4hzgSXX8pHIRzV1/wcG5a0T/ItvC5pRKcpbbKrKyhzZzgw6JmN/7rKUqOIa4vaHC9/wD0t05spt2GnYrHZsw5lBU0VuCzeppGunPIkWIPoVbMrBwkbJptI7T9twnoCmNicvB7SOEolASKtQNaXOIa1oJc4mGtA3JJ2C0JWZmOgSvP+N/aYKOqjgyHVdn1hBbT7U+Tn/zbDlJ2pON/aYawdQwhLaRs+rcPq9m82s+55wLLz0ldfx/Er3T/AIMOXP8AERVWqXEucSSSSSTJJO5JO5SEIXRMgIQhSAtpUqhUUMJ6k+FIyLL7B1lfYDFbLJYeqrjBYhZcsPk1450bnCZhHNP1s0tusxQxiVWxywvHZqWVljisx7qnxWLlRq+LVfWxSdjxisuQTjKiqMS5Sq1ZQK7lvitGB7ZGKSulcV2xQIQhVAm4DMjTkbtO4/MHkpza4cJCpE7RrlpkfRKniUtrs3eP5ksdRluP+F7RmJ5BXeQZ46i5+glupmkkWPUEHlBCz9PGtcPLY82/onQDAO0zH1WGcL0zt+yauO0TsRjC9zi50vJJJ5z1K9F9nWbipTNNzyXskgT8J/GDP1XlRbG0zzVpwtmjsPX1tJaIhxABMdIKTkxJx0VnjtUe7NKUs9l3EwdQdUInReARqLYF+gMyp54gp+EKoDnNIuQJ0na433IXOswPG4vZZwiFi+JOKK9PD030rVG1NVSGkNcyDpkHkZkhQaPtaAa0OoOLoEnVuYuduqZGEpK4jFgm+jZkLq4UpZV0WEFcLl0qn4l4oo4KnrqmXEHw6QPnef8Axb1cfubJuODm6j2UlJJWyZmeaUsPTNWs8MY3mdyeTWj4nHoF4xxnx5VxrtDZp4cGW05u6NnVCPed22HLqa3iXietjauuqbCQxgsxg6NH4k3Kp13vH8VYty7Obmzuel0CEIW0zAhCEACEIQAJTSkroKsSnRJpPVnhayp2FTcPUVWNsvaeJSKuLVf4yaqV0ngmXU2Sa2JUSpXTL6qjuqK8Y0VbsefVUao5cLkkpgts4hCFBQEIQgAQhCAFNfGyvsuxzagDDZ/I8nfoVn10FLyY1NbNPj+RLDK118o2rMjeYkR1K0XCXD7vEs34XAkxABESslw5xGz/AOrElwafdqAnynkHjm3uLjuvY8PTpsoA0yGucwQ7cGGEBzSLGeq4XlerjfGXR6T9bhyY7xrf+GM4nnDtfTa0yQWz8OkwTLe9oVfwhxH4TX0KrS6i9wJ3Ojk4gcwREjsFLx1SpWJcTquZDgQTYbhV9bEMpD3WyZFnbT1CVia4cKtmv0PUjcy/z7FUXaxSxGoNPmbJ80tBt1AFvksmc2p/w/uolStABI7zPVQvEWrHgSKxvEqPfVyUQvPuN/aUKOqjhHB1XZ9UXbT7U+Tnd9h3O2LBhlllUTh5JqCtlvxnx3TwQLGxUxBFmfCydnVY/wC3c84C8XzPNKmIqOqVnl73bk/YAbADkBYKPVqlxLnEkkkkkySTuSTuUhehwePHCtd/Zy8uZ5H+wIQhaBIIQhAAhCEACEIQAIQhACmqRSeowTjXIY2JLNVM1KiQ5yQSqoszrnJJKFwqxRnCVxCFIsEIQoAEIQgAQhCABCEIAFreDPaDUwXke0VqBn/Tdu0n4qZ+HuNj63WSQqThGceMlotGTi7Rt6/Ejz5mOEOvsLduyqK1dziSedyqSjiC0226K7oVWvaCCJ5t5iFieCOHcUem8XzP1C4N00OBhi6fGAH7zfqiiwvJLmk+lvuU0ao6BKt/B01FUrL3jn2lGrqoYQltK7X1dnVBsQ3m1n3PYWXnpKCuLo4sUcUeMTxGTI5u2CEITBYIQhAAhCEACEIQAIQhAAhCEAdCUEhdlHZZOhUoJSEIonkdlcQhSVsEIQoIBCEIAEIQgAQhCABCEIAEIQgAS6dQgyEhCCU2naNBhM41ANcTYbcj6J7xR0WaBUoZk/qsk/HV3E7WD8n7ay9kRCELWcQEIQgAQhCABCEIAEIQgAQhCABCEIAEIQgAQhCABCEIAEIQgAQhCABCEIAEIQgAQhCABCEIAEIQgAQhCABCEIAEIQgAQhCABCEIAEIQgAQhCABCEIAEIQgAQhCABCEIAEIQgAQhCABCEIAEIQgAQhCABCEIAEIQgAQhC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733480" y="1905000"/>
            <a:ext cx="1962720" cy="1676400"/>
            <a:chOff x="5733480" y="1905000"/>
            <a:chExt cx="1962720" cy="1676400"/>
          </a:xfrm>
        </p:grpSpPr>
        <p:sp>
          <p:nvSpPr>
            <p:cNvPr id="3" name="Rectangle 2"/>
            <p:cNvSpPr/>
            <p:nvPr/>
          </p:nvSpPr>
          <p:spPr>
            <a:xfrm>
              <a:off x="5733480" y="1905000"/>
              <a:ext cx="1962720" cy="1676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1200" y="19928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A</a:t>
              </a:r>
              <a:endParaRPr lang="en-US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733480" y="4038600"/>
            <a:ext cx="1962720" cy="1676400"/>
            <a:chOff x="5733480" y="4038600"/>
            <a:chExt cx="1962720" cy="1676400"/>
          </a:xfrm>
        </p:grpSpPr>
        <p:sp>
          <p:nvSpPr>
            <p:cNvPr id="52" name="Rectangle 51"/>
            <p:cNvSpPr/>
            <p:nvPr/>
          </p:nvSpPr>
          <p:spPr>
            <a:xfrm>
              <a:off x="5733480" y="4038600"/>
              <a:ext cx="1962720" cy="1676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91200" y="41264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B</a:t>
              </a:r>
              <a:endParaRPr lang="en-US" dirty="0">
                <a:solidFill>
                  <a:schemeClr val="bg1"/>
                </a:solidFill>
                <a:latin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07975" y="3200400"/>
                <a:ext cx="426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5" y="3200400"/>
                <a:ext cx="426720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>
            <a:off x="5334000" y="1752600"/>
            <a:ext cx="2819400" cy="4114800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400" y="76200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094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  <p:bldP spid="57" grpId="0" animBg="1"/>
      <p:bldP spid="5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Compositional Reasoning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3733800" cy="4525963"/>
          </a:xfrm>
        </p:spPr>
        <p:txBody>
          <a:bodyPr/>
          <a:lstStyle/>
          <a:p>
            <a:r>
              <a:rPr lang="en-US" b="1" dirty="0"/>
              <a:t>Solution:</a:t>
            </a:r>
            <a:r>
              <a:rPr lang="en-US" dirty="0"/>
              <a:t> Prove localized properties at different levels of the hierarchy in order to prove high level properties.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990600"/>
            <a:ext cx="2590800" cy="518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62600" y="10668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5" name="AutoShape 4" descr="data:image/jpeg;base64,/9j/4AAQSkZJRgABAQAAAQABAAD/2wCEAAkGBhQSERQUEhQWFRQVFBUVFRUYFBUUFBUVFhQVFBgUFBUXHCYeFxokGRUUHy8gIycpLCwsFR4xNTAqNSYsLCkBCQoKDgwOGg8PGikkHCQsLCwpKikpKSkpLCwsKSwsKSwsKSwsLCwpLCwpLCwpKSkpLCwsKSwsLCwsLCwpLCkpLP/AABEIALMBGgMBIgACEQEDEQH/xAAcAAABBQEBAQAAAAAAAAAAAAAAAgMEBQYBBwj/xAA/EAABAwIEBAMGAwcCBgMAAAABAAIRAyEEBRIxBkFRYRMicQcyQoGRobHB0RRSU2KT4fAjkhVUgrLC8RYzQ//EABoBAAIDAQEAAAAAAAAAAAAAAAADAQIEBQb/xAAnEQACAgICAQQBBQEAAAAAAAAAAQIRAyESMQQTIkFRBRRhkaGxMv/aAAwDAQACEQMRAD8AkOdG6W9kiOtk3i8MC06thfuqDOMyqjyMJALQD1XnrO5GHJ6IPEeIAZ4Z2BmeoFhP3WaawP8ATmlZgypqgkmU9keDPjAOIaOZOwC1QioxuzU4uMaE1KxpOOl3Lccp5Jo42S0C0Ec99kZ7HjvDTIDiAdja11DoC4TVFNWVja6PZMGRoYCRqLRbmbTsl06vmIPyPryWByPMnMqte9xibk3lbLDYptUF7ZPmlc3I3AHgVuy1a1K0rtPZL0pqdnPkqdCA1BcAQCQCdhMEpOJcQ0xuQYPyXm+KxdUwx0nSYBMyPmrxVgo2emFqAFR8J4576Za+TpgSd45K/wBKqyGqEwhrE4GroCCrGyxJ8IKRpSQ1BRjHg2gdOab/AGEEy8CeSm6EEIBOiM2gAIC7CdISBdBAmFFx+ZMojVUdpBMD13UPCcQB+IfR0FsTDjzjeRy7JzMMrp1wXu8wAte3yVq+y1b2TKeLa5ge0y3rH5KtrcTMbUcwtMN3dNt9wq/CvfQLg0eUx3NrCFAquL2nxG3BsQI57KraRohht7NrTcHAEbEJFd5AtvCTl8Gm0j90W6W2RVpuLrRb79lCYpxpiqJcR5gAY6pYalMplKhFkDYauNbdOwgBSSNuZNkoNRVqNYJcQBIFzAk7Ce6wGb+0Fwo1abDFXxC1rgBGiTJaeR2APzUxg5dFkrNTm/FWGw0h9QF4Ok02w58xNxsPmsq/2lMkxStNvMNvosBXrue4ucSXOJcSdySZJKRC3R8eKWy2j1HCZjUfWIefKbAfD1H5Kz/ZAXlxEiI7CN1GoYFvli8mJ6dFcGmGtPoVyDfKS1Rls9bTbUDYEwNoPyMKPj8pD6Ic33vi7jlHonqGDD3uMeUOKu6mDBYQ0W0x6JLy8ZKjdxXFWeWVaZ1kHeVYYLDgOCmYvJz4u3NW+EyIuAAFyN+66M88WkrFcHBWPYDLxU0rTYLLCwQOqqOHsOGvgn3bXK1jQsbxW9sz5PKdVQNal6V1oSoTejnS27GalAOEFU+L4eaHBwHMK2rYwMg7rP5XxU0uc2pO5h24mdoV1YJMvMJl4ZcC53UwBco1NQkJyFBR2JhKhdhKDVJRiSyw7rmlTMM9olrwS03tu09R+iktwlEXdU1D91oufqLIso2VelcIT9c6jMADkOg6JotQSMvas9xLnTKUUblzgJhwBAO0d1PzjiWlhzpcCXdiLWm/2WH4px4xLhVpNgBtxbUDO5jfkmY48mXjEKj9NV2l+ouBBJmeh/BbTJaD2tIdsYcB0nl6LyulUc7Va5H5yvRcozWofCYGkta0B5MXkWIP+bK846GTToucRgQYAESlYfKmNERPrdSH4lrY1ODZmJIExvunGOB2IPoZ7pFFecqG20gNrJQYnIWczPjnD0KxpPDtQJBPIEAEeoO3qpUbegVsvWm+yBRvPVUmU8WsqvLXDSC7/TdYggiQHRsVX8VcSVKGIaGOs0Xb8Jnk7v8A2UU7olRdmsLVwNVVkXEYxIJDS29hM27/AOc1Z1KoBgmCRI+SgKoxXtCzEmKIn94/umJgR1XmGJ94rb+0PMnsxQAjQGDTaeUOB+YKw2JrlxJK6PjRaVlptKI2ClhyaaFIFA9CtUheOz3ptIAbJvFUQ5jgdiFITL61iAJ/NeeNauypy3DAEt5dO8K4pYeBCZwWEIMkR2U8NS1BXY+eZ1SK+pkbHGTuSSkPoNpWmOitgm62Ea7cIeNdomPkyepPRi8waGkva43Ow333K0GRZw17AHGHXEHn3TmOyJrrt3ULB5QQY2ja3RW5UqZaUY5FaZo3PA3WNzziFznQ12ljSRY+8ZG/0Wvq4UPaA7pvzWYzTg28suCdk2LXyZIKPTK6txfTdT0uY7VABOqLyRP0hWOE4cpuY2q3ne57/wBis5mPDz6ZPlIC1GU4h1TBkGxgtBtv2H+bpzpLRMkl0R824kNN7dBENi37wjcpVHj+16Uv5QfL8wspjMpqAyZUei7Sbq6gmiXGFHqeW534oEsLSd7ggeit2tXm2WZ04ANbGoWBPeF6Bk+ONRsPEOiYG0WulSXHszTh9ExtNKFNSWUk4KSpzQvgysxdUMbME9AOf6LN53xeynSd4d37NkbctR+ew7KbxRUqXaAQATcc2kQvO8VQJMX5pkEpDI4/llVicc57pcST3SKDpcAeamuyapc6THWEnB5K974AM9IW240MTok4QNp1WEC87Wg72KscTxK+i8MpAEl5nqecfeFbYLhmlSpmpVMva3UAHc949FGp5TTxfiPp0nMfYsJPlJ20jpJWW1eyXJSMjmOe1Kjw6qSdAgA9SZv/AJyV9wXxVpqQ5x0uHnBuLCAW9I/BZzG4GdUuGoGCOm6dweGFHQ51z7wFiI79fRPcYuJZw0eysrgs1i4gnvYTC8v4/wAH4lV1VsaS2mREbOGoz36ozrjAsDKVBxDQ2XwIl7hBb3AA+pTmGw78RhHueQH6mhkz7ltQgWHJKgnB8mLjHjsp8jz/AElrHD3YiIExNnHopGbZ1+1NYGtGs3cRvO0elk5i+G6JEgljgYg3BtMW/wAujhjKXftLQBMEzby77+myZKUH7l2NrVjeW46pSqU20jFSZPzgQRzAA+6teJeOCzEw2C1rYIgEaiL3VZxthjRxIcz3hBNoAKyNZ+pxJ3JJV4Y4z9xR62XOc5p4xDnH3mzG8Ei+/e/zWfcpTcM9w1RbZLo5U93JaIuMPkn0cmSuMWQmhWlLMXAAaRYAbdArHD5AAPMRO/dOeQW0THcJEvIjLrZ0Mf4ucVcnR67pXQ1KDV3SuRZhZ0BdAQ0KLic1p0xdwJ6DdTYKLekTIXQFTYPP3VCfIAPhJNz8lc0zIBQnYTxyj2KASg1ACUApF2ziUFwNXR06IIog5rSDgAf8jtzCosV4lMEUxaZMD3bAEj6LSYnChwv8lVVMS9u8Fu1hcesqVL4Y2MdaKHEvloL2meoETbv6KjxWHEyAfmtTVwJcCQQD6H6mTumWZSHCCHT2iCtEMiQcGjO0aELY8LZjEMqOAZMyTEehVfUymDYEdZUrC5aSiclJF4ws9Aw7mmNLgfQz33Uk0eay+U4R7PdkLTYTEOcYcOSwyK5MbgrI2LoahBaI5qhbwtTY7XE84Wuq04UDFs8phWjITdrRkgwPqFjrNPu/I8+nVQalSnhvPplxJA9O/wAvzWlZhmkanNvzt+Cps3ygVILLC4+fJOjMpowed5++qSBaSZjmFCw9StAhxDW/QStphuC5dLtunNTa2Qt8FzGgA9dzEzEfRP5xSovyieYOxWkOBEz+PVMsBMm609fhdxJgSUrB8KVQR5fL+Kb6kaHGcyrKnVaoA6rYZfg3UppusZDmTsADz9Y+yusBw/pqEhtobB2uNx6KfjcK1g11D5WXDouCTGn6lJnl5CpStmBzTCVQXG8B3mMWFjAA9FGyPP3YZznTMiPnuAZ3Wvx1Y1HOILHtMRB82wgnvCpcfkLqr9LKYaTBdv13QmvkYpOqK7McyGLrue1vl0mGk3+XzWVxODcCZbC9Sw3AopuY4GSC0uG3SU/mvC/j62UwBzOqwBJ+H1V45lB6GQlB+19Hk9B8GJsnscNMQ4mQD9Qr3NuEBhi6agLg3UQL+UmFnsWJIkyfSLclpjJTdofyko0n/Yw/FuBsU1+1O6qXhcsdVdpbc/RXbfZ1iiAdG90xzxx0xEvVb7/s9eC6uhqUAuEirIONoHSdEyefP5Kjo5A8vkzvuVqjZQsW8DzFxMcgqtDcU3F6I9LIQHairZjIVdluNqVDcAN5C6tEY67RXyJT6kACWGrgC6m2ZKGcRRJHlMHqq+nQqU3S5823J5QArcFBEqBinSogyXkXMDkOvdLpYTSSSNU3k8k5+zNadW3pYSeqXhqpcbSRb4TZWr7DlS0PNpDouHL2lP8Ahnofon6VI9D9CpcRSyOyv/4Pq5QpeDySPVWFKmen2UvD1WhwB32Sp3VDfVaXtO4XKQBdTW4MAKWxiVC6eP8AH3G5PZzZ55Seyox+G8tll8Y99IgknTPMzI6LcYinZUOY4EVLEfaVz8mJ4p8Wa/Hy2qZX0cQyoJaZCQ6lG39k3Q4eFNxczUJ9VLdSPQ/QqyRXJ3oYcFFr4UOU00j0P0K4aR6H6FWoomRqeFaOQ+iXpHRLTJrtiZEdQZ/BSW3YNBvO3ILIcYYB7adUy4tdDgBJ2kmei1QxTXWDkjFWZtqHxA3MKqdMbB0zzTgxrg/XUBLaZGhvV569olenUHB3mAA78479Fl6tcDEaaVLykjUBDQB/N0O60tKhpPlMWmOXTfmicnJ2MyU9okubZVOMzkNc9vToRqnoBz+Sm5hixSYXb7ADmSdgFmcRh31K0vYGtdGhxEEHkD3UIpFFLjn0C1z6jxLwW6RI6XdPKRssnn2BDaktIc1wEOGxIAlMcQYiarhtDiI+fZRGUXadRnTMfMjl9F0ccOKuzZjVNCsNmT6RljoPyutaz2oVgB5G7dSFkqeX+IYZeBP0SDhXJkowl2WlB27PfwF2EQuteDsR9Vw7Ejfhkm8Qg02/uyngEFQlZHJiG+kJa4hMRSTsWCjUkBdhWRQ6FVcS8U0cDT11TLjPh0x79Q9ujerjYdzZVfGfHtPAgsbFTEEWp/CydnVY+zdzzgb+K5pmtXEVXVazy97tyfsANgByAst/j+I5+6XRmy5eOkWHEPF9fF1TUqPLRs1jSQxjegHP1Nyq1mZVRtUeP+tw/NRV0LrqMUqSMnOV9llRzKr/ABKn+936q0weZVP4lT/e79VnqblY4WoolBP4GxkzZ5bmL5Hnf/vd+q3nDmZEEXP1JXluArrWZTj4IXKz4k1o6njy+z27AZsHNEm6mHFjqF55lucW3U9+cW3WReRmgqspPwE3cei9znNPKQCvMM/zB8mHvHo9w/NXGZZzM3WPzXFTKZhi5y5T2xkoRww4ooswzGrNqtT+o/8AVUWJzev/ABqv9Wp+qn4+puqTEPXXxwX0czJNiX59iB/+9b+rU/VI/wDkOJ/5it/VqfqoVQptaOK+jO5NnqnD/ti/0fDxdMvqAQKjSBrBt/qA7OibjfoN0zk3GIw4fDQ8Oe0lrpkAA+78rfILzKVNwWMggONpF947rFk8WL3E1+Pmj/zP+T6QwVRtRjHs917Q5vWHCQma4okkOqNGxI8QD3rCb84WEzriprMFRw+Gd7zNLnA/ABEA/wAxn6d1iqmKkAG65qxNm2OFvZ7qMAyBpA5QRse/dJotLRsSdvuf1Xn2G9oz6bKVKmxuhtNrZdJdIET037LXVsyOJwb/AADqqlgB0ES15AJHbdKlFrsq8cl30Taj/Eb5QL7TBEhZTP21HEtrucWhpLAyxkQYjlMbpvgfOBS1Uqz/ADl7g1pMabiS4mwn6rY/sLSSYveDv9FVriy69rMRlHBWHxAD3OcCIloHLaD9FLzX2aB0im6B8Ij8VrsLl4AmLn5fVTqTSNzKHkkvkv68kzzNns5qUGh4hzgSXX8pHIRzV1/wcG5a0T/ItvC5pRKcpbbKrKyhzZzgw6JmN/7rKUqOIa4vaHC9/wD0t05spt2GnYrHZsw5lBU0VuCzeppGunPIkWIPoVbMrBwkbJptI7T9twnoCmNicvB7SOEolASKtQNaXOIa1oJc4mGtA3JJ2C0JWZmOgSvP+N/aYKOqjgyHVdn1hBbT7U+Tn/zbDlJ2pON/aYawdQwhLaRs+rcPq9m82s+55wLLz0ldfx/Er3T/AIMOXP8AERVWqXEucSSSSSTJJO5JO5SEIXRMgIQhSAtpUqhUUMJ6k+FIyLL7B1lfYDFbLJYeqrjBYhZcsPk1450bnCZhHNP1s0tusxQxiVWxywvHZqWVljisx7qnxWLlRq+LVfWxSdjxisuQTjKiqMS5Sq1ZQK7lvitGB7ZGKSulcV2xQIQhVAm4DMjTkbtO4/MHkpza4cJCpE7RrlpkfRKniUtrs3eP5ksdRluP+F7RmJ5BXeQZ46i5+glupmkkWPUEHlBCz9PGtcPLY82/onQDAO0zH1WGcL0zt+yauO0TsRjC9zi50vJJJ5z1K9F9nWbipTNNzyXskgT8J/GDP1XlRbG0zzVpwtmjsPX1tJaIhxABMdIKTkxJx0VnjtUe7NKUs9l3EwdQdUInReARqLYF+gMyp54gp+EKoDnNIuQJ0na433IXOswPG4vZZwiFi+JOKK9PD030rVG1NVSGkNcyDpkHkZkhQaPtaAa0OoOLoEnVuYuduqZGEpK4jFgm+jZkLq4UpZV0WEFcLl0qn4l4oo4KnrqmXEHw6QPnef8Axb1cfubJuODm6j2UlJJWyZmeaUsPTNWs8MY3mdyeTWj4nHoF4xxnx5VxrtDZp4cGW05u6NnVCPed22HLqa3iXietjauuqbCQxgsxg6NH4k3Kp13vH8VYty7Obmzuel0CEIW0zAhCEACEIQAJTSkroKsSnRJpPVnhayp2FTcPUVWNsvaeJSKuLVf4yaqV0ngmXU2Sa2JUSpXTL6qjuqK8Y0VbsefVUao5cLkkpgts4hCFBQEIQgAQhCAFNfGyvsuxzagDDZ/I8nfoVn10FLyY1NbNPj+RLDK118o2rMjeYkR1K0XCXD7vEs34XAkxABESslw5xGz/AOrElwafdqAnynkHjm3uLjuvY8PTpsoA0yGucwQ7cGGEBzSLGeq4XlerjfGXR6T9bhyY7xrf+GM4nnDtfTa0yQWz8OkwTLe9oVfwhxH4TX0KrS6i9wJ3Ojk4gcwREjsFLx1SpWJcTquZDgQTYbhV9bEMpD3WyZFnbT1CVia4cKtmv0PUjcy/z7FUXaxSxGoNPmbJ80tBt1AFvksmc2p/w/uolStABI7zPVQvEWrHgSKxvEqPfVyUQvPuN/aUKOqjhHB1XZ9UXbT7U+Tnd9h3O2LBhlllUTh5JqCtlvxnx3TwQLGxUxBFmfCydnVY/wC3c84C8XzPNKmIqOqVnl73bk/YAbADkBYKPVqlxLnEkkkkkySTuSTuUhehwePHCtd/Zy8uZ5H+wIQhaBIIQhAAhCEACEIQAIQhACmqRSeowTjXIY2JLNVM1KiQ5yQSqoszrnJJKFwqxRnCVxCFIsEIQoAEIQgAQhCABCEIAFreDPaDUwXke0VqBn/Tdu0n4qZ+HuNj63WSQqThGceMlotGTi7Rt6/Ejz5mOEOvsLduyqK1dziSedyqSjiC0226K7oVWvaCCJ5t5iFieCOHcUem8XzP1C4N00OBhi6fGAH7zfqiiwvJLmk+lvuU0ao6BKt/B01FUrL3jn2lGrqoYQltK7X1dnVBsQ3m1n3PYWXnpKCuLo4sUcUeMTxGTI5u2CEITBYIQhAAhCEACEIQAIQhAAhCEAdCUEhdlHZZOhUoJSEIonkdlcQhSVsEIQoIBCEIAEIQgAQhCABCEIAEIQgAS6dQgyEhCCU2naNBhM41ANcTYbcj6J7xR0WaBUoZk/qsk/HV3E7WD8n7ay9kRCELWcQEIQgAQhCABCEIAEIQgAQhCABCEIAEIQgAQhCABCEIAEIQgAQhCABCEIAEIQgAQhCABCEIAEIQgAQhCABCEIAEIQgAQhCABCEIAEIQgAQhCABCEIAEIQgAQhCABCEIAEIQgAQhCABCEIAEIQgAQhCABCEIAEIQgAQhC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733480" y="1905000"/>
            <a:ext cx="1962720" cy="1676400"/>
            <a:chOff x="5733480" y="1905000"/>
            <a:chExt cx="1962720" cy="1676400"/>
          </a:xfrm>
        </p:grpSpPr>
        <p:sp>
          <p:nvSpPr>
            <p:cNvPr id="3" name="Rectangle 2"/>
            <p:cNvSpPr/>
            <p:nvPr/>
          </p:nvSpPr>
          <p:spPr>
            <a:xfrm>
              <a:off x="5733480" y="1905000"/>
              <a:ext cx="1962720" cy="1676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1200" y="19928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A</a:t>
              </a:r>
              <a:endParaRPr lang="en-US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733480" y="4038600"/>
            <a:ext cx="1962720" cy="1676400"/>
            <a:chOff x="5733480" y="4038600"/>
            <a:chExt cx="1962720" cy="1676400"/>
          </a:xfrm>
        </p:grpSpPr>
        <p:sp>
          <p:nvSpPr>
            <p:cNvPr id="52" name="Rectangle 51"/>
            <p:cNvSpPr/>
            <p:nvPr/>
          </p:nvSpPr>
          <p:spPr>
            <a:xfrm>
              <a:off x="5733480" y="4038600"/>
              <a:ext cx="1962720" cy="1676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91200" y="41264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B</a:t>
              </a:r>
              <a:endParaRPr lang="en-US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781800" y="2514600"/>
            <a:ext cx="6858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885925" y="2514600"/>
            <a:ext cx="6858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16123" y="4724400"/>
            <a:ext cx="6858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20248" y="4724400"/>
            <a:ext cx="6858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34000" y="1752600"/>
            <a:ext cx="2819400" cy="1981200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34000" y="3962400"/>
            <a:ext cx="2819400" cy="1981200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-685800" y="3348335"/>
                <a:ext cx="426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5800" y="3348335"/>
                <a:ext cx="426720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447800" y="3348335"/>
                <a:ext cx="426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348335"/>
                <a:ext cx="4267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2400" y="40333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92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6" grpId="0" animBg="1"/>
      <p:bldP spid="28" grpId="0" animBg="1"/>
      <p:bldP spid="30" grpId="0" animBg="1"/>
      <p:bldP spid="30" grpId="1" animBg="1"/>
      <p:bldP spid="31" grpId="0" animBg="1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 Guarantee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component has a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contract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consisting of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assumptions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guarantees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Assumptions</a:t>
            </a:r>
            <a:r>
              <a:rPr lang="en-US" dirty="0" smtClean="0"/>
              <a:t>: Constraints over what a component expects to see from its environment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Guarantees</a:t>
            </a:r>
            <a:r>
              <a:rPr lang="en-US" dirty="0" smtClean="0"/>
              <a:t>: Constraints over how a component behaves in response to its environment</a:t>
            </a:r>
          </a:p>
          <a:p>
            <a:r>
              <a:rPr lang="en-US" dirty="0" smtClean="0"/>
              <a:t>The contract of a component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abstracts</a:t>
            </a:r>
            <a:r>
              <a:rPr lang="en-US" dirty="0" smtClean="0"/>
              <a:t> the behavior of its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implementation</a:t>
            </a:r>
            <a:endParaRPr lang="en-US" dirty="0" smtClean="0"/>
          </a:p>
          <a:p>
            <a:r>
              <a:rPr lang="en-US" dirty="0" smtClean="0"/>
              <a:t>What to solve?</a:t>
            </a:r>
          </a:p>
          <a:p>
            <a:pPr lvl="1"/>
            <a:r>
              <a:rPr lang="en-US" dirty="0" smtClean="0"/>
              <a:t>Check that system </a:t>
            </a:r>
            <a:r>
              <a:rPr lang="en-US" b="1" dirty="0" smtClean="0">
                <a:solidFill>
                  <a:schemeClr val="tx2"/>
                </a:solidFill>
              </a:rPr>
              <a:t>assumptions imply component assumptions</a:t>
            </a:r>
          </a:p>
          <a:p>
            <a:pPr lvl="1"/>
            <a:r>
              <a:rPr lang="en-US" dirty="0" smtClean="0"/>
              <a:t>Check that </a:t>
            </a:r>
            <a:r>
              <a:rPr lang="en-US" b="1" dirty="0" smtClean="0">
                <a:solidFill>
                  <a:schemeClr val="tx2"/>
                </a:solidFill>
              </a:rPr>
              <a:t>component guarantees imply system guarantees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en-US" dirty="0" smtClean="0"/>
              <a:t>How to solve?</a:t>
            </a:r>
          </a:p>
          <a:p>
            <a:pPr lvl="1"/>
            <a:r>
              <a:rPr lang="en-US" dirty="0" smtClean="0"/>
              <a:t>Use a model checker (</a:t>
            </a:r>
            <a:r>
              <a:rPr lang="en-US" dirty="0" err="1" smtClean="0"/>
              <a:t>JKind</a:t>
            </a:r>
            <a:r>
              <a:rPr lang="en-US" dirty="0" smtClean="0"/>
              <a:t>/Kind)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76200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908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2000" y="3429000"/>
            <a:ext cx="7924800" cy="2590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AGREE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Expressions consist of constraints over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booleans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integers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reals</a:t>
            </a:r>
          </a:p>
          <a:p>
            <a:pPr lvl="1"/>
            <a:r>
              <a:rPr lang="en-US" dirty="0" smtClean="0"/>
              <a:t>AADL types are interpreted as one of the three.</a:t>
            </a:r>
          </a:p>
          <a:p>
            <a:r>
              <a:rPr lang="en-US" dirty="0" smtClean="0"/>
              <a:t>Constraints can reason about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past states </a:t>
            </a:r>
            <a:r>
              <a:rPr lang="en-US" dirty="0" smtClean="0"/>
              <a:t>of expressions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60326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stew_da\Desktop\DLR_presentations\AADL-AGREE\bilder\assu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51248"/>
            <a:ext cx="6333240" cy="61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ew_da\Desktop\DLR_presentations\AADL-AGREE\bilder\guarant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946152"/>
            <a:ext cx="5791200" cy="52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6148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AADL Annex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AGREE syntax is incorporated as an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annex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of AADL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3000" y="2133600"/>
            <a:ext cx="7010400" cy="3581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326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stew_da\Desktop\DLR_presentations\AADL-AGREE\bilder\type_mit_AG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2779712"/>
            <a:ext cx="6374239" cy="240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8543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AGREE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level system: Add assumptions about the inputs from environment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60326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143000" y="2362200"/>
            <a:ext cx="7010400" cy="3581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C:\Users\stew_da\Desktop\DLR_presentations\AADL-AGREE\bilder\top_level_assu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676365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8943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AGREE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 or lowest level components: Add assumptions about the inputs and guarantees on the outputs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60326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143000" y="2362200"/>
            <a:ext cx="7010400" cy="3581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:\Users\stew_da\Desktop\DLR_presentations\AADL-AGREE\bilder\type_mit_AG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33700"/>
            <a:ext cx="647113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6586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AGREE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level requirements: Add lemmas that are proven using the lower level guarantees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60326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143000" y="2362200"/>
            <a:ext cx="7010400" cy="3581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C:\Users\stew_da\Desktop\DLR_presentations\AADL-AGREE\bilder\sys_impl_mit_AG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95" y="2914361"/>
            <a:ext cx="6601410" cy="247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151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AGREE Features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features provided by </a:t>
            </a:r>
            <a:r>
              <a:rPr lang="en-US" dirty="0" err="1" smtClean="0"/>
              <a:t>Xtext</a:t>
            </a:r>
            <a:endParaRPr lang="en-US" dirty="0" smtClean="0"/>
          </a:p>
          <a:p>
            <a:pPr lvl="1"/>
            <a:r>
              <a:rPr lang="en-US" dirty="0" smtClean="0"/>
              <a:t>Syntax highlighting</a:t>
            </a:r>
          </a:p>
          <a:p>
            <a:pPr lvl="1"/>
            <a:r>
              <a:rPr lang="en-US" dirty="0" smtClean="0"/>
              <a:t>Code refactoring features</a:t>
            </a:r>
          </a:p>
          <a:p>
            <a:pPr lvl="1"/>
            <a:r>
              <a:rPr lang="en-US" dirty="0" smtClean="0"/>
              <a:t>Variable linking</a:t>
            </a:r>
          </a:p>
          <a:p>
            <a:pPr lvl="1"/>
            <a:r>
              <a:rPr lang="en-US" dirty="0" smtClean="0"/>
              <a:t>Type Checking</a:t>
            </a:r>
          </a:p>
          <a:p>
            <a:r>
              <a:rPr lang="en-US" dirty="0" smtClean="0"/>
              <a:t>Counterexample Views</a:t>
            </a:r>
          </a:p>
          <a:p>
            <a:pPr lvl="1"/>
            <a:r>
              <a:rPr lang="en-US" dirty="0" smtClean="0"/>
              <a:t>Export to spreadsheet</a:t>
            </a:r>
          </a:p>
          <a:p>
            <a:pPr lvl="1"/>
            <a:r>
              <a:rPr lang="en-US" dirty="0" smtClean="0"/>
              <a:t>Linking from results to implementation</a:t>
            </a:r>
          </a:p>
          <a:p>
            <a:pPr lvl="1"/>
            <a:r>
              <a:rPr lang="en-US" dirty="0" smtClean="0"/>
              <a:t>Counterexample generalization (blame)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9688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983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Verification View</a:t>
            </a:r>
            <a:endParaRPr 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9688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914400" y="1600200"/>
            <a:ext cx="7162800" cy="4114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C:\Users\stew_da\Desktop\DLR_presentations\AADL-AGREE\bilder\counterex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27" y="2514600"/>
            <a:ext cx="53816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3235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868363"/>
            <a:ext cx="8305801" cy="503237"/>
          </a:xfrm>
        </p:spPr>
        <p:txBody>
          <a:bodyPr/>
          <a:lstStyle/>
          <a:p>
            <a:r>
              <a:rPr lang="en-US" dirty="0" smtClean="0"/>
              <a:t>Architecture Analysis and Design Language (AADL)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47800" y="1600200"/>
            <a:ext cx="6316952" cy="14567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AADL = SAE AS5506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Target: Embedded, real-time, distributed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Describes both hardware and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Extensible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Open source tools, supported by SEI</a:t>
            </a:r>
            <a:endParaRPr lang="en-US" sz="1600" dirty="0"/>
          </a:p>
        </p:txBody>
      </p:sp>
      <p:sp>
        <p:nvSpPr>
          <p:cNvPr id="6" name="Rectangle 16"/>
          <p:cNvSpPr/>
          <p:nvPr/>
        </p:nvSpPr>
        <p:spPr>
          <a:xfrm>
            <a:off x="1447800" y="3581400"/>
            <a:ext cx="6316952" cy="14567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AADL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Model software and hardware architectures for real-time embedded systems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" y="76200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500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Counterexample View</a:t>
            </a:r>
            <a:endParaRPr 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9688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914400" y="1600200"/>
            <a:ext cx="7162800" cy="4114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C:\Users\stew_da\Desktop\DLR_presentations\AADL-AGREE\bilder\counterex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593" y="2447925"/>
            <a:ext cx="5840413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7525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Annex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 syntax is incorporated as an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annex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of AADL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057400"/>
            <a:ext cx="7162800" cy="42209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326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27" y="2491230"/>
            <a:ext cx="5877745" cy="33532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0" y="4038600"/>
            <a:ext cx="5943600" cy="16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466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Annex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43761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2" y="2362200"/>
            <a:ext cx="8107198" cy="220979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524000" y="3048000"/>
            <a:ext cx="1447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26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Annex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43761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2" y="2362200"/>
            <a:ext cx="8107198" cy="220979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3124200" y="3048000"/>
            <a:ext cx="2819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7917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Annex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43761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2" y="2362200"/>
            <a:ext cx="8107198" cy="220979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248400" y="3048000"/>
            <a:ext cx="198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0894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Annex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43761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2" y="2362200"/>
            <a:ext cx="8107198" cy="2209799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17721" y="3034285"/>
            <a:ext cx="696679" cy="48463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619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Annex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43761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2" y="2362200"/>
            <a:ext cx="8107198" cy="220979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990600" y="3657600"/>
            <a:ext cx="1066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1596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Annex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43761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2" y="2362200"/>
            <a:ext cx="8107198" cy="220979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914400" y="3886200"/>
            <a:ext cx="914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1986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Annex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Nominal </a:t>
            </a:r>
            <a:r>
              <a:rPr lang="en-US" dirty="0" smtClean="0"/>
              <a:t>system model : AADL + AGREE</a:t>
            </a:r>
          </a:p>
          <a:p>
            <a:r>
              <a:rPr lang="en-US" dirty="0" smtClean="0"/>
              <a:t>Extended system model : AADL + AGREE + Safety Annex	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43761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759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914400"/>
            <a:ext cx="7924800" cy="5029200"/>
          </a:xfrm>
        </p:spPr>
        <p:txBody>
          <a:bodyPr/>
          <a:lstStyle/>
          <a:p>
            <a:r>
              <a:rPr lang="de-DE" b="1" dirty="0" smtClean="0"/>
              <a:t>AADL Model : </a:t>
            </a:r>
            <a:r>
              <a:rPr lang="de-DE" b="1" dirty="0" err="1" smtClean="0"/>
              <a:t>hierarchy</a:t>
            </a:r>
            <a:r>
              <a:rPr lang="de-DE" b="1" dirty="0" smtClean="0"/>
              <a:t>/</a:t>
            </a:r>
            <a:r>
              <a:rPr lang="de-DE" b="1" dirty="0" err="1" smtClean="0"/>
              <a:t>tree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components</a:t>
            </a: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r>
              <a:rPr lang="de-DE" b="1" dirty="0" smtClean="0"/>
              <a:t>AADL </a:t>
            </a:r>
            <a:r>
              <a:rPr lang="de-DE" b="1" dirty="0" err="1" smtClean="0"/>
              <a:t>Component</a:t>
            </a:r>
            <a:r>
              <a:rPr lang="de-DE" b="1" dirty="0" smtClean="0"/>
              <a:t> : </a:t>
            </a:r>
            <a:r>
              <a:rPr lang="de-DE" b="1" dirty="0" err="1" smtClean="0"/>
              <a:t>models</a:t>
            </a:r>
            <a:r>
              <a:rPr lang="de-DE" b="1" dirty="0" smtClean="0"/>
              <a:t> a </a:t>
            </a:r>
            <a:r>
              <a:rPr lang="de-DE" b="1" dirty="0" err="1" smtClean="0"/>
              <a:t>software</a:t>
            </a:r>
            <a:r>
              <a:rPr lang="de-DE" b="1" dirty="0" smtClean="0"/>
              <a:t> </a:t>
            </a:r>
            <a:r>
              <a:rPr lang="de-DE" b="1" dirty="0" err="1" smtClean="0"/>
              <a:t>or</a:t>
            </a:r>
            <a:r>
              <a:rPr lang="de-DE" b="1" dirty="0" smtClean="0"/>
              <a:t> </a:t>
            </a:r>
            <a:r>
              <a:rPr lang="de-DE" b="1" dirty="0" err="1" smtClean="0"/>
              <a:t>hardware</a:t>
            </a:r>
            <a:r>
              <a:rPr lang="de-DE" b="1" dirty="0" smtClean="0"/>
              <a:t> </a:t>
            </a:r>
            <a:r>
              <a:rPr lang="de-DE" b="1" dirty="0" err="1" smtClean="0"/>
              <a:t>entity</a:t>
            </a:r>
            <a:endParaRPr lang="de-DE" b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organized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err="1" smtClean="0"/>
              <a:t>Has</a:t>
            </a:r>
            <a:r>
              <a:rPr lang="de-DE" dirty="0" smtClean="0"/>
              <a:t> a type/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implementations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May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subcomponents</a:t>
            </a:r>
            <a:endParaRPr lang="de-DE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May </a:t>
            </a:r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de-DE" dirty="0" smtClean="0"/>
          </a:p>
          <a:p>
            <a:r>
              <a:rPr lang="de-DE" b="1" dirty="0" err="1"/>
              <a:t>Component</a:t>
            </a:r>
            <a:r>
              <a:rPr lang="de-DE" b="1" dirty="0"/>
              <a:t> Interactions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err="1"/>
              <a:t>Modeled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connections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53439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10632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AADL Components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 smtClean="0"/>
              <a:t>Component</a:t>
            </a:r>
            <a:r>
              <a:rPr lang="de-DE" b="1" dirty="0" smtClean="0"/>
              <a:t> Type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High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component</a:t>
            </a:r>
            <a:r>
              <a:rPr lang="de-DE" dirty="0"/>
              <a:t> : </a:t>
            </a:r>
            <a:r>
              <a:rPr lang="de-DE" dirty="0" smtClean="0"/>
              <a:t>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category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denote</a:t>
            </a:r>
            <a:r>
              <a:rPr lang="de-DE" dirty="0" smtClean="0"/>
              <a:t>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 smtClean="0"/>
              <a:t>Software (</a:t>
            </a:r>
            <a:r>
              <a:rPr lang="de-DE" dirty="0" err="1" smtClean="0"/>
              <a:t>threads</a:t>
            </a:r>
            <a:r>
              <a:rPr lang="de-DE" dirty="0" smtClean="0"/>
              <a:t>, </a:t>
            </a:r>
            <a:r>
              <a:rPr lang="de-DE" dirty="0" err="1" smtClean="0"/>
              <a:t>data</a:t>
            </a:r>
            <a:r>
              <a:rPr lang="de-DE" dirty="0" smtClean="0"/>
              <a:t>, etc.)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 smtClean="0"/>
              <a:t>Hardware (</a:t>
            </a:r>
            <a:r>
              <a:rPr lang="de-DE" dirty="0" err="1" smtClean="0"/>
              <a:t>processor</a:t>
            </a:r>
            <a:r>
              <a:rPr lang="de-DE" dirty="0" smtClean="0"/>
              <a:t>, </a:t>
            </a:r>
            <a:r>
              <a:rPr lang="de-DE" dirty="0" err="1" smtClean="0"/>
              <a:t>bus</a:t>
            </a:r>
            <a:r>
              <a:rPr lang="de-DE" dirty="0" smtClean="0"/>
              <a:t>, etc.)</a:t>
            </a:r>
          </a:p>
          <a:p>
            <a:pPr marL="914400" lvl="2" indent="0">
              <a:buNone/>
            </a:pPr>
            <a:endParaRPr lang="de-DE" dirty="0" smtClean="0"/>
          </a:p>
          <a:p>
            <a:pPr marL="342900" lvl="1" indent="-342900">
              <a:buFontTx/>
              <a:buChar char="•"/>
            </a:pPr>
            <a:r>
              <a:rPr lang="de-DE" b="1" dirty="0" err="1"/>
              <a:t>Component</a:t>
            </a:r>
            <a:r>
              <a:rPr lang="de-DE" b="1" dirty="0"/>
              <a:t> </a:t>
            </a:r>
            <a:r>
              <a:rPr lang="de-DE" b="1" dirty="0" smtClean="0"/>
              <a:t>Implementation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Internal </a:t>
            </a:r>
            <a:r>
              <a:rPr lang="de-DE" dirty="0" err="1" smtClean="0"/>
              <a:t>structure</a:t>
            </a:r>
            <a:r>
              <a:rPr lang="de-DE" dirty="0" smtClean="0"/>
              <a:t> (</a:t>
            </a:r>
            <a:r>
              <a:rPr lang="de-DE" dirty="0" err="1" smtClean="0"/>
              <a:t>subcomponents</a:t>
            </a:r>
            <a:r>
              <a:rPr lang="de-DE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Additional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refined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endParaRPr lang="de-DE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Connections</a:t>
            </a:r>
          </a:p>
          <a:p>
            <a:pPr marL="457200" lvl="1" indent="0">
              <a:buNone/>
            </a:pPr>
            <a:endParaRPr lang="de-DE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6D9C8-0CDB-4BF0-99FF-D7490CE4EFA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60326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64891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Component</a:t>
            </a:r>
            <a:r>
              <a:rPr lang="de-DE" dirty="0" smtClean="0"/>
              <a:t> Type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3AD8B-6753-4D8D-9DCF-DBA38AAB592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76200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524000" y="1676400"/>
            <a:ext cx="6324600" cy="4419600"/>
          </a:xfrm>
          <a:prstGeom prst="rect">
            <a:avLst/>
          </a:prstGeom>
          <a:solidFill>
            <a:srgbClr val="C0C0C0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9" name="Picture 5" descr="C:\Users\stew_da\Desktop\DLR_presentations\AADL-AGREE\bilder\top_level_sys_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178" y="2133600"/>
            <a:ext cx="4806244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tew_da\Desktop\DLR_presentations\AADL-AGREE\bilder\sys_ty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032" y="4495800"/>
            <a:ext cx="4799390" cy="123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888300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Component</a:t>
            </a:r>
            <a:r>
              <a:rPr lang="de-DE" dirty="0" smtClean="0"/>
              <a:t> Implementation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3AD8B-6753-4D8D-9DCF-DBA38AAB592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76200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524000" y="1676400"/>
            <a:ext cx="6324600" cy="4419600"/>
          </a:xfrm>
          <a:prstGeom prst="rect">
            <a:avLst/>
          </a:prstGeom>
          <a:solidFill>
            <a:srgbClr val="C0C0C0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C:\Users\stew_da\Desktop\DLR_presentations\AADL-AGREE\bilder\sys_imp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70" y="2640012"/>
            <a:ext cx="6070877" cy="24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115149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25" y="2435225"/>
            <a:ext cx="7848600" cy="993775"/>
          </a:xfrm>
        </p:spPr>
        <p:txBody>
          <a:bodyPr/>
          <a:lstStyle/>
          <a:p>
            <a:r>
              <a:rPr lang="en-US" dirty="0" smtClean="0"/>
              <a:t>AGREE: Compositional Reasoning for AADL Models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609600" y="3429000"/>
            <a:ext cx="502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endParaRPr lang="en-US" sz="1800" dirty="0"/>
          </a:p>
        </p:txBody>
      </p:sp>
      <p:pic>
        <p:nvPicPr>
          <p:cNvPr id="7" name="Picture 7" descr="C:\Documents and Settings\ddcofer\My Documents\Projects\hacms\logos\UMN-v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5928898"/>
            <a:ext cx="952500" cy="62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6800" y="66294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751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Reasoning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3733800" cy="1295400"/>
          </a:xfrm>
        </p:spPr>
        <p:txBody>
          <a:bodyPr/>
          <a:lstStyle/>
          <a:p>
            <a:r>
              <a:rPr lang="en-US" b="1" dirty="0" smtClean="0"/>
              <a:t>Problem:</a:t>
            </a:r>
            <a:r>
              <a:rPr lang="en-US" dirty="0" smtClean="0"/>
              <a:t> Verification of high level properties on monolithic models does not scale.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990600"/>
            <a:ext cx="2590800" cy="518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62600" y="10668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30658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435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Reasoning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3733800" cy="1309007"/>
          </a:xfrm>
        </p:spPr>
        <p:txBody>
          <a:bodyPr/>
          <a:lstStyle/>
          <a:p>
            <a:r>
              <a:rPr lang="en-US" b="1" dirty="0" smtClean="0"/>
              <a:t>Problem:</a:t>
            </a:r>
            <a:r>
              <a:rPr lang="en-US" dirty="0" smtClean="0"/>
              <a:t> Verification of high level properties on monolithic models does not scale.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990600"/>
            <a:ext cx="2590800" cy="518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62600" y="10668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5" name="AutoShape 4" descr="data:image/jpeg;base64,/9j/4AAQSkZJRgABAQAAAQABAAD/2wCEAAkGBhQSERQUEhQWFRQVFBUVFRUYFBUUFBUVFhQVFBgUFBUXHCYeFxokGRUUHy8gIycpLCwsFR4xNTAqNSYsLCkBCQoKDgwOGg8PGikkHCQsLCwpKikpKSkpLCwsKSwsKSwsKSwsLCwpLCwpLCwpKSkpLCwsKSwsLCwsLCwpLCkpLP/AABEIALMBGgMBIgACEQEDEQH/xAAcAAABBQEBAQAAAAAAAAAAAAAAAgMEBQYBBwj/xAA/EAABAwIEBAMGAwcCBgMAAAABAAIRAyEEBRIxBkFRYRMicQcyQoGRobHB0RRSU2KT4fAjkhVUgrLC8RYzQ//EABoBAAIDAQEAAAAAAAAAAAAAAAADAQIEBQb/xAAnEQACAgICAQQBBQEAAAAAAAAAAQIRAyESMQQTIkFRBRRhkaGxMv/aAAwDAQACEQMRAD8AkOdG6W9kiOtk3i8MC06thfuqDOMyqjyMJALQD1XnrO5GHJ6IPEeIAZ4Z2BmeoFhP3WaawP8ATmlZgypqgkmU9keDPjAOIaOZOwC1QioxuzU4uMaE1KxpOOl3Lccp5Jo42S0C0Ec99kZ7HjvDTIDiAdja11DoC4TVFNWVja6PZMGRoYCRqLRbmbTsl06vmIPyPryWByPMnMqte9xibk3lbLDYptUF7ZPmlc3I3AHgVuy1a1K0rtPZL0pqdnPkqdCA1BcAQCQCdhMEpOJcQ0xuQYPyXm+KxdUwx0nSYBMyPmrxVgo2emFqAFR8J4576Za+TpgSd45K/wBKqyGqEwhrE4GroCCrGyxJ8IKRpSQ1BRjHg2gdOab/AGEEy8CeSm6EEIBOiM2gAIC7CdISBdBAmFFx+ZMojVUdpBMD13UPCcQB+IfR0FsTDjzjeRy7JzMMrp1wXu8wAte3yVq+y1b2TKeLa5ge0y3rH5KtrcTMbUcwtMN3dNt9wq/CvfQLg0eUx3NrCFAquL2nxG3BsQI57KraRohht7NrTcHAEbEJFd5AtvCTl8Gm0j90W6W2RVpuLrRb79lCYpxpiqJcR5gAY6pYalMplKhFkDYauNbdOwgBSSNuZNkoNRVqNYJcQBIFzAk7Ce6wGb+0Fwo1abDFXxC1rgBGiTJaeR2APzUxg5dFkrNTm/FWGw0h9QF4Ok02w58xNxsPmsq/2lMkxStNvMNvosBXrue4ucSXOJcSdySZJKRC3R8eKWy2j1HCZjUfWIefKbAfD1H5Kz/ZAXlxEiI7CN1GoYFvli8mJ6dFcGmGtPoVyDfKS1Rls9bTbUDYEwNoPyMKPj8pD6Ic33vi7jlHonqGDD3uMeUOKu6mDBYQ0W0x6JLy8ZKjdxXFWeWVaZ1kHeVYYLDgOCmYvJz4u3NW+EyIuAAFyN+66M88WkrFcHBWPYDLxU0rTYLLCwQOqqOHsOGvgn3bXK1jQsbxW9sz5PKdVQNal6V1oSoTejnS27GalAOEFU+L4eaHBwHMK2rYwMg7rP5XxU0uc2pO5h24mdoV1YJMvMJl4ZcC53UwBco1NQkJyFBR2JhKhdhKDVJRiSyw7rmlTMM9olrwS03tu09R+iktwlEXdU1D91oufqLIso2VelcIT9c6jMADkOg6JotQSMvas9xLnTKUUblzgJhwBAO0d1PzjiWlhzpcCXdiLWm/2WH4px4xLhVpNgBtxbUDO5jfkmY48mXjEKj9NV2l+ouBBJmeh/BbTJaD2tIdsYcB0nl6LyulUc7Va5H5yvRcozWofCYGkta0B5MXkWIP+bK846GTToucRgQYAESlYfKmNERPrdSH4lrY1ODZmJIExvunGOB2IPoZ7pFFecqG20gNrJQYnIWczPjnD0KxpPDtQJBPIEAEeoO3qpUbegVsvWm+yBRvPVUmU8WsqvLXDSC7/TdYggiQHRsVX8VcSVKGIaGOs0Xb8Jnk7v8A2UU7olRdmsLVwNVVkXEYxIJDS29hM27/AOc1Z1KoBgmCRI+SgKoxXtCzEmKIn94/umJgR1XmGJ94rb+0PMnsxQAjQGDTaeUOB+YKw2JrlxJK6PjRaVlptKI2ClhyaaFIFA9CtUheOz3ptIAbJvFUQ5jgdiFITL61iAJ/NeeNauypy3DAEt5dO8K4pYeBCZwWEIMkR2U8NS1BXY+eZ1SK+pkbHGTuSSkPoNpWmOitgm62Ea7cIeNdomPkyepPRi8waGkva43Ow333K0GRZw17AHGHXEHn3TmOyJrrt3ULB5QQY2ja3RW5UqZaUY5FaZo3PA3WNzziFznQ12ljSRY+8ZG/0Wvq4UPaA7pvzWYzTg28suCdk2LXyZIKPTK6txfTdT0uY7VABOqLyRP0hWOE4cpuY2q3ne57/wBis5mPDz6ZPlIC1GU4h1TBkGxgtBtv2H+bpzpLRMkl0R824kNN7dBENi37wjcpVHj+16Uv5QfL8wspjMpqAyZUei7Sbq6gmiXGFHqeW534oEsLSd7ggeit2tXm2WZ04ANbGoWBPeF6Bk+ONRsPEOiYG0WulSXHszTh9ExtNKFNSWUk4KSpzQvgysxdUMbME9AOf6LN53xeynSd4d37NkbctR+ew7KbxRUqXaAQATcc2kQvO8VQJMX5pkEpDI4/llVicc57pcST3SKDpcAeamuyapc6THWEnB5K974AM9IW240MTok4QNp1WEC87Wg72KscTxK+i8MpAEl5nqecfeFbYLhmlSpmpVMva3UAHc949FGp5TTxfiPp0nMfYsJPlJ20jpJWW1eyXJSMjmOe1Kjw6qSdAgA9SZv/AJyV9wXxVpqQ5x0uHnBuLCAW9I/BZzG4GdUuGoGCOm6dweGFHQ51z7wFiI79fRPcYuJZw0eysrgs1i4gnvYTC8v4/wAH4lV1VsaS2mREbOGoz36ozrjAsDKVBxDQ2XwIl7hBb3AA+pTmGw78RhHueQH6mhkz7ltQgWHJKgnB8mLjHjsp8jz/AElrHD3YiIExNnHopGbZ1+1NYGtGs3cRvO0elk5i+G6JEgljgYg3BtMW/wAujhjKXftLQBMEzby77+myZKUH7l2NrVjeW46pSqU20jFSZPzgQRzAA+6teJeOCzEw2C1rYIgEaiL3VZxthjRxIcz3hBNoAKyNZ+pxJ3JJV4Y4z9xR62XOc5p4xDnH3mzG8Ei+/e/zWfcpTcM9w1RbZLo5U93JaIuMPkn0cmSuMWQmhWlLMXAAaRYAbdArHD5AAPMRO/dOeQW0THcJEvIjLrZ0Mf4ucVcnR67pXQ1KDV3SuRZhZ0BdAQ0KLic1p0xdwJ6DdTYKLekTIXQFTYPP3VCfIAPhJNz8lc0zIBQnYTxyj2KASg1ACUApF2ziUFwNXR06IIog5rSDgAf8jtzCosV4lMEUxaZMD3bAEj6LSYnChwv8lVVMS9u8Fu1hcesqVL4Y2MdaKHEvloL2meoETbv6KjxWHEyAfmtTVwJcCQQD6H6mTumWZSHCCHT2iCtEMiQcGjO0aELY8LZjEMqOAZMyTEehVfUymDYEdZUrC5aSiclJF4ws9Aw7mmNLgfQz33Uk0eay+U4R7PdkLTYTEOcYcOSwyK5MbgrI2LoahBaI5qhbwtTY7XE84Wuq04UDFs8phWjITdrRkgwPqFjrNPu/I8+nVQalSnhvPplxJA9O/wAvzWlZhmkanNvzt+Cps3ygVILLC4+fJOjMpowed5++qSBaSZjmFCw9StAhxDW/QStphuC5dLtunNTa2Qt8FzGgA9dzEzEfRP5xSovyieYOxWkOBEz+PVMsBMm609fhdxJgSUrB8KVQR5fL+Kb6kaHGcyrKnVaoA6rYZfg3UppusZDmTsADz9Y+yusBw/pqEhtobB2uNx6KfjcK1g11D5WXDouCTGn6lJnl5CpStmBzTCVQXG8B3mMWFjAA9FGyPP3YZznTMiPnuAZ3Wvx1Y1HOILHtMRB82wgnvCpcfkLqr9LKYaTBdv13QmvkYpOqK7McyGLrue1vl0mGk3+XzWVxODcCZbC9Sw3AopuY4GSC0uG3SU/mvC/j62UwBzOqwBJ+H1V45lB6GQlB+19Hk9B8GJsnscNMQ4mQD9Qr3NuEBhi6agLg3UQL+UmFnsWJIkyfSLclpjJTdofyko0n/Yw/FuBsU1+1O6qXhcsdVdpbc/RXbfZ1iiAdG90xzxx0xEvVb7/s9eC6uhqUAuEirIONoHSdEyefP5Kjo5A8vkzvuVqjZQsW8DzFxMcgqtDcU3F6I9LIQHairZjIVdluNqVDcAN5C6tEY67RXyJT6kACWGrgC6m2ZKGcRRJHlMHqq+nQqU3S5823J5QArcFBEqBinSogyXkXMDkOvdLpYTSSSNU3k8k5+zNadW3pYSeqXhqpcbSRb4TZWr7DlS0PNpDouHL2lP8Ahnofon6VI9D9CpcRSyOyv/4Pq5QpeDySPVWFKmen2UvD1WhwB32Sp3VDfVaXtO4XKQBdTW4MAKWxiVC6eP8AH3G5PZzZ55Seyox+G8tll8Y99IgknTPMzI6LcYinZUOY4EVLEfaVz8mJ4p8Wa/Hy2qZX0cQyoJaZCQ6lG39k3Q4eFNxczUJ9VLdSPQ/QqyRXJ3oYcFFr4UOU00j0P0K4aR6H6FWoomRqeFaOQ+iXpHRLTJrtiZEdQZ/BSW3YNBvO3ILIcYYB7adUy4tdDgBJ2kmei1QxTXWDkjFWZtqHxA3MKqdMbB0zzTgxrg/XUBLaZGhvV569olenUHB3mAA78479Fl6tcDEaaVLykjUBDQB/N0O60tKhpPlMWmOXTfmicnJ2MyU9okubZVOMzkNc9vToRqnoBz+Sm5hixSYXb7ADmSdgFmcRh31K0vYGtdGhxEEHkD3UIpFFLjn0C1z6jxLwW6RI6XdPKRssnn2BDaktIc1wEOGxIAlMcQYiarhtDiI+fZRGUXadRnTMfMjl9F0ccOKuzZjVNCsNmT6RljoPyutaz2oVgB5G7dSFkqeX+IYZeBP0SDhXJkowl2WlB27PfwF2EQuteDsR9Vw7Ejfhkm8Qg02/uyngEFQlZHJiG+kJa4hMRSTsWCjUkBdhWRQ6FVcS8U0cDT11TLjPh0x79Q9ujerjYdzZVfGfHtPAgsbFTEEWp/CydnVY+zdzzgb+K5pmtXEVXVazy97tyfsANgByAst/j+I5+6XRmy5eOkWHEPF9fF1TUqPLRs1jSQxjegHP1Nyq1mZVRtUeP+tw/NRV0LrqMUqSMnOV9llRzKr/ABKn+936q0weZVP4lT/e79VnqblY4WoolBP4GxkzZ5bmL5Hnf/vd+q3nDmZEEXP1JXluArrWZTj4IXKz4k1o6njy+z27AZsHNEm6mHFjqF55lucW3U9+cW3WReRmgqspPwE3cei9znNPKQCvMM/zB8mHvHo9w/NXGZZzM3WPzXFTKZhi5y5T2xkoRww4ooswzGrNqtT+o/8AVUWJzev/ABqv9Wp+qn4+puqTEPXXxwX0czJNiX59iB/+9b+rU/VI/wDkOJ/5it/VqfqoVQptaOK+jO5NnqnD/ti/0fDxdMvqAQKjSBrBt/qA7OibjfoN0zk3GIw4fDQ8Oe0lrpkAA+78rfILzKVNwWMggONpF947rFk8WL3E1+Pmj/zP+T6QwVRtRjHs917Q5vWHCQma4okkOqNGxI8QD3rCb84WEzriprMFRw+Gd7zNLnA/ABEA/wAxn6d1iqmKkAG65qxNm2OFvZ7qMAyBpA5QRse/dJotLRsSdvuf1Xn2G9oz6bKVKmxuhtNrZdJdIET037LXVsyOJwb/AADqqlgB0ES15AJHbdKlFrsq8cl30Taj/Eb5QL7TBEhZTP21HEtrucWhpLAyxkQYjlMbpvgfOBS1Uqz/ADl7g1pMabiS4mwn6rY/sLSSYveDv9FVriy69rMRlHBWHxAD3OcCIloHLaD9FLzX2aB0im6B8Ij8VrsLl4AmLn5fVTqTSNzKHkkvkv68kzzNns5qUGh4hzgSXX8pHIRzV1/wcG5a0T/ItvC5pRKcpbbKrKyhzZzgw6JmN/7rKUqOIa4vaHC9/wD0t05spt2GnYrHZsw5lBU0VuCzeppGunPIkWIPoVbMrBwkbJptI7T9twnoCmNicvB7SOEolASKtQNaXOIa1oJc4mGtA3JJ2C0JWZmOgSvP+N/aYKOqjgyHVdn1hBbT7U+Tn/zbDlJ2pON/aYawdQwhLaRs+rcPq9m82s+55wLLz0ldfx/Er3T/AIMOXP8AERVWqXEucSSSSSTJJO5JO5SEIXRMgIQhSAtpUqhUUMJ6k+FIyLL7B1lfYDFbLJYeqrjBYhZcsPk1450bnCZhHNP1s0tusxQxiVWxywvHZqWVljisx7qnxWLlRq+LVfWxSdjxisuQTjKiqMS5Sq1ZQK7lvitGB7ZGKSulcV2xQIQhVAm4DMjTkbtO4/MHkpza4cJCpE7RrlpkfRKniUtrs3eP5ksdRluP+F7RmJ5BXeQZ46i5+glupmkkWPUEHlBCz9PGtcPLY82/onQDAO0zH1WGcL0zt+yauO0TsRjC9zi50vJJJ5z1K9F9nWbipTNNzyXskgT8J/GDP1XlRbG0zzVpwtmjsPX1tJaIhxABMdIKTkxJx0VnjtUe7NKUs9l3EwdQdUInReARqLYF+gMyp54gp+EKoDnNIuQJ0na433IXOswPG4vZZwiFi+JOKK9PD030rVG1NVSGkNcyDpkHkZkhQaPtaAa0OoOLoEnVuYuduqZGEpK4jFgm+jZkLq4UpZV0WEFcLl0qn4l4oo4KnrqmXEHw6QPnef8Axb1cfubJuODm6j2UlJJWyZmeaUsPTNWs8MY3mdyeTWj4nHoF4xxnx5VxrtDZp4cGW05u6NnVCPed22HLqa3iXietjauuqbCQxgsxg6NH4k3Kp13vH8VYty7Obmzuel0CEIW0zAhCEACEIQAJTSkroKsSnRJpPVnhayp2FTcPUVWNsvaeJSKuLVf4yaqV0ngmXU2Sa2JUSpXTL6qjuqK8Y0VbsefVUao5cLkkpgts4hCFBQEIQgAQhCAFNfGyvsuxzagDDZ/I8nfoVn10FLyY1NbNPj+RLDK118o2rMjeYkR1K0XCXD7vEs34XAkxABESslw5xGz/AOrElwafdqAnynkHjm3uLjuvY8PTpsoA0yGucwQ7cGGEBzSLGeq4XlerjfGXR6T9bhyY7xrf+GM4nnDtfTa0yQWz8OkwTLe9oVfwhxH4TX0KrS6i9wJ3Ojk4gcwREjsFLx1SpWJcTquZDgQTYbhV9bEMpD3WyZFnbT1CVia4cKtmv0PUjcy/z7FUXaxSxGoNPmbJ80tBt1AFvksmc2p/w/uolStABI7zPVQvEWrHgSKxvEqPfVyUQvPuN/aUKOqjhHB1XZ9UXbT7U+Tnd9h3O2LBhlllUTh5JqCtlvxnx3TwQLGxUxBFmfCydnVY/wC3c84C8XzPNKmIqOqVnl73bk/YAbADkBYKPVqlxLnEkkkkkySTuSTuUhehwePHCtd/Zy8uZ5H+wIQhaBIIQhAAhCEACEIQAIQhACmqRSeowTjXIY2JLNVM1KiQ5yQSqoszrnJJKFwqxRnCVxCFIsEIQoAEIQgAQhCABCEIAFreDPaDUwXke0VqBn/Tdu0n4qZ+HuNj63WSQqThGceMlotGTi7Rt6/Ejz5mOEOvsLduyqK1dziSedyqSjiC0226K7oVWvaCCJ5t5iFieCOHcUem8XzP1C4N00OBhi6fGAH7zfqiiwvJLmk+lvuU0ao6BKt/B01FUrL3jn2lGrqoYQltK7X1dnVBsQ3m1n3PYWXnpKCuLo4sUcUeMTxGTI5u2CEITBYIQhAAhCEACEIQAIQhAAhCEAdCUEhdlHZZOhUoJSEIonkdlcQhSVsEIQoIBCEIAEIQgAQhCABCEIAEIQgAS6dQgyEhCCU2naNBhM41ANcTYbcj6J7xR0WaBUoZk/qsk/HV3E7WD8n7ay9kRCELWcQEIQgAQhCABCEIAEIQgAQhCABCEIAEIQgAQhCABCEIAEIQgAQhCABCEIAEIQgAQhCABCEIAEIQgAQhCABCEIAEIQgAQhCABCEIAEIQgAQhCABCEIAEIQgAQhCABCEIAEIQgAQhCABCEIAEIQgAQhCABCEIAEIQgAQhC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33480" y="1828800"/>
            <a:ext cx="362520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77000" y="1524000"/>
            <a:ext cx="743520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67500" y="2264229"/>
            <a:ext cx="362520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71534" y="2569029"/>
            <a:ext cx="362520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86240" y="2888344"/>
            <a:ext cx="362520" cy="4644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49885" y="2612573"/>
            <a:ext cx="362520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41074" y="3429000"/>
            <a:ext cx="431126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59031" y="3733800"/>
            <a:ext cx="362520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39260" y="3421743"/>
            <a:ext cx="362520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90274" y="4191000"/>
            <a:ext cx="362520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43080" y="4495800"/>
            <a:ext cx="362520" cy="4345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34199" y="4176486"/>
            <a:ext cx="678205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62800" y="4930321"/>
            <a:ext cx="483907" cy="47987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22931" y="5257800"/>
            <a:ext cx="362520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77173" y="5676900"/>
            <a:ext cx="362520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" idx="3"/>
            <a:endCxn id="12" idx="1"/>
          </p:cNvCxnSpPr>
          <p:nvPr/>
        </p:nvCxnSpPr>
        <p:spPr>
          <a:xfrm flipV="1">
            <a:off x="6096000" y="1676400"/>
            <a:ext cx="381000" cy="3048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</p:cNvCxnSpPr>
          <p:nvPr/>
        </p:nvCxnSpPr>
        <p:spPr>
          <a:xfrm>
            <a:off x="5914740" y="2133600"/>
            <a:ext cx="41897" cy="435429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0"/>
          </p:cNvCxnSpPr>
          <p:nvPr/>
        </p:nvCxnSpPr>
        <p:spPr>
          <a:xfrm flipV="1">
            <a:off x="6052794" y="2133600"/>
            <a:ext cx="0" cy="435429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Arrow Connector 2047"/>
          <p:cNvCxnSpPr>
            <a:stCxn id="17" idx="0"/>
            <a:endCxn id="14" idx="2"/>
          </p:cNvCxnSpPr>
          <p:nvPr/>
        </p:nvCxnSpPr>
        <p:spPr>
          <a:xfrm flipV="1">
            <a:off x="5956637" y="2873829"/>
            <a:ext cx="96157" cy="555171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Straight Arrow Connector 2049"/>
          <p:cNvCxnSpPr>
            <a:stCxn id="14" idx="3"/>
          </p:cNvCxnSpPr>
          <p:nvPr/>
        </p:nvCxnSpPr>
        <p:spPr>
          <a:xfrm>
            <a:off x="6234054" y="2721429"/>
            <a:ext cx="252186" cy="250371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Arrow Connector 2051"/>
          <p:cNvCxnSpPr>
            <a:stCxn id="15" idx="0"/>
          </p:cNvCxnSpPr>
          <p:nvPr/>
        </p:nvCxnSpPr>
        <p:spPr>
          <a:xfrm flipV="1">
            <a:off x="6667500" y="2569029"/>
            <a:ext cx="38100" cy="31931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Straight Arrow Connector 2053"/>
          <p:cNvCxnSpPr/>
          <p:nvPr/>
        </p:nvCxnSpPr>
        <p:spPr>
          <a:xfrm>
            <a:off x="6558433" y="1828800"/>
            <a:ext cx="109067" cy="435429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>
            <a:endCxn id="13" idx="0"/>
          </p:cNvCxnSpPr>
          <p:nvPr/>
        </p:nvCxnSpPr>
        <p:spPr>
          <a:xfrm flipH="1">
            <a:off x="6848760" y="1828800"/>
            <a:ext cx="314040" cy="435429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Arrow Connector 2058"/>
          <p:cNvCxnSpPr>
            <a:stCxn id="13" idx="0"/>
          </p:cNvCxnSpPr>
          <p:nvPr/>
        </p:nvCxnSpPr>
        <p:spPr>
          <a:xfrm flipH="1" flipV="1">
            <a:off x="6721551" y="1828800"/>
            <a:ext cx="127209" cy="435429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>
            <a:stCxn id="13" idx="3"/>
          </p:cNvCxnSpPr>
          <p:nvPr/>
        </p:nvCxnSpPr>
        <p:spPr>
          <a:xfrm>
            <a:off x="7030020" y="2416629"/>
            <a:ext cx="243282" cy="19594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Arrow Connector 2062"/>
          <p:cNvCxnSpPr/>
          <p:nvPr/>
        </p:nvCxnSpPr>
        <p:spPr>
          <a:xfrm flipV="1">
            <a:off x="6848760" y="2846614"/>
            <a:ext cx="371760" cy="12518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Straight Arrow Connector 2064"/>
          <p:cNvCxnSpPr>
            <a:stCxn id="19" idx="0"/>
            <a:endCxn id="15" idx="3"/>
          </p:cNvCxnSpPr>
          <p:nvPr/>
        </p:nvCxnSpPr>
        <p:spPr>
          <a:xfrm flipH="1" flipV="1">
            <a:off x="6848760" y="3120572"/>
            <a:ext cx="371760" cy="301171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stCxn id="18" idx="0"/>
            <a:endCxn id="15" idx="2"/>
          </p:cNvCxnSpPr>
          <p:nvPr/>
        </p:nvCxnSpPr>
        <p:spPr>
          <a:xfrm flipV="1">
            <a:off x="6540291" y="3352800"/>
            <a:ext cx="127209" cy="3810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Straight Arrow Connector 2068"/>
          <p:cNvCxnSpPr/>
          <p:nvPr/>
        </p:nvCxnSpPr>
        <p:spPr>
          <a:xfrm flipH="1">
            <a:off x="6686550" y="3352800"/>
            <a:ext cx="98605" cy="373743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Straight Arrow Connector 2070"/>
          <p:cNvCxnSpPr>
            <a:stCxn id="20" idx="0"/>
          </p:cNvCxnSpPr>
          <p:nvPr/>
        </p:nvCxnSpPr>
        <p:spPr>
          <a:xfrm flipV="1">
            <a:off x="5871534" y="3733800"/>
            <a:ext cx="213917" cy="4572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Arrow Connector 2072"/>
          <p:cNvCxnSpPr>
            <a:endCxn id="23" idx="1"/>
          </p:cNvCxnSpPr>
          <p:nvPr/>
        </p:nvCxnSpPr>
        <p:spPr>
          <a:xfrm>
            <a:off x="6667500" y="4038600"/>
            <a:ext cx="495300" cy="1131661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Straight Arrow Connector 2074"/>
          <p:cNvCxnSpPr>
            <a:stCxn id="22" idx="0"/>
          </p:cNvCxnSpPr>
          <p:nvPr/>
        </p:nvCxnSpPr>
        <p:spPr>
          <a:xfrm flipH="1" flipV="1">
            <a:off x="7162800" y="3733800"/>
            <a:ext cx="110502" cy="44268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Straight Arrow Connector 2076"/>
          <p:cNvCxnSpPr>
            <a:stCxn id="18" idx="2"/>
          </p:cNvCxnSpPr>
          <p:nvPr/>
        </p:nvCxnSpPr>
        <p:spPr>
          <a:xfrm flipH="1">
            <a:off x="6052794" y="4038600"/>
            <a:ext cx="487497" cy="29028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Straight Arrow Connector 2078"/>
          <p:cNvCxnSpPr>
            <a:stCxn id="21" idx="0"/>
          </p:cNvCxnSpPr>
          <p:nvPr/>
        </p:nvCxnSpPr>
        <p:spPr>
          <a:xfrm flipV="1">
            <a:off x="6524340" y="4038600"/>
            <a:ext cx="88626" cy="4572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Straight Arrow Connector 2080"/>
          <p:cNvCxnSpPr>
            <a:stCxn id="24" idx="0"/>
            <a:endCxn id="20" idx="2"/>
          </p:cNvCxnSpPr>
          <p:nvPr/>
        </p:nvCxnSpPr>
        <p:spPr>
          <a:xfrm flipH="1" flipV="1">
            <a:off x="5871534" y="4800600"/>
            <a:ext cx="32657" cy="4572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Straight Arrow Connector 2082"/>
          <p:cNvCxnSpPr>
            <a:stCxn id="24" idx="3"/>
            <a:endCxn id="25" idx="0"/>
          </p:cNvCxnSpPr>
          <p:nvPr/>
        </p:nvCxnSpPr>
        <p:spPr>
          <a:xfrm>
            <a:off x="6085451" y="5410200"/>
            <a:ext cx="472982" cy="2667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5" name="Straight Arrow Connector 2084"/>
          <p:cNvCxnSpPr>
            <a:stCxn id="25" idx="0"/>
            <a:endCxn id="21" idx="2"/>
          </p:cNvCxnSpPr>
          <p:nvPr/>
        </p:nvCxnSpPr>
        <p:spPr>
          <a:xfrm flipH="1" flipV="1">
            <a:off x="6524340" y="4930321"/>
            <a:ext cx="34093" cy="746579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7" name="Straight Arrow Connector 2086"/>
          <p:cNvCxnSpPr>
            <a:endCxn id="23" idx="0"/>
          </p:cNvCxnSpPr>
          <p:nvPr/>
        </p:nvCxnSpPr>
        <p:spPr>
          <a:xfrm>
            <a:off x="7401780" y="4481286"/>
            <a:ext cx="2974" cy="44903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9" name="Rectangle 2088"/>
          <p:cNvSpPr/>
          <p:nvPr/>
        </p:nvSpPr>
        <p:spPr>
          <a:xfrm>
            <a:off x="5334000" y="1436132"/>
            <a:ext cx="2667000" cy="4615934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14400" y="64770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55575" y="87623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778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089" grpId="0" animBg="1"/>
    </p:bldLst>
  </p:timing>
</p:sld>
</file>

<file path=ppt/theme/theme1.xml><?xml version="1.0" encoding="utf-8"?>
<a:theme xmlns:a="http://schemas.openxmlformats.org/drawingml/2006/main" name="RC_standard_grey">
  <a:themeElements>
    <a:clrScheme name="RC_standard_grey 2">
      <a:dk1>
        <a:srgbClr val="000000"/>
      </a:dk1>
      <a:lt1>
        <a:srgbClr val="FFFFFF"/>
      </a:lt1>
      <a:dk2>
        <a:srgbClr val="D39100"/>
      </a:dk2>
      <a:lt2>
        <a:srgbClr val="F8F8F8"/>
      </a:lt2>
      <a:accent1>
        <a:srgbClr val="ABB41D"/>
      </a:accent1>
      <a:accent2>
        <a:srgbClr val="4A5F1D"/>
      </a:accent2>
      <a:accent3>
        <a:srgbClr val="FFFFFF"/>
      </a:accent3>
      <a:accent4>
        <a:srgbClr val="000000"/>
      </a:accent4>
      <a:accent5>
        <a:srgbClr val="D2D6AB"/>
      </a:accent5>
      <a:accent6>
        <a:srgbClr val="425519"/>
      </a:accent6>
      <a:hlink>
        <a:srgbClr val="63B5E8"/>
      </a:hlink>
      <a:folHlink>
        <a:srgbClr val="0068C6"/>
      </a:folHlink>
    </a:clrScheme>
    <a:fontScheme name="RC_standard_grey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C_standard_grey 1">
        <a:dk1>
          <a:srgbClr val="000000"/>
        </a:dk1>
        <a:lt1>
          <a:srgbClr val="FFFFFF"/>
        </a:lt1>
        <a:dk2>
          <a:srgbClr val="D39100"/>
        </a:dk2>
        <a:lt2>
          <a:srgbClr val="F8F8F8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C_standard_grey 2">
        <a:dk1>
          <a:srgbClr val="000000"/>
        </a:dk1>
        <a:lt1>
          <a:srgbClr val="FFFFFF"/>
        </a:lt1>
        <a:dk2>
          <a:srgbClr val="D39100"/>
        </a:dk2>
        <a:lt2>
          <a:srgbClr val="F8F8F8"/>
        </a:lt2>
        <a:accent1>
          <a:srgbClr val="ABB41D"/>
        </a:accent1>
        <a:accent2>
          <a:srgbClr val="4A5F1D"/>
        </a:accent2>
        <a:accent3>
          <a:srgbClr val="FFFFFF"/>
        </a:accent3>
        <a:accent4>
          <a:srgbClr val="000000"/>
        </a:accent4>
        <a:accent5>
          <a:srgbClr val="D2D6AB"/>
        </a:accent5>
        <a:accent6>
          <a:srgbClr val="425519"/>
        </a:accent6>
        <a:hlink>
          <a:srgbClr val="63B5E8"/>
        </a:hlink>
        <a:folHlink>
          <a:srgbClr val="0068C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493</Words>
  <Application>Microsoft Office PowerPoint</Application>
  <PresentationFormat>On-screen Show (4:3)</PresentationFormat>
  <Paragraphs>122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Cambria Math</vt:lpstr>
      <vt:lpstr>Courier New</vt:lpstr>
      <vt:lpstr>Verdana</vt:lpstr>
      <vt:lpstr>RC_standard_grey</vt:lpstr>
      <vt:lpstr>AADL, AGREE, and Safety Annex Introduction</vt:lpstr>
      <vt:lpstr>Architecture Analysis and Design Language (AADL) </vt:lpstr>
      <vt:lpstr>PowerPoint Presentation</vt:lpstr>
      <vt:lpstr>AADL Components</vt:lpstr>
      <vt:lpstr>Component Type</vt:lpstr>
      <vt:lpstr>Component Implementation</vt:lpstr>
      <vt:lpstr>AGREE: Compositional Reasoning for AADL Models</vt:lpstr>
      <vt:lpstr>Monolithic Reasoning</vt:lpstr>
      <vt:lpstr>Monolithic Reasoning</vt:lpstr>
      <vt:lpstr>Compositional Reasoning</vt:lpstr>
      <vt:lpstr>Compositional Reasoning</vt:lpstr>
      <vt:lpstr>Assume Guarantee Reasoning</vt:lpstr>
      <vt:lpstr>AGREE Language</vt:lpstr>
      <vt:lpstr>AADL Annex </vt:lpstr>
      <vt:lpstr>AGREE Language</vt:lpstr>
      <vt:lpstr>AGREE Language</vt:lpstr>
      <vt:lpstr>AGREE Language</vt:lpstr>
      <vt:lpstr>AGREE Features</vt:lpstr>
      <vt:lpstr>Verification View</vt:lpstr>
      <vt:lpstr>Counterexample View</vt:lpstr>
      <vt:lpstr>Safety Annex </vt:lpstr>
      <vt:lpstr>Safety Annex </vt:lpstr>
      <vt:lpstr>Safety Annex </vt:lpstr>
      <vt:lpstr>Safety Annex </vt:lpstr>
      <vt:lpstr>Safety Annex </vt:lpstr>
      <vt:lpstr>Safety Annex </vt:lpstr>
      <vt:lpstr>Safety Annex </vt:lpstr>
      <vt:lpstr>Safety Annex </vt:lpstr>
    </vt:vector>
  </TitlesOfParts>
  <Company>Rockwell Collins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ddcofer</dc:creator>
  <cp:lastModifiedBy>User</cp:lastModifiedBy>
  <cp:revision>450</cp:revision>
  <cp:lastPrinted>2012-03-23T15:00:39Z</cp:lastPrinted>
  <dcterms:created xsi:type="dcterms:W3CDTF">2012-01-31T16:19:15Z</dcterms:created>
  <dcterms:modified xsi:type="dcterms:W3CDTF">2018-07-09T16:46:41Z</dcterms:modified>
</cp:coreProperties>
</file>