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03" r:id="rId2"/>
  </p:sldMasterIdLst>
  <p:notesMasterIdLst>
    <p:notesMasterId r:id="rId30"/>
  </p:notesMasterIdLst>
  <p:handoutMasterIdLst>
    <p:handoutMasterId r:id="rId31"/>
  </p:handoutMasterIdLst>
  <p:sldIdLst>
    <p:sldId id="257" r:id="rId3"/>
    <p:sldId id="761" r:id="rId4"/>
    <p:sldId id="794" r:id="rId5"/>
    <p:sldId id="789" r:id="rId6"/>
    <p:sldId id="762" r:id="rId7"/>
    <p:sldId id="763" r:id="rId8"/>
    <p:sldId id="795" r:id="rId9"/>
    <p:sldId id="764" r:id="rId10"/>
    <p:sldId id="765" r:id="rId11"/>
    <p:sldId id="766" r:id="rId12"/>
    <p:sldId id="767" r:id="rId13"/>
    <p:sldId id="768" r:id="rId14"/>
    <p:sldId id="769" r:id="rId15"/>
    <p:sldId id="778" r:id="rId16"/>
    <p:sldId id="770" r:id="rId17"/>
    <p:sldId id="771" r:id="rId18"/>
    <p:sldId id="772" r:id="rId19"/>
    <p:sldId id="773" r:id="rId20"/>
    <p:sldId id="790" r:id="rId21"/>
    <p:sldId id="775" r:id="rId22"/>
    <p:sldId id="785" r:id="rId23"/>
    <p:sldId id="725" r:id="rId24"/>
    <p:sldId id="781" r:id="rId25"/>
    <p:sldId id="786" r:id="rId26"/>
    <p:sldId id="727" r:id="rId27"/>
    <p:sldId id="788" r:id="rId28"/>
    <p:sldId id="783" r:id="rId2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dcofer" initials="d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8693B8"/>
    <a:srgbClr val="990000"/>
    <a:srgbClr val="3333CC"/>
    <a:srgbClr val="FF9900"/>
    <a:srgbClr val="A3A3FF"/>
    <a:srgbClr val="9999FF"/>
    <a:srgbClr val="9393FF"/>
    <a:srgbClr val="BDBDFF"/>
    <a:srgbClr val="C3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62" autoAdjust="0"/>
    <p:restoredTop sz="93036" autoAdjust="0"/>
  </p:normalViewPr>
  <p:slideViewPr>
    <p:cSldViewPr>
      <p:cViewPr varScale="1">
        <p:scale>
          <a:sx n="90" d="100"/>
          <a:sy n="90" d="100"/>
        </p:scale>
        <p:origin x="-408" y="-114"/>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emf"/><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09832" cy="452257"/>
          </a:xfrm>
          <a:prstGeom prst="rect">
            <a:avLst/>
          </a:prstGeom>
          <a:noFill/>
          <a:ln w="9525">
            <a:noFill/>
            <a:miter lim="800000"/>
            <a:headEnd/>
            <a:tailEnd/>
          </a:ln>
          <a:effectLst/>
        </p:spPr>
        <p:txBody>
          <a:bodyPr vert="horz" wrap="square" lIns="90379" tIns="45190" rIns="90379" bIns="45190" numCol="1" anchor="t" anchorCtr="0" compatLnSpc="1">
            <a:prstTxWarp prst="textNoShape">
              <a:avLst/>
            </a:prstTxWarp>
          </a:bodyPr>
          <a:lstStyle>
            <a:lvl1pPr>
              <a:defRPr sz="1200" smtClean="0">
                <a:latin typeface="Arial" charset="0"/>
                <a:cs typeface="Arial" charset="0"/>
              </a:defRPr>
            </a:lvl1pPr>
          </a:lstStyle>
          <a:p>
            <a:pPr>
              <a:defRPr/>
            </a:pPr>
            <a:endParaRPr lang="en-US" dirty="0"/>
          </a:p>
        </p:txBody>
      </p:sp>
      <p:sp>
        <p:nvSpPr>
          <p:cNvPr id="112643" name="Rectangle 3"/>
          <p:cNvSpPr>
            <a:spLocks noGrp="1" noChangeArrowheads="1"/>
          </p:cNvSpPr>
          <p:nvPr>
            <p:ph type="dt" sz="quarter" idx="1"/>
          </p:nvPr>
        </p:nvSpPr>
        <p:spPr bwMode="auto">
          <a:xfrm>
            <a:off x="3988027" y="0"/>
            <a:ext cx="3009832" cy="452257"/>
          </a:xfrm>
          <a:prstGeom prst="rect">
            <a:avLst/>
          </a:prstGeom>
          <a:noFill/>
          <a:ln w="9525">
            <a:noFill/>
            <a:miter lim="800000"/>
            <a:headEnd/>
            <a:tailEnd/>
          </a:ln>
          <a:effectLst/>
        </p:spPr>
        <p:txBody>
          <a:bodyPr vert="horz" wrap="square" lIns="90379" tIns="45190" rIns="90379" bIns="45190" numCol="1" anchor="t" anchorCtr="0" compatLnSpc="1">
            <a:prstTxWarp prst="textNoShape">
              <a:avLst/>
            </a:prstTxWarp>
          </a:bodyPr>
          <a:lstStyle>
            <a:lvl1pPr algn="r">
              <a:defRPr sz="1200" smtClean="0">
                <a:latin typeface="Arial" charset="0"/>
                <a:cs typeface="Arial" charset="0"/>
              </a:defRPr>
            </a:lvl1pPr>
          </a:lstStyle>
          <a:p>
            <a:pPr>
              <a:defRPr/>
            </a:pPr>
            <a:endParaRPr lang="en-US" dirty="0"/>
          </a:p>
        </p:txBody>
      </p:sp>
      <p:sp>
        <p:nvSpPr>
          <p:cNvPr id="112644" name="Rectangle 4"/>
          <p:cNvSpPr>
            <a:spLocks noGrp="1" noChangeArrowheads="1"/>
          </p:cNvSpPr>
          <p:nvPr>
            <p:ph type="ftr" sz="quarter" idx="2"/>
          </p:nvPr>
        </p:nvSpPr>
        <p:spPr bwMode="auto">
          <a:xfrm>
            <a:off x="0" y="8819017"/>
            <a:ext cx="3009832" cy="452257"/>
          </a:xfrm>
          <a:prstGeom prst="rect">
            <a:avLst/>
          </a:prstGeom>
          <a:noFill/>
          <a:ln w="9525">
            <a:noFill/>
            <a:miter lim="800000"/>
            <a:headEnd/>
            <a:tailEnd/>
          </a:ln>
          <a:effectLst/>
        </p:spPr>
        <p:txBody>
          <a:bodyPr vert="horz" wrap="square" lIns="90379" tIns="45190" rIns="90379" bIns="45190" numCol="1" anchor="b" anchorCtr="0" compatLnSpc="1">
            <a:prstTxWarp prst="textNoShape">
              <a:avLst/>
            </a:prstTxWarp>
          </a:bodyPr>
          <a:lstStyle>
            <a:lvl1pPr>
              <a:defRPr sz="1200" smtClean="0">
                <a:latin typeface="Arial" charset="0"/>
                <a:cs typeface="Arial" charset="0"/>
              </a:defRPr>
            </a:lvl1pPr>
          </a:lstStyle>
          <a:p>
            <a:pPr>
              <a:defRPr/>
            </a:pPr>
            <a:endParaRPr lang="en-US" dirty="0"/>
          </a:p>
        </p:txBody>
      </p:sp>
      <p:sp>
        <p:nvSpPr>
          <p:cNvPr id="112645" name="Rectangle 5"/>
          <p:cNvSpPr>
            <a:spLocks noGrp="1" noChangeArrowheads="1"/>
          </p:cNvSpPr>
          <p:nvPr>
            <p:ph type="sldNum" sz="quarter" idx="3"/>
          </p:nvPr>
        </p:nvSpPr>
        <p:spPr bwMode="auto">
          <a:xfrm>
            <a:off x="3988027" y="8819017"/>
            <a:ext cx="3009832" cy="452257"/>
          </a:xfrm>
          <a:prstGeom prst="rect">
            <a:avLst/>
          </a:prstGeom>
          <a:noFill/>
          <a:ln w="9525">
            <a:noFill/>
            <a:miter lim="800000"/>
            <a:headEnd/>
            <a:tailEnd/>
          </a:ln>
          <a:effectLst/>
        </p:spPr>
        <p:txBody>
          <a:bodyPr vert="horz" wrap="square" lIns="90379" tIns="45190" rIns="90379" bIns="45190" numCol="1" anchor="b" anchorCtr="0" compatLnSpc="1">
            <a:prstTxWarp prst="textNoShape">
              <a:avLst/>
            </a:prstTxWarp>
          </a:bodyPr>
          <a:lstStyle>
            <a:lvl1pPr algn="r">
              <a:defRPr sz="1200" smtClean="0">
                <a:latin typeface="Arial" charset="0"/>
                <a:cs typeface="Arial" charset="0"/>
              </a:defRPr>
            </a:lvl1pPr>
          </a:lstStyle>
          <a:p>
            <a:pPr>
              <a:defRPr/>
            </a:pPr>
            <a:fld id="{F4DD4B8B-0B08-4E22-96F0-6475601545F2}" type="slidenum">
              <a:rPr lang="en-US"/>
              <a:pPr>
                <a:defRPr/>
              </a:pPr>
              <a:t>‹Nr.›</a:t>
            </a:fld>
            <a:endParaRPr lang="en-US" dirty="0"/>
          </a:p>
        </p:txBody>
      </p:sp>
    </p:spTree>
    <p:extLst>
      <p:ext uri="{BB962C8B-B14F-4D97-AF65-F5344CB8AC3E}">
        <p14:creationId xmlns:p14="http://schemas.microsoft.com/office/powerpoint/2010/main" val="2739540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38049" cy="46482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2036">
              <a:defRPr sz="1200" smtClean="0">
                <a:latin typeface="Arial" charset="0"/>
                <a:cs typeface="Arial" charset="0"/>
              </a:defRPr>
            </a:lvl1pPr>
          </a:lstStyle>
          <a:p>
            <a:pPr>
              <a:defRPr/>
            </a:pPr>
            <a:endParaRPr lang="en-US" dirty="0"/>
          </a:p>
        </p:txBody>
      </p:sp>
      <p:sp>
        <p:nvSpPr>
          <p:cNvPr id="5123" name="Rectangle 3"/>
          <p:cNvSpPr>
            <a:spLocks noGrp="1" noChangeArrowheads="1"/>
          </p:cNvSpPr>
          <p:nvPr>
            <p:ph type="dt" idx="1"/>
          </p:nvPr>
        </p:nvSpPr>
        <p:spPr bwMode="auto">
          <a:xfrm>
            <a:off x="3970784" y="0"/>
            <a:ext cx="3038049" cy="46482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2036">
              <a:defRPr sz="1200" smtClean="0">
                <a:latin typeface="Arial" charset="0"/>
                <a:cs typeface="Arial" charset="0"/>
              </a:defRPr>
            </a:lvl1pPr>
          </a:lstStyle>
          <a:p>
            <a:pPr>
              <a:defRPr/>
            </a:pPr>
            <a:endParaRPr lang="en-US" dirty="0"/>
          </a:p>
        </p:txBody>
      </p:sp>
      <p:sp>
        <p:nvSpPr>
          <p:cNvPr id="2253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700727" y="4415790"/>
            <a:ext cx="5608947" cy="418338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1" y="8830010"/>
            <a:ext cx="3038049" cy="46482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2036">
              <a:defRPr sz="1200" smtClean="0">
                <a:latin typeface="Arial" charset="0"/>
                <a:cs typeface="Arial" charset="0"/>
              </a:defRPr>
            </a:lvl1pPr>
          </a:lstStyle>
          <a:p>
            <a:pPr>
              <a:defRPr/>
            </a:pPr>
            <a:endParaRPr lang="en-US" dirty="0"/>
          </a:p>
        </p:txBody>
      </p:sp>
      <p:sp>
        <p:nvSpPr>
          <p:cNvPr id="5127" name="Rectangle 7"/>
          <p:cNvSpPr>
            <a:spLocks noGrp="1" noChangeArrowheads="1"/>
          </p:cNvSpPr>
          <p:nvPr>
            <p:ph type="sldNum" sz="quarter" idx="5"/>
          </p:nvPr>
        </p:nvSpPr>
        <p:spPr bwMode="auto">
          <a:xfrm>
            <a:off x="3970784" y="8830010"/>
            <a:ext cx="3038049" cy="46482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2036">
              <a:defRPr sz="1200" smtClean="0">
                <a:latin typeface="Arial" charset="0"/>
                <a:cs typeface="Arial" charset="0"/>
              </a:defRPr>
            </a:lvl1pPr>
          </a:lstStyle>
          <a:p>
            <a:pPr>
              <a:defRPr/>
            </a:pPr>
            <a:fld id="{62D8EB32-0A30-4BE1-8F61-0C745B92912B}" type="slidenum">
              <a:rPr lang="en-US"/>
              <a:pPr>
                <a:defRPr/>
              </a:pPr>
              <a:t>‹Nr.›</a:t>
            </a:fld>
            <a:endParaRPr lang="en-US" dirty="0"/>
          </a:p>
        </p:txBody>
      </p:sp>
    </p:spTree>
    <p:extLst>
      <p:ext uri="{BB962C8B-B14F-4D97-AF65-F5344CB8AC3E}">
        <p14:creationId xmlns:p14="http://schemas.microsoft.com/office/powerpoint/2010/main" val="256553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036" eaLnBrk="0" hangingPunct="0">
              <a:defRPr>
                <a:solidFill>
                  <a:schemeClr val="tx1"/>
                </a:solidFill>
                <a:latin typeface="Arial" pitchFamily="34" charset="0"/>
                <a:cs typeface="Arial" pitchFamily="34" charset="0"/>
              </a:defRPr>
            </a:lvl1pPr>
            <a:lvl2pPr marL="734332" indent="-282435" defTabSz="932036" eaLnBrk="0" hangingPunct="0">
              <a:defRPr>
                <a:solidFill>
                  <a:schemeClr val="tx1"/>
                </a:solidFill>
                <a:latin typeface="Arial" pitchFamily="34" charset="0"/>
                <a:cs typeface="Arial" pitchFamily="34" charset="0"/>
              </a:defRPr>
            </a:lvl2pPr>
            <a:lvl3pPr marL="1129741" indent="-225948" defTabSz="932036" eaLnBrk="0" hangingPunct="0">
              <a:defRPr>
                <a:solidFill>
                  <a:schemeClr val="tx1"/>
                </a:solidFill>
                <a:latin typeface="Arial" pitchFamily="34" charset="0"/>
                <a:cs typeface="Arial" pitchFamily="34" charset="0"/>
              </a:defRPr>
            </a:lvl3pPr>
            <a:lvl4pPr marL="1581638" indent="-225948" defTabSz="932036" eaLnBrk="0" hangingPunct="0">
              <a:defRPr>
                <a:solidFill>
                  <a:schemeClr val="tx1"/>
                </a:solidFill>
                <a:latin typeface="Arial" pitchFamily="34" charset="0"/>
                <a:cs typeface="Arial" pitchFamily="34" charset="0"/>
              </a:defRPr>
            </a:lvl4pPr>
            <a:lvl5pPr marL="2033534" indent="-225948" defTabSz="932036" eaLnBrk="0" hangingPunct="0">
              <a:defRPr>
                <a:solidFill>
                  <a:schemeClr val="tx1"/>
                </a:solidFill>
                <a:latin typeface="Arial" pitchFamily="34" charset="0"/>
                <a:cs typeface="Arial" pitchFamily="34" charset="0"/>
              </a:defRPr>
            </a:lvl5pPr>
            <a:lvl6pPr marL="2485431" indent="-225948" defTabSz="932036" eaLnBrk="0" fontAlgn="base" hangingPunct="0">
              <a:spcBef>
                <a:spcPct val="0"/>
              </a:spcBef>
              <a:spcAft>
                <a:spcPct val="0"/>
              </a:spcAft>
              <a:defRPr>
                <a:solidFill>
                  <a:schemeClr val="tx1"/>
                </a:solidFill>
                <a:latin typeface="Arial" pitchFamily="34" charset="0"/>
                <a:cs typeface="Arial" pitchFamily="34" charset="0"/>
              </a:defRPr>
            </a:lvl6pPr>
            <a:lvl7pPr marL="2937327" indent="-225948" defTabSz="932036" eaLnBrk="0" fontAlgn="base" hangingPunct="0">
              <a:spcBef>
                <a:spcPct val="0"/>
              </a:spcBef>
              <a:spcAft>
                <a:spcPct val="0"/>
              </a:spcAft>
              <a:defRPr>
                <a:solidFill>
                  <a:schemeClr val="tx1"/>
                </a:solidFill>
                <a:latin typeface="Arial" pitchFamily="34" charset="0"/>
                <a:cs typeface="Arial" pitchFamily="34" charset="0"/>
              </a:defRPr>
            </a:lvl7pPr>
            <a:lvl8pPr marL="3389224" indent="-225948" defTabSz="932036" eaLnBrk="0" fontAlgn="base" hangingPunct="0">
              <a:spcBef>
                <a:spcPct val="0"/>
              </a:spcBef>
              <a:spcAft>
                <a:spcPct val="0"/>
              </a:spcAft>
              <a:defRPr>
                <a:solidFill>
                  <a:schemeClr val="tx1"/>
                </a:solidFill>
                <a:latin typeface="Arial" pitchFamily="34" charset="0"/>
                <a:cs typeface="Arial" pitchFamily="34" charset="0"/>
              </a:defRPr>
            </a:lvl8pPr>
            <a:lvl9pPr marL="3841120" indent="-225948" defTabSz="932036"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07951DB-2D6E-497D-83D0-D1AFA43BF5B7}" type="slidenum">
              <a:rPr lang="en-US"/>
              <a:pPr eaLnBrk="1" hangingPunct="1"/>
              <a:t>1</a:t>
            </a:fld>
            <a:endParaRPr lang="en-US" dirty="0"/>
          </a:p>
        </p:txBody>
      </p:sp>
      <p:sp>
        <p:nvSpPr>
          <p:cNvPr id="23555" name="Rectangle 2"/>
          <p:cNvSpPr>
            <a:spLocks noGrp="1" noRot="1" noChangeAspect="1" noChangeArrowheads="1" noTextEdit="1"/>
          </p:cNvSpPr>
          <p:nvPr>
            <p:ph type="sldImg"/>
          </p:nvPr>
        </p:nvSpPr>
        <p:spPr>
          <a:xfrm>
            <a:off x="1184275" y="698500"/>
            <a:ext cx="4643438" cy="3484563"/>
          </a:xfrm>
          <a:ln/>
        </p:spPr>
      </p:sp>
      <p:sp>
        <p:nvSpPr>
          <p:cNvPr id="23556" name="Rectangle 3"/>
          <p:cNvSpPr>
            <a:spLocks noGrp="1" noChangeArrowheads="1"/>
          </p:cNvSpPr>
          <p:nvPr>
            <p:ph type="body" idx="1"/>
          </p:nvPr>
        </p:nvSpPr>
        <p:spPr>
          <a:xfrm>
            <a:off x="700727" y="4414220"/>
            <a:ext cx="5608947"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985" eaLnBrk="0" hangingPunct="0">
              <a:defRPr>
                <a:solidFill>
                  <a:schemeClr val="tx1"/>
                </a:solidFill>
                <a:latin typeface="Arial" charset="0"/>
                <a:cs typeface="Arial" charset="0"/>
              </a:defRPr>
            </a:lvl1pPr>
            <a:lvl2pPr marL="734291" indent="-282419" defTabSz="931985" eaLnBrk="0" hangingPunct="0">
              <a:defRPr>
                <a:solidFill>
                  <a:schemeClr val="tx1"/>
                </a:solidFill>
                <a:latin typeface="Arial" charset="0"/>
                <a:cs typeface="Arial" charset="0"/>
              </a:defRPr>
            </a:lvl2pPr>
            <a:lvl3pPr marL="1129679" indent="-225936" defTabSz="931985" eaLnBrk="0" hangingPunct="0">
              <a:defRPr>
                <a:solidFill>
                  <a:schemeClr val="tx1"/>
                </a:solidFill>
                <a:latin typeface="Arial" charset="0"/>
                <a:cs typeface="Arial" charset="0"/>
              </a:defRPr>
            </a:lvl3pPr>
            <a:lvl4pPr marL="1581550" indent="-225936" defTabSz="931985" eaLnBrk="0" hangingPunct="0">
              <a:defRPr>
                <a:solidFill>
                  <a:schemeClr val="tx1"/>
                </a:solidFill>
                <a:latin typeface="Arial" charset="0"/>
                <a:cs typeface="Arial" charset="0"/>
              </a:defRPr>
            </a:lvl4pPr>
            <a:lvl5pPr marL="2033422" indent="-225936" defTabSz="931985" eaLnBrk="0" hangingPunct="0">
              <a:defRPr>
                <a:solidFill>
                  <a:schemeClr val="tx1"/>
                </a:solidFill>
                <a:latin typeface="Arial" charset="0"/>
                <a:cs typeface="Arial" charset="0"/>
              </a:defRPr>
            </a:lvl5pPr>
            <a:lvl6pPr marL="2485293" indent="-225936" defTabSz="931985" eaLnBrk="0" fontAlgn="base" hangingPunct="0">
              <a:spcBef>
                <a:spcPct val="0"/>
              </a:spcBef>
              <a:spcAft>
                <a:spcPct val="0"/>
              </a:spcAft>
              <a:defRPr>
                <a:solidFill>
                  <a:schemeClr val="tx1"/>
                </a:solidFill>
                <a:latin typeface="Arial" charset="0"/>
                <a:cs typeface="Arial" charset="0"/>
              </a:defRPr>
            </a:lvl6pPr>
            <a:lvl7pPr marL="2937165" indent="-225936" defTabSz="931985" eaLnBrk="0" fontAlgn="base" hangingPunct="0">
              <a:spcBef>
                <a:spcPct val="0"/>
              </a:spcBef>
              <a:spcAft>
                <a:spcPct val="0"/>
              </a:spcAft>
              <a:defRPr>
                <a:solidFill>
                  <a:schemeClr val="tx1"/>
                </a:solidFill>
                <a:latin typeface="Arial" charset="0"/>
                <a:cs typeface="Arial" charset="0"/>
              </a:defRPr>
            </a:lvl7pPr>
            <a:lvl8pPr marL="3389037" indent="-225936" defTabSz="931985" eaLnBrk="0" fontAlgn="base" hangingPunct="0">
              <a:spcBef>
                <a:spcPct val="0"/>
              </a:spcBef>
              <a:spcAft>
                <a:spcPct val="0"/>
              </a:spcAft>
              <a:defRPr>
                <a:solidFill>
                  <a:schemeClr val="tx1"/>
                </a:solidFill>
                <a:latin typeface="Arial" charset="0"/>
                <a:cs typeface="Arial" charset="0"/>
              </a:defRPr>
            </a:lvl8pPr>
            <a:lvl9pPr marL="3840908" indent="-225936" defTabSz="931985"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15</a:t>
            </a:fld>
            <a:endParaRPr lang="en-US" altLang="en-US" dirty="0"/>
          </a:p>
        </p:txBody>
      </p:sp>
      <p:sp>
        <p:nvSpPr>
          <p:cNvPr id="36867" name="Rectangle 2"/>
          <p:cNvSpPr>
            <a:spLocks noGrp="1" noRot="1" noChangeAspect="1" noChangeArrowheads="1" noTextEdit="1"/>
          </p:cNvSpPr>
          <p:nvPr>
            <p:ph type="sldImg"/>
          </p:nvPr>
        </p:nvSpPr>
        <p:spPr>
          <a:xfrm>
            <a:off x="1182688" y="698500"/>
            <a:ext cx="4646612" cy="3484563"/>
          </a:xfrm>
          <a:ln/>
        </p:spPr>
      </p:sp>
      <p:sp>
        <p:nvSpPr>
          <p:cNvPr id="36868" name="Rectangle 3"/>
          <p:cNvSpPr>
            <a:spLocks noGrp="1" noChangeArrowheads="1"/>
          </p:cNvSpPr>
          <p:nvPr>
            <p:ph type="body" idx="1"/>
          </p:nvPr>
        </p:nvSpPr>
        <p:spPr>
          <a:xfrm>
            <a:off x="700728" y="4414220"/>
            <a:ext cx="5608947"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985" eaLnBrk="0" hangingPunct="0">
              <a:defRPr>
                <a:solidFill>
                  <a:schemeClr val="tx1"/>
                </a:solidFill>
                <a:latin typeface="Arial" charset="0"/>
                <a:cs typeface="Arial" charset="0"/>
              </a:defRPr>
            </a:lvl1pPr>
            <a:lvl2pPr marL="734291" indent="-282419" defTabSz="931985" eaLnBrk="0" hangingPunct="0">
              <a:defRPr>
                <a:solidFill>
                  <a:schemeClr val="tx1"/>
                </a:solidFill>
                <a:latin typeface="Arial" charset="0"/>
                <a:cs typeface="Arial" charset="0"/>
              </a:defRPr>
            </a:lvl2pPr>
            <a:lvl3pPr marL="1129679" indent="-225936" defTabSz="931985" eaLnBrk="0" hangingPunct="0">
              <a:defRPr>
                <a:solidFill>
                  <a:schemeClr val="tx1"/>
                </a:solidFill>
                <a:latin typeface="Arial" charset="0"/>
                <a:cs typeface="Arial" charset="0"/>
              </a:defRPr>
            </a:lvl3pPr>
            <a:lvl4pPr marL="1581550" indent="-225936" defTabSz="931985" eaLnBrk="0" hangingPunct="0">
              <a:defRPr>
                <a:solidFill>
                  <a:schemeClr val="tx1"/>
                </a:solidFill>
                <a:latin typeface="Arial" charset="0"/>
                <a:cs typeface="Arial" charset="0"/>
              </a:defRPr>
            </a:lvl4pPr>
            <a:lvl5pPr marL="2033422" indent="-225936" defTabSz="931985" eaLnBrk="0" hangingPunct="0">
              <a:defRPr>
                <a:solidFill>
                  <a:schemeClr val="tx1"/>
                </a:solidFill>
                <a:latin typeface="Arial" charset="0"/>
                <a:cs typeface="Arial" charset="0"/>
              </a:defRPr>
            </a:lvl5pPr>
            <a:lvl6pPr marL="2485293" indent="-225936" defTabSz="931985" eaLnBrk="0" fontAlgn="base" hangingPunct="0">
              <a:spcBef>
                <a:spcPct val="0"/>
              </a:spcBef>
              <a:spcAft>
                <a:spcPct val="0"/>
              </a:spcAft>
              <a:defRPr>
                <a:solidFill>
                  <a:schemeClr val="tx1"/>
                </a:solidFill>
                <a:latin typeface="Arial" charset="0"/>
                <a:cs typeface="Arial" charset="0"/>
              </a:defRPr>
            </a:lvl6pPr>
            <a:lvl7pPr marL="2937165" indent="-225936" defTabSz="931985" eaLnBrk="0" fontAlgn="base" hangingPunct="0">
              <a:spcBef>
                <a:spcPct val="0"/>
              </a:spcBef>
              <a:spcAft>
                <a:spcPct val="0"/>
              </a:spcAft>
              <a:defRPr>
                <a:solidFill>
                  <a:schemeClr val="tx1"/>
                </a:solidFill>
                <a:latin typeface="Arial" charset="0"/>
                <a:cs typeface="Arial" charset="0"/>
              </a:defRPr>
            </a:lvl7pPr>
            <a:lvl8pPr marL="3389037" indent="-225936" defTabSz="931985" eaLnBrk="0" fontAlgn="base" hangingPunct="0">
              <a:spcBef>
                <a:spcPct val="0"/>
              </a:spcBef>
              <a:spcAft>
                <a:spcPct val="0"/>
              </a:spcAft>
              <a:defRPr>
                <a:solidFill>
                  <a:schemeClr val="tx1"/>
                </a:solidFill>
                <a:latin typeface="Arial" charset="0"/>
                <a:cs typeface="Arial" charset="0"/>
              </a:defRPr>
            </a:lvl8pPr>
            <a:lvl9pPr marL="3840908" indent="-225936" defTabSz="931985"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16</a:t>
            </a:fld>
            <a:endParaRPr lang="en-US" altLang="en-US" dirty="0"/>
          </a:p>
        </p:txBody>
      </p:sp>
      <p:sp>
        <p:nvSpPr>
          <p:cNvPr id="36867" name="Rectangle 2"/>
          <p:cNvSpPr>
            <a:spLocks noGrp="1" noRot="1" noChangeAspect="1" noChangeArrowheads="1" noTextEdit="1"/>
          </p:cNvSpPr>
          <p:nvPr>
            <p:ph type="sldImg"/>
          </p:nvPr>
        </p:nvSpPr>
        <p:spPr>
          <a:xfrm>
            <a:off x="1182688" y="698500"/>
            <a:ext cx="4646612" cy="3484563"/>
          </a:xfrm>
          <a:ln/>
        </p:spPr>
      </p:sp>
      <p:sp>
        <p:nvSpPr>
          <p:cNvPr id="36868" name="Rectangle 3"/>
          <p:cNvSpPr>
            <a:spLocks noGrp="1" noChangeArrowheads="1"/>
          </p:cNvSpPr>
          <p:nvPr>
            <p:ph type="body" idx="1"/>
          </p:nvPr>
        </p:nvSpPr>
        <p:spPr>
          <a:xfrm>
            <a:off x="700728" y="4414220"/>
            <a:ext cx="5608947"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985" eaLnBrk="0" hangingPunct="0">
              <a:defRPr>
                <a:solidFill>
                  <a:schemeClr val="tx1"/>
                </a:solidFill>
                <a:latin typeface="Arial" charset="0"/>
                <a:cs typeface="Arial" charset="0"/>
              </a:defRPr>
            </a:lvl1pPr>
            <a:lvl2pPr marL="734291" indent="-282419" defTabSz="931985" eaLnBrk="0" hangingPunct="0">
              <a:defRPr>
                <a:solidFill>
                  <a:schemeClr val="tx1"/>
                </a:solidFill>
                <a:latin typeface="Arial" charset="0"/>
                <a:cs typeface="Arial" charset="0"/>
              </a:defRPr>
            </a:lvl2pPr>
            <a:lvl3pPr marL="1129679" indent="-225936" defTabSz="931985" eaLnBrk="0" hangingPunct="0">
              <a:defRPr>
                <a:solidFill>
                  <a:schemeClr val="tx1"/>
                </a:solidFill>
                <a:latin typeface="Arial" charset="0"/>
                <a:cs typeface="Arial" charset="0"/>
              </a:defRPr>
            </a:lvl3pPr>
            <a:lvl4pPr marL="1581550" indent="-225936" defTabSz="931985" eaLnBrk="0" hangingPunct="0">
              <a:defRPr>
                <a:solidFill>
                  <a:schemeClr val="tx1"/>
                </a:solidFill>
                <a:latin typeface="Arial" charset="0"/>
                <a:cs typeface="Arial" charset="0"/>
              </a:defRPr>
            </a:lvl4pPr>
            <a:lvl5pPr marL="2033422" indent="-225936" defTabSz="931985" eaLnBrk="0" hangingPunct="0">
              <a:defRPr>
                <a:solidFill>
                  <a:schemeClr val="tx1"/>
                </a:solidFill>
                <a:latin typeface="Arial" charset="0"/>
                <a:cs typeface="Arial" charset="0"/>
              </a:defRPr>
            </a:lvl5pPr>
            <a:lvl6pPr marL="2485293" indent="-225936" defTabSz="931985" eaLnBrk="0" fontAlgn="base" hangingPunct="0">
              <a:spcBef>
                <a:spcPct val="0"/>
              </a:spcBef>
              <a:spcAft>
                <a:spcPct val="0"/>
              </a:spcAft>
              <a:defRPr>
                <a:solidFill>
                  <a:schemeClr val="tx1"/>
                </a:solidFill>
                <a:latin typeface="Arial" charset="0"/>
                <a:cs typeface="Arial" charset="0"/>
              </a:defRPr>
            </a:lvl6pPr>
            <a:lvl7pPr marL="2937165" indent="-225936" defTabSz="931985" eaLnBrk="0" fontAlgn="base" hangingPunct="0">
              <a:spcBef>
                <a:spcPct val="0"/>
              </a:spcBef>
              <a:spcAft>
                <a:spcPct val="0"/>
              </a:spcAft>
              <a:defRPr>
                <a:solidFill>
                  <a:schemeClr val="tx1"/>
                </a:solidFill>
                <a:latin typeface="Arial" charset="0"/>
                <a:cs typeface="Arial" charset="0"/>
              </a:defRPr>
            </a:lvl7pPr>
            <a:lvl8pPr marL="3389037" indent="-225936" defTabSz="931985" eaLnBrk="0" fontAlgn="base" hangingPunct="0">
              <a:spcBef>
                <a:spcPct val="0"/>
              </a:spcBef>
              <a:spcAft>
                <a:spcPct val="0"/>
              </a:spcAft>
              <a:defRPr>
                <a:solidFill>
                  <a:schemeClr val="tx1"/>
                </a:solidFill>
                <a:latin typeface="Arial" charset="0"/>
                <a:cs typeface="Arial" charset="0"/>
              </a:defRPr>
            </a:lvl8pPr>
            <a:lvl9pPr marL="3840908" indent="-225936" defTabSz="931985"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17</a:t>
            </a:fld>
            <a:endParaRPr lang="en-US" altLang="en-US" dirty="0"/>
          </a:p>
        </p:txBody>
      </p:sp>
      <p:sp>
        <p:nvSpPr>
          <p:cNvPr id="36867" name="Rectangle 2"/>
          <p:cNvSpPr>
            <a:spLocks noGrp="1" noRot="1" noChangeAspect="1" noChangeArrowheads="1" noTextEdit="1"/>
          </p:cNvSpPr>
          <p:nvPr>
            <p:ph type="sldImg"/>
          </p:nvPr>
        </p:nvSpPr>
        <p:spPr>
          <a:xfrm>
            <a:off x="1182688" y="698500"/>
            <a:ext cx="4646612" cy="3484563"/>
          </a:xfrm>
          <a:ln/>
        </p:spPr>
      </p:sp>
      <p:sp>
        <p:nvSpPr>
          <p:cNvPr id="36868" name="Rectangle 3"/>
          <p:cNvSpPr>
            <a:spLocks noGrp="1" noChangeArrowheads="1"/>
          </p:cNvSpPr>
          <p:nvPr>
            <p:ph type="body" idx="1"/>
          </p:nvPr>
        </p:nvSpPr>
        <p:spPr>
          <a:xfrm>
            <a:off x="700728" y="4414220"/>
            <a:ext cx="5608947"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remove, check</a:t>
            </a:r>
            <a:r>
              <a:rPr lang="en-US" baseline="0" dirty="0" smtClean="0"/>
              <a:t> on other agree slides</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18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remove, check</a:t>
            </a:r>
            <a:r>
              <a:rPr lang="en-US" baseline="0" dirty="0" smtClean="0"/>
              <a:t> on other agree slides</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19</a:t>
            </a:fld>
            <a:endParaRPr lang="en-US" dirty="0"/>
          </a:p>
        </p:txBody>
      </p:sp>
    </p:spTree>
    <p:extLst>
      <p:ext uri="{BB962C8B-B14F-4D97-AF65-F5344CB8AC3E}">
        <p14:creationId xmlns:p14="http://schemas.microsoft.com/office/powerpoint/2010/main" val="289788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E4300-A61B-44AF-911E-DAE508F0D26A}" type="slidenum">
              <a:rPr lang="en-US" altLang="en-US"/>
              <a:pPr/>
              <a:t>2</a:t>
            </a:fld>
            <a:endParaRPr lang="en-US" alt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altLang="en-US" dirty="0"/>
              <a:t>Safety engineers do most of the analysis activities like fault tree creation manually, based on a lot of informal requirements and design documents. These analyses seem to be quite subjective and highly dependent on the skill and experience of the safety engineers. Thus, it is not surprising that different safety engineers will quite often produce fault trees, which may differ in substantial ways. It is only through a rigorous review process that a concensus will be built on the correct fault tree, which captures the right fault behavior. We think that the review process implicitly consolidates existing information from various documents and then completes it with unspecified details architectural and fault behaviors. It would be great if all these activities would be based off a comprehensive system architecture.</a:t>
            </a:r>
          </a:p>
          <a:p>
            <a:r>
              <a:rPr lang="en-US" altLang="en-US" dirty="0"/>
              <a:t>We also observe that due to the complexity of the systems involved, it is possible that the fault trees may not capture involved fault scenarios that may occur due to complex interactions between components.</a:t>
            </a:r>
          </a:p>
        </p:txBody>
      </p:sp>
    </p:spTree>
    <p:extLst>
      <p:ext uri="{BB962C8B-B14F-4D97-AF65-F5344CB8AC3E}">
        <p14:creationId xmlns:p14="http://schemas.microsoft.com/office/powerpoint/2010/main" val="1936047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E4300-A61B-44AF-911E-DAE508F0D26A}" type="slidenum">
              <a:rPr lang="en-US" altLang="en-US"/>
              <a:pPr/>
              <a:t>3</a:t>
            </a:fld>
            <a:endParaRPr lang="en-US" alt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altLang="en-US" dirty="0"/>
              <a:t>Safety engineers do most of the analysis activities like fault tree creation manually, based on a lot of informal requirements and design documents. These analyses seem to be quite subjective and highly dependent on the skill and experience of the safety engineers. Thus, it is not surprising that different safety engineers will quite often produce fault trees, which may differ in substantial ways. It is only through a rigorous review process that a concensus will be built on the correct fault tree, which captures the right fault behavior. We think that the review process implicitly consolidates existing information from various documents and then completes it with unspecified details architectural and fault behaviors. It would be great if all these activities would be based off a comprehensive system architecture.</a:t>
            </a:r>
          </a:p>
          <a:p>
            <a:r>
              <a:rPr lang="en-US" altLang="en-US" dirty="0"/>
              <a:t>We also observe that due to the complexity of the systems involved, it is possible that the fault trees may not capture involved fault scenarios that may occur due to complex interactions between components.</a:t>
            </a:r>
          </a:p>
        </p:txBody>
      </p:sp>
    </p:spTree>
    <p:extLst>
      <p:ext uri="{BB962C8B-B14F-4D97-AF65-F5344CB8AC3E}">
        <p14:creationId xmlns:p14="http://schemas.microsoft.com/office/powerpoint/2010/main" val="1978054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E4300-A61B-44AF-911E-DAE508F0D26A}" type="slidenum">
              <a:rPr lang="en-US" altLang="en-US"/>
              <a:pPr/>
              <a:t>4</a:t>
            </a:fld>
            <a:endParaRPr lang="en-US" alt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altLang="en-US" dirty="0"/>
              <a:t>Safety engineers do most of the analysis activities like fault tree creation manually, based on a lot of informal requirements and design documents. These analyses seem to be quite subjective and highly dependent on the skill and experience of the safety engineers. Thus, it is not surprising that different safety engineers will quite often produce fault trees, which may differ in substantial ways. It is only through a rigorous review process that a concensus will be built on the correct fault tree, which captures the right fault behavior. We think that the review process implicitly consolidates existing information from various documents and then completes it with unspecified details architectural and fault behaviors. It would be great if all these activities would be based off a comprehensive system architecture.</a:t>
            </a:r>
          </a:p>
          <a:p>
            <a:r>
              <a:rPr lang="en-US" altLang="en-US" dirty="0"/>
              <a:t>We also observe that due to the complexity of the systems involved, it is possible that the fault trees may not capture involved fault scenarios that may occur due to complex interactions between components.</a:t>
            </a:r>
          </a:p>
        </p:txBody>
      </p:sp>
    </p:spTree>
    <p:extLst>
      <p:ext uri="{BB962C8B-B14F-4D97-AF65-F5344CB8AC3E}">
        <p14:creationId xmlns:p14="http://schemas.microsoft.com/office/powerpoint/2010/main" val="4266934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BBC98-642B-44AD-AB42-CC1AD7162FD5}" type="slidenum">
              <a:rPr lang="en-US" altLang="en-US"/>
              <a:pPr/>
              <a:t>5</a:t>
            </a:fld>
            <a:endParaRPr lang="en-US" altLang="en-US" dirty="0"/>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903451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A9241D-9E0E-4214-8660-AA7652DDB682}" type="slidenum">
              <a:rPr lang="en-US" altLang="en-US"/>
              <a:pPr/>
              <a:t>6</a:t>
            </a:fld>
            <a:endParaRPr lang="en-US" altLang="en-US"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altLang="en-US" dirty="0"/>
              <a:t>Steve’s slide </a:t>
            </a:r>
          </a:p>
        </p:txBody>
      </p:sp>
    </p:spTree>
    <p:extLst>
      <p:ext uri="{BB962C8B-B14F-4D97-AF65-F5344CB8AC3E}">
        <p14:creationId xmlns:p14="http://schemas.microsoft.com/office/powerpoint/2010/main" val="871714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remove, check</a:t>
            </a:r>
            <a:r>
              <a:rPr lang="en-US" baseline="0" dirty="0" smtClean="0"/>
              <a:t> on other agree slides</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7</a:t>
            </a:fld>
            <a:endParaRPr lang="en-US" dirty="0"/>
          </a:p>
        </p:txBody>
      </p:sp>
    </p:spTree>
    <p:extLst>
      <p:ext uri="{BB962C8B-B14F-4D97-AF65-F5344CB8AC3E}">
        <p14:creationId xmlns:p14="http://schemas.microsoft.com/office/powerpoint/2010/main" val="2897882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9815-E08C-418E-BC2D-06EAB45843E5}" type="slidenum">
              <a:rPr lang="en-US" altLang="en-US"/>
              <a:pPr/>
              <a:t>8</a:t>
            </a:fld>
            <a:endParaRPr lang="en-US" altLang="en-US" dirty="0"/>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371495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 AGREE HERE</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4"/>
          <p:cNvSpPr>
            <a:spLocks/>
          </p:cNvSpPr>
          <p:nvPr/>
        </p:nvSpPr>
        <p:spPr bwMode="auto">
          <a:xfrm>
            <a:off x="-31750" y="0"/>
            <a:ext cx="3781425" cy="6861175"/>
          </a:xfrm>
          <a:custGeom>
            <a:avLst/>
            <a:gdLst/>
            <a:ahLst/>
            <a:cxnLst>
              <a:cxn ang="0">
                <a:pos x="0" y="4320"/>
              </a:cxn>
              <a:cxn ang="0">
                <a:pos x="0" y="0"/>
              </a:cxn>
              <a:cxn ang="0">
                <a:pos x="2382" y="0"/>
              </a:cxn>
              <a:cxn ang="0">
                <a:pos x="446" y="4322"/>
              </a:cxn>
              <a:cxn ang="0">
                <a:pos x="0" y="4320"/>
              </a:cxn>
            </a:cxnLst>
            <a:rect l="0" t="0" r="r" b="b"/>
            <a:pathLst>
              <a:path w="2382" h="4322">
                <a:moveTo>
                  <a:pt x="0" y="4320"/>
                </a:moveTo>
                <a:lnTo>
                  <a:pt x="0" y="0"/>
                </a:lnTo>
                <a:lnTo>
                  <a:pt x="2382" y="0"/>
                </a:lnTo>
                <a:lnTo>
                  <a:pt x="446" y="4322"/>
                </a:lnTo>
                <a:lnTo>
                  <a:pt x="0" y="4320"/>
                </a:lnTo>
                <a:close/>
              </a:path>
            </a:pathLst>
          </a:custGeom>
          <a:solidFill>
            <a:srgbClr val="DDDDDD"/>
          </a:solidFill>
          <a:ln w="9525">
            <a:noFill/>
            <a:round/>
            <a:headEnd/>
            <a:tailEnd/>
          </a:ln>
          <a:effectLst/>
        </p:spPr>
        <p:txBody>
          <a:bodyPr wrap="none" anchor="ctr"/>
          <a:lstStyle/>
          <a:p>
            <a:pPr>
              <a:defRPr/>
            </a:pPr>
            <a:endParaRPr lang="en-US" dirty="0">
              <a:latin typeface="Arial" charset="0"/>
              <a:cs typeface="Arial" charset="0"/>
            </a:endParaRPr>
          </a:p>
        </p:txBody>
      </p:sp>
      <p:grpSp>
        <p:nvGrpSpPr>
          <p:cNvPr id="5" name="Group 30"/>
          <p:cNvGrpSpPr>
            <a:grpSpLocks/>
          </p:cNvGrpSpPr>
          <p:nvPr/>
        </p:nvGrpSpPr>
        <p:grpSpPr bwMode="auto">
          <a:xfrm>
            <a:off x="7172325" y="0"/>
            <a:ext cx="1562100" cy="209550"/>
            <a:chOff x="4518" y="0"/>
            <a:chExt cx="984" cy="132"/>
          </a:xfrm>
        </p:grpSpPr>
        <p:sp>
          <p:nvSpPr>
            <p:cNvPr id="6" name="Freeform 27"/>
            <p:cNvSpPr>
              <a:spLocks/>
            </p:cNvSpPr>
            <p:nvPr/>
          </p:nvSpPr>
          <p:spPr bwMode="auto">
            <a:xfrm>
              <a:off x="4518"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rgbClr val="DDDDDD"/>
            </a:solidFill>
            <a:ln w="9525">
              <a:noFill/>
              <a:round/>
              <a:headEnd/>
              <a:tailEnd/>
            </a:ln>
            <a:effectLst/>
          </p:spPr>
          <p:txBody>
            <a:bodyPr wrap="none" anchor="ctr"/>
            <a:lstStyle/>
            <a:p>
              <a:pPr>
                <a:defRPr/>
              </a:pPr>
              <a:endParaRPr lang="en-US" dirty="0">
                <a:latin typeface="Arial" charset="0"/>
                <a:cs typeface="Arial" charset="0"/>
              </a:endParaRPr>
            </a:p>
          </p:txBody>
        </p:sp>
        <p:sp>
          <p:nvSpPr>
            <p:cNvPr id="7" name="Freeform 28"/>
            <p:cNvSpPr>
              <a:spLocks/>
            </p:cNvSpPr>
            <p:nvPr/>
          </p:nvSpPr>
          <p:spPr bwMode="auto">
            <a:xfrm>
              <a:off x="4870"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rgbClr val="DDDDDD"/>
            </a:solidFill>
            <a:ln w="9525">
              <a:noFill/>
              <a:round/>
              <a:headEnd/>
              <a:tailEnd/>
            </a:ln>
            <a:effectLst/>
          </p:spPr>
          <p:txBody>
            <a:bodyPr wrap="none" anchor="ctr"/>
            <a:lstStyle/>
            <a:p>
              <a:pPr>
                <a:defRPr/>
              </a:pPr>
              <a:endParaRPr lang="en-US" dirty="0">
                <a:latin typeface="Arial" charset="0"/>
                <a:cs typeface="Arial" charset="0"/>
              </a:endParaRPr>
            </a:p>
          </p:txBody>
        </p:sp>
        <p:sp>
          <p:nvSpPr>
            <p:cNvPr id="8" name="Freeform 29"/>
            <p:cNvSpPr>
              <a:spLocks/>
            </p:cNvSpPr>
            <p:nvPr/>
          </p:nvSpPr>
          <p:spPr bwMode="auto">
            <a:xfrm>
              <a:off x="5218"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rgbClr val="DDDDDD"/>
            </a:solidFill>
            <a:ln w="9525">
              <a:noFill/>
              <a:round/>
              <a:headEnd/>
              <a:tailEnd/>
            </a:ln>
            <a:effectLst/>
          </p:spPr>
          <p:txBody>
            <a:bodyPr wrap="none" anchor="ctr"/>
            <a:lstStyle/>
            <a:p>
              <a:pPr>
                <a:defRPr/>
              </a:pPr>
              <a:endParaRPr lang="en-US" dirty="0">
                <a:latin typeface="Arial" charset="0"/>
                <a:cs typeface="Arial" charset="0"/>
              </a:endParaRPr>
            </a:p>
          </p:txBody>
        </p:sp>
      </p:grpSp>
      <p:pic>
        <p:nvPicPr>
          <p:cNvPr id="9" name="Picture 20" descr="RClogo_col_spot"/>
          <p:cNvPicPr>
            <a:picLocks noChangeAspect="1" noChangeArrowheads="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311900" y="5895975"/>
            <a:ext cx="240347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4" name="Rectangle 8"/>
          <p:cNvSpPr>
            <a:spLocks noGrp="1" noChangeArrowheads="1"/>
          </p:cNvSpPr>
          <p:nvPr>
            <p:ph type="ctrTitle"/>
          </p:nvPr>
        </p:nvSpPr>
        <p:spPr>
          <a:xfrm>
            <a:off x="609600" y="2130425"/>
            <a:ext cx="7848600" cy="612775"/>
          </a:xfrm>
        </p:spPr>
        <p:txBody>
          <a:bodyPr/>
          <a:lstStyle>
            <a:lvl1pPr>
              <a:defRPr sz="2800" b="0">
                <a:solidFill>
                  <a:schemeClr val="tx1"/>
                </a:solidFill>
              </a:defRPr>
            </a:lvl1pPr>
          </a:lstStyle>
          <a:p>
            <a:r>
              <a:rPr lang="en-US" smtClean="0"/>
              <a:t>Click to edit Master title style</a:t>
            </a:r>
            <a:endParaRPr lang="en-US"/>
          </a:p>
        </p:txBody>
      </p:sp>
      <p:sp>
        <p:nvSpPr>
          <p:cNvPr id="80905" name="Rectangle 9"/>
          <p:cNvSpPr>
            <a:spLocks noGrp="1" noChangeArrowheads="1"/>
          </p:cNvSpPr>
          <p:nvPr>
            <p:ph type="subTitle" idx="1"/>
          </p:nvPr>
        </p:nvSpPr>
        <p:spPr>
          <a:xfrm>
            <a:off x="609600" y="3124200"/>
            <a:ext cx="6477000" cy="1371600"/>
          </a:xfrm>
        </p:spPr>
        <p:txBody>
          <a:bodyPr/>
          <a:lstStyle>
            <a:lvl1pPr marL="0" indent="0">
              <a:buFontTx/>
              <a:buNone/>
              <a:defRPr sz="2200"/>
            </a:lvl1pPr>
          </a:lstStyle>
          <a:p>
            <a:r>
              <a:rPr lang="en-US" smtClean="0"/>
              <a:t>Click to edit Master subtitle style</a:t>
            </a:r>
            <a:endParaRPr lang="en-US"/>
          </a:p>
        </p:txBody>
      </p:sp>
      <p:pic>
        <p:nvPicPr>
          <p:cNvPr id="1031" name="Picture 7" descr="C:\Documents and Settings\ddcofer\My Documents\Projects\hacms\logos\UMN-v2.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914900" y="5928898"/>
            <a:ext cx="952500" cy="62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854325"/>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7133AE0-5302-4CC4-8AE7-7FEAC9BB32C4}" type="slidenum">
              <a:rPr lang="en-US"/>
              <a:pPr>
                <a:defRPr/>
              </a:pPr>
              <a:t>‹Nr.›</a:t>
            </a:fld>
            <a:endParaRPr lang="en-US" dirty="0"/>
          </a:p>
        </p:txBody>
      </p:sp>
    </p:spTree>
    <p:extLst>
      <p:ext uri="{BB962C8B-B14F-4D97-AF65-F5344CB8AC3E}">
        <p14:creationId xmlns:p14="http://schemas.microsoft.com/office/powerpoint/2010/main" val="3718381786"/>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868363"/>
            <a:ext cx="19812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868363"/>
            <a:ext cx="5791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B38E08D-5B21-43BE-BFE9-88252EB91AF8}" type="slidenum">
              <a:rPr lang="en-US"/>
              <a:pPr>
                <a:defRPr/>
              </a:pPr>
              <a:t>‹Nr.›</a:t>
            </a:fld>
            <a:endParaRPr lang="en-US" dirty="0"/>
          </a:p>
        </p:txBody>
      </p:sp>
    </p:spTree>
    <p:extLst>
      <p:ext uri="{BB962C8B-B14F-4D97-AF65-F5344CB8AC3E}">
        <p14:creationId xmlns:p14="http://schemas.microsoft.com/office/powerpoint/2010/main" val="328939149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62000" y="868363"/>
            <a:ext cx="7772400" cy="50323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762000" y="1600200"/>
            <a:ext cx="7924800" cy="4525963"/>
          </a:xfrm>
        </p:spPr>
        <p:txBody>
          <a:bodyPr/>
          <a:lstStyle/>
          <a:p>
            <a:pPr lvl="0"/>
            <a:r>
              <a:rPr lang="en-US" noProof="0" dirty="0" smtClean="0"/>
              <a:t>Click icon to add chart</a:t>
            </a:r>
          </a:p>
        </p:txBody>
      </p:sp>
      <p:sp>
        <p:nvSpPr>
          <p:cNvPr id="4" name="Rectangle 6"/>
          <p:cNvSpPr>
            <a:spLocks noGrp="1" noChangeArrowheads="1"/>
          </p:cNvSpPr>
          <p:nvPr>
            <p:ph type="sldNum" sz="quarter" idx="10"/>
          </p:nvPr>
        </p:nvSpPr>
        <p:spPr>
          <a:ln/>
        </p:spPr>
        <p:txBody>
          <a:bodyPr/>
          <a:lstStyle>
            <a:lvl1pPr>
              <a:defRPr/>
            </a:lvl1pPr>
          </a:lstStyle>
          <a:p>
            <a:pPr>
              <a:defRPr/>
            </a:pPr>
            <a:fld id="{5E3BFFDF-0626-469B-AB2D-9C367C48781D}" type="slidenum">
              <a:rPr lang="en-US"/>
              <a:pPr>
                <a:defRPr/>
              </a:pPr>
              <a:t>‹Nr.›</a:t>
            </a:fld>
            <a:endParaRPr lang="en-US" dirty="0"/>
          </a:p>
        </p:txBody>
      </p:sp>
    </p:spTree>
    <p:extLst>
      <p:ext uri="{BB962C8B-B14F-4D97-AF65-F5344CB8AC3E}">
        <p14:creationId xmlns:p14="http://schemas.microsoft.com/office/powerpoint/2010/main" val="1541958768"/>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868363"/>
            <a:ext cx="7772400" cy="50323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62000" y="1600200"/>
            <a:ext cx="7924800" cy="4525963"/>
          </a:xfrm>
        </p:spPr>
        <p:txBody>
          <a:bodyPr/>
          <a:lstStyle/>
          <a:p>
            <a:pPr lvl="0"/>
            <a:r>
              <a:rPr lang="en-US" noProof="0" dirty="0" smtClean="0"/>
              <a:t>Click icon to add table</a:t>
            </a:r>
          </a:p>
        </p:txBody>
      </p:sp>
      <p:sp>
        <p:nvSpPr>
          <p:cNvPr id="4" name="Rectangle 6"/>
          <p:cNvSpPr>
            <a:spLocks noGrp="1" noChangeArrowheads="1"/>
          </p:cNvSpPr>
          <p:nvPr>
            <p:ph type="sldNum" sz="quarter" idx="10"/>
          </p:nvPr>
        </p:nvSpPr>
        <p:spPr>
          <a:ln/>
        </p:spPr>
        <p:txBody>
          <a:bodyPr/>
          <a:lstStyle>
            <a:lvl1pPr>
              <a:defRPr/>
            </a:lvl1pPr>
          </a:lstStyle>
          <a:p>
            <a:pPr>
              <a:defRPr/>
            </a:pPr>
            <a:fld id="{363C41CE-CB0A-4C53-9688-B3615EF8FCD8}" type="slidenum">
              <a:rPr lang="en-US"/>
              <a:pPr>
                <a:defRPr/>
              </a:pPr>
              <a:t>‹Nr.›</a:t>
            </a:fld>
            <a:endParaRPr lang="en-US" dirty="0"/>
          </a:p>
        </p:txBody>
      </p:sp>
    </p:spTree>
    <p:extLst>
      <p:ext uri="{BB962C8B-B14F-4D97-AF65-F5344CB8AC3E}">
        <p14:creationId xmlns:p14="http://schemas.microsoft.com/office/powerpoint/2010/main" val="2542998175"/>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130" y="457201"/>
            <a:ext cx="8485556" cy="295466"/>
          </a:xfrm>
        </p:spPr>
        <p:txBody>
          <a:bodyPr/>
          <a:lstStyle/>
          <a:p>
            <a:r>
              <a:rPr lang="en-US" smtClean="0"/>
              <a:t>Click to edit Master title style</a:t>
            </a:r>
            <a:endParaRPr lang="en-US" dirty="0"/>
          </a:p>
        </p:txBody>
      </p:sp>
      <p:sp>
        <p:nvSpPr>
          <p:cNvPr id="7" name="Text Placeholder 6"/>
          <p:cNvSpPr>
            <a:spLocks noGrp="1"/>
          </p:cNvSpPr>
          <p:nvPr>
            <p:ph type="body" sz="quarter" idx="12"/>
          </p:nvPr>
        </p:nvSpPr>
        <p:spPr>
          <a:xfrm>
            <a:off x="336130" y="777241"/>
            <a:ext cx="8485556" cy="253916"/>
          </a:xfrm>
        </p:spPr>
        <p:txBody>
          <a:bodyPr tIns="45720"/>
          <a:lstStyle>
            <a:lvl1pPr>
              <a:buNone/>
              <a:defRPr b="0">
                <a:solidFill>
                  <a:sysClr val="windowText" lastClr="000000"/>
                </a:solidFill>
              </a:defRPr>
            </a:lvl1pPr>
          </a:lstStyle>
          <a:p>
            <a:pPr lvl="0"/>
            <a:r>
              <a:rPr lang="en-US" smtClean="0"/>
              <a:t>Click to edit Master text styles</a:t>
            </a:r>
          </a:p>
        </p:txBody>
      </p:sp>
      <p:sp>
        <p:nvSpPr>
          <p:cNvPr id="5" name="Slide Number Placeholder 4"/>
          <p:cNvSpPr>
            <a:spLocks noGrp="1"/>
          </p:cNvSpPr>
          <p:nvPr>
            <p:ph type="sldNum" sz="quarter" idx="14"/>
          </p:nvPr>
        </p:nvSpPr>
        <p:spPr/>
        <p:txBody>
          <a:bodyPr/>
          <a:lstStyle/>
          <a:p>
            <a:fld id="{B6F15528-21DE-4FAA-801E-634DDDAF4B2B}" type="slidenum">
              <a:rPr lang="en-US" smtClean="0"/>
              <a:pPr/>
              <a:t>‹Nr.›</a:t>
            </a:fld>
            <a:endParaRPr lang="en-US" dirty="0"/>
          </a:p>
        </p:txBody>
      </p:sp>
      <p:sp>
        <p:nvSpPr>
          <p:cNvPr id="8" name="Content Placeholder 5"/>
          <p:cNvSpPr>
            <a:spLocks noGrp="1"/>
          </p:cNvSpPr>
          <p:nvPr>
            <p:ph sz="quarter" idx="16"/>
          </p:nvPr>
        </p:nvSpPr>
        <p:spPr>
          <a:xfrm>
            <a:off x="304117" y="1283209"/>
            <a:ext cx="8485556" cy="1001813"/>
          </a:xfrm>
        </p:spPr>
        <p:txBody>
          <a:bodyPr/>
          <a:lstStyle>
            <a:lvl3pPr>
              <a:defRPr sz="1050"/>
            </a:lvl3pPr>
            <a:lvl4pPr>
              <a:defRPr sz="105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07181892"/>
      </p:ext>
    </p:extLst>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1"/>
          <p:cNvSpPr/>
          <p:nvPr userDrawn="1"/>
        </p:nvSpPr>
        <p:spPr bwMode="auto">
          <a:xfrm>
            <a:off x="-76200" y="0"/>
            <a:ext cx="9220200" cy="685800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2400" dirty="0">
              <a:solidFill>
                <a:srgbClr val="000000"/>
              </a:solidFill>
              <a:latin typeface="Arial" charset="0"/>
              <a:cs typeface="Arial" charset="0"/>
            </a:endParaRPr>
          </a:p>
        </p:txBody>
      </p:sp>
      <p:sp>
        <p:nvSpPr>
          <p:cNvPr id="7" name="Freeform 23"/>
          <p:cNvSpPr>
            <a:spLocks/>
          </p:cNvSpPr>
          <p:nvPr/>
        </p:nvSpPr>
        <p:spPr bwMode="auto">
          <a:xfrm>
            <a:off x="-98622" y="-30269"/>
            <a:ext cx="3793892" cy="6902620"/>
          </a:xfrm>
          <a:custGeom>
            <a:avLst/>
            <a:gdLst>
              <a:gd name="T0" fmla="*/ 12700 w 2381"/>
              <a:gd name="T1" fmla="*/ 0 h 4332"/>
              <a:gd name="T2" fmla="*/ 0 w 2381"/>
              <a:gd name="T3" fmla="*/ 6877050 h 4332"/>
              <a:gd name="T4" fmla="*/ 711200 w 2381"/>
              <a:gd name="T5" fmla="*/ 6870700 h 4332"/>
              <a:gd name="T6" fmla="*/ 3779838 w 2381"/>
              <a:gd name="T7" fmla="*/ 12700 h 4332"/>
              <a:gd name="T8" fmla="*/ 12700 w 2381"/>
              <a:gd name="T9" fmla="*/ 0 h 4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1" h="4332">
                <a:moveTo>
                  <a:pt x="8" y="0"/>
                </a:moveTo>
                <a:lnTo>
                  <a:pt x="0" y="4332"/>
                </a:lnTo>
                <a:lnTo>
                  <a:pt x="448" y="4328"/>
                </a:lnTo>
                <a:lnTo>
                  <a:pt x="2381" y="8"/>
                </a:lnTo>
                <a:lnTo>
                  <a:pt x="8" y="0"/>
                </a:lnTo>
                <a:close/>
              </a:path>
            </a:pathLst>
          </a:custGeom>
          <a:solidFill>
            <a:srgbClr val="E4551F"/>
          </a:solidFill>
          <a:ln>
            <a:noFill/>
          </a:ln>
          <a:effectLst/>
        </p:spPr>
        <p:txBody>
          <a:bodyPr/>
          <a:lstStyle/>
          <a:p>
            <a:endParaRPr lang="en-US" sz="2400" dirty="0">
              <a:solidFill>
                <a:srgbClr val="E4551F"/>
              </a:solidFill>
              <a:cs typeface="Arial"/>
            </a:endParaRPr>
          </a:p>
        </p:txBody>
      </p:sp>
      <p:grpSp>
        <p:nvGrpSpPr>
          <p:cNvPr id="10" name="Group 9"/>
          <p:cNvGrpSpPr>
            <a:grpSpLocks/>
          </p:cNvGrpSpPr>
          <p:nvPr userDrawn="1"/>
        </p:nvGrpSpPr>
        <p:grpSpPr bwMode="auto">
          <a:xfrm>
            <a:off x="7204714" y="-4122"/>
            <a:ext cx="1562100" cy="209550"/>
            <a:chOff x="4518" y="0"/>
            <a:chExt cx="984" cy="132"/>
          </a:xfrm>
          <a:solidFill>
            <a:srgbClr val="E4551F"/>
          </a:solidFill>
        </p:grpSpPr>
        <p:sp>
          <p:nvSpPr>
            <p:cNvPr id="11" name="Freeform 10"/>
            <p:cNvSpPr>
              <a:spLocks/>
            </p:cNvSpPr>
            <p:nvPr userDrawn="1"/>
          </p:nvSpPr>
          <p:spPr bwMode="auto">
            <a:xfrm>
              <a:off x="4518"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endParaRPr lang="en-US" dirty="0">
                <a:solidFill>
                  <a:srgbClr val="000000"/>
                </a:solidFill>
              </a:endParaRPr>
            </a:p>
          </p:txBody>
        </p:sp>
        <p:sp>
          <p:nvSpPr>
            <p:cNvPr id="12" name="Freeform 11"/>
            <p:cNvSpPr>
              <a:spLocks/>
            </p:cNvSpPr>
            <p:nvPr userDrawn="1"/>
          </p:nvSpPr>
          <p:spPr bwMode="auto">
            <a:xfrm>
              <a:off x="4870"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endParaRPr lang="en-US" dirty="0">
                <a:solidFill>
                  <a:srgbClr val="000000"/>
                </a:solidFill>
              </a:endParaRPr>
            </a:p>
          </p:txBody>
        </p:sp>
        <p:sp>
          <p:nvSpPr>
            <p:cNvPr id="13" name="Freeform 12"/>
            <p:cNvSpPr>
              <a:spLocks/>
            </p:cNvSpPr>
            <p:nvPr userDrawn="1"/>
          </p:nvSpPr>
          <p:spPr bwMode="auto">
            <a:xfrm>
              <a:off x="5218"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endParaRPr lang="en-US" dirty="0">
                <a:solidFill>
                  <a:srgbClr val="000000"/>
                </a:solidFill>
              </a:endParaRPr>
            </a:p>
          </p:txBody>
        </p:sp>
      </p:grpSp>
      <p:sp>
        <p:nvSpPr>
          <p:cNvPr id="5" name="Rectangle 20"/>
          <p:cNvSpPr>
            <a:spLocks noChangeArrowheads="1"/>
          </p:cNvSpPr>
          <p:nvPr/>
        </p:nvSpPr>
        <p:spPr bwMode="auto">
          <a:xfrm>
            <a:off x="914400" y="6491288"/>
            <a:ext cx="14770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800" dirty="0">
                <a:solidFill>
                  <a:srgbClr val="000000"/>
                </a:solidFill>
                <a:latin typeface="Verdana" pitchFamily="34" charset="0"/>
                <a:cs typeface="Arial"/>
              </a:rPr>
              <a:t>© </a:t>
            </a:r>
            <a:r>
              <a:rPr lang="en-US" altLang="en-US" sz="800" dirty="0" smtClean="0">
                <a:solidFill>
                  <a:srgbClr val="000000"/>
                </a:solidFill>
                <a:latin typeface="Verdana" pitchFamily="34" charset="0"/>
                <a:cs typeface="Arial"/>
              </a:rPr>
              <a:t>2016 </a:t>
            </a:r>
            <a:r>
              <a:rPr lang="en-US" altLang="en-US" sz="800" dirty="0">
                <a:solidFill>
                  <a:srgbClr val="000000"/>
                </a:solidFill>
                <a:latin typeface="Verdana" pitchFamily="34" charset="0"/>
                <a:cs typeface="Arial"/>
              </a:rPr>
              <a:t>Rockwell Collins. </a:t>
            </a:r>
          </a:p>
          <a:p>
            <a:pPr eaLnBrk="1" hangingPunct="1"/>
            <a:r>
              <a:rPr lang="en-US" altLang="en-US" sz="800" dirty="0">
                <a:solidFill>
                  <a:srgbClr val="000000"/>
                </a:solidFill>
                <a:latin typeface="Verdana" pitchFamily="34" charset="0"/>
                <a:cs typeface="Arial"/>
              </a:rPr>
              <a:t>All rights reserved.</a:t>
            </a:r>
          </a:p>
        </p:txBody>
      </p:sp>
      <p:pic>
        <p:nvPicPr>
          <p:cNvPr id="8" name="Picture 11" descr="RCsig2_tag_col_cmy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5916613"/>
            <a:ext cx="2319338"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4" name="Rectangle 8"/>
          <p:cNvSpPr>
            <a:spLocks noGrp="1" noChangeArrowheads="1"/>
          </p:cNvSpPr>
          <p:nvPr>
            <p:ph type="ctrTitle"/>
          </p:nvPr>
        </p:nvSpPr>
        <p:spPr>
          <a:xfrm>
            <a:off x="2890838" y="2130425"/>
            <a:ext cx="5567362" cy="612775"/>
          </a:xfrm>
        </p:spPr>
        <p:txBody>
          <a:bodyPr/>
          <a:lstStyle>
            <a:lvl1pPr>
              <a:defRPr sz="2800" b="0">
                <a:solidFill>
                  <a:schemeClr val="tx1"/>
                </a:solidFill>
              </a:defRPr>
            </a:lvl1pPr>
          </a:lstStyle>
          <a:p>
            <a:pPr lvl="0"/>
            <a:r>
              <a:rPr lang="en-US" noProof="0" smtClean="0"/>
              <a:t>Click to edit Master title style</a:t>
            </a:r>
          </a:p>
        </p:txBody>
      </p:sp>
      <p:sp>
        <p:nvSpPr>
          <p:cNvPr id="80905" name="Rectangle 9"/>
          <p:cNvSpPr>
            <a:spLocks noGrp="1" noChangeArrowheads="1"/>
          </p:cNvSpPr>
          <p:nvPr>
            <p:ph type="subTitle" idx="1"/>
          </p:nvPr>
        </p:nvSpPr>
        <p:spPr>
          <a:xfrm>
            <a:off x="2906713" y="3124200"/>
            <a:ext cx="4179887" cy="1371600"/>
          </a:xfrm>
        </p:spPr>
        <p:txBody>
          <a:bodyPr/>
          <a:lstStyle>
            <a:lvl1pPr marL="0" indent="0">
              <a:buFontTx/>
              <a:buNone/>
              <a:defRPr sz="1600"/>
            </a:lvl1pPr>
          </a:lstStyle>
          <a:p>
            <a:pPr lvl="0"/>
            <a:r>
              <a:rPr lang="en-US" noProof="0" smtClean="0"/>
              <a:t>Click to edit Master subtitle style</a:t>
            </a:r>
          </a:p>
        </p:txBody>
      </p:sp>
    </p:spTree>
    <p:extLst>
      <p:ext uri="{BB962C8B-B14F-4D97-AF65-F5344CB8AC3E}">
        <p14:creationId xmlns:p14="http://schemas.microsoft.com/office/powerpoint/2010/main" val="98853689"/>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auto">
          <a:xfrm>
            <a:off x="0" y="0"/>
            <a:ext cx="9144000" cy="685800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2400" dirty="0">
              <a:solidFill>
                <a:srgbClr val="000000"/>
              </a:solidFill>
              <a:latin typeface="Arial" charset="0"/>
              <a:cs typeface="Arial" charset="0"/>
            </a:endParaRPr>
          </a:p>
        </p:txBody>
      </p:sp>
      <p:sp>
        <p:nvSpPr>
          <p:cNvPr id="14" name="Freeform 23"/>
          <p:cNvSpPr>
            <a:spLocks/>
          </p:cNvSpPr>
          <p:nvPr userDrawn="1"/>
        </p:nvSpPr>
        <p:spPr bwMode="auto">
          <a:xfrm>
            <a:off x="-25400" y="-12700"/>
            <a:ext cx="3779838" cy="6877050"/>
          </a:xfrm>
          <a:custGeom>
            <a:avLst/>
            <a:gdLst>
              <a:gd name="T0" fmla="*/ 12700 w 2381"/>
              <a:gd name="T1" fmla="*/ 0 h 4332"/>
              <a:gd name="T2" fmla="*/ 0 w 2381"/>
              <a:gd name="T3" fmla="*/ 6877050 h 4332"/>
              <a:gd name="T4" fmla="*/ 711200 w 2381"/>
              <a:gd name="T5" fmla="*/ 6870700 h 4332"/>
              <a:gd name="T6" fmla="*/ 3779838 w 2381"/>
              <a:gd name="T7" fmla="*/ 12700 h 4332"/>
              <a:gd name="T8" fmla="*/ 12700 w 2381"/>
              <a:gd name="T9" fmla="*/ 0 h 4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1" h="4332">
                <a:moveTo>
                  <a:pt x="8" y="0"/>
                </a:moveTo>
                <a:lnTo>
                  <a:pt x="0" y="4332"/>
                </a:lnTo>
                <a:lnTo>
                  <a:pt x="448" y="4328"/>
                </a:lnTo>
                <a:lnTo>
                  <a:pt x="2381" y="8"/>
                </a:lnTo>
                <a:lnTo>
                  <a:pt x="8" y="0"/>
                </a:lnTo>
                <a:close/>
              </a:path>
            </a:pathLst>
          </a:custGeom>
          <a:solidFill>
            <a:schemeClr val="accent1">
              <a:alpha val="89803"/>
            </a:schemeClr>
          </a:solidFill>
          <a:ln>
            <a:noFill/>
          </a:ln>
          <a:effectLst/>
          <a:extLst/>
        </p:spPr>
        <p:txBody>
          <a:bodyPr/>
          <a:lstStyle/>
          <a:p>
            <a:endParaRPr lang="en-US" sz="2400" dirty="0">
              <a:solidFill>
                <a:srgbClr val="000000"/>
              </a:solidFill>
              <a:cs typeface="Arial"/>
            </a:endParaRPr>
          </a:p>
        </p:txBody>
      </p:sp>
      <p:sp>
        <p:nvSpPr>
          <p:cNvPr id="15" name="Freeform 19"/>
          <p:cNvSpPr>
            <a:spLocks/>
          </p:cNvSpPr>
          <p:nvPr userDrawn="1"/>
        </p:nvSpPr>
        <p:spPr bwMode="auto">
          <a:xfrm>
            <a:off x="668338" y="-3175"/>
            <a:ext cx="8475662" cy="6869113"/>
          </a:xfrm>
          <a:custGeom>
            <a:avLst/>
            <a:gdLst>
              <a:gd name="T0" fmla="*/ 3062287 w 5339"/>
              <a:gd name="T1" fmla="*/ 3175 h 4327"/>
              <a:gd name="T2" fmla="*/ 0 w 5339"/>
              <a:gd name="T3" fmla="*/ 6869113 h 4327"/>
              <a:gd name="T4" fmla="*/ 8475662 w 5339"/>
              <a:gd name="T5" fmla="*/ 6861175 h 4327"/>
              <a:gd name="T6" fmla="*/ 8475662 w 5339"/>
              <a:gd name="T7" fmla="*/ 3175 h 4327"/>
              <a:gd name="T8" fmla="*/ 8085137 w 5339"/>
              <a:gd name="T9" fmla="*/ 0 h 4327"/>
              <a:gd name="T10" fmla="*/ 7994650 w 5339"/>
              <a:gd name="T11" fmla="*/ 212725 h 4327"/>
              <a:gd name="T12" fmla="*/ 7646987 w 5339"/>
              <a:gd name="T13" fmla="*/ 212725 h 4327"/>
              <a:gd name="T14" fmla="*/ 7740650 w 5339"/>
              <a:gd name="T15" fmla="*/ 0 h 4327"/>
              <a:gd name="T16" fmla="*/ 7535862 w 5339"/>
              <a:gd name="T17" fmla="*/ 3175 h 4327"/>
              <a:gd name="T18" fmla="*/ 7440612 w 5339"/>
              <a:gd name="T19" fmla="*/ 212725 h 4327"/>
              <a:gd name="T20" fmla="*/ 7092950 w 5339"/>
              <a:gd name="T21" fmla="*/ 212725 h 4327"/>
              <a:gd name="T22" fmla="*/ 7188200 w 5339"/>
              <a:gd name="T23" fmla="*/ 3175 h 4327"/>
              <a:gd name="T24" fmla="*/ 6983412 w 5339"/>
              <a:gd name="T25" fmla="*/ 3175 h 4327"/>
              <a:gd name="T26" fmla="*/ 6894512 w 5339"/>
              <a:gd name="T27" fmla="*/ 212725 h 4327"/>
              <a:gd name="T28" fmla="*/ 6535737 w 5339"/>
              <a:gd name="T29" fmla="*/ 212725 h 4327"/>
              <a:gd name="T30" fmla="*/ 6637337 w 5339"/>
              <a:gd name="T31" fmla="*/ 3175 h 4327"/>
              <a:gd name="T32" fmla="*/ 3062287 w 5339"/>
              <a:gd name="T33" fmla="*/ 3175 h 43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339" h="4327">
                <a:moveTo>
                  <a:pt x="1929" y="2"/>
                </a:moveTo>
                <a:lnTo>
                  <a:pt x="0" y="4327"/>
                </a:lnTo>
                <a:lnTo>
                  <a:pt x="5339" y="4322"/>
                </a:lnTo>
                <a:lnTo>
                  <a:pt x="5339" y="2"/>
                </a:lnTo>
                <a:lnTo>
                  <a:pt x="5093" y="0"/>
                </a:lnTo>
                <a:lnTo>
                  <a:pt x="5036" y="134"/>
                </a:lnTo>
                <a:lnTo>
                  <a:pt x="4817" y="134"/>
                </a:lnTo>
                <a:lnTo>
                  <a:pt x="4876" y="0"/>
                </a:lnTo>
                <a:lnTo>
                  <a:pt x="4747" y="2"/>
                </a:lnTo>
                <a:lnTo>
                  <a:pt x="4687" y="134"/>
                </a:lnTo>
                <a:lnTo>
                  <a:pt x="4468" y="134"/>
                </a:lnTo>
                <a:lnTo>
                  <a:pt x="4528" y="2"/>
                </a:lnTo>
                <a:lnTo>
                  <a:pt x="4399" y="2"/>
                </a:lnTo>
                <a:lnTo>
                  <a:pt x="4343" y="134"/>
                </a:lnTo>
                <a:lnTo>
                  <a:pt x="4117" y="134"/>
                </a:lnTo>
                <a:lnTo>
                  <a:pt x="4181" y="2"/>
                </a:lnTo>
                <a:lnTo>
                  <a:pt x="1929" y="2"/>
                </a:lnTo>
                <a:close/>
              </a:path>
            </a:pathLst>
          </a:custGeom>
          <a:solidFill>
            <a:schemeClr val="accent1"/>
          </a:solidFill>
          <a:ln>
            <a:noFill/>
          </a:ln>
          <a:effectLst/>
          <a:extLst/>
        </p:spPr>
        <p:txBody>
          <a:bodyPr/>
          <a:lstStyle/>
          <a:p>
            <a:endParaRPr lang="en-US" sz="2400" dirty="0">
              <a:solidFill>
                <a:srgbClr val="D7451A"/>
              </a:solidFill>
              <a:cs typeface="Arial"/>
            </a:endParaRPr>
          </a:p>
        </p:txBody>
      </p:sp>
      <p:pic>
        <p:nvPicPr>
          <p:cNvPr id="9" name="Picture 8" descr="RCsig2_tag_col_bw.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00800" y="5924550"/>
            <a:ext cx="2309813"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1"/>
          <p:cNvSpPr>
            <a:spLocks noChangeArrowheads="1"/>
          </p:cNvSpPr>
          <p:nvPr userDrawn="1"/>
        </p:nvSpPr>
        <p:spPr bwMode="auto">
          <a:xfrm>
            <a:off x="-7175" y="914400"/>
            <a:ext cx="9151175" cy="3135313"/>
          </a:xfrm>
          <a:prstGeom prst="rect">
            <a:avLst/>
          </a:prstGeom>
          <a:solidFill>
            <a:schemeClr val="accent6"/>
          </a:solidFill>
          <a:ln w="12700" cmpd="sng">
            <a:noFill/>
          </a:ln>
          <a:effectLst/>
          <a:extLst/>
        </p:spPr>
        <p:txBody>
          <a:bodyPr wrap="none" anchor="ctr"/>
          <a:lstStyle/>
          <a:p>
            <a:pPr>
              <a:defRPr/>
            </a:pPr>
            <a:endParaRPr lang="en-US" dirty="0">
              <a:solidFill>
                <a:srgbClr val="000000"/>
              </a:solidFill>
              <a:latin typeface="Arial" charset="0"/>
              <a:cs typeface="Arial"/>
            </a:endParaRPr>
          </a:p>
        </p:txBody>
      </p:sp>
      <p:sp>
        <p:nvSpPr>
          <p:cNvPr id="17" name="Line 21"/>
          <p:cNvSpPr>
            <a:spLocks noChangeShapeType="1"/>
          </p:cNvSpPr>
          <p:nvPr userDrawn="1"/>
        </p:nvSpPr>
        <p:spPr bwMode="auto">
          <a:xfrm>
            <a:off x="-7175" y="914400"/>
            <a:ext cx="915117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solidFill>
                <a:srgbClr val="000000"/>
              </a:solidFill>
              <a:latin typeface="Arial" charset="0"/>
              <a:cs typeface="Arial"/>
            </a:endParaRPr>
          </a:p>
        </p:txBody>
      </p:sp>
      <p:sp>
        <p:nvSpPr>
          <p:cNvPr id="18" name="Line 22"/>
          <p:cNvSpPr>
            <a:spLocks noChangeShapeType="1"/>
          </p:cNvSpPr>
          <p:nvPr userDrawn="1"/>
        </p:nvSpPr>
        <p:spPr bwMode="auto">
          <a:xfrm>
            <a:off x="-7175" y="4048125"/>
            <a:ext cx="915117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solidFill>
                <a:srgbClr val="000000"/>
              </a:solidFill>
              <a:latin typeface="Arial" charset="0"/>
              <a:cs typeface="Arial"/>
            </a:endParaRPr>
          </a:p>
        </p:txBody>
      </p:sp>
      <p:sp>
        <p:nvSpPr>
          <p:cNvPr id="19" name="Rectangle 31"/>
          <p:cNvSpPr>
            <a:spLocks noChangeArrowheads="1"/>
          </p:cNvSpPr>
          <p:nvPr userDrawn="1"/>
        </p:nvSpPr>
        <p:spPr bwMode="auto">
          <a:xfrm>
            <a:off x="920750" y="6491288"/>
            <a:ext cx="14770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800" dirty="0">
                <a:solidFill>
                  <a:srgbClr val="000000"/>
                </a:solidFill>
                <a:latin typeface="Verdana" pitchFamily="34" charset="0"/>
                <a:cs typeface="Arial"/>
              </a:rPr>
              <a:t>© </a:t>
            </a:r>
            <a:r>
              <a:rPr lang="en-US" altLang="en-US" sz="800" dirty="0" smtClean="0">
                <a:solidFill>
                  <a:srgbClr val="000000"/>
                </a:solidFill>
                <a:latin typeface="Verdana" pitchFamily="34" charset="0"/>
                <a:cs typeface="Arial"/>
              </a:rPr>
              <a:t>2016 </a:t>
            </a:r>
            <a:r>
              <a:rPr lang="en-US" altLang="en-US" sz="800" dirty="0">
                <a:solidFill>
                  <a:srgbClr val="000000"/>
                </a:solidFill>
                <a:latin typeface="Verdana" pitchFamily="34" charset="0"/>
                <a:cs typeface="Arial"/>
              </a:rPr>
              <a:t>Rockwell Collins. </a:t>
            </a:r>
          </a:p>
          <a:p>
            <a:pPr eaLnBrk="1" hangingPunct="1"/>
            <a:r>
              <a:rPr lang="en-US" altLang="en-US" sz="800" dirty="0">
                <a:solidFill>
                  <a:srgbClr val="000000"/>
                </a:solidFill>
                <a:latin typeface="Verdana" pitchFamily="34" charset="0"/>
                <a:cs typeface="Arial"/>
              </a:rPr>
              <a:t>All rights reserved.</a:t>
            </a:r>
          </a:p>
        </p:txBody>
      </p:sp>
    </p:spTree>
    <p:extLst>
      <p:ext uri="{BB962C8B-B14F-4D97-AF65-F5344CB8AC3E}">
        <p14:creationId xmlns:p14="http://schemas.microsoft.com/office/powerpoint/2010/main" val="1857719889"/>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4551F"/>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6FB38293-AEBC-48C9-B732-3290CCE0D0E2}" type="slidenum">
              <a:rPr lang="en-US" altLang="en-US">
                <a:solidFill>
                  <a:srgbClr val="000000"/>
                </a:solidFill>
              </a:rPr>
              <a:pPr/>
              <a:t>‹Nr.›</a:t>
            </a:fld>
            <a:endParaRPr lang="en-US" altLang="en-US" dirty="0">
              <a:solidFill>
                <a:srgbClr val="000000"/>
              </a:solidFill>
            </a:endParaRPr>
          </a:p>
        </p:txBody>
      </p:sp>
    </p:spTree>
    <p:extLst>
      <p:ext uri="{BB962C8B-B14F-4D97-AF65-F5344CB8AC3E}">
        <p14:creationId xmlns:p14="http://schemas.microsoft.com/office/powerpoint/2010/main" val="3142120624"/>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4551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762000" y="1600200"/>
            <a:ext cx="3886200" cy="4525963"/>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1600200"/>
            <a:ext cx="3886200" cy="4525963"/>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23D3C076-B1AA-47AB-ABBA-4FF62BCC70E6}" type="slidenum">
              <a:rPr lang="en-US" altLang="en-US">
                <a:solidFill>
                  <a:srgbClr val="000000"/>
                </a:solidFill>
              </a:rPr>
              <a:pPr/>
              <a:t>‹Nr.›</a:t>
            </a:fld>
            <a:endParaRPr lang="en-US" altLang="en-US" dirty="0">
              <a:solidFill>
                <a:srgbClr val="000000"/>
              </a:solidFill>
            </a:endParaRPr>
          </a:p>
        </p:txBody>
      </p:sp>
    </p:spTree>
    <p:extLst>
      <p:ext uri="{BB962C8B-B14F-4D97-AF65-F5344CB8AC3E}">
        <p14:creationId xmlns:p14="http://schemas.microsoft.com/office/powerpoint/2010/main" val="1377963761"/>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A7DEF6D-193A-43B9-A88F-EFE847976AC6}" type="slidenum">
              <a:rPr lang="en-US">
                <a:solidFill>
                  <a:srgbClr val="000000"/>
                </a:solidFill>
              </a:rPr>
              <a:pPr>
                <a:defRPr/>
              </a:pPr>
              <a:t>‹Nr.›</a:t>
            </a:fld>
            <a:endParaRPr lang="en-US" dirty="0">
              <a:solidFill>
                <a:srgbClr val="000000"/>
              </a:solidFill>
            </a:endParaRPr>
          </a:p>
        </p:txBody>
      </p:sp>
    </p:spTree>
    <p:extLst>
      <p:ext uri="{BB962C8B-B14F-4D97-AF65-F5344CB8AC3E}">
        <p14:creationId xmlns:p14="http://schemas.microsoft.com/office/powerpoint/2010/main" val="250851656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7486D9C8-0CDB-4BF0-99FF-D7490CE4EFA3}" type="slidenum">
              <a:rPr lang="en-US"/>
              <a:pPr>
                <a:defRPr/>
              </a:pPr>
              <a:t>‹Nr.›</a:t>
            </a:fld>
            <a:endParaRPr lang="en-US" dirty="0"/>
          </a:p>
        </p:txBody>
      </p:sp>
    </p:spTree>
    <p:extLst>
      <p:ext uri="{BB962C8B-B14F-4D97-AF65-F5344CB8AC3E}">
        <p14:creationId xmlns:p14="http://schemas.microsoft.com/office/powerpoint/2010/main" val="277217001"/>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Full-page Content - 1 line 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0375" y="1600200"/>
            <a:ext cx="8229600" cy="1283428"/>
          </a:xfrm>
        </p:spPr>
        <p:txBody>
          <a:bodyPr/>
          <a:lstStyle>
            <a:lvl1pPr>
              <a:defRPr/>
            </a:lvl1pPr>
            <a:lvl2pPr marL="182880" indent="-182880">
              <a:spcBef>
                <a:spcPts val="0"/>
              </a:spcBef>
              <a:spcAft>
                <a:spcPts val="600"/>
              </a:spcAft>
              <a:defRPr/>
            </a:lvl2pPr>
            <a:lvl3pPr>
              <a:spcBef>
                <a:spcPts val="0"/>
              </a:spcBef>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6" name="Title 1"/>
          <p:cNvSpPr>
            <a:spLocks noGrp="1"/>
          </p:cNvSpPr>
          <p:nvPr>
            <p:ph type="title" hasCustomPrompt="1"/>
          </p:nvPr>
        </p:nvSpPr>
        <p:spPr>
          <a:xfrm>
            <a:off x="457199" y="320040"/>
            <a:ext cx="8229600" cy="357293"/>
          </a:xfrm>
        </p:spPr>
        <p:txBody>
          <a:bodyPr/>
          <a:lstStyle>
            <a:lvl1pPr>
              <a:defRPr/>
            </a:lvl1pPr>
          </a:lstStyle>
          <a:p>
            <a:r>
              <a:rPr lang="en-US" dirty="0" smtClean="0"/>
              <a:t>Click to edit master title style</a:t>
            </a:r>
            <a:endParaRPr lang="en-US" dirty="0"/>
          </a:p>
        </p:txBody>
      </p:sp>
      <p:sp>
        <p:nvSpPr>
          <p:cNvPr id="4" name="Text Placeholder 7"/>
          <p:cNvSpPr>
            <a:spLocks noGrp="1"/>
          </p:cNvSpPr>
          <p:nvPr>
            <p:ph type="body" sz="quarter" idx="12" hasCustomPrompt="1"/>
          </p:nvPr>
        </p:nvSpPr>
        <p:spPr>
          <a:xfrm>
            <a:off x="457199" y="624841"/>
            <a:ext cx="8229601" cy="307777"/>
          </a:xfrm>
        </p:spPr>
        <p:txBody>
          <a:bodyPr tIns="45720"/>
          <a:lstStyle>
            <a:lvl1pPr marL="0" marR="0" indent="0" algn="l" defTabSz="1020763" rtl="0" eaLnBrk="1" fontAlgn="base" latinLnBrk="0" hangingPunct="1">
              <a:lnSpc>
                <a:spcPct val="85000"/>
              </a:lnSpc>
              <a:spcBef>
                <a:spcPct val="0"/>
              </a:spcBef>
              <a:spcAft>
                <a:spcPct val="0"/>
              </a:spcAft>
              <a:buClrTx/>
              <a:buSzTx/>
              <a:buFontTx/>
              <a:buNone/>
              <a:tabLst/>
              <a:defRPr kumimoji="0" lang="en-US" sz="2000" b="0" i="0" u="none" strike="noStrike" kern="0" cap="none" spc="0" normalizeH="0" baseline="0" noProof="0">
                <a:ln>
                  <a:noFill/>
                </a:ln>
                <a:solidFill>
                  <a:schemeClr val="bg2">
                    <a:lumMod val="75000"/>
                  </a:schemeClr>
                </a:solidFill>
                <a:effectLst/>
                <a:uLnTx/>
                <a:uFillTx/>
              </a:defRPr>
            </a:lvl1pPr>
          </a:lstStyle>
          <a:p>
            <a:pPr marL="0" marR="0" lvl="0" indent="0" algn="l" defTabSz="1020763" rtl="0" eaLnBrk="1" fontAlgn="base" latinLnBrk="0" hangingPunct="1">
              <a:lnSpc>
                <a:spcPct val="85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2">
                    <a:lumMod val="75000"/>
                  </a:schemeClr>
                </a:solidFill>
                <a:effectLst/>
                <a:uLnTx/>
                <a:uFillTx/>
                <a:latin typeface="+mj-lt"/>
                <a:ea typeface="+mj-ea"/>
                <a:cs typeface="+mj-cs"/>
              </a:rPr>
              <a:t>Click to add subtitle – font size to 20 pt</a:t>
            </a:r>
            <a:endParaRPr kumimoji="0" lang="en-US" sz="2000" b="0" i="0" u="none" strike="noStrike" kern="0" cap="none" spc="0" normalizeH="0" baseline="0" noProof="0" dirty="0">
              <a:ln>
                <a:noFill/>
              </a:ln>
              <a:solidFill>
                <a:schemeClr val="bg2">
                  <a:lumMod val="75000"/>
                </a:schemeClr>
              </a:solidFill>
              <a:effectLst/>
              <a:uLnTx/>
              <a:uFillTx/>
              <a:latin typeface="+mj-lt"/>
              <a:ea typeface="+mj-ea"/>
              <a:cs typeface="+mj-cs"/>
            </a:endParaRPr>
          </a:p>
        </p:txBody>
      </p:sp>
    </p:spTree>
    <p:extLst>
      <p:ext uri="{BB962C8B-B14F-4D97-AF65-F5344CB8AC3E}">
        <p14:creationId xmlns:p14="http://schemas.microsoft.com/office/powerpoint/2010/main" val="3177318523"/>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07BEBAD3-AF3F-4A89-9B03-21F6ECFAE9EB}" type="slidenum">
              <a:rPr lang="en-US"/>
              <a:pPr>
                <a:defRPr/>
              </a:pPr>
              <a:t>‹Nr.›</a:t>
            </a:fld>
            <a:endParaRPr lang="en-US" dirty="0"/>
          </a:p>
        </p:txBody>
      </p:sp>
    </p:spTree>
    <p:extLst>
      <p:ext uri="{BB962C8B-B14F-4D97-AF65-F5344CB8AC3E}">
        <p14:creationId xmlns:p14="http://schemas.microsoft.com/office/powerpoint/2010/main" val="211983093"/>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600200"/>
            <a:ext cx="3886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00200"/>
            <a:ext cx="3886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77F30389-1DEC-4A7E-9278-B25F5FA25EC7}" type="slidenum">
              <a:rPr lang="en-US"/>
              <a:pPr>
                <a:defRPr/>
              </a:pPr>
              <a:t>‹Nr.›</a:t>
            </a:fld>
            <a:endParaRPr lang="en-US" dirty="0"/>
          </a:p>
        </p:txBody>
      </p:sp>
    </p:spTree>
    <p:extLst>
      <p:ext uri="{BB962C8B-B14F-4D97-AF65-F5344CB8AC3E}">
        <p14:creationId xmlns:p14="http://schemas.microsoft.com/office/powerpoint/2010/main" val="3400658915"/>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69FB2711-254E-440B-8ED8-5AE118580B8A}" type="slidenum">
              <a:rPr lang="en-US"/>
              <a:pPr>
                <a:defRPr/>
              </a:pPr>
              <a:t>‹Nr.›</a:t>
            </a:fld>
            <a:endParaRPr lang="en-US" dirty="0"/>
          </a:p>
        </p:txBody>
      </p:sp>
    </p:spTree>
    <p:extLst>
      <p:ext uri="{BB962C8B-B14F-4D97-AF65-F5344CB8AC3E}">
        <p14:creationId xmlns:p14="http://schemas.microsoft.com/office/powerpoint/2010/main" val="2692751647"/>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0913AD8B-6753-4D8D-9DCF-DBA38AAB592C}" type="slidenum">
              <a:rPr lang="en-US"/>
              <a:pPr>
                <a:defRPr/>
              </a:pPr>
              <a:t>‹Nr.›</a:t>
            </a:fld>
            <a:endParaRPr lang="en-US" dirty="0"/>
          </a:p>
        </p:txBody>
      </p:sp>
    </p:spTree>
    <p:extLst>
      <p:ext uri="{BB962C8B-B14F-4D97-AF65-F5344CB8AC3E}">
        <p14:creationId xmlns:p14="http://schemas.microsoft.com/office/powerpoint/2010/main" val="2949654491"/>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A7DEF6D-193A-43B9-A88F-EFE847976AC6}" type="slidenum">
              <a:rPr lang="en-US"/>
              <a:pPr>
                <a:defRPr/>
              </a:pPr>
              <a:t>‹Nr.›</a:t>
            </a:fld>
            <a:endParaRPr lang="en-US" dirty="0"/>
          </a:p>
        </p:txBody>
      </p:sp>
    </p:spTree>
    <p:extLst>
      <p:ext uri="{BB962C8B-B14F-4D97-AF65-F5344CB8AC3E}">
        <p14:creationId xmlns:p14="http://schemas.microsoft.com/office/powerpoint/2010/main" val="2210693936"/>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323AFB3-A7A9-4065-A543-86CB95746188}" type="slidenum">
              <a:rPr lang="en-US"/>
              <a:pPr>
                <a:defRPr/>
              </a:pPr>
              <a:t>‹Nr.›</a:t>
            </a:fld>
            <a:endParaRPr lang="en-US" dirty="0"/>
          </a:p>
        </p:txBody>
      </p:sp>
    </p:spTree>
    <p:extLst>
      <p:ext uri="{BB962C8B-B14F-4D97-AF65-F5344CB8AC3E}">
        <p14:creationId xmlns:p14="http://schemas.microsoft.com/office/powerpoint/2010/main" val="2163219021"/>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20F6297-55CF-46FA-BCD9-C51E80AB2E2C}" type="slidenum">
              <a:rPr lang="en-US"/>
              <a:pPr>
                <a:defRPr/>
              </a:pPr>
              <a:t>‹Nr.›</a:t>
            </a:fld>
            <a:endParaRPr lang="en-US" dirty="0"/>
          </a:p>
        </p:txBody>
      </p:sp>
    </p:spTree>
    <p:extLst>
      <p:ext uri="{BB962C8B-B14F-4D97-AF65-F5344CB8AC3E}">
        <p14:creationId xmlns:p14="http://schemas.microsoft.com/office/powerpoint/2010/main" val="1878239697"/>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7.xml"/><Relationship Id="rId7"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762000" y="868363"/>
            <a:ext cx="77724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762000" y="1600200"/>
            <a:ext cx="792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sldNum" sz="quarter" idx="4"/>
          </p:nvPr>
        </p:nvSpPr>
        <p:spPr bwMode="auto">
          <a:xfrm>
            <a:off x="7848600" y="6477000"/>
            <a:ext cx="849313"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atin typeface="+mn-lt"/>
                <a:cs typeface="Arial" charset="0"/>
              </a:defRPr>
            </a:lvl1pPr>
          </a:lstStyle>
          <a:p>
            <a:pPr>
              <a:defRPr/>
            </a:pPr>
            <a:fld id="{BE15C076-9075-4B49-A4B0-DACF630C7820}" type="slidenum">
              <a:rPr lang="en-US"/>
              <a:pPr>
                <a:defRPr/>
              </a:pPr>
              <a:t>‹Nr.›</a:t>
            </a:fld>
            <a:endParaRPr lang="en-US" dirty="0"/>
          </a:p>
        </p:txBody>
      </p:sp>
      <p:pic>
        <p:nvPicPr>
          <p:cNvPr id="4101" name="Picture 15" descr="gray-heade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0" y="0"/>
            <a:ext cx="1676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 name="Freeform 20"/>
          <p:cNvSpPr>
            <a:spLocks/>
          </p:cNvSpPr>
          <p:nvPr/>
        </p:nvSpPr>
        <p:spPr bwMode="auto">
          <a:xfrm>
            <a:off x="1752600" y="0"/>
            <a:ext cx="7391400" cy="419100"/>
          </a:xfrm>
          <a:custGeom>
            <a:avLst/>
            <a:gdLst/>
            <a:ahLst/>
            <a:cxnLst>
              <a:cxn ang="0">
                <a:pos x="0" y="264"/>
              </a:cxn>
              <a:cxn ang="0">
                <a:pos x="4656" y="264"/>
              </a:cxn>
              <a:cxn ang="0">
                <a:pos x="4656" y="0"/>
              </a:cxn>
              <a:cxn ang="0">
                <a:pos x="120" y="0"/>
              </a:cxn>
              <a:cxn ang="0">
                <a:pos x="0" y="264"/>
              </a:cxn>
            </a:cxnLst>
            <a:rect l="0" t="0" r="r" b="b"/>
            <a:pathLst>
              <a:path w="4656" h="264">
                <a:moveTo>
                  <a:pt x="0" y="264"/>
                </a:moveTo>
                <a:lnTo>
                  <a:pt x="4656" y="264"/>
                </a:lnTo>
                <a:lnTo>
                  <a:pt x="4656" y="0"/>
                </a:lnTo>
                <a:lnTo>
                  <a:pt x="120" y="0"/>
                </a:lnTo>
                <a:lnTo>
                  <a:pt x="0" y="264"/>
                </a:lnTo>
                <a:close/>
              </a:path>
            </a:pathLst>
          </a:custGeom>
          <a:solidFill>
            <a:srgbClr val="DDDDDD"/>
          </a:solidFill>
          <a:ln w="9525">
            <a:noFill/>
            <a:round/>
            <a:headEnd/>
            <a:tailEnd/>
          </a:ln>
          <a:effectLst/>
        </p:spPr>
        <p:txBody>
          <a:bodyPr wrap="none" anchor="ctr"/>
          <a:lstStyle/>
          <a:p>
            <a:pPr>
              <a:defRPr/>
            </a:pPr>
            <a:endParaRPr lang="en-US" dirty="0">
              <a:latin typeface="Arial" charset="0"/>
              <a:cs typeface="Arial" charset="0"/>
            </a:endParaRPr>
          </a:p>
        </p:txBody>
      </p:sp>
      <p:grpSp>
        <p:nvGrpSpPr>
          <p:cNvPr id="4105" name="Group 21"/>
          <p:cNvGrpSpPr>
            <a:grpSpLocks/>
          </p:cNvGrpSpPr>
          <p:nvPr/>
        </p:nvGrpSpPr>
        <p:grpSpPr bwMode="auto">
          <a:xfrm>
            <a:off x="7772400" y="0"/>
            <a:ext cx="962025" cy="128588"/>
            <a:chOff x="4518" y="0"/>
            <a:chExt cx="984" cy="132"/>
          </a:xfrm>
        </p:grpSpPr>
        <p:sp>
          <p:nvSpPr>
            <p:cNvPr id="3094" name="Freeform 22"/>
            <p:cNvSpPr>
              <a:spLocks/>
            </p:cNvSpPr>
            <p:nvPr/>
          </p:nvSpPr>
          <p:spPr bwMode="auto">
            <a:xfrm>
              <a:off x="4518"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chemeClr val="bg1"/>
            </a:solidFill>
            <a:ln w="9525">
              <a:noFill/>
              <a:round/>
              <a:headEnd/>
              <a:tailEnd/>
            </a:ln>
            <a:effectLst/>
          </p:spPr>
          <p:txBody>
            <a:bodyPr wrap="none" anchor="ctr"/>
            <a:lstStyle/>
            <a:p>
              <a:pPr>
                <a:defRPr/>
              </a:pPr>
              <a:endParaRPr lang="en-US" dirty="0">
                <a:latin typeface="Arial" charset="0"/>
                <a:cs typeface="Arial" charset="0"/>
              </a:endParaRPr>
            </a:p>
          </p:txBody>
        </p:sp>
        <p:sp>
          <p:nvSpPr>
            <p:cNvPr id="3095" name="Freeform 23"/>
            <p:cNvSpPr>
              <a:spLocks/>
            </p:cNvSpPr>
            <p:nvPr/>
          </p:nvSpPr>
          <p:spPr bwMode="auto">
            <a:xfrm>
              <a:off x="4870"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chemeClr val="bg1"/>
            </a:solidFill>
            <a:ln w="9525">
              <a:noFill/>
              <a:round/>
              <a:headEnd/>
              <a:tailEnd/>
            </a:ln>
            <a:effectLst/>
          </p:spPr>
          <p:txBody>
            <a:bodyPr wrap="none" anchor="ctr"/>
            <a:lstStyle/>
            <a:p>
              <a:pPr>
                <a:defRPr/>
              </a:pPr>
              <a:endParaRPr lang="en-US" dirty="0">
                <a:latin typeface="Arial" charset="0"/>
                <a:cs typeface="Arial" charset="0"/>
              </a:endParaRPr>
            </a:p>
          </p:txBody>
        </p:sp>
        <p:sp>
          <p:nvSpPr>
            <p:cNvPr id="3096" name="Freeform 24"/>
            <p:cNvSpPr>
              <a:spLocks/>
            </p:cNvSpPr>
            <p:nvPr/>
          </p:nvSpPr>
          <p:spPr bwMode="auto">
            <a:xfrm>
              <a:off x="5218"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chemeClr val="bg1"/>
            </a:solidFill>
            <a:ln w="9525">
              <a:noFill/>
              <a:round/>
              <a:headEnd/>
              <a:tailEnd/>
            </a:ln>
            <a:effectLst/>
          </p:spPr>
          <p:txBody>
            <a:bodyPr wrap="none" anchor="ctr"/>
            <a:lstStyle/>
            <a:p>
              <a:pPr>
                <a:defRPr/>
              </a:pPr>
              <a:endParaRPr lang="en-US" dirty="0">
                <a:latin typeface="Arial" charset="0"/>
                <a:cs typeface="Arial" charset="0"/>
              </a:endParaRPr>
            </a:p>
          </p:txBody>
        </p:sp>
      </p:grpSp>
    </p:spTree>
  </p:cSld>
  <p:clrMap bg1="lt1" tx1="dk1" bg2="lt2" tx2="dk2" accent1="accent1" accent2="accent2" accent3="accent3" accent4="accent4" accent5="accent5" accent6="accent6" hlink="hlink" folHlink="folHlink"/>
  <p:sldLayoutIdLst>
    <p:sldLayoutId id="2147483700"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701" r:id="rId14"/>
  </p:sldLayoutIdLst>
  <p:transition>
    <p:wipe dir="r"/>
  </p:transition>
  <p:timing>
    <p:tnLst>
      <p:par>
        <p:cTn id="1" dur="indefinite" restart="never" nodeType="tmRoot"/>
      </p:par>
    </p:tnLst>
  </p:timing>
  <p:hf hdr="0" ftr="0" dt="0"/>
  <p:txStyles>
    <p:titleStyle>
      <a:lvl1pPr algn="l" rtl="0" eaLnBrk="1" fontAlgn="base" hangingPunct="1">
        <a:spcBef>
          <a:spcPct val="0"/>
        </a:spcBef>
        <a:spcAft>
          <a:spcPct val="0"/>
        </a:spcAft>
        <a:defRPr sz="2200" b="1">
          <a:solidFill>
            <a:srgbClr val="777777"/>
          </a:solidFill>
          <a:latin typeface="+mj-lt"/>
          <a:ea typeface="+mj-ea"/>
          <a:cs typeface="+mj-cs"/>
        </a:defRPr>
      </a:lvl1pPr>
      <a:lvl2pPr algn="l" rtl="0" eaLnBrk="1" fontAlgn="base" hangingPunct="1">
        <a:spcBef>
          <a:spcPct val="0"/>
        </a:spcBef>
        <a:spcAft>
          <a:spcPct val="0"/>
        </a:spcAft>
        <a:defRPr sz="2200" b="1">
          <a:solidFill>
            <a:srgbClr val="777777"/>
          </a:solidFill>
          <a:latin typeface="Verdana" pitchFamily="34" charset="0"/>
          <a:cs typeface="Arial" charset="0"/>
        </a:defRPr>
      </a:lvl2pPr>
      <a:lvl3pPr algn="l" rtl="0" eaLnBrk="1" fontAlgn="base" hangingPunct="1">
        <a:spcBef>
          <a:spcPct val="0"/>
        </a:spcBef>
        <a:spcAft>
          <a:spcPct val="0"/>
        </a:spcAft>
        <a:defRPr sz="2200" b="1">
          <a:solidFill>
            <a:srgbClr val="777777"/>
          </a:solidFill>
          <a:latin typeface="Verdana" pitchFamily="34" charset="0"/>
          <a:cs typeface="Arial" charset="0"/>
        </a:defRPr>
      </a:lvl3pPr>
      <a:lvl4pPr algn="l" rtl="0" eaLnBrk="1" fontAlgn="base" hangingPunct="1">
        <a:spcBef>
          <a:spcPct val="0"/>
        </a:spcBef>
        <a:spcAft>
          <a:spcPct val="0"/>
        </a:spcAft>
        <a:defRPr sz="2200" b="1">
          <a:solidFill>
            <a:srgbClr val="777777"/>
          </a:solidFill>
          <a:latin typeface="Verdana" pitchFamily="34" charset="0"/>
          <a:cs typeface="Arial" charset="0"/>
        </a:defRPr>
      </a:lvl4pPr>
      <a:lvl5pPr algn="l" rtl="0" eaLnBrk="1" fontAlgn="base" hangingPunct="1">
        <a:spcBef>
          <a:spcPct val="0"/>
        </a:spcBef>
        <a:spcAft>
          <a:spcPct val="0"/>
        </a:spcAft>
        <a:defRPr sz="2200" b="1">
          <a:solidFill>
            <a:srgbClr val="777777"/>
          </a:solidFill>
          <a:latin typeface="Verdana" pitchFamily="34" charset="0"/>
          <a:cs typeface="Arial" charset="0"/>
        </a:defRPr>
      </a:lvl5pPr>
      <a:lvl6pPr marL="457200" algn="l" rtl="0" eaLnBrk="1" fontAlgn="base" hangingPunct="1">
        <a:spcBef>
          <a:spcPct val="0"/>
        </a:spcBef>
        <a:spcAft>
          <a:spcPct val="0"/>
        </a:spcAft>
        <a:defRPr sz="2200" b="1">
          <a:solidFill>
            <a:srgbClr val="777777"/>
          </a:solidFill>
          <a:latin typeface="Verdana" pitchFamily="34" charset="0"/>
          <a:cs typeface="Arial" charset="0"/>
        </a:defRPr>
      </a:lvl6pPr>
      <a:lvl7pPr marL="914400" algn="l" rtl="0" eaLnBrk="1" fontAlgn="base" hangingPunct="1">
        <a:spcBef>
          <a:spcPct val="0"/>
        </a:spcBef>
        <a:spcAft>
          <a:spcPct val="0"/>
        </a:spcAft>
        <a:defRPr sz="2200" b="1">
          <a:solidFill>
            <a:srgbClr val="777777"/>
          </a:solidFill>
          <a:latin typeface="Verdana" pitchFamily="34" charset="0"/>
          <a:cs typeface="Arial" charset="0"/>
        </a:defRPr>
      </a:lvl7pPr>
      <a:lvl8pPr marL="1371600" algn="l" rtl="0" eaLnBrk="1" fontAlgn="base" hangingPunct="1">
        <a:spcBef>
          <a:spcPct val="0"/>
        </a:spcBef>
        <a:spcAft>
          <a:spcPct val="0"/>
        </a:spcAft>
        <a:defRPr sz="2200" b="1">
          <a:solidFill>
            <a:srgbClr val="777777"/>
          </a:solidFill>
          <a:latin typeface="Verdana" pitchFamily="34" charset="0"/>
          <a:cs typeface="Arial" charset="0"/>
        </a:defRPr>
      </a:lvl8pPr>
      <a:lvl9pPr marL="1828800" algn="l" rtl="0" eaLnBrk="1" fontAlgn="base" hangingPunct="1">
        <a:spcBef>
          <a:spcPct val="0"/>
        </a:spcBef>
        <a:spcAft>
          <a:spcPct val="0"/>
        </a:spcAft>
        <a:defRPr sz="2200" b="1">
          <a:solidFill>
            <a:srgbClr val="777777"/>
          </a:solidFill>
          <a:latin typeface="Verdana" pitchFamily="34" charset="0"/>
          <a:cs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cs typeface="+mn-cs"/>
        </a:defRPr>
      </a:lvl2pPr>
      <a:lvl3pPr marL="1143000" indent="-228600" algn="l" rtl="0" eaLnBrk="1" fontAlgn="base" hangingPunct="1">
        <a:spcBef>
          <a:spcPct val="20000"/>
        </a:spcBef>
        <a:spcAft>
          <a:spcPct val="0"/>
        </a:spcAft>
        <a:buChar char="•"/>
        <a:defRPr sz="14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7" name="Picture 15" descr="gray-header"/>
          <p:cNvPicPr>
            <a:picLocks noChangeAspect="1" noChangeArrowheads="1"/>
          </p:cNvPicPr>
          <p:nvPr/>
        </p:nvPicPr>
        <p:blipFill>
          <a:blip r:embed="rId8">
            <a:extLst>
              <a:ext uri="{28A0092B-C50C-407E-A947-70E740481C1C}">
                <a14:useLocalDpi xmlns:a14="http://schemas.microsoft.com/office/drawing/2010/main" val="0"/>
              </a:ext>
            </a:extLst>
          </a:blip>
          <a:srcRect r="81667"/>
          <a:stretch>
            <a:fillRect/>
          </a:stretch>
        </p:blipFill>
        <p:spPr bwMode="auto">
          <a:xfrm>
            <a:off x="0" y="0"/>
            <a:ext cx="1676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20"/>
          <p:cNvSpPr>
            <a:spLocks/>
          </p:cNvSpPr>
          <p:nvPr/>
        </p:nvSpPr>
        <p:spPr bwMode="auto">
          <a:xfrm>
            <a:off x="1752600" y="0"/>
            <a:ext cx="7391400" cy="419100"/>
          </a:xfrm>
          <a:custGeom>
            <a:avLst/>
            <a:gdLst>
              <a:gd name="T0" fmla="*/ 0 w 4656"/>
              <a:gd name="T1" fmla="*/ 419100 h 264"/>
              <a:gd name="T2" fmla="*/ 7391400 w 4656"/>
              <a:gd name="T3" fmla="*/ 419100 h 264"/>
              <a:gd name="T4" fmla="*/ 7391400 w 4656"/>
              <a:gd name="T5" fmla="*/ 0 h 264"/>
              <a:gd name="T6" fmla="*/ 190500 w 4656"/>
              <a:gd name="T7" fmla="*/ 0 h 264"/>
              <a:gd name="T8" fmla="*/ 0 w 4656"/>
              <a:gd name="T9" fmla="*/ 419100 h 2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56" h="264">
                <a:moveTo>
                  <a:pt x="0" y="264"/>
                </a:moveTo>
                <a:lnTo>
                  <a:pt x="4656" y="264"/>
                </a:lnTo>
                <a:lnTo>
                  <a:pt x="4656" y="0"/>
                </a:lnTo>
                <a:lnTo>
                  <a:pt x="120" y="0"/>
                </a:lnTo>
                <a:lnTo>
                  <a:pt x="0" y="264"/>
                </a:lnTo>
                <a:close/>
              </a:path>
            </a:pathLst>
          </a:custGeom>
          <a:solidFill>
            <a:schemeClr val="accent1"/>
          </a:solidFill>
          <a:ln>
            <a:noFill/>
          </a:ln>
          <a:effectLst/>
        </p:spPr>
        <p:txBody>
          <a:bodyPr wrap="none" anchor="ctr"/>
          <a:lstStyle/>
          <a:p>
            <a:endParaRPr lang="en-US" sz="2400" dirty="0">
              <a:solidFill>
                <a:srgbClr val="000000"/>
              </a:solidFill>
              <a:cs typeface="Arial"/>
            </a:endParaRPr>
          </a:p>
        </p:txBody>
      </p:sp>
      <p:sp>
        <p:nvSpPr>
          <p:cNvPr id="3074" name="Rectangle 2"/>
          <p:cNvSpPr>
            <a:spLocks noGrp="1" noChangeArrowheads="1"/>
          </p:cNvSpPr>
          <p:nvPr>
            <p:ph type="title"/>
          </p:nvPr>
        </p:nvSpPr>
        <p:spPr bwMode="auto">
          <a:xfrm>
            <a:off x="762000" y="868363"/>
            <a:ext cx="77724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3075" name="Rectangle 3"/>
          <p:cNvSpPr>
            <a:spLocks noGrp="1" noChangeArrowheads="1"/>
          </p:cNvSpPr>
          <p:nvPr>
            <p:ph type="body" idx="1"/>
          </p:nvPr>
        </p:nvSpPr>
        <p:spPr bwMode="auto">
          <a:xfrm>
            <a:off x="762000" y="1600200"/>
            <a:ext cx="7924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078" name="Rectangle 6"/>
          <p:cNvSpPr>
            <a:spLocks noGrp="1" noChangeArrowheads="1"/>
          </p:cNvSpPr>
          <p:nvPr>
            <p:ph type="sldNum" sz="quarter" idx="4"/>
          </p:nvPr>
        </p:nvSpPr>
        <p:spPr bwMode="auto">
          <a:xfrm>
            <a:off x="7848600" y="6477000"/>
            <a:ext cx="8493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00">
                <a:latin typeface="Verdana" pitchFamily="34" charset="0"/>
              </a:defRPr>
            </a:lvl1pPr>
          </a:lstStyle>
          <a:p>
            <a:fld id="{84BE33A8-B07C-4AE5-8AD6-5B92B3138622}" type="slidenum">
              <a:rPr lang="en-US" altLang="en-US">
                <a:solidFill>
                  <a:srgbClr val="000000"/>
                </a:solidFill>
                <a:cs typeface="Arial"/>
              </a:rPr>
              <a:pPr/>
              <a:t>‹Nr.›</a:t>
            </a:fld>
            <a:endParaRPr lang="en-US" altLang="en-US" dirty="0">
              <a:solidFill>
                <a:srgbClr val="000000"/>
              </a:solidFill>
              <a:cs typeface="Arial"/>
            </a:endParaRPr>
          </a:p>
        </p:txBody>
      </p:sp>
      <p:sp>
        <p:nvSpPr>
          <p:cNvPr id="3085" name="Rectangle 13"/>
          <p:cNvSpPr>
            <a:spLocks noChangeArrowheads="1"/>
          </p:cNvSpPr>
          <p:nvPr/>
        </p:nvSpPr>
        <p:spPr bwMode="auto">
          <a:xfrm>
            <a:off x="381000" y="6491288"/>
            <a:ext cx="14770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800" dirty="0">
                <a:solidFill>
                  <a:srgbClr val="000000"/>
                </a:solidFill>
                <a:latin typeface="Verdana" pitchFamily="34" charset="0"/>
                <a:cs typeface="Arial"/>
              </a:rPr>
              <a:t>© </a:t>
            </a:r>
            <a:r>
              <a:rPr lang="en-US" altLang="en-US" sz="800" dirty="0" smtClean="0">
                <a:solidFill>
                  <a:srgbClr val="000000"/>
                </a:solidFill>
                <a:latin typeface="Verdana" pitchFamily="34" charset="0"/>
                <a:cs typeface="Arial"/>
              </a:rPr>
              <a:t>2016 </a:t>
            </a:r>
            <a:r>
              <a:rPr lang="en-US" altLang="en-US" sz="800" dirty="0">
                <a:solidFill>
                  <a:srgbClr val="000000"/>
                </a:solidFill>
                <a:latin typeface="Verdana" pitchFamily="34" charset="0"/>
                <a:cs typeface="Arial"/>
              </a:rPr>
              <a:t>Rockwell Collins. </a:t>
            </a:r>
          </a:p>
          <a:p>
            <a:pPr eaLnBrk="1" hangingPunct="1"/>
            <a:r>
              <a:rPr lang="en-US" altLang="en-US" sz="800" dirty="0">
                <a:solidFill>
                  <a:srgbClr val="000000"/>
                </a:solidFill>
                <a:latin typeface="Verdana" pitchFamily="34" charset="0"/>
                <a:cs typeface="Arial"/>
              </a:rPr>
              <a:t>All rights reserved.</a:t>
            </a:r>
          </a:p>
        </p:txBody>
      </p:sp>
      <p:grpSp>
        <p:nvGrpSpPr>
          <p:cNvPr id="8" name="Group 30"/>
          <p:cNvGrpSpPr>
            <a:grpSpLocks/>
          </p:cNvGrpSpPr>
          <p:nvPr/>
        </p:nvGrpSpPr>
        <p:grpSpPr bwMode="auto">
          <a:xfrm>
            <a:off x="7697795" y="1"/>
            <a:ext cx="1036629" cy="139060"/>
            <a:chOff x="4518" y="0"/>
            <a:chExt cx="984" cy="132"/>
          </a:xfrm>
        </p:grpSpPr>
        <p:sp>
          <p:nvSpPr>
            <p:cNvPr id="10" name="Freeform 27"/>
            <p:cNvSpPr>
              <a:spLocks/>
            </p:cNvSpPr>
            <p:nvPr/>
          </p:nvSpPr>
          <p:spPr bwMode="auto">
            <a:xfrm>
              <a:off x="4518"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sz="2400" dirty="0">
                <a:solidFill>
                  <a:srgbClr val="000000"/>
                </a:solidFill>
                <a:cs typeface="Arial"/>
              </a:endParaRPr>
            </a:p>
          </p:txBody>
        </p:sp>
        <p:sp>
          <p:nvSpPr>
            <p:cNvPr id="11" name="Freeform 28"/>
            <p:cNvSpPr>
              <a:spLocks/>
            </p:cNvSpPr>
            <p:nvPr/>
          </p:nvSpPr>
          <p:spPr bwMode="auto">
            <a:xfrm>
              <a:off x="4870"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sz="2400" dirty="0">
                <a:solidFill>
                  <a:srgbClr val="000000"/>
                </a:solidFill>
                <a:cs typeface="Arial"/>
              </a:endParaRPr>
            </a:p>
          </p:txBody>
        </p:sp>
        <p:sp>
          <p:nvSpPr>
            <p:cNvPr id="12" name="Freeform 29"/>
            <p:cNvSpPr>
              <a:spLocks/>
            </p:cNvSpPr>
            <p:nvPr/>
          </p:nvSpPr>
          <p:spPr bwMode="auto">
            <a:xfrm>
              <a:off x="5218"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sz="2400" dirty="0">
                <a:solidFill>
                  <a:srgbClr val="000000"/>
                </a:solidFill>
                <a:cs typeface="Arial"/>
              </a:endParaRPr>
            </a:p>
          </p:txBody>
        </p:sp>
      </p:grpSp>
    </p:spTree>
    <p:extLst>
      <p:ext uri="{BB962C8B-B14F-4D97-AF65-F5344CB8AC3E}">
        <p14:creationId xmlns:p14="http://schemas.microsoft.com/office/powerpoint/2010/main" val="140056666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10" r:id="rId6"/>
  </p:sldLayoutIdLst>
  <p:transition>
    <p:wipe dir="r"/>
  </p:transition>
  <p:timing>
    <p:tnLst>
      <p:par>
        <p:cTn id="1" dur="indefinite" restart="never" nodeType="tmRoot"/>
      </p:par>
    </p:tnLst>
  </p:timing>
  <p:hf hdr="0" ftr="0" dt="0"/>
  <p:txStyles>
    <p:titleStyle>
      <a:lvl1pPr algn="l" rtl="0" eaLnBrk="1" fontAlgn="base" hangingPunct="1">
        <a:spcBef>
          <a:spcPct val="0"/>
        </a:spcBef>
        <a:spcAft>
          <a:spcPct val="0"/>
        </a:spcAft>
        <a:defRPr sz="2200" b="1">
          <a:solidFill>
            <a:schemeClr val="accent1"/>
          </a:solidFill>
          <a:latin typeface="+mj-lt"/>
          <a:ea typeface="+mj-ea"/>
          <a:cs typeface="+mj-cs"/>
        </a:defRPr>
      </a:lvl1pPr>
      <a:lvl2pPr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2pPr>
      <a:lvl3pPr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3pPr>
      <a:lvl4pPr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4pPr>
      <a:lvl5pPr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5pPr>
      <a:lvl6pPr marL="457200"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6pPr>
      <a:lvl7pPr marL="914400"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7pPr>
      <a:lvl8pPr marL="1371600"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8pPr>
      <a:lvl9pPr marL="1828800"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1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14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14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14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14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14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3.png"/><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wmf"/></Relationships>
</file>

<file path=ppt/slides/_rels/slide1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4.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image" Target="../media/image10.emf"/><Relationship Id="rId10" Type="http://schemas.openxmlformats.org/officeDocument/2006/relationships/image" Target="../media/image8.png"/><Relationship Id="rId4" Type="http://schemas.openxmlformats.org/officeDocument/2006/relationships/oleObject" Target="../embeddings/oleObject1.bin"/><Relationship Id="rId9" Type="http://schemas.openxmlformats.org/officeDocument/2006/relationships/image" Target="../media/image14.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image" Target="../media/image16.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5.emf"/><Relationship Id="rId10" Type="http://schemas.openxmlformats.org/officeDocument/2006/relationships/image" Target="../media/image8.png"/><Relationship Id="rId4" Type="http://schemas.openxmlformats.org/officeDocument/2006/relationships/oleObject" Target="../embeddings/oleObject2.bin"/><Relationship Id="rId9" Type="http://schemas.openxmlformats.org/officeDocument/2006/relationships/image" Target="../media/image10.emf"/></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6.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7.e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81200"/>
            <a:ext cx="7848600" cy="993775"/>
          </a:xfrm>
        </p:spPr>
        <p:txBody>
          <a:bodyPr/>
          <a:lstStyle/>
          <a:p>
            <a:r>
              <a:rPr lang="en-US" dirty="0" smtClean="0"/>
              <a:t>Architectural Modeling and Analysis for Safety Engineering (AMASE)</a:t>
            </a:r>
            <a:endParaRPr lang="en-US" dirty="0"/>
          </a:p>
        </p:txBody>
      </p:sp>
      <p:sp>
        <p:nvSpPr>
          <p:cNvPr id="3" name="Subtitle 2"/>
          <p:cNvSpPr>
            <a:spLocks noGrp="1"/>
          </p:cNvSpPr>
          <p:nvPr>
            <p:ph type="subTitle" idx="1"/>
          </p:nvPr>
        </p:nvSpPr>
        <p:spPr>
          <a:xfrm>
            <a:off x="762000" y="4267200"/>
            <a:ext cx="3962400" cy="1066800"/>
          </a:xfrm>
        </p:spPr>
        <p:txBody>
          <a:bodyPr/>
          <a:lstStyle/>
          <a:p>
            <a:r>
              <a:rPr lang="en-US" sz="1600" dirty="0" smtClean="0"/>
              <a:t>Danielle Stewart</a:t>
            </a:r>
            <a:endParaRPr lang="en-US" sz="1600" dirty="0"/>
          </a:p>
        </p:txBody>
      </p:sp>
      <p:sp>
        <p:nvSpPr>
          <p:cNvPr id="6" name="Subtitle 2"/>
          <p:cNvSpPr txBox="1">
            <a:spLocks/>
          </p:cNvSpPr>
          <p:nvPr/>
        </p:nvSpPr>
        <p:spPr bwMode="auto">
          <a:xfrm>
            <a:off x="762000" y="3203575"/>
            <a:ext cx="762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cs typeface="+mn-cs"/>
              </a:defRPr>
            </a:lvl2pPr>
            <a:lvl3pPr marL="1143000" indent="-228600" algn="l" rtl="0" eaLnBrk="1" fontAlgn="base" hangingPunct="1">
              <a:spcBef>
                <a:spcPct val="20000"/>
              </a:spcBef>
              <a:spcAft>
                <a:spcPct val="0"/>
              </a:spcAft>
              <a:buChar char="•"/>
              <a:defRPr sz="14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a:lstStyle>
          <a:p>
            <a:pPr marL="0" lvl="1" indent="0">
              <a:buNone/>
            </a:pPr>
            <a:r>
              <a:rPr lang="en-US" dirty="0" smtClean="0"/>
              <a:t>Model-based </a:t>
            </a:r>
            <a:r>
              <a:rPr lang="en-US" dirty="0"/>
              <a:t>safety analysis of </a:t>
            </a:r>
            <a:r>
              <a:rPr lang="en-US" dirty="0" smtClean="0"/>
              <a:t>critical </a:t>
            </a:r>
            <a:r>
              <a:rPr lang="en-US" dirty="0"/>
              <a:t>systems</a:t>
            </a:r>
          </a:p>
          <a:p>
            <a:endParaRPr lang="en-US" sz="1800" b="1"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7979" y="5559425"/>
            <a:ext cx="2016421" cy="1298575"/>
          </a:xfrm>
          <a:prstGeom prst="rect">
            <a:avLst/>
          </a:prstGeom>
        </p:spPr>
      </p:pic>
    </p:spTree>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4825"/>
            <a:ext cx="8305800" cy="503237"/>
          </a:xfrm>
        </p:spPr>
        <p:txBody>
          <a:bodyPr>
            <a:normAutofit/>
          </a:bodyPr>
          <a:lstStyle/>
          <a:p>
            <a:r>
              <a:rPr lang="en-US" dirty="0" smtClean="0"/>
              <a:t>Architecture Analysis and Design Language (AADL)</a:t>
            </a:r>
            <a:endParaRPr lang="en-US" dirty="0"/>
          </a:p>
        </p:txBody>
      </p:sp>
      <p:sp>
        <p:nvSpPr>
          <p:cNvPr id="19" name="Rectangle 18"/>
          <p:cNvSpPr/>
          <p:nvPr/>
        </p:nvSpPr>
        <p:spPr>
          <a:xfrm>
            <a:off x="1447800" y="4953000"/>
            <a:ext cx="6477000"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AADL = SAE AS5506 standard</a:t>
            </a:r>
          </a:p>
          <a:p>
            <a:pPr marL="285750" indent="-285750">
              <a:buFont typeface="Arial" panose="020B0604020202020204" pitchFamily="34" charset="0"/>
              <a:buChar char="•"/>
            </a:pPr>
            <a:r>
              <a:rPr lang="en-US" sz="1600" dirty="0" smtClean="0"/>
              <a:t>Target: Embedded, real-time, distributed systems</a:t>
            </a:r>
          </a:p>
          <a:p>
            <a:pPr marL="285750" indent="-285750">
              <a:buFont typeface="Arial" panose="020B0604020202020204" pitchFamily="34" charset="0"/>
              <a:buChar char="•"/>
            </a:pPr>
            <a:r>
              <a:rPr lang="en-US" sz="1600" dirty="0" smtClean="0"/>
              <a:t>Describes both hardware and software</a:t>
            </a:r>
          </a:p>
          <a:p>
            <a:pPr marL="285750" indent="-285750">
              <a:buFont typeface="Arial" panose="020B0604020202020204" pitchFamily="34" charset="0"/>
              <a:buChar char="•"/>
            </a:pPr>
            <a:r>
              <a:rPr lang="en-US" sz="1600" dirty="0" smtClean="0"/>
              <a:t>Extensible syntax (annex)</a:t>
            </a:r>
          </a:p>
          <a:p>
            <a:pPr marL="285750" indent="-285750">
              <a:buFont typeface="Arial" panose="020B0604020202020204" pitchFamily="34" charset="0"/>
              <a:buChar char="•"/>
            </a:pPr>
            <a:r>
              <a:rPr lang="en-US" sz="1600" dirty="0" smtClean="0"/>
              <a:t>Open source tools, supported by SEI</a:t>
            </a:r>
            <a:endParaRPr lang="en-US" sz="1600" dirty="0"/>
          </a:p>
        </p:txBody>
      </p:sp>
      <p:grpSp>
        <p:nvGrpSpPr>
          <p:cNvPr id="3" name="Group 3"/>
          <p:cNvGrpSpPr/>
          <p:nvPr/>
        </p:nvGrpSpPr>
        <p:grpSpPr>
          <a:xfrm>
            <a:off x="533400" y="1676400"/>
            <a:ext cx="5734646" cy="3030224"/>
            <a:chOff x="1371600" y="1389376"/>
            <a:chExt cx="6553200" cy="3462753"/>
          </a:xfrm>
        </p:grpSpPr>
        <p:pic>
          <p:nvPicPr>
            <p:cNvPr id="21"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371600" y="1389376"/>
              <a:ext cx="6553200" cy="3462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descr="pixhawk.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297057" y="3581400"/>
              <a:ext cx="838200" cy="838200"/>
            </a:xfrm>
            <a:prstGeom prst="rect">
              <a:avLst/>
            </a:prstGeom>
          </p:spPr>
        </p:pic>
        <p:pic>
          <p:nvPicPr>
            <p:cNvPr id="26" name="Picture 2" descr="http://dn.odroid.com/homebackup/ODROID-XU3.jpg"/>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724400" y="3581400"/>
              <a:ext cx="1161394" cy="6736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2049"/>
          <p:cNvGrpSpPr/>
          <p:nvPr/>
        </p:nvGrpSpPr>
        <p:grpSpPr>
          <a:xfrm>
            <a:off x="4343400" y="1371600"/>
            <a:ext cx="4595523" cy="2080852"/>
            <a:chOff x="4343400" y="1371600"/>
            <a:chExt cx="4595523" cy="2080852"/>
          </a:xfrm>
        </p:grpSpPr>
        <p:pic>
          <p:nvPicPr>
            <p:cNvPr id="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371600"/>
              <a:ext cx="3604923" cy="208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Connector 27"/>
            <p:cNvCxnSpPr/>
            <p:nvPr/>
          </p:nvCxnSpPr>
          <p:spPr>
            <a:xfrm flipV="1">
              <a:off x="4343400" y="1381126"/>
              <a:ext cx="1511930" cy="447674"/>
            </a:xfrm>
            <a:prstGeom prst="line">
              <a:avLst/>
            </a:prstGeom>
            <a:ln w="57150">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43400" y="2514600"/>
              <a:ext cx="1447800" cy="838200"/>
            </a:xfrm>
            <a:prstGeom prst="line">
              <a:avLst/>
            </a:prstGeom>
            <a:ln w="57150">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pic>
        <p:nvPicPr>
          <p:cNvPr id="12" name="Picture 2" descr="C:\Users\stew_da\Desktop\DLR_presentations\current_work\images\Unbenan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29201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1600"/>
            <a:ext cx="1905000" cy="1066800"/>
          </a:xfrm>
        </p:spPr>
        <p:txBody>
          <a:bodyPr>
            <a:normAutofit/>
          </a:bodyPr>
          <a:lstStyle/>
          <a:p>
            <a:r>
              <a:rPr lang="en-US" dirty="0" smtClean="0"/>
              <a:t>WBS AADL Model</a:t>
            </a:r>
            <a:endParaRPr lang="en-US" dirty="0"/>
          </a:p>
        </p:txBody>
      </p:sp>
      <p:pic>
        <p:nvPicPr>
          <p:cNvPr id="4" name="Content Placeholder 3" descr="wbs_aadl.png"/>
          <p:cNvPicPr>
            <a:picLocks noGrp="1" noChangeAspect="1"/>
          </p:cNvPicPr>
          <p:nvPr>
            <p:ph idx="1"/>
          </p:nvPr>
        </p:nvPicPr>
        <p:blipFill>
          <a:blip r:embed="rId2"/>
          <a:srcRect l="-46366" r="-46366"/>
          <a:stretch>
            <a:fillRect/>
          </a:stretch>
        </p:blipFill>
        <p:spPr>
          <a:xfrm>
            <a:off x="-685800" y="609600"/>
            <a:ext cx="10665029" cy="6012491"/>
          </a:xfrm>
        </p:spPr>
      </p:pic>
      <p:pic>
        <p:nvPicPr>
          <p:cNvPr id="5" name="Picture 2" descr="C:\Users\stew_da\Desktop\DLR_presentations\current_work\images\Unbenan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002333"/>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bs_aadl_bscu.png"/>
          <p:cNvPicPr>
            <a:picLocks noChangeAspect="1"/>
          </p:cNvPicPr>
          <p:nvPr/>
        </p:nvPicPr>
        <p:blipFill>
          <a:blip r:embed="rId2"/>
          <a:stretch>
            <a:fillRect/>
          </a:stretch>
        </p:blipFill>
        <p:spPr>
          <a:xfrm>
            <a:off x="1752600" y="609600"/>
            <a:ext cx="5638799" cy="6248400"/>
          </a:xfrm>
          <a:prstGeom prst="rect">
            <a:avLst/>
          </a:prstGeom>
        </p:spPr>
      </p:pic>
      <p:pic>
        <p:nvPicPr>
          <p:cNvPr id="3" name="Picture 2" descr="C:\Users\stew_da\Desktop\DLR_presentations\current_work\images\Unbenan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453907"/>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Modeling and Analysis Tools</a:t>
            </a:r>
            <a:endParaRPr lang="en-US" dirty="0"/>
          </a:p>
        </p:txBody>
      </p:sp>
      <p:pic>
        <p:nvPicPr>
          <p:cNvPr id="94"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524000"/>
            <a:ext cx="3048000" cy="189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94"/>
          <p:cNvGrpSpPr/>
          <p:nvPr/>
        </p:nvGrpSpPr>
        <p:grpSpPr>
          <a:xfrm>
            <a:off x="1836396" y="2628900"/>
            <a:ext cx="3661087" cy="3870187"/>
            <a:chOff x="1836396" y="2628900"/>
            <a:chExt cx="3661087" cy="3870187"/>
          </a:xfrm>
        </p:grpSpPr>
        <p:grpSp>
          <p:nvGrpSpPr>
            <p:cNvPr id="5" name="Group 95"/>
            <p:cNvGrpSpPr/>
            <p:nvPr/>
          </p:nvGrpSpPr>
          <p:grpSpPr>
            <a:xfrm>
              <a:off x="1873646" y="2628900"/>
              <a:ext cx="1110265" cy="533400"/>
              <a:chOff x="1129973" y="1950482"/>
              <a:chExt cx="1110265" cy="533400"/>
            </a:xfrm>
          </p:grpSpPr>
          <p:grpSp>
            <p:nvGrpSpPr>
              <p:cNvPr id="6" name="Group 102"/>
              <p:cNvGrpSpPr/>
              <p:nvPr/>
            </p:nvGrpSpPr>
            <p:grpSpPr>
              <a:xfrm flipH="1">
                <a:off x="1129973" y="1950482"/>
                <a:ext cx="1110265" cy="533400"/>
                <a:chOff x="6640902" y="1295400"/>
                <a:chExt cx="1110265" cy="533400"/>
              </a:xfrm>
            </p:grpSpPr>
            <p:sp>
              <p:nvSpPr>
                <p:cNvPr id="105" name="Rectangle 10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6" name="Oval 105"/>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7" name="Rectangle 106"/>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8" name="Rectangle 107"/>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04" name="TextBox 103"/>
              <p:cNvSpPr txBox="1"/>
              <p:nvPr/>
            </p:nvSpPr>
            <p:spPr>
              <a:xfrm>
                <a:off x="1165880" y="1960662"/>
                <a:ext cx="947695" cy="523220"/>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ＭＳ Ｐゴシック" pitchFamily="34" charset="-128"/>
                    <a:cs typeface="Times New Roman" pitchFamily="18" charset="0"/>
                  </a:rPr>
                  <a:t>Trusted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ＭＳ Ｐゴシック" pitchFamily="34" charset="-128"/>
                    <a:cs typeface="Times New Roman" pitchFamily="18" charset="0"/>
                  </a:rPr>
                  <a:t>Build</a:t>
                </a:r>
              </a:p>
            </p:txBody>
          </p:sp>
        </p:grpSp>
        <p:grpSp>
          <p:nvGrpSpPr>
            <p:cNvPr id="7" name="Group 96"/>
            <p:cNvGrpSpPr/>
            <p:nvPr/>
          </p:nvGrpSpPr>
          <p:grpSpPr>
            <a:xfrm>
              <a:off x="1836396" y="3000374"/>
              <a:ext cx="3661087" cy="3498713"/>
              <a:chOff x="1836396" y="3000374"/>
              <a:chExt cx="3661087" cy="3498713"/>
            </a:xfrm>
          </p:grpSpPr>
          <p:pic>
            <p:nvPicPr>
              <p:cNvPr id="98" name="Picture 3" descr="C:\Users\ddcofer\AppData\Local\Microsoft\Windows\Temporary Internet Files\Content.IE5\HWJ81UGS\MC90038955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4805" y="4544457"/>
                <a:ext cx="900112" cy="930275"/>
              </a:xfrm>
              <a:prstGeom prst="rect">
                <a:avLst/>
              </a:prstGeom>
              <a:noFill/>
              <a:extLst>
                <a:ext uri="{909E8E84-426E-40DD-AFC4-6F175D3DCCD1}">
                  <a14:hiddenFill xmlns:a14="http://schemas.microsoft.com/office/drawing/2010/main">
                    <a:solidFill>
                      <a:srgbClr val="FFFFFF"/>
                    </a:solidFill>
                  </a14:hiddenFill>
                </a:ext>
              </a:extLst>
            </p:spPr>
          </p:pic>
          <p:sp>
            <p:nvSpPr>
              <p:cNvPr id="99" name="TextBox 98"/>
              <p:cNvSpPr txBox="1"/>
              <p:nvPr/>
            </p:nvSpPr>
            <p:spPr>
              <a:xfrm>
                <a:off x="2563025" y="4114800"/>
                <a:ext cx="29344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Translation</a:t>
                </a:r>
              </a:p>
            </p:txBody>
          </p:sp>
          <p:sp>
            <p:nvSpPr>
              <p:cNvPr id="100" name="Freeform 99"/>
              <p:cNvSpPr/>
              <p:nvPr/>
            </p:nvSpPr>
            <p:spPr>
              <a:xfrm>
                <a:off x="1836396" y="3000374"/>
                <a:ext cx="1883808" cy="1082159"/>
              </a:xfrm>
              <a:custGeom>
                <a:avLst/>
                <a:gdLst>
                  <a:gd name="connsiteX0" fmla="*/ 105442 w 2210467"/>
                  <a:gd name="connsiteY0" fmla="*/ 0 h 866775"/>
                  <a:gd name="connsiteX1" fmla="*/ 191167 w 2210467"/>
                  <a:gd name="connsiteY1" fmla="*/ 333375 h 866775"/>
                  <a:gd name="connsiteX2" fmla="*/ 1858042 w 2210467"/>
                  <a:gd name="connsiteY2" fmla="*/ 609600 h 866775"/>
                  <a:gd name="connsiteX3" fmla="*/ 2210467 w 2210467"/>
                  <a:gd name="connsiteY3" fmla="*/ 866775 h 866775"/>
                  <a:gd name="connsiteX0" fmla="*/ 89354 w 2232479"/>
                  <a:gd name="connsiteY0" fmla="*/ 0 h 914400"/>
                  <a:gd name="connsiteX1" fmla="*/ 213179 w 2232479"/>
                  <a:gd name="connsiteY1" fmla="*/ 381000 h 914400"/>
                  <a:gd name="connsiteX2" fmla="*/ 1880054 w 2232479"/>
                  <a:gd name="connsiteY2" fmla="*/ 657225 h 914400"/>
                  <a:gd name="connsiteX3" fmla="*/ 2232479 w 2232479"/>
                  <a:gd name="connsiteY3" fmla="*/ 914400 h 914400"/>
                  <a:gd name="connsiteX0" fmla="*/ 74468 w 2217593"/>
                  <a:gd name="connsiteY0" fmla="*/ 0 h 914400"/>
                  <a:gd name="connsiteX1" fmla="*/ 198293 w 2217593"/>
                  <a:gd name="connsiteY1" fmla="*/ 381000 h 914400"/>
                  <a:gd name="connsiteX2" fmla="*/ 1865168 w 2217593"/>
                  <a:gd name="connsiteY2" fmla="*/ 657225 h 914400"/>
                  <a:gd name="connsiteX3" fmla="*/ 2217593 w 2217593"/>
                  <a:gd name="connsiteY3" fmla="*/ 914400 h 914400"/>
                  <a:gd name="connsiteX0" fmla="*/ 78130 w 2221255"/>
                  <a:gd name="connsiteY0" fmla="*/ 0 h 914400"/>
                  <a:gd name="connsiteX1" fmla="*/ 201955 w 2221255"/>
                  <a:gd name="connsiteY1" fmla="*/ 381000 h 914400"/>
                  <a:gd name="connsiteX2" fmla="*/ 1868830 w 2221255"/>
                  <a:gd name="connsiteY2" fmla="*/ 657225 h 914400"/>
                  <a:gd name="connsiteX3" fmla="*/ 2221255 w 22212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1255" h="914400">
                    <a:moveTo>
                      <a:pt x="78130" y="0"/>
                    </a:moveTo>
                    <a:cubicBezTo>
                      <a:pt x="3517" y="77787"/>
                      <a:pt x="-96495" y="271463"/>
                      <a:pt x="201955" y="381000"/>
                    </a:cubicBezTo>
                    <a:cubicBezTo>
                      <a:pt x="500405" y="490538"/>
                      <a:pt x="1532280" y="568325"/>
                      <a:pt x="1868830" y="657225"/>
                    </a:cubicBezTo>
                    <a:cubicBezTo>
                      <a:pt x="2205380" y="746125"/>
                      <a:pt x="2213317" y="830262"/>
                      <a:pt x="2221255" y="914400"/>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1" name="TextBox 100"/>
              <p:cNvSpPr txBox="1"/>
              <p:nvPr/>
            </p:nvSpPr>
            <p:spPr>
              <a:xfrm>
                <a:off x="3225271" y="5486400"/>
                <a:ext cx="85311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seL4</a:t>
                </a:r>
              </a:p>
            </p:txBody>
          </p:sp>
          <p:sp>
            <p:nvSpPr>
              <p:cNvPr id="102" name="TextBox 101"/>
              <p:cNvSpPr txBox="1"/>
              <p:nvPr/>
            </p:nvSpPr>
            <p:spPr>
              <a:xfrm>
                <a:off x="3200400" y="5791201"/>
                <a:ext cx="1383712" cy="70788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ea typeface="ＭＳ Ｐゴシック" pitchFamily="34" charset="-128"/>
                    <a:cs typeface="Arial"/>
                  </a:rPr>
                  <a:t>eChronos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ea typeface="ＭＳ Ｐゴシック" pitchFamily="34" charset="-128"/>
                    <a:cs typeface="Arial"/>
                  </a:rPr>
                  <a:t>VxWorks</a:t>
                </a:r>
              </a:p>
            </p:txBody>
          </p:sp>
        </p:grpSp>
      </p:grpSp>
      <p:grpSp>
        <p:nvGrpSpPr>
          <p:cNvPr id="8" name="Group 108"/>
          <p:cNvGrpSpPr/>
          <p:nvPr/>
        </p:nvGrpSpPr>
        <p:grpSpPr>
          <a:xfrm>
            <a:off x="5035675" y="4126468"/>
            <a:ext cx="3651125" cy="2277770"/>
            <a:chOff x="5035675" y="4126468"/>
            <a:chExt cx="3651125" cy="2277770"/>
          </a:xfrm>
        </p:grpSpPr>
        <p:grpSp>
          <p:nvGrpSpPr>
            <p:cNvPr id="9" name="Group 109"/>
            <p:cNvGrpSpPr/>
            <p:nvPr/>
          </p:nvGrpSpPr>
          <p:grpSpPr>
            <a:xfrm>
              <a:off x="6028890" y="4474379"/>
              <a:ext cx="2657910" cy="1181292"/>
              <a:chOff x="4038600" y="3886200"/>
              <a:chExt cx="4800601" cy="2133600"/>
            </a:xfrm>
          </p:grpSpPr>
          <p:sp>
            <p:nvSpPr>
              <p:cNvPr id="113" name="Rectangle 112"/>
              <p:cNvSpPr/>
              <p:nvPr/>
            </p:nvSpPr>
            <p:spPr>
              <a:xfrm>
                <a:off x="4038600" y="3886200"/>
                <a:ext cx="4800599" cy="2133600"/>
              </a:xfrm>
              <a:prstGeom prst="rect">
                <a:avLst/>
              </a:prstGeom>
              <a:solidFill>
                <a:srgbClr val="F8F8F8"/>
              </a:solidFill>
              <a:ln w="25400" cap="flat" cmpd="sng" algn="ctr">
                <a:solidFill>
                  <a:schemeClr val="tx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Verdana"/>
                  <a:ea typeface="ＭＳ Ｐゴシック"/>
                  <a:cs typeface="Arial"/>
                </a:endParaRPr>
              </a:p>
            </p:txBody>
          </p:sp>
          <p:cxnSp>
            <p:nvCxnSpPr>
              <p:cNvPr id="114" name="Straight Connector 113"/>
              <p:cNvCxnSpPr>
                <a:stCxn id="127" idx="0"/>
                <a:endCxn id="136" idx="3"/>
              </p:cNvCxnSpPr>
              <p:nvPr/>
            </p:nvCxnSpPr>
            <p:spPr>
              <a:xfrm>
                <a:off x="4090988" y="4279900"/>
                <a:ext cx="357187" cy="3175"/>
              </a:xfrm>
              <a:prstGeom prst="line">
                <a:avLst/>
              </a:prstGeom>
              <a:noFill/>
              <a:ln w="9525" cap="flat" cmpd="sng" algn="ctr">
                <a:solidFill>
                  <a:srgbClr val="000000">
                    <a:shade val="95000"/>
                    <a:satMod val="105000"/>
                  </a:srgbClr>
                </a:solidFill>
                <a:prstDash val="solid"/>
              </a:ln>
              <a:effectLst/>
            </p:spPr>
          </p:cxnSp>
          <p:cxnSp>
            <p:nvCxnSpPr>
              <p:cNvPr id="115" name="Straight Connector 34"/>
              <p:cNvCxnSpPr>
                <a:stCxn id="137" idx="0"/>
                <a:endCxn id="133" idx="3"/>
              </p:cNvCxnSpPr>
              <p:nvPr/>
            </p:nvCxnSpPr>
            <p:spPr>
              <a:xfrm>
                <a:off x="5562601" y="4283075"/>
                <a:ext cx="333375" cy="1125538"/>
              </a:xfrm>
              <a:prstGeom prst="bentConnector3">
                <a:avLst>
                  <a:gd name="adj1" fmla="val 50000"/>
                </a:avLst>
              </a:prstGeom>
              <a:noFill/>
              <a:ln w="9525" cap="flat" cmpd="sng" algn="ctr">
                <a:solidFill>
                  <a:srgbClr val="000000">
                    <a:shade val="95000"/>
                    <a:satMod val="105000"/>
                  </a:srgbClr>
                </a:solidFill>
                <a:prstDash val="solid"/>
              </a:ln>
              <a:effectLst/>
            </p:spPr>
          </p:cxnSp>
          <p:cxnSp>
            <p:nvCxnSpPr>
              <p:cNvPr id="116" name="Straight Connector 36"/>
              <p:cNvCxnSpPr>
                <a:stCxn id="134" idx="0"/>
                <a:endCxn id="129" idx="3"/>
              </p:cNvCxnSpPr>
              <p:nvPr/>
            </p:nvCxnSpPr>
            <p:spPr>
              <a:xfrm flipV="1">
                <a:off x="7010401" y="4487069"/>
                <a:ext cx="380999" cy="921544"/>
              </a:xfrm>
              <a:prstGeom prst="bentConnector3">
                <a:avLst>
                  <a:gd name="adj1" fmla="val 50000"/>
                </a:avLst>
              </a:prstGeom>
              <a:noFill/>
              <a:ln w="9525" cap="flat" cmpd="sng" algn="ctr">
                <a:solidFill>
                  <a:srgbClr val="000000">
                    <a:shade val="95000"/>
                    <a:satMod val="105000"/>
                  </a:srgbClr>
                </a:solidFill>
                <a:prstDash val="solid"/>
              </a:ln>
              <a:effectLst/>
            </p:spPr>
          </p:cxnSp>
          <p:cxnSp>
            <p:nvCxnSpPr>
              <p:cNvPr id="117" name="Straight Connector 116"/>
              <p:cNvCxnSpPr>
                <a:stCxn id="137" idx="0"/>
                <a:endCxn id="130" idx="3"/>
              </p:cNvCxnSpPr>
              <p:nvPr/>
            </p:nvCxnSpPr>
            <p:spPr>
              <a:xfrm flipV="1">
                <a:off x="5562601" y="4282283"/>
                <a:ext cx="1828799" cy="792"/>
              </a:xfrm>
              <a:prstGeom prst="line">
                <a:avLst/>
              </a:prstGeom>
              <a:noFill/>
              <a:ln w="9525" cap="flat" cmpd="sng" algn="ctr">
                <a:solidFill>
                  <a:srgbClr val="000000">
                    <a:shade val="95000"/>
                    <a:satMod val="105000"/>
                  </a:srgbClr>
                </a:solidFill>
                <a:prstDash val="solid"/>
              </a:ln>
              <a:effectLst/>
            </p:spPr>
          </p:cxnSp>
          <p:cxnSp>
            <p:nvCxnSpPr>
              <p:cNvPr id="118" name="Straight Connector 117"/>
              <p:cNvCxnSpPr>
                <a:stCxn id="131" idx="0"/>
                <a:endCxn id="122" idx="3"/>
              </p:cNvCxnSpPr>
              <p:nvPr/>
            </p:nvCxnSpPr>
            <p:spPr>
              <a:xfrm>
                <a:off x="8504238" y="4384675"/>
                <a:ext cx="282576" cy="0"/>
              </a:xfrm>
              <a:prstGeom prst="line">
                <a:avLst/>
              </a:prstGeom>
              <a:noFill/>
              <a:ln w="9525" cap="flat" cmpd="sng" algn="ctr">
                <a:solidFill>
                  <a:srgbClr val="000000">
                    <a:shade val="95000"/>
                    <a:satMod val="105000"/>
                  </a:srgbClr>
                </a:solidFill>
                <a:prstDash val="solid"/>
              </a:ln>
              <a:effectLst/>
            </p:spPr>
          </p:cxnSp>
          <p:grpSp>
            <p:nvGrpSpPr>
              <p:cNvPr id="10" name="Group 118"/>
              <p:cNvGrpSpPr/>
              <p:nvPr/>
            </p:nvGrpSpPr>
            <p:grpSpPr>
              <a:xfrm>
                <a:off x="4448175" y="3975100"/>
                <a:ext cx="1114425" cy="614363"/>
                <a:chOff x="3800475" y="4076700"/>
                <a:chExt cx="1114425" cy="614363"/>
              </a:xfrm>
            </p:grpSpPr>
            <p:sp>
              <p:nvSpPr>
                <p:cNvPr id="135" name="Rectangle 134"/>
                <p:cNvSpPr>
                  <a:spLocks noChangeArrowheads="1"/>
                </p:cNvSpPr>
                <p:nvPr/>
              </p:nvSpPr>
              <p:spPr bwMode="auto">
                <a:xfrm>
                  <a:off x="3800475" y="4076700"/>
                  <a:ext cx="1114425" cy="614363"/>
                </a:xfrm>
                <a:prstGeom prst="rect">
                  <a:avLst/>
                </a:prstGeom>
                <a:solidFill>
                  <a:srgbClr val="EEB10F"/>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FFFFFF"/>
                      </a:solidFill>
                      <a:effectLst/>
                      <a:uLnTx/>
                      <a:uFillTx/>
                      <a:latin typeface="Verdana" pitchFamily="34" charset="0"/>
                      <a:ea typeface="ＭＳ Ｐゴシック" pitchFamily="34" charset="-128"/>
                      <a:cs typeface="Arial"/>
                    </a:rPr>
                    <a:t>A</a:t>
                  </a:r>
                </a:p>
              </p:txBody>
            </p:sp>
            <p:sp>
              <p:nvSpPr>
                <p:cNvPr id="136" name="Isosceles Triangle 135"/>
                <p:cNvSpPr>
                  <a:spLocks noChangeArrowheads="1"/>
                </p:cNvSpPr>
                <p:nvPr/>
              </p:nvSpPr>
              <p:spPr bwMode="auto">
                <a:xfrm rot="5400000">
                  <a:off x="3801269" y="4358481"/>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37" name="Isosceles Triangle 136"/>
                <p:cNvSpPr>
                  <a:spLocks noChangeArrowheads="1"/>
                </p:cNvSpPr>
                <p:nvPr/>
              </p:nvSpPr>
              <p:spPr bwMode="auto">
                <a:xfrm rot="5400000">
                  <a:off x="4862513" y="4357687"/>
                  <a:ext cx="50800" cy="53975"/>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grpSp>
          <p:grpSp>
            <p:nvGrpSpPr>
              <p:cNvPr id="11" name="Group 119"/>
              <p:cNvGrpSpPr/>
              <p:nvPr/>
            </p:nvGrpSpPr>
            <p:grpSpPr>
              <a:xfrm>
                <a:off x="5884862" y="5075238"/>
                <a:ext cx="1125538" cy="614362"/>
                <a:chOff x="5486400" y="5075238"/>
                <a:chExt cx="1125538" cy="614362"/>
              </a:xfrm>
            </p:grpSpPr>
            <p:sp>
              <p:nvSpPr>
                <p:cNvPr id="132" name="Rectangle 131"/>
                <p:cNvSpPr>
                  <a:spLocks noChangeArrowheads="1"/>
                </p:cNvSpPr>
                <p:nvPr/>
              </p:nvSpPr>
              <p:spPr bwMode="auto">
                <a:xfrm>
                  <a:off x="5486400" y="5075238"/>
                  <a:ext cx="1114425" cy="614362"/>
                </a:xfrm>
                <a:prstGeom prst="rect">
                  <a:avLst/>
                </a:prstGeom>
                <a:solidFill>
                  <a:srgbClr val="EEB10F"/>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FFFFFF"/>
                      </a:solidFill>
                      <a:effectLst/>
                      <a:uLnTx/>
                      <a:uFillTx/>
                      <a:latin typeface="Verdana" pitchFamily="34" charset="0"/>
                      <a:ea typeface="ＭＳ Ｐゴシック" pitchFamily="34" charset="-128"/>
                      <a:cs typeface="Arial"/>
                    </a:rPr>
                    <a:t>B</a:t>
                  </a:r>
                </a:p>
              </p:txBody>
            </p:sp>
            <p:sp>
              <p:nvSpPr>
                <p:cNvPr id="133" name="Isosceles Triangle 132"/>
                <p:cNvSpPr>
                  <a:spLocks noChangeArrowheads="1"/>
                </p:cNvSpPr>
                <p:nvPr/>
              </p:nvSpPr>
              <p:spPr bwMode="auto">
                <a:xfrm rot="5400000">
                  <a:off x="5498307" y="5382419"/>
                  <a:ext cx="50800" cy="52387"/>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34" name="Isosceles Triangle 133"/>
                <p:cNvSpPr>
                  <a:spLocks noChangeArrowheads="1"/>
                </p:cNvSpPr>
                <p:nvPr/>
              </p:nvSpPr>
              <p:spPr bwMode="auto">
                <a:xfrm rot="5400000">
                  <a:off x="6559551" y="5381625"/>
                  <a:ext cx="50800" cy="53975"/>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grpSp>
          <p:grpSp>
            <p:nvGrpSpPr>
              <p:cNvPr id="12" name="Group 120"/>
              <p:cNvGrpSpPr/>
              <p:nvPr/>
            </p:nvGrpSpPr>
            <p:grpSpPr>
              <a:xfrm>
                <a:off x="7391400" y="4051300"/>
                <a:ext cx="1112838" cy="614363"/>
                <a:chOff x="7248525" y="4051300"/>
                <a:chExt cx="1112838" cy="614363"/>
              </a:xfrm>
            </p:grpSpPr>
            <p:sp>
              <p:nvSpPr>
                <p:cNvPr id="128" name="Rectangle 127"/>
                <p:cNvSpPr>
                  <a:spLocks noChangeArrowheads="1"/>
                </p:cNvSpPr>
                <p:nvPr/>
              </p:nvSpPr>
              <p:spPr bwMode="auto">
                <a:xfrm>
                  <a:off x="7248525" y="4051300"/>
                  <a:ext cx="1112838" cy="614363"/>
                </a:xfrm>
                <a:prstGeom prst="rect">
                  <a:avLst/>
                </a:prstGeom>
                <a:solidFill>
                  <a:srgbClr val="EEB10F"/>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FFFFFF"/>
                      </a:solidFill>
                      <a:effectLst/>
                      <a:uLnTx/>
                      <a:uFillTx/>
                      <a:latin typeface="Verdana" pitchFamily="34" charset="0"/>
                      <a:ea typeface="ＭＳ Ｐゴシック" pitchFamily="34" charset="-128"/>
                      <a:cs typeface="Arial"/>
                    </a:rPr>
                    <a:t>C</a:t>
                  </a:r>
                </a:p>
              </p:txBody>
            </p:sp>
            <p:sp>
              <p:nvSpPr>
                <p:cNvPr id="129" name="Isosceles Triangle 128"/>
                <p:cNvSpPr>
                  <a:spLocks noChangeArrowheads="1"/>
                </p:cNvSpPr>
                <p:nvPr/>
              </p:nvSpPr>
              <p:spPr bwMode="auto">
                <a:xfrm rot="5400000">
                  <a:off x="7248525" y="4460875"/>
                  <a:ext cx="52388"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30" name="Isosceles Triangle 129"/>
                <p:cNvSpPr>
                  <a:spLocks noChangeArrowheads="1"/>
                </p:cNvSpPr>
                <p:nvPr/>
              </p:nvSpPr>
              <p:spPr bwMode="auto">
                <a:xfrm rot="5400000">
                  <a:off x="7248525" y="4256088"/>
                  <a:ext cx="52387"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31" name="Isosceles Triangle 130"/>
                <p:cNvSpPr>
                  <a:spLocks noChangeArrowheads="1"/>
                </p:cNvSpPr>
                <p:nvPr/>
              </p:nvSpPr>
              <p:spPr bwMode="auto">
                <a:xfrm rot="5400000">
                  <a:off x="8309769" y="4358481"/>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grpSp>
          <p:sp>
            <p:nvSpPr>
              <p:cNvPr id="122" name="Isosceles Triangle 121"/>
              <p:cNvSpPr>
                <a:spLocks noChangeArrowheads="1"/>
              </p:cNvSpPr>
              <p:nvPr/>
            </p:nvSpPr>
            <p:spPr bwMode="auto">
              <a:xfrm rot="5400000">
                <a:off x="8787607" y="4358481"/>
                <a:ext cx="50800" cy="52387"/>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23" name="TextBox 43"/>
              <p:cNvSpPr txBox="1">
                <a:spLocks noChangeArrowheads="1"/>
              </p:cNvSpPr>
              <p:nvPr/>
            </p:nvSpPr>
            <p:spPr bwMode="auto">
              <a:xfrm>
                <a:off x="4227513" y="4572000"/>
                <a:ext cx="1639889" cy="33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Input &lt; 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&lt; 2*Input</a:t>
                </a:r>
              </a:p>
            </p:txBody>
          </p:sp>
          <p:sp>
            <p:nvSpPr>
              <p:cNvPr id="124" name="TextBox 44"/>
              <p:cNvSpPr txBox="1">
                <a:spLocks noChangeArrowheads="1"/>
              </p:cNvSpPr>
              <p:nvPr/>
            </p:nvSpPr>
            <p:spPr bwMode="auto">
              <a:xfrm>
                <a:off x="5724524" y="5654675"/>
                <a:ext cx="1743075" cy="33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Input &lt; 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&lt; Input + 15</a:t>
                </a:r>
              </a:p>
            </p:txBody>
          </p:sp>
          <p:sp>
            <p:nvSpPr>
              <p:cNvPr id="125" name="TextBox 45"/>
              <p:cNvSpPr txBox="1">
                <a:spLocks noChangeArrowheads="1"/>
              </p:cNvSpPr>
              <p:nvPr/>
            </p:nvSpPr>
            <p:spPr bwMode="auto">
              <a:xfrm>
                <a:off x="7300912" y="4648200"/>
                <a:ext cx="1538287" cy="33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none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 Input1 + Input2</a:t>
                </a:r>
              </a:p>
            </p:txBody>
          </p:sp>
          <p:sp>
            <p:nvSpPr>
              <p:cNvPr id="126" name="TextBox 46"/>
              <p:cNvSpPr txBox="1">
                <a:spLocks noChangeArrowheads="1"/>
              </p:cNvSpPr>
              <p:nvPr/>
            </p:nvSpPr>
            <p:spPr bwMode="auto">
              <a:xfrm>
                <a:off x="7443790" y="5650467"/>
                <a:ext cx="1395411" cy="33353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Input &lt; 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&lt; 50</a:t>
                </a:r>
              </a:p>
            </p:txBody>
          </p:sp>
          <p:sp>
            <p:nvSpPr>
              <p:cNvPr id="127" name="Isosceles Triangle 17"/>
              <p:cNvSpPr>
                <a:spLocks noChangeArrowheads="1"/>
              </p:cNvSpPr>
              <p:nvPr/>
            </p:nvSpPr>
            <p:spPr bwMode="auto">
              <a:xfrm rot="5400000">
                <a:off x="4039394" y="4253706"/>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grpSp>
        <p:sp>
          <p:nvSpPr>
            <p:cNvPr id="111" name="TextBox 110"/>
            <p:cNvSpPr txBox="1"/>
            <p:nvPr/>
          </p:nvSpPr>
          <p:spPr>
            <a:xfrm>
              <a:off x="6019800" y="4126468"/>
              <a:ext cx="261962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Analysis</a:t>
              </a:r>
            </a:p>
          </p:txBody>
        </p:sp>
        <p:pic>
          <p:nvPicPr>
            <p:cNvPr id="112" name="Picture 2" descr="C:\Users\ddcofer\Documents\Projects\hacms\svn_smaccm\meetings\2013-July-PI-meeting\slides\Rockwell\resolute_screen_shots\verbose_grap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5675" y="5090293"/>
              <a:ext cx="1796847" cy="13139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37"/>
          <p:cNvGrpSpPr/>
          <p:nvPr/>
        </p:nvGrpSpPr>
        <p:grpSpPr>
          <a:xfrm>
            <a:off x="306132" y="1752600"/>
            <a:ext cx="2624822" cy="4304874"/>
            <a:chOff x="306132" y="1752600"/>
            <a:chExt cx="2624822" cy="4304874"/>
          </a:xfrm>
        </p:grpSpPr>
        <p:grpSp>
          <p:nvGrpSpPr>
            <p:cNvPr id="14" name="Group 138"/>
            <p:cNvGrpSpPr/>
            <p:nvPr/>
          </p:nvGrpSpPr>
          <p:grpSpPr>
            <a:xfrm>
              <a:off x="457200" y="1752600"/>
              <a:ext cx="2473754" cy="2895601"/>
              <a:chOff x="457200" y="1752600"/>
              <a:chExt cx="2473754" cy="2895601"/>
            </a:xfrm>
          </p:grpSpPr>
          <p:pic>
            <p:nvPicPr>
              <p:cNvPr id="141" name="Picture 2" descr="https://encrypted-tbn0.gstatic.com/images?q=tbn:ANd9GcQyR5lXe_e8Fx9HyDitWCJgBJAjBpV0KbUBCI4CfK9l44Rg0zi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267200"/>
                <a:ext cx="1476375" cy="381001"/>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1"/>
              <p:cNvSpPr txBox="1"/>
              <p:nvPr/>
            </p:nvSpPr>
            <p:spPr>
              <a:xfrm>
                <a:off x="457200" y="3810000"/>
                <a:ext cx="24737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Models</a:t>
                </a:r>
              </a:p>
            </p:txBody>
          </p:sp>
          <p:grpSp>
            <p:nvGrpSpPr>
              <p:cNvPr id="15" name="Group 142"/>
              <p:cNvGrpSpPr/>
              <p:nvPr/>
            </p:nvGrpSpPr>
            <p:grpSpPr>
              <a:xfrm>
                <a:off x="1469873" y="1752600"/>
                <a:ext cx="1112138" cy="533400"/>
                <a:chOff x="1129973" y="1950482"/>
                <a:chExt cx="1112138" cy="533400"/>
              </a:xfrm>
            </p:grpSpPr>
            <p:grpSp>
              <p:nvGrpSpPr>
                <p:cNvPr id="16" name="Group 144"/>
                <p:cNvGrpSpPr/>
                <p:nvPr/>
              </p:nvGrpSpPr>
              <p:grpSpPr>
                <a:xfrm flipH="1">
                  <a:off x="1129973" y="1950482"/>
                  <a:ext cx="1112138" cy="533400"/>
                  <a:chOff x="6639029" y="1295400"/>
                  <a:chExt cx="1112138" cy="533400"/>
                </a:xfrm>
              </p:grpSpPr>
              <p:sp>
                <p:nvSpPr>
                  <p:cNvPr id="147" name="Rectangle 146"/>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48" name="Oval 147"/>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49" name="Rectangle 148"/>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50" name="Rectangle 149"/>
                  <p:cNvSpPr/>
                  <p:nvPr/>
                </p:nvSpPr>
                <p:spPr>
                  <a:xfrm>
                    <a:off x="6639029"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46" name="TextBox 145"/>
                <p:cNvSpPr txBox="1"/>
                <p:nvPr/>
              </p:nvSpPr>
              <p:spPr>
                <a:xfrm>
                  <a:off x="1245236" y="2017157"/>
                  <a:ext cx="863570"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itchFamily="34" charset="0"/>
                      <a:ea typeface="ＭＳ Ｐゴシック" pitchFamily="34" charset="-128"/>
                      <a:cs typeface="Times New Roman" pitchFamily="18" charset="0"/>
                    </a:rPr>
                    <a:t>OSATE</a:t>
                  </a:r>
                  <a:endParaRPr kumimoji="0" lang="en-US" sz="2400" b="1" i="0" u="none" strike="noStrike" kern="0" cap="none" spc="0" normalizeH="0" baseline="0" noProof="0" dirty="0" smtClean="0">
                    <a:ln>
                      <a:noFill/>
                    </a:ln>
                    <a:solidFill>
                      <a:srgbClr val="000000"/>
                    </a:solidFill>
                    <a:effectLst/>
                    <a:uLnTx/>
                    <a:uFillTx/>
                    <a:latin typeface="Calibri" pitchFamily="34" charset="0"/>
                    <a:ea typeface="ＭＳ Ｐゴシック" pitchFamily="34" charset="-128"/>
                    <a:cs typeface="Times New Roman" pitchFamily="18" charset="0"/>
                  </a:endParaRPr>
                </a:p>
              </p:txBody>
            </p:sp>
          </p:grpSp>
          <p:sp>
            <p:nvSpPr>
              <p:cNvPr id="144" name="Freeform 143"/>
              <p:cNvSpPr/>
              <p:nvPr/>
            </p:nvSpPr>
            <p:spPr>
              <a:xfrm>
                <a:off x="1143000" y="2032517"/>
                <a:ext cx="403073" cy="1739384"/>
              </a:xfrm>
              <a:custGeom>
                <a:avLst/>
                <a:gdLst>
                  <a:gd name="connsiteX0" fmla="*/ 400072 w 400072"/>
                  <a:gd name="connsiteY0" fmla="*/ 55644 h 1179594"/>
                  <a:gd name="connsiteX1" fmla="*/ 22 w 400072"/>
                  <a:gd name="connsiteY1" fmla="*/ 84219 h 1179594"/>
                  <a:gd name="connsiteX2" fmla="*/ 381022 w 400072"/>
                  <a:gd name="connsiteY2" fmla="*/ 855744 h 1179594"/>
                  <a:gd name="connsiteX3" fmla="*/ 304822 w 400072"/>
                  <a:gd name="connsiteY3" fmla="*/ 1160544 h 1179594"/>
                  <a:gd name="connsiteX4" fmla="*/ 304822 w 400072"/>
                  <a:gd name="connsiteY4" fmla="*/ 1160544 h 1179594"/>
                  <a:gd name="connsiteX5" fmla="*/ 304822 w 400072"/>
                  <a:gd name="connsiteY5" fmla="*/ 1179594 h 1179594"/>
                  <a:gd name="connsiteX0" fmla="*/ 409597 w 409597"/>
                  <a:gd name="connsiteY0" fmla="*/ 14182 h 1138132"/>
                  <a:gd name="connsiteX1" fmla="*/ 22 w 409597"/>
                  <a:gd name="connsiteY1" fmla="*/ 195157 h 1138132"/>
                  <a:gd name="connsiteX2" fmla="*/ 390547 w 409597"/>
                  <a:gd name="connsiteY2" fmla="*/ 814282 h 1138132"/>
                  <a:gd name="connsiteX3" fmla="*/ 314347 w 409597"/>
                  <a:gd name="connsiteY3" fmla="*/ 1119082 h 1138132"/>
                  <a:gd name="connsiteX4" fmla="*/ 314347 w 409597"/>
                  <a:gd name="connsiteY4" fmla="*/ 1119082 h 1138132"/>
                  <a:gd name="connsiteX5" fmla="*/ 314347 w 409597"/>
                  <a:gd name="connsiteY5" fmla="*/ 1138132 h 1138132"/>
                  <a:gd name="connsiteX0" fmla="*/ 390525 w 403073"/>
                  <a:gd name="connsiteY0" fmla="*/ 11255 h 1182830"/>
                  <a:gd name="connsiteX1" fmla="*/ 0 w 403073"/>
                  <a:gd name="connsiteY1" fmla="*/ 239855 h 1182830"/>
                  <a:gd name="connsiteX2" fmla="*/ 390525 w 403073"/>
                  <a:gd name="connsiteY2" fmla="*/ 858980 h 1182830"/>
                  <a:gd name="connsiteX3" fmla="*/ 314325 w 403073"/>
                  <a:gd name="connsiteY3" fmla="*/ 1163780 h 1182830"/>
                  <a:gd name="connsiteX4" fmla="*/ 314325 w 403073"/>
                  <a:gd name="connsiteY4" fmla="*/ 1163780 h 1182830"/>
                  <a:gd name="connsiteX5" fmla="*/ 314325 w 403073"/>
                  <a:gd name="connsiteY5" fmla="*/ 1182830 h 1182830"/>
                  <a:gd name="connsiteX0" fmla="*/ 390525 w 403073"/>
                  <a:gd name="connsiteY0" fmla="*/ 0 h 1171575"/>
                  <a:gd name="connsiteX1" fmla="*/ 0 w 403073"/>
                  <a:gd name="connsiteY1" fmla="*/ 228600 h 1171575"/>
                  <a:gd name="connsiteX2" fmla="*/ 390525 w 403073"/>
                  <a:gd name="connsiteY2" fmla="*/ 847725 h 1171575"/>
                  <a:gd name="connsiteX3" fmla="*/ 314325 w 403073"/>
                  <a:gd name="connsiteY3" fmla="*/ 1152525 h 1171575"/>
                  <a:gd name="connsiteX4" fmla="*/ 314325 w 403073"/>
                  <a:gd name="connsiteY4" fmla="*/ 1152525 h 1171575"/>
                  <a:gd name="connsiteX5" fmla="*/ 314325 w 403073"/>
                  <a:gd name="connsiteY5" fmla="*/ 11715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073" h="1171575">
                    <a:moveTo>
                      <a:pt x="390525" y="0"/>
                    </a:moveTo>
                    <a:cubicBezTo>
                      <a:pt x="201612" y="23812"/>
                      <a:pt x="0" y="87313"/>
                      <a:pt x="0" y="228600"/>
                    </a:cubicBezTo>
                    <a:cubicBezTo>
                      <a:pt x="0" y="369887"/>
                      <a:pt x="338137" y="693737"/>
                      <a:pt x="390525" y="847725"/>
                    </a:cubicBezTo>
                    <a:cubicBezTo>
                      <a:pt x="442913" y="1001713"/>
                      <a:pt x="314325" y="1152525"/>
                      <a:pt x="314325" y="1152525"/>
                    </a:cubicBezTo>
                    <a:lnTo>
                      <a:pt x="314325" y="1152525"/>
                    </a:lnTo>
                    <a:lnTo>
                      <a:pt x="314325" y="1171575"/>
                    </a:ln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pic>
          <p:nvPicPr>
            <p:cNvPr id="140" name="Picture 7"/>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6132" y="4807057"/>
              <a:ext cx="2166255" cy="1250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7" name="Group 150"/>
          <p:cNvGrpSpPr/>
          <p:nvPr/>
        </p:nvGrpSpPr>
        <p:grpSpPr>
          <a:xfrm>
            <a:off x="6497183" y="1381125"/>
            <a:ext cx="2099617" cy="2790825"/>
            <a:chOff x="6497183" y="1381125"/>
            <a:chExt cx="2099617" cy="2790825"/>
          </a:xfrm>
        </p:grpSpPr>
        <p:sp>
          <p:nvSpPr>
            <p:cNvPr id="152" name="Freeform 151"/>
            <p:cNvSpPr/>
            <p:nvPr/>
          </p:nvSpPr>
          <p:spPr>
            <a:xfrm>
              <a:off x="7580508" y="1647825"/>
              <a:ext cx="1016292" cy="2524125"/>
            </a:xfrm>
            <a:custGeom>
              <a:avLst/>
              <a:gdLst>
                <a:gd name="connsiteX0" fmla="*/ 0 w 586671"/>
                <a:gd name="connsiteY0" fmla="*/ 3888 h 1661238"/>
                <a:gd name="connsiteX1" fmla="*/ 581025 w 586671"/>
                <a:gd name="connsiteY1" fmla="*/ 203913 h 1661238"/>
                <a:gd name="connsiteX2" fmla="*/ 295275 w 586671"/>
                <a:gd name="connsiteY2" fmla="*/ 1318338 h 1661238"/>
                <a:gd name="connsiteX3" fmla="*/ 295275 w 586671"/>
                <a:gd name="connsiteY3" fmla="*/ 1661238 h 1661238"/>
                <a:gd name="connsiteX0" fmla="*/ 0 w 586671"/>
                <a:gd name="connsiteY0" fmla="*/ 0 h 1657350"/>
                <a:gd name="connsiteX1" fmla="*/ 581025 w 586671"/>
                <a:gd name="connsiteY1" fmla="*/ 200025 h 1657350"/>
                <a:gd name="connsiteX2" fmla="*/ 295275 w 586671"/>
                <a:gd name="connsiteY2" fmla="*/ 1314450 h 1657350"/>
                <a:gd name="connsiteX3" fmla="*/ 295275 w 586671"/>
                <a:gd name="connsiteY3" fmla="*/ 1657350 h 1657350"/>
                <a:gd name="connsiteX0" fmla="*/ 0 w 598001"/>
                <a:gd name="connsiteY0" fmla="*/ 0 h 1657350"/>
                <a:gd name="connsiteX1" fmla="*/ 581025 w 598001"/>
                <a:gd name="connsiteY1" fmla="*/ 200025 h 1657350"/>
                <a:gd name="connsiteX2" fmla="*/ 429787 w 598001"/>
                <a:gd name="connsiteY2" fmla="*/ 1301296 h 1657350"/>
                <a:gd name="connsiteX3" fmla="*/ 295275 w 598001"/>
                <a:gd name="connsiteY3" fmla="*/ 1657350 h 1657350"/>
                <a:gd name="connsiteX0" fmla="*/ 0 w 598001"/>
                <a:gd name="connsiteY0" fmla="*/ 0 h 1742848"/>
                <a:gd name="connsiteX1" fmla="*/ 581025 w 598001"/>
                <a:gd name="connsiteY1" fmla="*/ 200025 h 1742848"/>
                <a:gd name="connsiteX2" fmla="*/ 429787 w 598001"/>
                <a:gd name="connsiteY2" fmla="*/ 1301296 h 1742848"/>
                <a:gd name="connsiteX3" fmla="*/ 463415 w 598001"/>
                <a:gd name="connsiteY3" fmla="*/ 1742848 h 1742848"/>
              </a:gdLst>
              <a:ahLst/>
              <a:cxnLst>
                <a:cxn ang="0">
                  <a:pos x="connsiteX0" y="connsiteY0"/>
                </a:cxn>
                <a:cxn ang="0">
                  <a:pos x="connsiteX1" y="connsiteY1"/>
                </a:cxn>
                <a:cxn ang="0">
                  <a:pos x="connsiteX2" y="connsiteY2"/>
                </a:cxn>
                <a:cxn ang="0">
                  <a:pos x="connsiteX3" y="connsiteY3"/>
                </a:cxn>
              </a:cxnLst>
              <a:rect l="l" t="t" r="r" b="b"/>
              <a:pathLst>
                <a:path w="598001" h="1742848">
                  <a:moveTo>
                    <a:pt x="0" y="0"/>
                  </a:moveTo>
                  <a:cubicBezTo>
                    <a:pt x="265906" y="19050"/>
                    <a:pt x="509394" y="-16858"/>
                    <a:pt x="581025" y="200025"/>
                  </a:cubicBezTo>
                  <a:cubicBezTo>
                    <a:pt x="652656" y="416908"/>
                    <a:pt x="477412" y="1058409"/>
                    <a:pt x="429787" y="1301296"/>
                  </a:cubicBezTo>
                  <a:cubicBezTo>
                    <a:pt x="382162" y="1544184"/>
                    <a:pt x="439602" y="1692842"/>
                    <a:pt x="463415" y="1742848"/>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nvGrpSpPr>
            <p:cNvPr id="18" name="Group 152"/>
            <p:cNvGrpSpPr/>
            <p:nvPr/>
          </p:nvGrpSpPr>
          <p:grpSpPr>
            <a:xfrm>
              <a:off x="6497183" y="1381125"/>
              <a:ext cx="1503817" cy="533400"/>
              <a:chOff x="6640902" y="1295400"/>
              <a:chExt cx="1503817" cy="533400"/>
            </a:xfrm>
          </p:grpSpPr>
          <p:grpSp>
            <p:nvGrpSpPr>
              <p:cNvPr id="19" name="Group 153"/>
              <p:cNvGrpSpPr/>
              <p:nvPr/>
            </p:nvGrpSpPr>
            <p:grpSpPr>
              <a:xfrm>
                <a:off x="6640902" y="1295400"/>
                <a:ext cx="1503817" cy="533400"/>
                <a:chOff x="6640902" y="1295400"/>
                <a:chExt cx="1503817" cy="533400"/>
              </a:xfrm>
            </p:grpSpPr>
            <p:sp>
              <p:nvSpPr>
                <p:cNvPr id="156" name="Rectangle 155"/>
                <p:cNvSpPr/>
                <p:nvPr/>
              </p:nvSpPr>
              <p:spPr>
                <a:xfrm>
                  <a:off x="6783673" y="1295400"/>
                  <a:ext cx="1095567"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57" name="Oval 156"/>
                <p:cNvSpPr/>
                <p:nvPr/>
              </p:nvSpPr>
              <p:spPr>
                <a:xfrm>
                  <a:off x="7632552"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58" name="Rectangle 157"/>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59" name="Rectangle 158"/>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55" name="TextBox 154"/>
              <p:cNvSpPr txBox="1"/>
              <p:nvPr/>
            </p:nvSpPr>
            <p:spPr>
              <a:xfrm>
                <a:off x="6766755" y="1329035"/>
                <a:ext cx="135287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latin typeface="Tw Cen MT" pitchFamily="34" charset="0"/>
                    <a:ea typeface="ＭＳ Ｐゴシック" pitchFamily="34" charset="-128"/>
                    <a:cs typeface="Arial"/>
                  </a:rPr>
                  <a:t>Resolute</a:t>
                </a:r>
              </a:p>
            </p:txBody>
          </p:sp>
        </p:grpSp>
      </p:grpSp>
      <p:grpSp>
        <p:nvGrpSpPr>
          <p:cNvPr id="20" name="Group 159"/>
          <p:cNvGrpSpPr/>
          <p:nvPr/>
        </p:nvGrpSpPr>
        <p:grpSpPr>
          <a:xfrm>
            <a:off x="6477000" y="1981200"/>
            <a:ext cx="1807644" cy="2199650"/>
            <a:chOff x="6540793" y="2133600"/>
            <a:chExt cx="1807644" cy="2199650"/>
          </a:xfrm>
        </p:grpSpPr>
        <p:grpSp>
          <p:nvGrpSpPr>
            <p:cNvPr id="21" name="Group 160"/>
            <p:cNvGrpSpPr/>
            <p:nvPr/>
          </p:nvGrpSpPr>
          <p:grpSpPr>
            <a:xfrm>
              <a:off x="6540793" y="2133600"/>
              <a:ext cx="1110265" cy="533400"/>
              <a:chOff x="6640902" y="1295400"/>
              <a:chExt cx="1110265" cy="533400"/>
            </a:xfrm>
          </p:grpSpPr>
          <p:grpSp>
            <p:nvGrpSpPr>
              <p:cNvPr id="22" name="Group 162"/>
              <p:cNvGrpSpPr/>
              <p:nvPr/>
            </p:nvGrpSpPr>
            <p:grpSpPr>
              <a:xfrm>
                <a:off x="6640902" y="1295400"/>
                <a:ext cx="1110265" cy="533400"/>
                <a:chOff x="6640902" y="1295400"/>
                <a:chExt cx="1110265" cy="533400"/>
              </a:xfrm>
            </p:grpSpPr>
            <p:sp>
              <p:nvSpPr>
                <p:cNvPr id="165" name="Rectangle 16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66" name="Oval 165"/>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67" name="Rectangle 166"/>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68" name="Rectangle 167"/>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64" name="TextBox 163"/>
              <p:cNvSpPr txBox="1"/>
              <p:nvPr/>
            </p:nvSpPr>
            <p:spPr>
              <a:xfrm>
                <a:off x="6766755" y="1371600"/>
                <a:ext cx="92525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Century Gothic" pitchFamily="34" charset="0"/>
                    <a:ea typeface="ＭＳ Ｐゴシック" pitchFamily="34" charset="-128"/>
                    <a:cs typeface="Arial"/>
                  </a:rPr>
                  <a:t>AGREE</a:t>
                </a:r>
                <a:endParaRPr kumimoji="0" lang="en-US" sz="2000" b="1" i="0" u="none" strike="noStrike" kern="0" cap="none" spc="0" normalizeH="0" baseline="0" noProof="0" dirty="0" smtClean="0">
                  <a:ln>
                    <a:noFill/>
                  </a:ln>
                  <a:solidFill>
                    <a:srgbClr val="000000"/>
                  </a:solidFill>
                  <a:effectLst/>
                  <a:uLnTx/>
                  <a:uFillTx/>
                  <a:latin typeface="Century Gothic" pitchFamily="34" charset="0"/>
                  <a:ea typeface="ＭＳ Ｐゴシック" pitchFamily="34" charset="-128"/>
                  <a:cs typeface="Arial"/>
                </a:endParaRPr>
              </a:p>
            </p:txBody>
          </p:sp>
        </p:grpSp>
        <p:sp>
          <p:nvSpPr>
            <p:cNvPr id="162" name="Freeform 161"/>
            <p:cNvSpPr/>
            <p:nvPr/>
          </p:nvSpPr>
          <p:spPr>
            <a:xfrm>
              <a:off x="7589076" y="2400299"/>
              <a:ext cx="759361" cy="1932951"/>
            </a:xfrm>
            <a:custGeom>
              <a:avLst/>
              <a:gdLst>
                <a:gd name="connsiteX0" fmla="*/ 0 w 586671"/>
                <a:gd name="connsiteY0" fmla="*/ 3888 h 1661238"/>
                <a:gd name="connsiteX1" fmla="*/ 581025 w 586671"/>
                <a:gd name="connsiteY1" fmla="*/ 203913 h 1661238"/>
                <a:gd name="connsiteX2" fmla="*/ 295275 w 586671"/>
                <a:gd name="connsiteY2" fmla="*/ 1318338 h 1661238"/>
                <a:gd name="connsiteX3" fmla="*/ 295275 w 586671"/>
                <a:gd name="connsiteY3" fmla="*/ 1661238 h 1661238"/>
                <a:gd name="connsiteX0" fmla="*/ 0 w 586671"/>
                <a:gd name="connsiteY0" fmla="*/ 0 h 1657350"/>
                <a:gd name="connsiteX1" fmla="*/ 581025 w 586671"/>
                <a:gd name="connsiteY1" fmla="*/ 200025 h 1657350"/>
                <a:gd name="connsiteX2" fmla="*/ 295275 w 586671"/>
                <a:gd name="connsiteY2" fmla="*/ 1314450 h 1657350"/>
                <a:gd name="connsiteX3" fmla="*/ 295275 w 586671"/>
                <a:gd name="connsiteY3" fmla="*/ 1657350 h 1657350"/>
                <a:gd name="connsiteX0" fmla="*/ 0 w 598294"/>
                <a:gd name="connsiteY0" fmla="*/ 0 h 1657350"/>
                <a:gd name="connsiteX1" fmla="*/ 581025 w 598294"/>
                <a:gd name="connsiteY1" fmla="*/ 200025 h 1657350"/>
                <a:gd name="connsiteX2" fmla="*/ 432001 w 598294"/>
                <a:gd name="connsiteY2" fmla="*/ 1287852 h 1657350"/>
                <a:gd name="connsiteX3" fmla="*/ 295275 w 598294"/>
                <a:gd name="connsiteY3" fmla="*/ 1657350 h 1657350"/>
                <a:gd name="connsiteX0" fmla="*/ 0 w 598294"/>
                <a:gd name="connsiteY0" fmla="*/ 0 h 1799205"/>
                <a:gd name="connsiteX1" fmla="*/ 581025 w 598294"/>
                <a:gd name="connsiteY1" fmla="*/ 200025 h 1799205"/>
                <a:gd name="connsiteX2" fmla="*/ 432001 w 598294"/>
                <a:gd name="connsiteY2" fmla="*/ 1287852 h 1799205"/>
                <a:gd name="connsiteX3" fmla="*/ 530746 w 598294"/>
                <a:gd name="connsiteY3" fmla="*/ 1799205 h 1799205"/>
                <a:gd name="connsiteX0" fmla="*/ 0 w 605563"/>
                <a:gd name="connsiteY0" fmla="*/ 0 h 1799205"/>
                <a:gd name="connsiteX1" fmla="*/ 581025 w 605563"/>
                <a:gd name="connsiteY1" fmla="*/ 200025 h 1799205"/>
                <a:gd name="connsiteX2" fmla="*/ 477576 w 605563"/>
                <a:gd name="connsiteY2" fmla="*/ 1287852 h 1799205"/>
                <a:gd name="connsiteX3" fmla="*/ 530746 w 605563"/>
                <a:gd name="connsiteY3" fmla="*/ 1799205 h 1799205"/>
              </a:gdLst>
              <a:ahLst/>
              <a:cxnLst>
                <a:cxn ang="0">
                  <a:pos x="connsiteX0" y="connsiteY0"/>
                </a:cxn>
                <a:cxn ang="0">
                  <a:pos x="connsiteX1" y="connsiteY1"/>
                </a:cxn>
                <a:cxn ang="0">
                  <a:pos x="connsiteX2" y="connsiteY2"/>
                </a:cxn>
                <a:cxn ang="0">
                  <a:pos x="connsiteX3" y="connsiteY3"/>
                </a:cxn>
              </a:cxnLst>
              <a:rect l="l" t="t" r="r" b="b"/>
              <a:pathLst>
                <a:path w="605563" h="1799205">
                  <a:moveTo>
                    <a:pt x="0" y="0"/>
                  </a:moveTo>
                  <a:cubicBezTo>
                    <a:pt x="265906" y="19050"/>
                    <a:pt x="501429" y="-14617"/>
                    <a:pt x="581025" y="200025"/>
                  </a:cubicBezTo>
                  <a:cubicBezTo>
                    <a:pt x="660621" y="414667"/>
                    <a:pt x="525201" y="1044965"/>
                    <a:pt x="477576" y="1287852"/>
                  </a:cubicBezTo>
                  <a:cubicBezTo>
                    <a:pt x="429951" y="1530740"/>
                    <a:pt x="506933" y="1749199"/>
                    <a:pt x="530746" y="1799205"/>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grpSp>
        <p:nvGrpSpPr>
          <p:cNvPr id="23" name="Group 168"/>
          <p:cNvGrpSpPr/>
          <p:nvPr/>
        </p:nvGrpSpPr>
        <p:grpSpPr>
          <a:xfrm>
            <a:off x="6477000" y="2590800"/>
            <a:ext cx="1504101" cy="1590675"/>
            <a:chOff x="6387559" y="2933700"/>
            <a:chExt cx="1504101" cy="1590675"/>
          </a:xfrm>
        </p:grpSpPr>
        <p:grpSp>
          <p:nvGrpSpPr>
            <p:cNvPr id="24" name="Group 169"/>
            <p:cNvGrpSpPr/>
            <p:nvPr/>
          </p:nvGrpSpPr>
          <p:grpSpPr>
            <a:xfrm>
              <a:off x="6387559" y="2933700"/>
              <a:ext cx="1110265" cy="533400"/>
              <a:chOff x="6640902" y="1295400"/>
              <a:chExt cx="1110265" cy="533400"/>
            </a:xfrm>
          </p:grpSpPr>
          <p:sp>
            <p:nvSpPr>
              <p:cNvPr id="172" name="Oval 171"/>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73" name="Rectangle 172"/>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74" name="Rectangle 173"/>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75" name="Rectangle 17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Arial Black" panose="020B0A04020102020204" pitchFamily="34" charset="0"/>
                    <a:ea typeface="ＭＳ Ｐゴシック"/>
                    <a:cs typeface="Aharoni" panose="02010803020104030203" pitchFamily="2" charset="-79"/>
                  </a:rPr>
                  <a:t>SIM</a:t>
                </a:r>
              </a:p>
            </p:txBody>
          </p:sp>
        </p:grpSp>
        <p:sp>
          <p:nvSpPr>
            <p:cNvPr id="171" name="Freeform 170"/>
            <p:cNvSpPr/>
            <p:nvPr/>
          </p:nvSpPr>
          <p:spPr>
            <a:xfrm>
              <a:off x="7467017" y="3180070"/>
              <a:ext cx="424643" cy="1344305"/>
            </a:xfrm>
            <a:custGeom>
              <a:avLst/>
              <a:gdLst>
                <a:gd name="connsiteX0" fmla="*/ 0 w 302886"/>
                <a:gd name="connsiteY0" fmla="*/ 0 h 866775"/>
                <a:gd name="connsiteX1" fmla="*/ 295275 w 302886"/>
                <a:gd name="connsiteY1" fmla="*/ 247650 h 866775"/>
                <a:gd name="connsiteX2" fmla="*/ 219075 w 302886"/>
                <a:gd name="connsiteY2" fmla="*/ 638175 h 866775"/>
                <a:gd name="connsiteX3" fmla="*/ 257175 w 302886"/>
                <a:gd name="connsiteY3" fmla="*/ 866775 h 866775"/>
                <a:gd name="connsiteX0" fmla="*/ 0 w 267236"/>
                <a:gd name="connsiteY0" fmla="*/ 0 h 866775"/>
                <a:gd name="connsiteX1" fmla="*/ 257175 w 267236"/>
                <a:gd name="connsiteY1" fmla="*/ 133350 h 866775"/>
                <a:gd name="connsiteX2" fmla="*/ 219075 w 267236"/>
                <a:gd name="connsiteY2" fmla="*/ 638175 h 866775"/>
                <a:gd name="connsiteX3" fmla="*/ 257175 w 267236"/>
                <a:gd name="connsiteY3" fmla="*/ 866775 h 866775"/>
                <a:gd name="connsiteX0" fmla="*/ 0 w 267236"/>
                <a:gd name="connsiteY0" fmla="*/ 594 h 867369"/>
                <a:gd name="connsiteX1" fmla="*/ 257175 w 267236"/>
                <a:gd name="connsiteY1" fmla="*/ 133944 h 867369"/>
                <a:gd name="connsiteX2" fmla="*/ 219075 w 267236"/>
                <a:gd name="connsiteY2" fmla="*/ 638769 h 867369"/>
                <a:gd name="connsiteX3" fmla="*/ 257175 w 267236"/>
                <a:gd name="connsiteY3" fmla="*/ 867369 h 867369"/>
                <a:gd name="connsiteX0" fmla="*/ 0 w 413550"/>
                <a:gd name="connsiteY0" fmla="*/ 594 h 867369"/>
                <a:gd name="connsiteX1" fmla="*/ 409575 w 413550"/>
                <a:gd name="connsiteY1" fmla="*/ 133944 h 867369"/>
                <a:gd name="connsiteX2" fmla="*/ 219075 w 413550"/>
                <a:gd name="connsiteY2" fmla="*/ 638769 h 867369"/>
                <a:gd name="connsiteX3" fmla="*/ 257175 w 413550"/>
                <a:gd name="connsiteY3" fmla="*/ 867369 h 867369"/>
                <a:gd name="connsiteX0" fmla="*/ 0 w 434273"/>
                <a:gd name="connsiteY0" fmla="*/ 1280 h 868055"/>
                <a:gd name="connsiteX1" fmla="*/ 409575 w 434273"/>
                <a:gd name="connsiteY1" fmla="*/ 134630 h 868055"/>
                <a:gd name="connsiteX2" fmla="*/ 390525 w 434273"/>
                <a:gd name="connsiteY2" fmla="*/ 791855 h 868055"/>
                <a:gd name="connsiteX3" fmla="*/ 257175 w 434273"/>
                <a:gd name="connsiteY3" fmla="*/ 868055 h 868055"/>
                <a:gd name="connsiteX0" fmla="*/ 0 w 434273"/>
                <a:gd name="connsiteY0" fmla="*/ 1280 h 1344305"/>
                <a:gd name="connsiteX1" fmla="*/ 409575 w 434273"/>
                <a:gd name="connsiteY1" fmla="*/ 134630 h 1344305"/>
                <a:gd name="connsiteX2" fmla="*/ 390525 w 434273"/>
                <a:gd name="connsiteY2" fmla="*/ 791855 h 1344305"/>
                <a:gd name="connsiteX3" fmla="*/ 400050 w 434273"/>
                <a:gd name="connsiteY3" fmla="*/ 1344305 h 1344305"/>
                <a:gd name="connsiteX0" fmla="*/ 0 w 424643"/>
                <a:gd name="connsiteY0" fmla="*/ 1280 h 1344305"/>
                <a:gd name="connsiteX1" fmla="*/ 409575 w 424643"/>
                <a:gd name="connsiteY1" fmla="*/ 134630 h 1344305"/>
                <a:gd name="connsiteX2" fmla="*/ 342900 w 424643"/>
                <a:gd name="connsiteY2" fmla="*/ 791855 h 1344305"/>
                <a:gd name="connsiteX3" fmla="*/ 400050 w 424643"/>
                <a:gd name="connsiteY3" fmla="*/ 1344305 h 1344305"/>
              </a:gdLst>
              <a:ahLst/>
              <a:cxnLst>
                <a:cxn ang="0">
                  <a:pos x="connsiteX0" y="connsiteY0"/>
                </a:cxn>
                <a:cxn ang="0">
                  <a:pos x="connsiteX1" y="connsiteY1"/>
                </a:cxn>
                <a:cxn ang="0">
                  <a:pos x="connsiteX2" y="connsiteY2"/>
                </a:cxn>
                <a:cxn ang="0">
                  <a:pos x="connsiteX3" y="connsiteY3"/>
                </a:cxn>
              </a:cxnLst>
              <a:rect l="l" t="t" r="r" b="b"/>
              <a:pathLst>
                <a:path w="424643" h="1344305">
                  <a:moveTo>
                    <a:pt x="0" y="1280"/>
                  </a:moveTo>
                  <a:cubicBezTo>
                    <a:pt x="157956" y="-4276"/>
                    <a:pt x="352425" y="2868"/>
                    <a:pt x="409575" y="134630"/>
                  </a:cubicBezTo>
                  <a:cubicBezTo>
                    <a:pt x="466725" y="266392"/>
                    <a:pt x="342900" y="669618"/>
                    <a:pt x="342900" y="791855"/>
                  </a:cubicBezTo>
                  <a:cubicBezTo>
                    <a:pt x="342900" y="914092"/>
                    <a:pt x="377825" y="1281599"/>
                    <a:pt x="400050" y="1344305"/>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76" name="Rectangle 175"/>
          <p:cNvSpPr/>
          <p:nvPr/>
        </p:nvSpPr>
        <p:spPr>
          <a:xfrm>
            <a:off x="6985656" y="5747265"/>
            <a:ext cx="1701144" cy="656973"/>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8F8F8"/>
                </a:solidFill>
                <a:effectLst/>
                <a:uLnTx/>
                <a:uFillTx/>
                <a:latin typeface="Verdana"/>
                <a:ea typeface="ＭＳ Ｐゴシック"/>
                <a:cs typeface="Arial"/>
              </a:rPr>
              <a:t>Kind/JKind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8F8F8"/>
                </a:solidFill>
                <a:effectLst/>
                <a:uLnTx/>
                <a:uFillTx/>
                <a:latin typeface="Verdana"/>
                <a:ea typeface="ＭＳ Ｐゴシック"/>
                <a:cs typeface="Arial"/>
              </a:rPr>
              <a:t>Model Checker</a:t>
            </a:r>
            <a:endParaRPr kumimoji="0" lang="en-US" sz="1800" b="1"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nvGrpSpPr>
          <p:cNvPr id="25" name="Group 176"/>
          <p:cNvGrpSpPr/>
          <p:nvPr/>
        </p:nvGrpSpPr>
        <p:grpSpPr>
          <a:xfrm>
            <a:off x="6477000" y="3200400"/>
            <a:ext cx="1288220" cy="1000126"/>
            <a:chOff x="6387559" y="2933700"/>
            <a:chExt cx="1288220" cy="1000126"/>
          </a:xfrm>
        </p:grpSpPr>
        <p:grpSp>
          <p:nvGrpSpPr>
            <p:cNvPr id="26" name="Group 177"/>
            <p:cNvGrpSpPr/>
            <p:nvPr/>
          </p:nvGrpSpPr>
          <p:grpSpPr>
            <a:xfrm>
              <a:off x="6387559" y="2933700"/>
              <a:ext cx="1110265" cy="533400"/>
              <a:chOff x="6640902" y="1295400"/>
              <a:chExt cx="1110265" cy="533400"/>
            </a:xfrm>
          </p:grpSpPr>
          <p:sp>
            <p:nvSpPr>
              <p:cNvPr id="180" name="Oval 179"/>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81" name="Rectangle 180"/>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82" name="Rectangle 181"/>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83" name="Rectangle 182"/>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Tw Cen MT" panose="020B0602020104020603" pitchFamily="34" charset="0"/>
                    <a:ea typeface="ＭＳ Ｐゴシック"/>
                    <a:cs typeface="Arial"/>
                  </a:rPr>
                  <a:t>TCG</a:t>
                </a:r>
              </a:p>
            </p:txBody>
          </p:sp>
        </p:grpSp>
        <p:sp>
          <p:nvSpPr>
            <p:cNvPr id="179" name="Freeform 178"/>
            <p:cNvSpPr/>
            <p:nvPr/>
          </p:nvSpPr>
          <p:spPr>
            <a:xfrm>
              <a:off x="7467017" y="3180964"/>
              <a:ext cx="208762" cy="752862"/>
            </a:xfrm>
            <a:custGeom>
              <a:avLst/>
              <a:gdLst>
                <a:gd name="connsiteX0" fmla="*/ 0 w 302886"/>
                <a:gd name="connsiteY0" fmla="*/ 0 h 866775"/>
                <a:gd name="connsiteX1" fmla="*/ 295275 w 302886"/>
                <a:gd name="connsiteY1" fmla="*/ 247650 h 866775"/>
                <a:gd name="connsiteX2" fmla="*/ 219075 w 302886"/>
                <a:gd name="connsiteY2" fmla="*/ 638175 h 866775"/>
                <a:gd name="connsiteX3" fmla="*/ 257175 w 302886"/>
                <a:gd name="connsiteY3" fmla="*/ 866775 h 866775"/>
                <a:gd name="connsiteX0" fmla="*/ 0 w 267236"/>
                <a:gd name="connsiteY0" fmla="*/ 0 h 866775"/>
                <a:gd name="connsiteX1" fmla="*/ 257175 w 267236"/>
                <a:gd name="connsiteY1" fmla="*/ 133350 h 866775"/>
                <a:gd name="connsiteX2" fmla="*/ 219075 w 267236"/>
                <a:gd name="connsiteY2" fmla="*/ 638175 h 866775"/>
                <a:gd name="connsiteX3" fmla="*/ 257175 w 267236"/>
                <a:gd name="connsiteY3" fmla="*/ 866775 h 866775"/>
                <a:gd name="connsiteX0" fmla="*/ 0 w 267236"/>
                <a:gd name="connsiteY0" fmla="*/ 594 h 867369"/>
                <a:gd name="connsiteX1" fmla="*/ 257175 w 267236"/>
                <a:gd name="connsiteY1" fmla="*/ 133944 h 867369"/>
                <a:gd name="connsiteX2" fmla="*/ 219075 w 267236"/>
                <a:gd name="connsiteY2" fmla="*/ 638769 h 867369"/>
                <a:gd name="connsiteX3" fmla="*/ 257175 w 267236"/>
                <a:gd name="connsiteY3" fmla="*/ 867369 h 867369"/>
                <a:gd name="connsiteX0" fmla="*/ 0 w 262756"/>
                <a:gd name="connsiteY0" fmla="*/ 387 h 867162"/>
                <a:gd name="connsiteX1" fmla="*/ 257175 w 262756"/>
                <a:gd name="connsiteY1" fmla="*/ 133737 h 867162"/>
                <a:gd name="connsiteX2" fmla="*/ 183110 w 262756"/>
                <a:gd name="connsiteY2" fmla="*/ 505212 h 867162"/>
                <a:gd name="connsiteX3" fmla="*/ 257175 w 262756"/>
                <a:gd name="connsiteY3" fmla="*/ 867162 h 867162"/>
                <a:gd name="connsiteX0" fmla="*/ 0 w 262756"/>
                <a:gd name="connsiteY0" fmla="*/ 387 h 752862"/>
                <a:gd name="connsiteX1" fmla="*/ 257175 w 262756"/>
                <a:gd name="connsiteY1" fmla="*/ 133737 h 752862"/>
                <a:gd name="connsiteX2" fmla="*/ 183110 w 262756"/>
                <a:gd name="connsiteY2" fmla="*/ 505212 h 752862"/>
                <a:gd name="connsiteX3" fmla="*/ 197233 w 262756"/>
                <a:gd name="connsiteY3" fmla="*/ 752862 h 752862"/>
              </a:gdLst>
              <a:ahLst/>
              <a:cxnLst>
                <a:cxn ang="0">
                  <a:pos x="connsiteX0" y="connsiteY0"/>
                </a:cxn>
                <a:cxn ang="0">
                  <a:pos x="connsiteX1" y="connsiteY1"/>
                </a:cxn>
                <a:cxn ang="0">
                  <a:pos x="connsiteX2" y="connsiteY2"/>
                </a:cxn>
                <a:cxn ang="0">
                  <a:pos x="connsiteX3" y="connsiteY3"/>
                </a:cxn>
              </a:cxnLst>
              <a:rect l="l" t="t" r="r" b="b"/>
              <a:pathLst>
                <a:path w="262756" h="752862">
                  <a:moveTo>
                    <a:pt x="0" y="387"/>
                  </a:moveTo>
                  <a:cubicBezTo>
                    <a:pt x="157956" y="-5169"/>
                    <a:pt x="226657" y="49600"/>
                    <a:pt x="257175" y="133737"/>
                  </a:cubicBezTo>
                  <a:cubicBezTo>
                    <a:pt x="287693" y="217874"/>
                    <a:pt x="183110" y="382975"/>
                    <a:pt x="183110" y="505212"/>
                  </a:cubicBezTo>
                  <a:cubicBezTo>
                    <a:pt x="183110" y="627449"/>
                    <a:pt x="175008" y="690156"/>
                    <a:pt x="197233" y="752862"/>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pic>
        <p:nvPicPr>
          <p:cNvPr id="93" name="Picture 2" descr="C:\Users\stew_da\Desktop\DLR_presentations\current_work\images\Unbenan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26840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4866"/>
          <a:stretch/>
        </p:blipFill>
        <p:spPr bwMode="auto">
          <a:xfrm>
            <a:off x="4728193" y="4876800"/>
            <a:ext cx="2072657" cy="1752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762000" y="609600"/>
            <a:ext cx="7772400" cy="1104899"/>
          </a:xfrm>
        </p:spPr>
        <p:txBody>
          <a:bodyPr/>
          <a:lstStyle/>
          <a:p>
            <a:r>
              <a:rPr lang="en-US" dirty="0" smtClean="0"/>
              <a:t>AGREE:</a:t>
            </a:r>
            <a:br>
              <a:rPr lang="en-US" dirty="0" smtClean="0"/>
            </a:br>
            <a:r>
              <a:rPr lang="en-US" dirty="0" smtClean="0"/>
              <a:t>Assume Guarantee</a:t>
            </a:r>
            <a:br>
              <a:rPr lang="en-US" dirty="0" smtClean="0"/>
            </a:br>
            <a:r>
              <a:rPr lang="en-US" dirty="0" smtClean="0"/>
              <a:t>Reasoning Environment</a:t>
            </a:r>
            <a:endParaRPr lang="en-US" dirty="0"/>
          </a:p>
        </p:txBody>
      </p:sp>
      <p:sp>
        <p:nvSpPr>
          <p:cNvPr id="3" name="Content Placeholder 2"/>
          <p:cNvSpPr>
            <a:spLocks noGrp="1"/>
          </p:cNvSpPr>
          <p:nvPr>
            <p:ph idx="1"/>
          </p:nvPr>
        </p:nvSpPr>
        <p:spPr>
          <a:xfrm>
            <a:off x="457200" y="1828800"/>
            <a:ext cx="4419600" cy="4297363"/>
          </a:xfrm>
        </p:spPr>
        <p:txBody>
          <a:bodyPr/>
          <a:lstStyle/>
          <a:p>
            <a:r>
              <a:rPr lang="en-US" dirty="0"/>
              <a:t>Each component has a contract consisting of assumptions and guarantees</a:t>
            </a:r>
          </a:p>
          <a:p>
            <a:pPr lvl="1"/>
            <a:r>
              <a:rPr lang="en-US" dirty="0"/>
              <a:t>Assumptions: Constraints over what a component expects </a:t>
            </a:r>
            <a:r>
              <a:rPr lang="en-US" dirty="0" smtClean="0"/>
              <a:t>from </a:t>
            </a:r>
            <a:r>
              <a:rPr lang="en-US" dirty="0"/>
              <a:t>its environment</a:t>
            </a:r>
          </a:p>
          <a:p>
            <a:pPr lvl="1"/>
            <a:r>
              <a:rPr lang="en-US" dirty="0"/>
              <a:t>Guarantees: Constraints over how a component behaves in response to its </a:t>
            </a:r>
            <a:r>
              <a:rPr lang="en-US" dirty="0" smtClean="0"/>
              <a:t>environment (requirements)</a:t>
            </a:r>
            <a:endParaRPr lang="en-US" dirty="0"/>
          </a:p>
          <a:p>
            <a:r>
              <a:rPr lang="en-US" dirty="0"/>
              <a:t>The contract of a component abstracts the behavior of its </a:t>
            </a:r>
            <a:r>
              <a:rPr lang="en-US" dirty="0" smtClean="0"/>
              <a:t>implementation</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7486D9C8-0CDB-4BF0-99FF-D7490CE4EFA3}" type="slidenum">
              <a:rPr lang="en-US" smtClean="0">
                <a:solidFill>
                  <a:srgbClr val="000000"/>
                </a:solidFill>
              </a:rPr>
              <a:pPr>
                <a:defRPr/>
              </a:pPr>
              <a:t>14</a:t>
            </a:fld>
            <a:endParaRPr lang="en-US" dirty="0">
              <a:solidFill>
                <a:srgbClr val="000000"/>
              </a:solidFill>
            </a:endParaRPr>
          </a:p>
        </p:txBody>
      </p:sp>
      <p:sp>
        <p:nvSpPr>
          <p:cNvPr id="5" name="Rounded Rectangle 4"/>
          <p:cNvSpPr/>
          <p:nvPr/>
        </p:nvSpPr>
        <p:spPr>
          <a:xfrm>
            <a:off x="6019800" y="2432304"/>
            <a:ext cx="2362200" cy="1066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Flowchart: Data 5"/>
          <p:cNvSpPr/>
          <p:nvPr/>
        </p:nvSpPr>
        <p:spPr>
          <a:xfrm>
            <a:off x="6324600" y="2737104"/>
            <a:ext cx="952500" cy="533400"/>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Flowchart: Data 6"/>
          <p:cNvSpPr/>
          <p:nvPr/>
        </p:nvSpPr>
        <p:spPr>
          <a:xfrm>
            <a:off x="7200900" y="2737104"/>
            <a:ext cx="952500" cy="533400"/>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 name="Flowchart: Data 7"/>
          <p:cNvSpPr/>
          <p:nvPr/>
        </p:nvSpPr>
        <p:spPr>
          <a:xfrm>
            <a:off x="6172200" y="3733800"/>
            <a:ext cx="1905000" cy="768096"/>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Flowchart: Data 8"/>
          <p:cNvSpPr/>
          <p:nvPr/>
        </p:nvSpPr>
        <p:spPr>
          <a:xfrm>
            <a:off x="6362700" y="3962400"/>
            <a:ext cx="723900" cy="304800"/>
          </a:xfrm>
          <a:prstGeom prst="flowChartInputOutpu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Flowchart: Data 9"/>
          <p:cNvSpPr/>
          <p:nvPr/>
        </p:nvSpPr>
        <p:spPr>
          <a:xfrm>
            <a:off x="7086600" y="3962400"/>
            <a:ext cx="723900" cy="304800"/>
          </a:xfrm>
          <a:prstGeom prst="flowChartInputOutpu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1" name="Picture 8"/>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55" t="3514" r="8140" b="15359"/>
          <a:stretch/>
        </p:blipFill>
        <p:spPr bwMode="auto">
          <a:xfrm>
            <a:off x="6972000" y="4800600"/>
            <a:ext cx="20196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5945495" y="609600"/>
            <a:ext cx="2735861" cy="1447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 name="Rounded Rectangle 13"/>
          <p:cNvSpPr/>
          <p:nvPr/>
        </p:nvSpPr>
        <p:spPr>
          <a:xfrm>
            <a:off x="6170725" y="838200"/>
            <a:ext cx="839675"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5" name="Rounded Rectangle 14"/>
          <p:cNvSpPr/>
          <p:nvPr/>
        </p:nvSpPr>
        <p:spPr>
          <a:xfrm>
            <a:off x="7448550" y="762000"/>
            <a:ext cx="839675"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6" name="Rounded Rectangle 15"/>
          <p:cNvSpPr/>
          <p:nvPr/>
        </p:nvSpPr>
        <p:spPr>
          <a:xfrm>
            <a:off x="7057287" y="1447800"/>
            <a:ext cx="839675"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0" name="Down Arrow 19"/>
          <p:cNvSpPr/>
          <p:nvPr/>
        </p:nvSpPr>
        <p:spPr>
          <a:xfrm>
            <a:off x="7313425" y="1905000"/>
            <a:ext cx="363725" cy="52730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 name="Down Arrow 20"/>
          <p:cNvSpPr/>
          <p:nvPr/>
        </p:nvSpPr>
        <p:spPr>
          <a:xfrm>
            <a:off x="7313425" y="3206496"/>
            <a:ext cx="363725" cy="52730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2" name="Down Arrow 21"/>
          <p:cNvSpPr/>
          <p:nvPr/>
        </p:nvSpPr>
        <p:spPr>
          <a:xfrm rot="1283352">
            <a:off x="6297084" y="4157770"/>
            <a:ext cx="363725" cy="6782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3" name="Down Arrow 22"/>
          <p:cNvSpPr/>
          <p:nvPr/>
        </p:nvSpPr>
        <p:spPr>
          <a:xfrm rot="20253590">
            <a:off x="7445405" y="4128815"/>
            <a:ext cx="363725" cy="6782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4" name="Freeform 23"/>
          <p:cNvSpPr/>
          <p:nvPr/>
        </p:nvSpPr>
        <p:spPr>
          <a:xfrm>
            <a:off x="5648325" y="600075"/>
            <a:ext cx="219075" cy="3876675"/>
          </a:xfrm>
          <a:custGeom>
            <a:avLst/>
            <a:gdLst>
              <a:gd name="connsiteX0" fmla="*/ 219075 w 219075"/>
              <a:gd name="connsiteY0" fmla="*/ 0 h 3876675"/>
              <a:gd name="connsiteX1" fmla="*/ 0 w 219075"/>
              <a:gd name="connsiteY1" fmla="*/ 0 h 3876675"/>
              <a:gd name="connsiteX2" fmla="*/ 9525 w 219075"/>
              <a:gd name="connsiteY2" fmla="*/ 3876675 h 3876675"/>
              <a:gd name="connsiteX3" fmla="*/ 200025 w 219075"/>
              <a:gd name="connsiteY3" fmla="*/ 3876675 h 3876675"/>
            </a:gdLst>
            <a:ahLst/>
            <a:cxnLst>
              <a:cxn ang="0">
                <a:pos x="connsiteX0" y="connsiteY0"/>
              </a:cxn>
              <a:cxn ang="0">
                <a:pos x="connsiteX1" y="connsiteY1"/>
              </a:cxn>
              <a:cxn ang="0">
                <a:pos x="connsiteX2" y="connsiteY2"/>
              </a:cxn>
              <a:cxn ang="0">
                <a:pos x="connsiteX3" y="connsiteY3"/>
              </a:cxn>
            </a:cxnLst>
            <a:rect l="l" t="t" r="r" b="b"/>
            <a:pathLst>
              <a:path w="219075" h="3876675">
                <a:moveTo>
                  <a:pt x="219075" y="0"/>
                </a:moveTo>
                <a:lnTo>
                  <a:pt x="0" y="0"/>
                </a:lnTo>
                <a:lnTo>
                  <a:pt x="9525" y="3876675"/>
                </a:lnTo>
                <a:lnTo>
                  <a:pt x="200025" y="3876675"/>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5" name="TextBox 24"/>
          <p:cNvSpPr txBox="1"/>
          <p:nvPr/>
        </p:nvSpPr>
        <p:spPr>
          <a:xfrm rot="16200000">
            <a:off x="4353065" y="2286000"/>
            <a:ext cx="2178802" cy="369332"/>
          </a:xfrm>
          <a:prstGeom prst="rect">
            <a:avLst/>
          </a:prstGeom>
          <a:noFill/>
        </p:spPr>
        <p:txBody>
          <a:bodyPr wrap="none" rtlCol="0">
            <a:spAutoFit/>
          </a:bodyPr>
          <a:lstStyle/>
          <a:p>
            <a:r>
              <a:rPr lang="en-US" b="1" dirty="0">
                <a:solidFill>
                  <a:srgbClr val="ABB41D"/>
                </a:solidFill>
              </a:rPr>
              <a:t>AGREE analysis</a:t>
            </a:r>
          </a:p>
        </p:txBody>
      </p:sp>
      <p:sp>
        <p:nvSpPr>
          <p:cNvPr id="26" name="TextBox 25"/>
          <p:cNvSpPr txBox="1"/>
          <p:nvPr/>
        </p:nvSpPr>
        <p:spPr>
          <a:xfrm rot="16200000">
            <a:off x="3469810" y="5461933"/>
            <a:ext cx="1811714" cy="523220"/>
          </a:xfrm>
          <a:prstGeom prst="rect">
            <a:avLst/>
          </a:prstGeom>
          <a:noFill/>
        </p:spPr>
        <p:txBody>
          <a:bodyPr wrap="none" rtlCol="0">
            <a:spAutoFit/>
          </a:bodyPr>
          <a:lstStyle/>
          <a:p>
            <a:pPr algn="ctr"/>
            <a:r>
              <a:rPr lang="en-US" sz="1400" b="1" dirty="0">
                <a:solidFill>
                  <a:srgbClr val="ABB41D"/>
                </a:solidFill>
              </a:rPr>
              <a:t>Component</a:t>
            </a:r>
          </a:p>
          <a:p>
            <a:pPr algn="ctr"/>
            <a:r>
              <a:rPr lang="en-US" sz="1400" b="1" dirty="0">
                <a:solidFill>
                  <a:srgbClr val="ABB41D"/>
                </a:solidFill>
              </a:rPr>
              <a:t>Implementation</a:t>
            </a:r>
          </a:p>
        </p:txBody>
      </p:sp>
      <p:sp>
        <p:nvSpPr>
          <p:cNvPr id="27" name="TextBox 26"/>
          <p:cNvSpPr txBox="1"/>
          <p:nvPr/>
        </p:nvSpPr>
        <p:spPr>
          <a:xfrm>
            <a:off x="6214514" y="816918"/>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28" name="TextBox 27"/>
          <p:cNvSpPr txBox="1"/>
          <p:nvPr/>
        </p:nvSpPr>
        <p:spPr>
          <a:xfrm>
            <a:off x="7508352" y="762000"/>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29" name="TextBox 28"/>
          <p:cNvSpPr txBox="1"/>
          <p:nvPr/>
        </p:nvSpPr>
        <p:spPr>
          <a:xfrm>
            <a:off x="7088515" y="1447800"/>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30" name="TextBox 29"/>
          <p:cNvSpPr txBox="1"/>
          <p:nvPr/>
        </p:nvSpPr>
        <p:spPr>
          <a:xfrm>
            <a:off x="6477000" y="2734872"/>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31" name="TextBox 30"/>
          <p:cNvSpPr txBox="1"/>
          <p:nvPr/>
        </p:nvSpPr>
        <p:spPr>
          <a:xfrm>
            <a:off x="7365083" y="2747826"/>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32" name="TextBox 31"/>
          <p:cNvSpPr txBox="1"/>
          <p:nvPr/>
        </p:nvSpPr>
        <p:spPr>
          <a:xfrm>
            <a:off x="6403231" y="3943910"/>
            <a:ext cx="663964" cy="215444"/>
          </a:xfrm>
          <a:prstGeom prst="rect">
            <a:avLst/>
          </a:prstGeom>
          <a:noFill/>
        </p:spPr>
        <p:txBody>
          <a:bodyPr wrap="none" rtlCol="0">
            <a:spAutoFit/>
          </a:bodyPr>
          <a:lstStyle/>
          <a:p>
            <a:r>
              <a:rPr lang="en-US" sz="800" b="1" dirty="0" smtClean="0">
                <a:solidFill>
                  <a:schemeClr val="accent1"/>
                </a:solidFill>
                <a:latin typeface="+mn-lt"/>
              </a:rPr>
              <a:t>contract</a:t>
            </a:r>
            <a:endParaRPr lang="en-US" sz="800" b="1" dirty="0">
              <a:solidFill>
                <a:schemeClr val="accent1"/>
              </a:solidFill>
              <a:latin typeface="+mn-lt"/>
            </a:endParaRPr>
          </a:p>
        </p:txBody>
      </p:sp>
      <p:sp>
        <p:nvSpPr>
          <p:cNvPr id="33" name="TextBox 32"/>
          <p:cNvSpPr txBox="1"/>
          <p:nvPr/>
        </p:nvSpPr>
        <p:spPr>
          <a:xfrm>
            <a:off x="7134225" y="3943910"/>
            <a:ext cx="663964" cy="215444"/>
          </a:xfrm>
          <a:prstGeom prst="rect">
            <a:avLst/>
          </a:prstGeom>
          <a:noFill/>
        </p:spPr>
        <p:txBody>
          <a:bodyPr wrap="none" rtlCol="0">
            <a:spAutoFit/>
          </a:bodyPr>
          <a:lstStyle/>
          <a:p>
            <a:r>
              <a:rPr lang="en-US" sz="800" b="1" dirty="0" smtClean="0">
                <a:solidFill>
                  <a:schemeClr val="accent1"/>
                </a:solidFill>
                <a:latin typeface="+mn-lt"/>
              </a:rPr>
              <a:t>contract</a:t>
            </a:r>
            <a:endParaRPr lang="en-US" sz="800" b="1" dirty="0">
              <a:solidFill>
                <a:schemeClr val="accent1"/>
              </a:solidFill>
              <a:latin typeface="+mn-lt"/>
            </a:endParaRPr>
          </a:p>
        </p:txBody>
      </p:sp>
      <p:pic>
        <p:nvPicPr>
          <p:cNvPr id="34" name="Picture 2" descr="C:\Users\stew_da\Desktop\DLR_presentations\current_work\images\Unbenan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549559"/>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0630" y="2170176"/>
            <a:ext cx="1219200" cy="725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15</a:t>
            </a:fld>
            <a:endParaRPr lang="en-US" dirty="0"/>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2630" y="1371600"/>
            <a:ext cx="1306570" cy="11128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dirty="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5330" y="1752600"/>
            <a:ext cx="952500" cy="6243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5" name="Picture 2" descr="C:\Users\stew_da\Desktop\DLR_presentations\current_work\images\Unbenan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77804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0630" y="2170176"/>
            <a:ext cx="1219200" cy="725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16</a:t>
            </a:fld>
            <a:endParaRPr lang="en-US" dirty="0"/>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2630" y="1371600"/>
            <a:ext cx="1306570" cy="11128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dirty="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5330" y="1752600"/>
            <a:ext cx="952500" cy="6243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Oval 64"/>
          <p:cNvSpPr/>
          <p:nvPr/>
        </p:nvSpPr>
        <p:spPr>
          <a:xfrm>
            <a:off x="457200" y="3733800"/>
            <a:ext cx="5132311" cy="2408198"/>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6" name="Picture 2" descr="C:\Users\stew_da\Desktop\DLR_presentations\current_work\images\Unbenan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14399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0630" y="2170176"/>
            <a:ext cx="1219200" cy="725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17</a:t>
            </a:fld>
            <a:endParaRPr lang="en-US" dirty="0"/>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2630" y="1371600"/>
            <a:ext cx="1306570" cy="11128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dirty="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5330" y="1752600"/>
            <a:ext cx="952500" cy="6243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Oval 65"/>
          <p:cNvSpPr/>
          <p:nvPr/>
        </p:nvSpPr>
        <p:spPr>
          <a:xfrm>
            <a:off x="5181600" y="3200400"/>
            <a:ext cx="3962400" cy="315595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5" name="Picture 2" descr="C:\Users\stew_da\Desktop\DLR_presentations\current_work\images\Unbenan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20704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70" y="1905000"/>
            <a:ext cx="9112130" cy="2719554"/>
          </a:xfrm>
          <a:prstGeom prst="rect">
            <a:avLst/>
          </a:prstGeom>
        </p:spPr>
      </p:pic>
      <p:pic>
        <p:nvPicPr>
          <p:cNvPr id="8" name="Picture 2" descr="C:\Users\stew_da\Desktop\DLR_presentations\current_work\images\Unbenan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959721"/>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stew_da\Desktop\DLR_presentations\current_work\images\Unbenan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819400" y="2895600"/>
            <a:ext cx="3505200" cy="769441"/>
          </a:xfrm>
          <a:prstGeom prst="rect">
            <a:avLst/>
          </a:prstGeom>
          <a:noFill/>
        </p:spPr>
        <p:txBody>
          <a:bodyPr wrap="square" rtlCol="0">
            <a:spAutoFit/>
          </a:bodyPr>
          <a:lstStyle/>
          <a:p>
            <a:r>
              <a:rPr lang="de-DE" sz="4400" dirty="0" smtClean="0">
                <a:latin typeface="+mn-lt"/>
              </a:rPr>
              <a:t>Fault Model</a:t>
            </a:r>
            <a:endParaRPr lang="en-US" sz="4400" dirty="0">
              <a:latin typeface="+mn-lt"/>
            </a:endParaRPr>
          </a:p>
        </p:txBody>
      </p:sp>
    </p:spTree>
    <p:extLst>
      <p:ext uri="{BB962C8B-B14F-4D97-AF65-F5344CB8AC3E}">
        <p14:creationId xmlns:p14="http://schemas.microsoft.com/office/powerpoint/2010/main" val="2934156397"/>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C:\Users\stew_da\Desktop\DLR_presentations\current_work\images\Unbenan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Image result for united states ma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663851"/>
            <a:ext cx="8321258" cy="5355949"/>
          </a:xfrm>
          <a:prstGeom prst="rect">
            <a:avLst/>
          </a:prstGeom>
          <a:noFill/>
          <a:extLst>
            <a:ext uri="{909E8E84-426E-40DD-AFC4-6F175D3DCCD1}">
              <a14:hiddenFill xmlns:a14="http://schemas.microsoft.com/office/drawing/2010/main">
                <a:solidFill>
                  <a:srgbClr val="FFFFFF"/>
                </a:solidFill>
              </a14:hiddenFill>
            </a:ext>
          </a:extLst>
        </p:spPr>
      </p:pic>
      <p:sp>
        <p:nvSpPr>
          <p:cNvPr id="11" name="5-Point Star 10"/>
          <p:cNvSpPr/>
          <p:nvPr/>
        </p:nvSpPr>
        <p:spPr>
          <a:xfrm>
            <a:off x="4495800" y="1371600"/>
            <a:ext cx="762000" cy="7620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380257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349500"/>
            <a:ext cx="8229600" cy="3776663"/>
          </a:xfrm>
        </p:spPr>
        <p:txBody>
          <a:bodyPr/>
          <a:lstStyle/>
          <a:p>
            <a:r>
              <a:rPr lang="en-US" dirty="0" smtClean="0"/>
              <a:t>Wrap nominal component in fault</a:t>
            </a:r>
          </a:p>
          <a:p>
            <a:r>
              <a:rPr lang="en-US" dirty="0" smtClean="0"/>
              <a:t>Watch behavior of system through AGREE contracts</a:t>
            </a:r>
          </a:p>
          <a:p>
            <a:pPr>
              <a:buNone/>
            </a:pPr>
            <a:endParaRPr lang="en-US" dirty="0"/>
          </a:p>
        </p:txBody>
      </p:sp>
      <p:pic>
        <p:nvPicPr>
          <p:cNvPr id="3" name="Picture 2" descr="C:\Users\stew_da\Desktop\DLR_presentations\current_work\images\Unbenan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686759"/>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316" y="211929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6734875" y="21416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895600" y="1752600"/>
            <a:ext cx="1582549" cy="369332"/>
          </a:xfrm>
          <a:prstGeom prst="rect">
            <a:avLst/>
          </a:prstGeom>
          <a:noFill/>
        </p:spPr>
        <p:txBody>
          <a:bodyPr wrap="none" rtlCol="0">
            <a:spAutoFit/>
          </a:bodyPr>
          <a:lstStyle/>
          <a:p>
            <a:r>
              <a:rPr lang="en-US" dirty="0" smtClean="0"/>
              <a:t>Component A</a:t>
            </a:r>
            <a:endParaRPr lang="en-US" dirty="0"/>
          </a:p>
        </p:txBody>
      </p:sp>
      <p:sp>
        <p:nvSpPr>
          <p:cNvPr id="6" name="TextBox 5"/>
          <p:cNvSpPr txBox="1"/>
          <p:nvPr/>
        </p:nvSpPr>
        <p:spPr>
          <a:xfrm>
            <a:off x="6371525" y="1760688"/>
            <a:ext cx="1595309" cy="369332"/>
          </a:xfrm>
          <a:prstGeom prst="rect">
            <a:avLst/>
          </a:prstGeom>
          <a:noFill/>
        </p:spPr>
        <p:txBody>
          <a:bodyPr wrap="none" rtlCol="0">
            <a:spAutoFit/>
          </a:bodyPr>
          <a:lstStyle/>
          <a:p>
            <a:r>
              <a:rPr lang="en-US" dirty="0" smtClean="0"/>
              <a:t>Component B</a:t>
            </a:r>
            <a:endParaRPr lang="en-US" dirty="0"/>
          </a:p>
        </p:txBody>
      </p:sp>
      <p:cxnSp>
        <p:nvCxnSpPr>
          <p:cNvPr id="8" name="Straight Arrow Connector 7"/>
          <p:cNvCxnSpPr>
            <a:stCxn id="2" idx="3"/>
          </p:cNvCxnSpPr>
          <p:nvPr/>
        </p:nvCxnSpPr>
        <p:spPr>
          <a:xfrm>
            <a:off x="4149716" y="2576499"/>
            <a:ext cx="25908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49715" y="2240845"/>
            <a:ext cx="556563" cy="369332"/>
          </a:xfrm>
          <a:prstGeom prst="rect">
            <a:avLst/>
          </a:prstGeom>
          <a:noFill/>
        </p:spPr>
        <p:txBody>
          <a:bodyPr wrap="none" rtlCol="0">
            <a:spAutoFit/>
          </a:bodyPr>
          <a:lstStyle/>
          <a:p>
            <a:r>
              <a:rPr lang="en-US" dirty="0" smtClean="0"/>
              <a:t>Out</a:t>
            </a:r>
            <a:endParaRPr lang="en-US" dirty="0"/>
          </a:p>
        </p:txBody>
      </p:sp>
      <p:sp>
        <p:nvSpPr>
          <p:cNvPr id="11" name="TextBox 10"/>
          <p:cNvSpPr txBox="1"/>
          <p:nvPr/>
        </p:nvSpPr>
        <p:spPr>
          <a:xfrm>
            <a:off x="6357848" y="2240845"/>
            <a:ext cx="377026" cy="369332"/>
          </a:xfrm>
          <a:prstGeom prst="rect">
            <a:avLst/>
          </a:prstGeom>
          <a:noFill/>
        </p:spPr>
        <p:txBody>
          <a:bodyPr wrap="none" rtlCol="0">
            <a:spAutoFit/>
          </a:bodyPr>
          <a:lstStyle/>
          <a:p>
            <a:r>
              <a:rPr lang="en-US" dirty="0" smtClean="0"/>
              <a:t>In</a:t>
            </a:r>
            <a:endParaRPr lang="en-US" dirty="0"/>
          </a:p>
        </p:txBody>
      </p:sp>
      <p:sp>
        <p:nvSpPr>
          <p:cNvPr id="12" name="Rectangle 11"/>
          <p:cNvSpPr/>
          <p:nvPr/>
        </p:nvSpPr>
        <p:spPr>
          <a:xfrm>
            <a:off x="3240207" y="44276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739766" y="445007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00491" y="4060989"/>
            <a:ext cx="1582549" cy="369332"/>
          </a:xfrm>
          <a:prstGeom prst="rect">
            <a:avLst/>
          </a:prstGeom>
          <a:noFill/>
        </p:spPr>
        <p:txBody>
          <a:bodyPr wrap="none" rtlCol="0">
            <a:spAutoFit/>
          </a:bodyPr>
          <a:lstStyle/>
          <a:p>
            <a:r>
              <a:rPr lang="en-US" dirty="0" smtClean="0"/>
              <a:t>Component A</a:t>
            </a:r>
            <a:endParaRPr lang="en-US" dirty="0"/>
          </a:p>
        </p:txBody>
      </p:sp>
      <p:sp>
        <p:nvSpPr>
          <p:cNvPr id="15" name="TextBox 14"/>
          <p:cNvSpPr txBox="1"/>
          <p:nvPr/>
        </p:nvSpPr>
        <p:spPr>
          <a:xfrm>
            <a:off x="6405691" y="4069077"/>
            <a:ext cx="1595309" cy="369332"/>
          </a:xfrm>
          <a:prstGeom prst="rect">
            <a:avLst/>
          </a:prstGeom>
          <a:noFill/>
        </p:spPr>
        <p:txBody>
          <a:bodyPr wrap="none" rtlCol="0">
            <a:spAutoFit/>
          </a:bodyPr>
          <a:lstStyle/>
          <a:p>
            <a:r>
              <a:rPr lang="en-US" dirty="0" smtClean="0"/>
              <a:t>Component B</a:t>
            </a:r>
            <a:endParaRPr lang="en-US" dirty="0"/>
          </a:p>
        </p:txBody>
      </p:sp>
      <p:cxnSp>
        <p:nvCxnSpPr>
          <p:cNvPr id="16" name="Straight Arrow Connector 15"/>
          <p:cNvCxnSpPr>
            <a:stCxn id="12" idx="3"/>
          </p:cNvCxnSpPr>
          <p:nvPr/>
        </p:nvCxnSpPr>
        <p:spPr>
          <a:xfrm>
            <a:off x="4154607" y="4884888"/>
            <a:ext cx="25908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54606" y="4549234"/>
            <a:ext cx="556563" cy="369332"/>
          </a:xfrm>
          <a:prstGeom prst="rect">
            <a:avLst/>
          </a:prstGeom>
          <a:noFill/>
        </p:spPr>
        <p:txBody>
          <a:bodyPr wrap="none" rtlCol="0">
            <a:spAutoFit/>
          </a:bodyPr>
          <a:lstStyle/>
          <a:p>
            <a:r>
              <a:rPr lang="en-US" dirty="0" smtClean="0"/>
              <a:t>Out</a:t>
            </a:r>
            <a:endParaRPr lang="en-US" dirty="0"/>
          </a:p>
        </p:txBody>
      </p:sp>
      <p:sp>
        <p:nvSpPr>
          <p:cNvPr id="18" name="TextBox 17"/>
          <p:cNvSpPr txBox="1"/>
          <p:nvPr/>
        </p:nvSpPr>
        <p:spPr>
          <a:xfrm>
            <a:off x="6362739" y="4549234"/>
            <a:ext cx="377026" cy="369332"/>
          </a:xfrm>
          <a:prstGeom prst="rect">
            <a:avLst/>
          </a:prstGeom>
          <a:noFill/>
        </p:spPr>
        <p:txBody>
          <a:bodyPr wrap="none" rtlCol="0">
            <a:spAutoFit/>
          </a:bodyPr>
          <a:lstStyle/>
          <a:p>
            <a:r>
              <a:rPr lang="en-US" dirty="0" smtClean="0"/>
              <a:t>In</a:t>
            </a:r>
            <a:endParaRPr lang="en-US" dirty="0"/>
          </a:p>
        </p:txBody>
      </p:sp>
      <p:sp>
        <p:nvSpPr>
          <p:cNvPr id="19" name="TextBox 18"/>
          <p:cNvSpPr txBox="1"/>
          <p:nvPr/>
        </p:nvSpPr>
        <p:spPr>
          <a:xfrm>
            <a:off x="672735" y="2425511"/>
            <a:ext cx="2133918" cy="369332"/>
          </a:xfrm>
          <a:prstGeom prst="rect">
            <a:avLst/>
          </a:prstGeom>
          <a:noFill/>
        </p:spPr>
        <p:txBody>
          <a:bodyPr wrap="none" rtlCol="0">
            <a:spAutoFit/>
          </a:bodyPr>
          <a:lstStyle/>
          <a:p>
            <a:r>
              <a:rPr lang="en-US" dirty="0" smtClean="0"/>
              <a:t>Nominal Behavior: </a:t>
            </a:r>
            <a:endParaRPr lang="en-US" dirty="0"/>
          </a:p>
        </p:txBody>
      </p:sp>
      <p:sp>
        <p:nvSpPr>
          <p:cNvPr id="27" name="TextBox 26"/>
          <p:cNvSpPr txBox="1"/>
          <p:nvPr/>
        </p:nvSpPr>
        <p:spPr>
          <a:xfrm>
            <a:off x="685229" y="4733900"/>
            <a:ext cx="1800493" cy="369332"/>
          </a:xfrm>
          <a:prstGeom prst="rect">
            <a:avLst/>
          </a:prstGeom>
          <a:noFill/>
        </p:spPr>
        <p:txBody>
          <a:bodyPr wrap="none" rtlCol="0">
            <a:spAutoFit/>
          </a:bodyPr>
          <a:lstStyle/>
          <a:p>
            <a:r>
              <a:rPr lang="en-US" dirty="0" smtClean="0"/>
              <a:t>Fault Behavior: </a:t>
            </a:r>
            <a:endParaRPr lang="en-US" dirty="0"/>
          </a:p>
        </p:txBody>
      </p:sp>
      <p:sp>
        <p:nvSpPr>
          <p:cNvPr id="28" name="Oval 27"/>
          <p:cNvSpPr/>
          <p:nvPr/>
        </p:nvSpPr>
        <p:spPr>
          <a:xfrm>
            <a:off x="5034192" y="4461366"/>
            <a:ext cx="914400" cy="914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Fault</a:t>
            </a:r>
            <a:endParaRPr lang="en-US" sz="1400" dirty="0"/>
          </a:p>
        </p:txBody>
      </p:sp>
      <p:pic>
        <p:nvPicPr>
          <p:cNvPr id="29" name="Picture 2" descr="C:\Users\stew_da\Desktop\DLR_presentations\current_work\images\Unbenan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81479"/>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 No inadvertent braking</a:t>
            </a:r>
            <a:endParaRPr lang="en-US" dirty="0"/>
          </a:p>
        </p:txBody>
      </p:sp>
      <p:sp>
        <p:nvSpPr>
          <p:cNvPr id="3" name="Content Placeholder 2"/>
          <p:cNvSpPr>
            <a:spLocks noGrp="1"/>
          </p:cNvSpPr>
          <p:nvPr>
            <p:ph idx="1"/>
          </p:nvPr>
        </p:nvSpPr>
        <p:spPr>
          <a:xfrm>
            <a:off x="762000" y="1600201"/>
            <a:ext cx="7924800" cy="1600200"/>
          </a:xfrm>
        </p:spPr>
        <p:txBody>
          <a:bodyPr/>
          <a:lstStyle/>
          <a:p>
            <a:pPr marL="0" indent="0">
              <a:buNone/>
            </a:pPr>
            <a:r>
              <a:rPr lang="en-US" dirty="0" smtClean="0"/>
              <a:t>Normal Operating Mode: </a:t>
            </a:r>
          </a:p>
          <a:p>
            <a:r>
              <a:rPr lang="en-US" dirty="0" smtClean="0"/>
              <a:t>Mechanical pedal pressed (brakes commanded)</a:t>
            </a:r>
          </a:p>
          <a:p>
            <a:r>
              <a:rPr lang="en-US" dirty="0" smtClean="0"/>
              <a:t>Sensor on pedal converts to electrical signal</a:t>
            </a:r>
          </a:p>
          <a:p>
            <a:r>
              <a:rPr lang="en-US" dirty="0" smtClean="0"/>
              <a:t>Signal sent to BSCU to command brakes</a:t>
            </a:r>
          </a:p>
          <a:p>
            <a:endParaRPr lang="en-US" dirty="0"/>
          </a:p>
        </p:txBody>
      </p:sp>
      <p:pic>
        <p:nvPicPr>
          <p:cNvPr id="4" name="Picture 2" descr="C:\Users\stew_da\Desktop\DLR_presentations\current_work\images\Unbenan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480428"/>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Fault on the Pedal </a:t>
            </a:r>
            <a:r>
              <a:rPr lang="en-US" dirty="0"/>
              <a:t>S</a:t>
            </a:r>
            <a:r>
              <a:rPr lang="en-US" dirty="0" smtClean="0"/>
              <a:t>ensor </a:t>
            </a:r>
            <a:r>
              <a:rPr lang="en-US" dirty="0"/>
              <a:t>C</a:t>
            </a:r>
            <a:r>
              <a:rPr lang="en-US" dirty="0" smtClean="0"/>
              <a:t>omponent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568" y="2590800"/>
            <a:ext cx="8815263" cy="1600200"/>
          </a:xfrm>
        </p:spPr>
      </p:pic>
      <p:pic>
        <p:nvPicPr>
          <p:cNvPr id="4" name="Picture 2" descr="C:\Users\stew_da\Desktop\DLR_presentations\current_work\images\Unbenan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526169"/>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Fault Propagation</a:t>
            </a:r>
            <a:endParaRPr lang="en-US" dirty="0"/>
          </a:p>
        </p:txBody>
      </p:sp>
      <p:pic>
        <p:nvPicPr>
          <p:cNvPr id="4" name="Picture 2" descr="C:\Users\stew_da\Desktop\DLR_presentations\current_work\images\Unbenan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stew_da\Desktop\DLR_presentations\current_work\images\SA_appro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2057400"/>
            <a:ext cx="8458201" cy="3962400"/>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p:cNvSpPr/>
          <p:nvPr/>
        </p:nvSpPr>
        <p:spPr>
          <a:xfrm>
            <a:off x="304799" y="5715000"/>
            <a:ext cx="190500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80274912"/>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Sensor </a:t>
            </a:r>
            <a:r>
              <a:rPr lang="en-US" dirty="0"/>
              <a:t>F</a:t>
            </a:r>
            <a:r>
              <a:rPr lang="en-US" dirty="0" smtClean="0"/>
              <a:t>ault</a:t>
            </a:r>
            <a:endParaRPr lang="en-US" dirty="0"/>
          </a:p>
        </p:txBody>
      </p:sp>
      <p:sp>
        <p:nvSpPr>
          <p:cNvPr id="3" name="Content Placeholder 2"/>
          <p:cNvSpPr>
            <a:spLocks noGrp="1"/>
          </p:cNvSpPr>
          <p:nvPr>
            <p:ph idx="1"/>
          </p:nvPr>
        </p:nvSpPr>
        <p:spPr/>
        <p:txBody>
          <a:bodyPr/>
          <a:lstStyle/>
          <a:p>
            <a:r>
              <a:rPr lang="en-US" dirty="0" smtClean="0"/>
              <a:t>Mechanical pedal is not pressed</a:t>
            </a:r>
          </a:p>
          <a:p>
            <a:r>
              <a:rPr lang="en-US" dirty="0" smtClean="0"/>
              <a:t>Inverted Boolean failure on sensor activated</a:t>
            </a:r>
          </a:p>
          <a:p>
            <a:r>
              <a:rPr lang="en-US" dirty="0" smtClean="0"/>
              <a:t>Electrical signal is true and braking is commanded through BSCU</a:t>
            </a:r>
          </a:p>
          <a:p>
            <a:r>
              <a:rPr lang="en-US" dirty="0" smtClean="0"/>
              <a:t>Top level lemma fails (Unintentional braking occurs)</a:t>
            </a:r>
            <a:endParaRPr lang="en-US" dirty="0"/>
          </a:p>
        </p:txBody>
      </p:sp>
      <p:pic>
        <p:nvPicPr>
          <p:cNvPr id="4" name="Picture 2" descr="C:\Users\stew_da\Desktop\DLR_presentations\current_work\images\Unbenan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05141"/>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Current Support</a:t>
            </a:r>
            <a:endParaRPr lang="de-DE" dirty="0"/>
          </a:p>
        </p:txBody>
      </p:sp>
      <p:sp>
        <p:nvSpPr>
          <p:cNvPr id="3" name="Inhaltsplatzhalter 2"/>
          <p:cNvSpPr>
            <a:spLocks noGrp="1"/>
          </p:cNvSpPr>
          <p:nvPr>
            <p:ph idx="1"/>
          </p:nvPr>
        </p:nvSpPr>
        <p:spPr/>
        <p:txBody>
          <a:bodyPr/>
          <a:lstStyle/>
          <a:p>
            <a:r>
              <a:rPr lang="de-DE" dirty="0" smtClean="0"/>
              <a:t>Maximum number of faults </a:t>
            </a:r>
          </a:p>
          <a:p>
            <a:r>
              <a:rPr lang="de-DE" dirty="0" smtClean="0"/>
              <a:t>Probabilistic analysis</a:t>
            </a:r>
          </a:p>
          <a:p>
            <a:r>
              <a:rPr lang="de-DE" dirty="0" smtClean="0"/>
              <a:t>Hardware and software faults</a:t>
            </a:r>
            <a:endParaRPr lang="de-DE" dirty="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26</a:t>
            </a:fld>
            <a:endParaRPr lang="en-US" dirty="0"/>
          </a:p>
        </p:txBody>
      </p:sp>
      <p:pic>
        <p:nvPicPr>
          <p:cNvPr id="5" name="Picture 2" descr="C:\Users\stew_da\Desktop\DLR_presentations\current_work\images\Unbenan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251690"/>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Future Work</a:t>
            </a:r>
            <a:endParaRPr lang="de-DE" dirty="0"/>
          </a:p>
        </p:txBody>
      </p:sp>
      <p:sp>
        <p:nvSpPr>
          <p:cNvPr id="3" name="Inhaltsplatzhalter 2"/>
          <p:cNvSpPr>
            <a:spLocks noGrp="1"/>
          </p:cNvSpPr>
          <p:nvPr>
            <p:ph idx="1"/>
          </p:nvPr>
        </p:nvSpPr>
        <p:spPr/>
        <p:txBody>
          <a:bodyPr/>
          <a:lstStyle/>
          <a:p>
            <a:r>
              <a:rPr lang="de-DE" dirty="0" smtClean="0"/>
              <a:t>Fault Tree Generation</a:t>
            </a:r>
          </a:p>
          <a:p>
            <a:r>
              <a:rPr lang="de-DE" dirty="0" smtClean="0"/>
              <a:t>Transient </a:t>
            </a:r>
            <a:r>
              <a:rPr lang="de-DE" dirty="0" err="1" smtClean="0"/>
              <a:t>Faults</a:t>
            </a:r>
            <a:endParaRPr lang="de-DE" dirty="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27</a:t>
            </a:fld>
            <a:endParaRPr lang="en-US" dirty="0"/>
          </a:p>
        </p:txBody>
      </p:sp>
      <p:pic>
        <p:nvPicPr>
          <p:cNvPr id="5" name="Picture 2" descr="C:\Users\stew_da\Desktop\DLR_presentations\current_work\images\Unbenan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893035"/>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C:\Users\stew_da\Desktop\DLR_presentations\current_work\images\Unbenan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2349500"/>
            <a:ext cx="8229600" cy="3776663"/>
          </a:xfrm>
        </p:spPr>
        <p:txBody>
          <a:bodyPr/>
          <a:lstStyle/>
          <a:p>
            <a:r>
              <a:rPr lang="de-DE" dirty="0" smtClean="0"/>
              <a:t>Master in Mathematik : 2015</a:t>
            </a:r>
          </a:p>
          <a:p>
            <a:r>
              <a:rPr lang="de-DE" dirty="0" smtClean="0"/>
              <a:t>Doktorarbeit in Informatik : Universität von Minnesota</a:t>
            </a:r>
            <a:endParaRPr lang="en-US" dirty="0"/>
          </a:p>
        </p:txBody>
      </p:sp>
    </p:spTree>
    <p:extLst>
      <p:ext uri="{BB962C8B-B14F-4D97-AF65-F5344CB8AC3E}">
        <p14:creationId xmlns:p14="http://schemas.microsoft.com/office/powerpoint/2010/main" val="58043803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title"/>
          </p:nvPr>
        </p:nvSpPr>
        <p:spPr/>
        <p:txBody>
          <a:bodyPr/>
          <a:lstStyle/>
          <a:p>
            <a:r>
              <a:rPr lang="en-US" altLang="en-US" dirty="0"/>
              <a:t>Motivation</a:t>
            </a:r>
          </a:p>
        </p:txBody>
      </p:sp>
      <p:grpSp>
        <p:nvGrpSpPr>
          <p:cNvPr id="3" name="Group 32"/>
          <p:cNvGrpSpPr>
            <a:grpSpLocks/>
          </p:cNvGrpSpPr>
          <p:nvPr/>
        </p:nvGrpSpPr>
        <p:grpSpPr bwMode="auto">
          <a:xfrm>
            <a:off x="207963" y="3733800"/>
            <a:ext cx="2840037" cy="2428875"/>
            <a:chOff x="131" y="2352"/>
            <a:chExt cx="1789" cy="1530"/>
          </a:xfrm>
        </p:grpSpPr>
        <p:graphicFrame>
          <p:nvGraphicFramePr>
            <p:cNvPr id="86018" name="Object 2"/>
            <p:cNvGraphicFramePr>
              <a:graphicFrameLocks noChangeAspect="1"/>
            </p:cNvGraphicFramePr>
            <p:nvPr/>
          </p:nvGraphicFramePr>
          <p:xfrm>
            <a:off x="131" y="2496"/>
            <a:ext cx="1789" cy="1386"/>
          </p:xfrm>
          <a:graphic>
            <a:graphicData uri="http://schemas.openxmlformats.org/presentationml/2006/ole">
              <mc:AlternateContent xmlns:mc="http://schemas.openxmlformats.org/markup-compatibility/2006">
                <mc:Choice xmlns:v="urn:schemas-microsoft-com:vml" Requires="v">
                  <p:oleObj spid="_x0000_s5136" name="Visio" r:id="rId4" imgW="7073900" imgH="5549900" progId="">
                    <p:embed/>
                  </p:oleObj>
                </mc:Choice>
                <mc:Fallback>
                  <p:oleObj name="Visio" r:id="rId4" imgW="7073900" imgH="5549900" progId="">
                    <p:embed/>
                    <p:pic>
                      <p:nvPicPr>
                        <p:cNvPr id="8601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 y="2496"/>
                          <a:ext cx="1789" cy="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9" name="Line 13"/>
            <p:cNvSpPr>
              <a:spLocks noChangeShapeType="1"/>
            </p:cNvSpPr>
            <p:nvPr/>
          </p:nvSpPr>
          <p:spPr bwMode="auto">
            <a:xfrm>
              <a:off x="720" y="2352"/>
              <a:ext cx="96" cy="336"/>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grpSp>
      <p:grpSp>
        <p:nvGrpSpPr>
          <p:cNvPr id="4" name="Group 33"/>
          <p:cNvGrpSpPr>
            <a:grpSpLocks/>
          </p:cNvGrpSpPr>
          <p:nvPr/>
        </p:nvGrpSpPr>
        <p:grpSpPr bwMode="auto">
          <a:xfrm>
            <a:off x="7010400" y="3810000"/>
            <a:ext cx="1524000" cy="2438400"/>
            <a:chOff x="4416" y="2400"/>
            <a:chExt cx="890" cy="1536"/>
          </a:xfrm>
        </p:grpSpPr>
        <p:pic>
          <p:nvPicPr>
            <p:cNvPr id="86024"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6" y="2832"/>
              <a:ext cx="890" cy="1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6034" name="Line 18"/>
            <p:cNvSpPr>
              <a:spLocks noChangeShapeType="1"/>
            </p:cNvSpPr>
            <p:nvPr/>
          </p:nvSpPr>
          <p:spPr bwMode="auto">
            <a:xfrm flipH="1">
              <a:off x="4944" y="2400"/>
              <a:ext cx="144" cy="288"/>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grpSp>
      <p:grpSp>
        <p:nvGrpSpPr>
          <p:cNvPr id="5" name="Group 29"/>
          <p:cNvGrpSpPr>
            <a:grpSpLocks/>
          </p:cNvGrpSpPr>
          <p:nvPr/>
        </p:nvGrpSpPr>
        <p:grpSpPr bwMode="auto">
          <a:xfrm>
            <a:off x="2514600" y="1295400"/>
            <a:ext cx="4038600" cy="990600"/>
            <a:chOff x="1584" y="816"/>
            <a:chExt cx="2544" cy="624"/>
          </a:xfrm>
        </p:grpSpPr>
        <p:sp>
          <p:nvSpPr>
            <p:cNvPr id="86020" name="Document"/>
            <p:cNvSpPr>
              <a:spLocks noEditPoints="1" noChangeArrowheads="1"/>
            </p:cNvSpPr>
            <p:nvPr/>
          </p:nvSpPr>
          <p:spPr bwMode="auto">
            <a:xfrm>
              <a:off x="1584" y="816"/>
              <a:ext cx="338" cy="554"/>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dirty="0"/>
            </a:p>
          </p:txBody>
        </p:sp>
        <p:pic>
          <p:nvPicPr>
            <p:cNvPr id="86021"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64" y="816"/>
              <a:ext cx="450" cy="564"/>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022" name="Documents"/>
            <p:cNvSpPr>
              <a:spLocks noEditPoints="1" noChangeArrowheads="1"/>
            </p:cNvSpPr>
            <p:nvPr/>
          </p:nvSpPr>
          <p:spPr bwMode="auto">
            <a:xfrm>
              <a:off x="3696" y="816"/>
              <a:ext cx="432" cy="624"/>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dirty="0"/>
            </a:p>
          </p:txBody>
        </p:sp>
        <p:sp>
          <p:nvSpPr>
            <p:cNvPr id="86035" name="Text Box 19"/>
            <p:cNvSpPr txBox="1">
              <a:spLocks noChangeArrowheads="1"/>
            </p:cNvSpPr>
            <p:nvPr/>
          </p:nvSpPr>
          <p:spPr bwMode="auto">
            <a:xfrm>
              <a:off x="2544" y="912"/>
              <a:ext cx="1127"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20000"/>
                </a:spcBef>
                <a:buClr>
                  <a:srgbClr val="FFD300"/>
                </a:buClr>
                <a:buSzPct val="59000"/>
                <a:buFont typeface="Monotype Sorts" pitchFamily="2" charset="2"/>
                <a:buNone/>
              </a:pPr>
              <a:r>
                <a:rPr lang="en-US" altLang="en-US" sz="1400" b="1" dirty="0"/>
                <a:t>Requirements and </a:t>
              </a:r>
            </a:p>
            <a:p>
              <a:pPr algn="ctr" eaLnBrk="0" hangingPunct="0">
                <a:spcBef>
                  <a:spcPct val="20000"/>
                </a:spcBef>
                <a:buClr>
                  <a:srgbClr val="FFD300"/>
                </a:buClr>
                <a:buSzPct val="59000"/>
                <a:buFont typeface="Monotype Sorts" pitchFamily="2" charset="2"/>
                <a:buNone/>
              </a:pPr>
              <a:r>
                <a:rPr lang="en-US" altLang="en-US" sz="1400" b="1" dirty="0"/>
                <a:t>Design Documents</a:t>
              </a:r>
            </a:p>
          </p:txBody>
        </p:sp>
      </p:grpSp>
      <p:grpSp>
        <p:nvGrpSpPr>
          <p:cNvPr id="6" name="Group 34"/>
          <p:cNvGrpSpPr>
            <a:grpSpLocks/>
          </p:cNvGrpSpPr>
          <p:nvPr/>
        </p:nvGrpSpPr>
        <p:grpSpPr bwMode="auto">
          <a:xfrm>
            <a:off x="2667000" y="4622800"/>
            <a:ext cx="4114800" cy="1854200"/>
            <a:chOff x="1680" y="2912"/>
            <a:chExt cx="2592" cy="1168"/>
          </a:xfrm>
        </p:grpSpPr>
        <p:pic>
          <p:nvPicPr>
            <p:cNvPr id="86023" name="Picture 7" descr="MCj0230987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08" y="2912"/>
              <a:ext cx="1584" cy="1168"/>
            </a:xfrm>
            <a:prstGeom prst="rect">
              <a:avLst/>
            </a:prstGeom>
            <a:noFill/>
            <a:extLst>
              <a:ext uri="{909E8E84-426E-40DD-AFC4-6F175D3DCCD1}">
                <a14:hiddenFill xmlns:a14="http://schemas.microsoft.com/office/drawing/2010/main">
                  <a:solidFill>
                    <a:srgbClr val="FFFFFF"/>
                  </a:solidFill>
                </a14:hiddenFill>
              </a:ext>
            </a:extLst>
          </p:spPr>
        </p:pic>
        <p:sp>
          <p:nvSpPr>
            <p:cNvPr id="86037" name="Line 21"/>
            <p:cNvSpPr>
              <a:spLocks noChangeShapeType="1"/>
            </p:cNvSpPr>
            <p:nvPr/>
          </p:nvSpPr>
          <p:spPr bwMode="auto">
            <a:xfrm rot="-10800000" flipH="1" flipV="1">
              <a:off x="1680" y="3312"/>
              <a:ext cx="480" cy="96"/>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38" name="Line 22"/>
            <p:cNvSpPr>
              <a:spLocks noChangeShapeType="1"/>
            </p:cNvSpPr>
            <p:nvPr/>
          </p:nvSpPr>
          <p:spPr bwMode="auto">
            <a:xfrm rot="10800000" flipV="1">
              <a:off x="3840" y="3360"/>
              <a:ext cx="432" cy="96"/>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grpSp>
      <p:grpSp>
        <p:nvGrpSpPr>
          <p:cNvPr id="7" name="Group 30"/>
          <p:cNvGrpSpPr>
            <a:grpSpLocks/>
          </p:cNvGrpSpPr>
          <p:nvPr/>
        </p:nvGrpSpPr>
        <p:grpSpPr bwMode="auto">
          <a:xfrm>
            <a:off x="228600" y="1735138"/>
            <a:ext cx="5638800" cy="1971675"/>
            <a:chOff x="144" y="1093"/>
            <a:chExt cx="3552" cy="1242"/>
          </a:xfrm>
        </p:grpSpPr>
        <p:pic>
          <p:nvPicPr>
            <p:cNvPr id="86025" name="Picture 9" descr="MCj0295560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2" y="1584"/>
              <a:ext cx="936" cy="751"/>
            </a:xfrm>
            <a:prstGeom prst="rect">
              <a:avLst/>
            </a:prstGeom>
            <a:noFill/>
            <a:extLst>
              <a:ext uri="{909E8E84-426E-40DD-AFC4-6F175D3DCCD1}">
                <a14:hiddenFill xmlns:a14="http://schemas.microsoft.com/office/drawing/2010/main">
                  <a:solidFill>
                    <a:srgbClr val="FFFFFF"/>
                  </a:solidFill>
                </a14:hiddenFill>
              </a:ext>
            </a:extLst>
          </p:spPr>
        </p:pic>
        <p:sp>
          <p:nvSpPr>
            <p:cNvPr id="86026" name="Line 10"/>
            <p:cNvSpPr>
              <a:spLocks noChangeShapeType="1"/>
            </p:cNvSpPr>
            <p:nvPr/>
          </p:nvSpPr>
          <p:spPr bwMode="auto">
            <a:xfrm flipH="1">
              <a:off x="1008" y="1392"/>
              <a:ext cx="576" cy="288"/>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27" name="Line 11"/>
            <p:cNvSpPr>
              <a:spLocks noChangeShapeType="1"/>
            </p:cNvSpPr>
            <p:nvPr/>
          </p:nvSpPr>
          <p:spPr bwMode="auto">
            <a:xfrm flipH="1">
              <a:off x="1152" y="1392"/>
              <a:ext cx="1104" cy="432"/>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28" name="Line 12"/>
            <p:cNvSpPr>
              <a:spLocks noChangeShapeType="1"/>
            </p:cNvSpPr>
            <p:nvPr/>
          </p:nvSpPr>
          <p:spPr bwMode="auto">
            <a:xfrm flipH="1">
              <a:off x="1152" y="1440"/>
              <a:ext cx="2544" cy="528"/>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41" name="Text Box 25"/>
            <p:cNvSpPr txBox="1">
              <a:spLocks noChangeArrowheads="1"/>
            </p:cNvSpPr>
            <p:nvPr/>
          </p:nvSpPr>
          <p:spPr bwMode="auto">
            <a:xfrm>
              <a:off x="144" y="1093"/>
              <a:ext cx="816"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en-US" sz="1600" b="1" dirty="0"/>
                <a:t>Safety </a:t>
              </a:r>
            </a:p>
            <a:p>
              <a:pPr algn="ctr">
                <a:spcBef>
                  <a:spcPct val="50000"/>
                </a:spcBef>
              </a:pPr>
              <a:r>
                <a:rPr lang="en-US" altLang="en-US" sz="1600" b="1" dirty="0"/>
                <a:t>Analyst A</a:t>
              </a:r>
            </a:p>
          </p:txBody>
        </p:sp>
      </p:grpSp>
      <p:grpSp>
        <p:nvGrpSpPr>
          <p:cNvPr id="8" name="Group 31"/>
          <p:cNvGrpSpPr>
            <a:grpSpLocks/>
          </p:cNvGrpSpPr>
          <p:nvPr/>
        </p:nvGrpSpPr>
        <p:grpSpPr bwMode="auto">
          <a:xfrm>
            <a:off x="2895600" y="1735138"/>
            <a:ext cx="5905500" cy="1971675"/>
            <a:chOff x="1824" y="1093"/>
            <a:chExt cx="3720" cy="1242"/>
          </a:xfrm>
        </p:grpSpPr>
        <p:sp>
          <p:nvSpPr>
            <p:cNvPr id="86031" name="Line 15"/>
            <p:cNvSpPr>
              <a:spLocks noChangeShapeType="1"/>
            </p:cNvSpPr>
            <p:nvPr/>
          </p:nvSpPr>
          <p:spPr bwMode="auto">
            <a:xfrm>
              <a:off x="1824" y="1488"/>
              <a:ext cx="2688" cy="576"/>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33" name="Line 17"/>
            <p:cNvSpPr>
              <a:spLocks noChangeShapeType="1"/>
            </p:cNvSpPr>
            <p:nvPr/>
          </p:nvSpPr>
          <p:spPr bwMode="auto">
            <a:xfrm>
              <a:off x="2544" y="1344"/>
              <a:ext cx="2064" cy="576"/>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pic>
          <p:nvPicPr>
            <p:cNvPr id="86030" name="Picture 14" descr="MCj0295560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08" y="1584"/>
              <a:ext cx="936" cy="751"/>
            </a:xfrm>
            <a:prstGeom prst="rect">
              <a:avLst/>
            </a:prstGeom>
            <a:noFill/>
            <a:extLst>
              <a:ext uri="{909E8E84-426E-40DD-AFC4-6F175D3DCCD1}">
                <a14:hiddenFill xmlns:a14="http://schemas.microsoft.com/office/drawing/2010/main">
                  <a:solidFill>
                    <a:srgbClr val="FFFFFF"/>
                  </a:solidFill>
                </a14:hiddenFill>
              </a:ext>
            </a:extLst>
          </p:spPr>
        </p:pic>
        <p:sp>
          <p:nvSpPr>
            <p:cNvPr id="86032" name="Line 16"/>
            <p:cNvSpPr>
              <a:spLocks noChangeShapeType="1"/>
            </p:cNvSpPr>
            <p:nvPr/>
          </p:nvSpPr>
          <p:spPr bwMode="auto">
            <a:xfrm>
              <a:off x="4224" y="1488"/>
              <a:ext cx="336" cy="192"/>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42" name="Text Box 26"/>
            <p:cNvSpPr txBox="1">
              <a:spLocks noChangeArrowheads="1"/>
            </p:cNvSpPr>
            <p:nvPr/>
          </p:nvSpPr>
          <p:spPr bwMode="auto">
            <a:xfrm>
              <a:off x="4704" y="1093"/>
              <a:ext cx="816"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en-US" sz="1600" b="1" dirty="0"/>
                <a:t>Safety </a:t>
              </a:r>
            </a:p>
            <a:p>
              <a:pPr algn="ctr">
                <a:spcBef>
                  <a:spcPct val="50000"/>
                </a:spcBef>
              </a:pPr>
              <a:r>
                <a:rPr lang="en-US" altLang="en-US" sz="1600" b="1" dirty="0"/>
                <a:t>Analyst B</a:t>
              </a:r>
            </a:p>
          </p:txBody>
        </p:sp>
      </p:grpSp>
      <p:grpSp>
        <p:nvGrpSpPr>
          <p:cNvPr id="9" name="Group 36"/>
          <p:cNvGrpSpPr>
            <a:grpSpLocks/>
          </p:cNvGrpSpPr>
          <p:nvPr/>
        </p:nvGrpSpPr>
        <p:grpSpPr bwMode="auto">
          <a:xfrm>
            <a:off x="2093912" y="3276600"/>
            <a:ext cx="5526088" cy="1101725"/>
            <a:chOff x="1552" y="2074"/>
            <a:chExt cx="3481" cy="694"/>
          </a:xfrm>
        </p:grpSpPr>
        <p:sp>
          <p:nvSpPr>
            <p:cNvPr id="86040" name="Text Box 24"/>
            <p:cNvSpPr txBox="1">
              <a:spLocks noChangeArrowheads="1"/>
            </p:cNvSpPr>
            <p:nvPr/>
          </p:nvSpPr>
          <p:spPr bwMode="auto">
            <a:xfrm>
              <a:off x="1552" y="2074"/>
              <a:ext cx="2086"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700" b="1" dirty="0">
                  <a:latin typeface="+mn-lt"/>
                </a:rPr>
                <a:t>System Safety Analysis is</a:t>
              </a:r>
            </a:p>
          </p:txBody>
        </p:sp>
        <p:sp>
          <p:nvSpPr>
            <p:cNvPr id="86043" name="Text Box 27"/>
            <p:cNvSpPr txBox="1">
              <a:spLocks noChangeArrowheads="1"/>
            </p:cNvSpPr>
            <p:nvPr/>
          </p:nvSpPr>
          <p:spPr bwMode="auto">
            <a:xfrm>
              <a:off x="1696" y="2305"/>
              <a:ext cx="277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700" b="1" dirty="0">
                  <a:latin typeface="+mn-lt"/>
                </a:rPr>
                <a:t>- Based on Informal Specifications</a:t>
              </a:r>
            </a:p>
          </p:txBody>
        </p:sp>
        <p:sp>
          <p:nvSpPr>
            <p:cNvPr id="86044" name="Text Box 28"/>
            <p:cNvSpPr txBox="1">
              <a:spLocks noChangeArrowheads="1"/>
            </p:cNvSpPr>
            <p:nvPr/>
          </p:nvSpPr>
          <p:spPr bwMode="auto">
            <a:xfrm>
              <a:off x="1696" y="2545"/>
              <a:ext cx="3337"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700" b="1" dirty="0">
                  <a:latin typeface="+mn-lt"/>
                </a:rPr>
                <a:t>- Highly Dependent on Skill of the Analyst</a:t>
              </a:r>
            </a:p>
          </p:txBody>
        </p:sp>
      </p:grpSp>
      <p:pic>
        <p:nvPicPr>
          <p:cNvPr id="34" name="Picture 2" descr="C:\Users\stew_da\Desktop\DLR_presentations\current_work\images\Unbenannt.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2845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0" name="Rectangle 4"/>
          <p:cNvSpPr>
            <a:spLocks noGrp="1" noChangeArrowheads="1"/>
          </p:cNvSpPr>
          <p:nvPr>
            <p:ph type="title"/>
          </p:nvPr>
        </p:nvSpPr>
        <p:spPr/>
        <p:txBody>
          <a:bodyPr/>
          <a:lstStyle/>
          <a:p>
            <a:r>
              <a:rPr lang="en-US" altLang="en-US" dirty="0"/>
              <a:t>Model-Based Development</a:t>
            </a:r>
          </a:p>
        </p:txBody>
      </p:sp>
      <p:grpSp>
        <p:nvGrpSpPr>
          <p:cNvPr id="3" name="Group 14"/>
          <p:cNvGrpSpPr>
            <a:grpSpLocks/>
          </p:cNvGrpSpPr>
          <p:nvPr/>
        </p:nvGrpSpPr>
        <p:grpSpPr bwMode="auto">
          <a:xfrm>
            <a:off x="609600" y="1600200"/>
            <a:ext cx="4800600" cy="4724400"/>
            <a:chOff x="384" y="1008"/>
            <a:chExt cx="3024" cy="2976"/>
          </a:xfrm>
        </p:grpSpPr>
        <p:grpSp>
          <p:nvGrpSpPr>
            <p:cNvPr id="4" name="Group 5"/>
            <p:cNvGrpSpPr>
              <a:grpSpLocks/>
            </p:cNvGrpSpPr>
            <p:nvPr/>
          </p:nvGrpSpPr>
          <p:grpSpPr bwMode="auto">
            <a:xfrm>
              <a:off x="384" y="1008"/>
              <a:ext cx="3024" cy="2232"/>
              <a:chOff x="3120" y="960"/>
              <a:chExt cx="2476" cy="1752"/>
            </a:xfrm>
          </p:grpSpPr>
          <p:graphicFrame>
            <p:nvGraphicFramePr>
              <p:cNvPr id="234502" name="Object 6"/>
              <p:cNvGraphicFramePr>
                <a:graphicFrameLocks noChangeAspect="1"/>
              </p:cNvGraphicFramePr>
              <p:nvPr/>
            </p:nvGraphicFramePr>
            <p:xfrm>
              <a:off x="3120" y="960"/>
              <a:ext cx="2476" cy="1752"/>
            </p:xfrm>
            <a:graphic>
              <a:graphicData uri="http://schemas.openxmlformats.org/presentationml/2006/ole">
                <mc:AlternateContent xmlns:mc="http://schemas.openxmlformats.org/markup-compatibility/2006">
                  <mc:Choice xmlns:v="urn:schemas-microsoft-com:vml" Requires="v">
                    <p:oleObj spid="_x0000_s3179" name="VISIO" r:id="rId4" imgW="3937000" imgH="2781300" progId="">
                      <p:embed/>
                    </p:oleObj>
                  </mc:Choice>
                  <mc:Fallback>
                    <p:oleObj name="VISIO" r:id="rId4" imgW="3937000" imgH="27813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960"/>
                            <a:ext cx="2476" cy="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03" name="Object 7" descr="c2sdocs"/>
              <p:cNvGraphicFramePr>
                <a:graphicFrameLocks noChangeAspect="1"/>
              </p:cNvGraphicFramePr>
              <p:nvPr/>
            </p:nvGraphicFramePr>
            <p:xfrm>
              <a:off x="3967" y="1392"/>
              <a:ext cx="737" cy="756"/>
            </p:xfrm>
            <a:graphic>
              <a:graphicData uri="http://schemas.openxmlformats.org/presentationml/2006/ole">
                <mc:AlternateContent xmlns:mc="http://schemas.openxmlformats.org/markup-compatibility/2006">
                  <mc:Choice xmlns:v="urn:schemas-microsoft-com:vml" Requires="v">
                    <p:oleObj spid="_x0000_s3180" name="VISIO" r:id="rId6" imgW="2336800" imgH="2108200" progId="">
                      <p:embed/>
                    </p:oleObj>
                  </mc:Choice>
                  <mc:Fallback>
                    <p:oleObj name="VISIO" r:id="rId6" imgW="2336800" imgH="21082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11728" t="8691" r="11728" b="4346"/>
                          <a:stretch>
                            <a:fillRect/>
                          </a:stretch>
                        </p:blipFill>
                        <p:spPr bwMode="auto">
                          <a:xfrm>
                            <a:off x="3967" y="1392"/>
                            <a:ext cx="737" cy="7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4508" name="Text Box 12"/>
            <p:cNvSpPr txBox="1">
              <a:spLocks noChangeArrowheads="1"/>
            </p:cNvSpPr>
            <p:nvPr/>
          </p:nvSpPr>
          <p:spPr bwMode="auto">
            <a:xfrm>
              <a:off x="924" y="3344"/>
              <a:ext cx="1901"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2000" b="1" dirty="0">
                  <a:solidFill>
                    <a:schemeClr val="tx2"/>
                  </a:solidFill>
                  <a:latin typeface="+mn-lt"/>
                </a:rPr>
                <a:t>We Base the Entire </a:t>
              </a:r>
            </a:p>
            <a:p>
              <a:pPr algn="ctr"/>
              <a:r>
                <a:rPr lang="en-US" altLang="en-US" sz="2000" b="1" dirty="0">
                  <a:solidFill>
                    <a:schemeClr val="tx2"/>
                  </a:solidFill>
                  <a:latin typeface="+mn-lt"/>
                </a:rPr>
                <a:t>Development Cycle</a:t>
              </a:r>
            </a:p>
            <a:p>
              <a:pPr algn="ctr"/>
              <a:r>
                <a:rPr lang="en-US" altLang="en-US" sz="2000" b="1" dirty="0">
                  <a:solidFill>
                    <a:schemeClr val="tx2"/>
                  </a:solidFill>
                  <a:latin typeface="+mn-lt"/>
                </a:rPr>
                <a:t>Around the Model</a:t>
              </a:r>
            </a:p>
          </p:txBody>
        </p:sp>
      </p:grpSp>
      <p:grpSp>
        <p:nvGrpSpPr>
          <p:cNvPr id="5" name="Group 15"/>
          <p:cNvGrpSpPr>
            <a:grpSpLocks/>
          </p:cNvGrpSpPr>
          <p:nvPr/>
        </p:nvGrpSpPr>
        <p:grpSpPr bwMode="auto">
          <a:xfrm>
            <a:off x="5562601" y="2184400"/>
            <a:ext cx="3271838" cy="3140075"/>
            <a:chOff x="3504" y="1376"/>
            <a:chExt cx="2061" cy="1978"/>
          </a:xfrm>
        </p:grpSpPr>
        <p:graphicFrame>
          <p:nvGraphicFramePr>
            <p:cNvPr id="234505" name="Object 9"/>
            <p:cNvGraphicFramePr>
              <a:graphicFrameLocks noChangeAspect="1"/>
            </p:cNvGraphicFramePr>
            <p:nvPr/>
          </p:nvGraphicFramePr>
          <p:xfrm>
            <a:off x="3648" y="1968"/>
            <a:ext cx="1789" cy="1386"/>
          </p:xfrm>
          <a:graphic>
            <a:graphicData uri="http://schemas.openxmlformats.org/presentationml/2006/ole">
              <mc:AlternateContent xmlns:mc="http://schemas.openxmlformats.org/markup-compatibility/2006">
                <mc:Choice xmlns:v="urn:schemas-microsoft-com:vml" Requires="v">
                  <p:oleObj spid="_x0000_s3181" name="Visio" r:id="rId8" imgW="7073900" imgH="5549900" progId="">
                    <p:embed/>
                  </p:oleObj>
                </mc:Choice>
                <mc:Fallback>
                  <p:oleObj name="Visio" r:id="rId8" imgW="7073900" imgH="554990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8" y="1968"/>
                          <a:ext cx="1789" cy="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4507" name="AutoShape 11"/>
            <p:cNvSpPr>
              <a:spLocks noChangeArrowheads="1"/>
            </p:cNvSpPr>
            <p:nvPr/>
          </p:nvSpPr>
          <p:spPr bwMode="auto">
            <a:xfrm rot="1303765">
              <a:off x="3504" y="2160"/>
              <a:ext cx="432" cy="288"/>
            </a:xfrm>
            <a:prstGeom prst="rightArrow">
              <a:avLst>
                <a:gd name="adj1" fmla="val 50000"/>
                <a:gd name="adj2" fmla="val 37500"/>
              </a:avLst>
            </a:prstGeom>
            <a:solidFill>
              <a:schemeClr val="tx2"/>
            </a:solidFill>
            <a:ln w="17526"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34509" name="Text Box 13"/>
            <p:cNvSpPr txBox="1">
              <a:spLocks noChangeArrowheads="1"/>
            </p:cNvSpPr>
            <p:nvPr/>
          </p:nvSpPr>
          <p:spPr bwMode="auto">
            <a:xfrm>
              <a:off x="3959" y="1376"/>
              <a:ext cx="160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2000" b="1" dirty="0">
                  <a:solidFill>
                    <a:schemeClr val="tx2"/>
                  </a:solidFill>
                  <a:latin typeface="+mn-lt"/>
                </a:rPr>
                <a:t>Why Not the</a:t>
              </a:r>
            </a:p>
            <a:p>
              <a:pPr algn="ctr"/>
              <a:r>
                <a:rPr lang="en-US" altLang="en-US" sz="2000" b="1" dirty="0">
                  <a:solidFill>
                    <a:schemeClr val="tx2"/>
                  </a:solidFill>
                  <a:latin typeface="+mn-lt"/>
                </a:rPr>
                <a:t>Safety Analysis?</a:t>
              </a:r>
            </a:p>
          </p:txBody>
        </p:sp>
      </p:grpSp>
      <p:pic>
        <p:nvPicPr>
          <p:cNvPr id="12" name="Picture 2" descr="C:\Users\stew_da\Desktop\DLR_presentations\current_work\images\Unbenannt.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1578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5876" y="542926"/>
            <a:ext cx="7772400" cy="503237"/>
          </a:xfrm>
        </p:spPr>
        <p:txBody>
          <a:bodyPr/>
          <a:lstStyle/>
          <a:p>
            <a:r>
              <a:rPr lang="en-US" altLang="en-US" sz="2400" dirty="0"/>
              <a:t>Model-Based Safety Analysis</a:t>
            </a:r>
          </a:p>
        </p:txBody>
      </p:sp>
      <p:sp>
        <p:nvSpPr>
          <p:cNvPr id="154627" name="Rectangle 3"/>
          <p:cNvSpPr>
            <a:spLocks noGrp="1" noChangeArrowheads="1"/>
          </p:cNvSpPr>
          <p:nvPr>
            <p:ph type="body" idx="1"/>
          </p:nvPr>
        </p:nvSpPr>
        <p:spPr>
          <a:xfrm>
            <a:off x="254000" y="5130800"/>
            <a:ext cx="4559300" cy="374650"/>
          </a:xfrm>
        </p:spPr>
        <p:txBody>
          <a:bodyPr/>
          <a:lstStyle/>
          <a:p>
            <a:pPr>
              <a:lnSpc>
                <a:spcPct val="80000"/>
              </a:lnSpc>
              <a:buSzPct val="70000"/>
            </a:pPr>
            <a:r>
              <a:rPr lang="en-US" altLang="en-US" sz="1700" dirty="0"/>
              <a:t>Add Fault Model for Physical </a:t>
            </a:r>
            <a:r>
              <a:rPr lang="en-US" altLang="en-US" sz="1700" dirty="0" smtClean="0"/>
              <a:t>System</a:t>
            </a:r>
            <a:endParaRPr lang="en-US" altLang="en-US" sz="1700" dirty="0"/>
          </a:p>
        </p:txBody>
      </p:sp>
      <p:grpSp>
        <p:nvGrpSpPr>
          <p:cNvPr id="4" name="Group 4"/>
          <p:cNvGrpSpPr>
            <a:grpSpLocks/>
          </p:cNvGrpSpPr>
          <p:nvPr/>
        </p:nvGrpSpPr>
        <p:grpSpPr bwMode="auto">
          <a:xfrm>
            <a:off x="277813" y="2035175"/>
            <a:ext cx="1595437" cy="2438400"/>
            <a:chOff x="175" y="1282"/>
            <a:chExt cx="1005" cy="1536"/>
          </a:xfrm>
        </p:grpSpPr>
        <p:sp>
          <p:nvSpPr>
            <p:cNvPr id="154629" name="Rectangle 5"/>
            <p:cNvSpPr>
              <a:spLocks noChangeArrowheads="1"/>
            </p:cNvSpPr>
            <p:nvPr/>
          </p:nvSpPr>
          <p:spPr bwMode="auto">
            <a:xfrm>
              <a:off x="548" y="1296"/>
              <a:ext cx="343" cy="1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30" name="Rectangle 6"/>
            <p:cNvSpPr>
              <a:spLocks noChangeArrowheads="1"/>
            </p:cNvSpPr>
            <p:nvPr/>
          </p:nvSpPr>
          <p:spPr bwMode="auto">
            <a:xfrm>
              <a:off x="548" y="1282"/>
              <a:ext cx="630" cy="1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31" name="Line 7"/>
            <p:cNvSpPr>
              <a:spLocks noChangeShapeType="1"/>
            </p:cNvSpPr>
            <p:nvPr/>
          </p:nvSpPr>
          <p:spPr bwMode="auto">
            <a:xfrm>
              <a:off x="396" y="1449"/>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32" name="Freeform 8"/>
            <p:cNvSpPr>
              <a:spLocks/>
            </p:cNvSpPr>
            <p:nvPr/>
          </p:nvSpPr>
          <p:spPr bwMode="auto">
            <a:xfrm>
              <a:off x="513" y="143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33" name="Line 9"/>
            <p:cNvSpPr>
              <a:spLocks noChangeShapeType="1"/>
            </p:cNvSpPr>
            <p:nvPr/>
          </p:nvSpPr>
          <p:spPr bwMode="auto">
            <a:xfrm>
              <a:off x="396" y="1644"/>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34" name="Freeform 10"/>
            <p:cNvSpPr>
              <a:spLocks/>
            </p:cNvSpPr>
            <p:nvPr/>
          </p:nvSpPr>
          <p:spPr bwMode="auto">
            <a:xfrm>
              <a:off x="513" y="1632"/>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35" name="Rectangle 11"/>
            <p:cNvSpPr>
              <a:spLocks noChangeArrowheads="1"/>
            </p:cNvSpPr>
            <p:nvPr/>
          </p:nvSpPr>
          <p:spPr bwMode="auto">
            <a:xfrm>
              <a:off x="257" y="1365"/>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A</a:t>
              </a:r>
              <a:endParaRPr lang="en-US" altLang="en-US" dirty="0"/>
            </a:p>
          </p:txBody>
        </p:sp>
        <p:sp>
          <p:nvSpPr>
            <p:cNvPr id="154636" name="Rectangle 12"/>
            <p:cNvSpPr>
              <a:spLocks noChangeArrowheads="1"/>
            </p:cNvSpPr>
            <p:nvPr/>
          </p:nvSpPr>
          <p:spPr bwMode="auto">
            <a:xfrm>
              <a:off x="291" y="1560"/>
              <a:ext cx="22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1</a:t>
              </a:r>
              <a:endParaRPr lang="en-US" altLang="en-US" dirty="0"/>
            </a:p>
          </p:txBody>
        </p:sp>
        <p:sp>
          <p:nvSpPr>
            <p:cNvPr id="154637" name="Rectangle 13"/>
            <p:cNvSpPr>
              <a:spLocks noChangeArrowheads="1"/>
            </p:cNvSpPr>
            <p:nvPr/>
          </p:nvSpPr>
          <p:spPr bwMode="auto">
            <a:xfrm>
              <a:off x="175" y="1876"/>
              <a:ext cx="33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Feed back </a:t>
              </a:r>
              <a:endParaRPr lang="en-US" altLang="en-US" dirty="0"/>
            </a:p>
          </p:txBody>
        </p:sp>
        <p:sp>
          <p:nvSpPr>
            <p:cNvPr id="154638" name="Rectangle 14"/>
            <p:cNvSpPr>
              <a:spLocks noChangeArrowheads="1"/>
            </p:cNvSpPr>
            <p:nvPr/>
          </p:nvSpPr>
          <p:spPr bwMode="auto">
            <a:xfrm>
              <a:off x="312" y="1770"/>
              <a:ext cx="1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a:t>
              </a:r>
              <a:endParaRPr lang="en-US" altLang="en-US" dirty="0"/>
            </a:p>
          </p:txBody>
        </p:sp>
        <p:sp>
          <p:nvSpPr>
            <p:cNvPr id="154639" name="Rectangle 15"/>
            <p:cNvSpPr>
              <a:spLocks noChangeArrowheads="1"/>
            </p:cNvSpPr>
            <p:nvPr/>
          </p:nvSpPr>
          <p:spPr bwMode="auto">
            <a:xfrm>
              <a:off x="706" y="1913"/>
              <a:ext cx="326"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40" name="Rectangle 16"/>
            <p:cNvSpPr>
              <a:spLocks noChangeArrowheads="1"/>
            </p:cNvSpPr>
            <p:nvPr/>
          </p:nvSpPr>
          <p:spPr bwMode="auto">
            <a:xfrm>
              <a:off x="642" y="2460"/>
              <a:ext cx="44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Fault Tolerant </a:t>
              </a:r>
              <a:endParaRPr lang="en-US" altLang="en-US" dirty="0"/>
            </a:p>
          </p:txBody>
        </p:sp>
        <p:sp>
          <p:nvSpPr>
            <p:cNvPr id="154641" name="Rectangle 17"/>
            <p:cNvSpPr>
              <a:spLocks noChangeArrowheads="1"/>
            </p:cNvSpPr>
            <p:nvPr/>
          </p:nvSpPr>
          <p:spPr bwMode="auto">
            <a:xfrm>
              <a:off x="657" y="2628"/>
              <a:ext cx="38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Control Unit </a:t>
              </a:r>
              <a:endParaRPr lang="en-US" altLang="en-US" dirty="0"/>
            </a:p>
          </p:txBody>
        </p:sp>
        <p:sp>
          <p:nvSpPr>
            <p:cNvPr id="154642" name="Rectangle 18"/>
            <p:cNvSpPr>
              <a:spLocks noChangeArrowheads="1"/>
            </p:cNvSpPr>
            <p:nvPr/>
          </p:nvSpPr>
          <p:spPr bwMode="auto">
            <a:xfrm>
              <a:off x="729" y="2741"/>
              <a:ext cx="25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BSCU )</a:t>
              </a:r>
              <a:endParaRPr lang="en-US" altLang="en-US" dirty="0"/>
            </a:p>
          </p:txBody>
        </p:sp>
        <p:sp>
          <p:nvSpPr>
            <p:cNvPr id="154643" name="Rectangle 19"/>
            <p:cNvSpPr>
              <a:spLocks noChangeArrowheads="1"/>
            </p:cNvSpPr>
            <p:nvPr/>
          </p:nvSpPr>
          <p:spPr bwMode="auto">
            <a:xfrm>
              <a:off x="625" y="2542"/>
              <a:ext cx="50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System </a:t>
              </a:r>
              <a:endParaRPr lang="en-US" altLang="en-US" dirty="0"/>
            </a:p>
          </p:txBody>
        </p:sp>
        <p:sp>
          <p:nvSpPr>
            <p:cNvPr id="154644" name="Rectangle 20"/>
            <p:cNvSpPr>
              <a:spLocks noChangeArrowheads="1"/>
            </p:cNvSpPr>
            <p:nvPr/>
          </p:nvSpPr>
          <p:spPr bwMode="auto">
            <a:xfrm>
              <a:off x="709" y="1365"/>
              <a:ext cx="327"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45" name="Rectangle 21"/>
            <p:cNvSpPr>
              <a:spLocks noChangeArrowheads="1"/>
            </p:cNvSpPr>
            <p:nvPr/>
          </p:nvSpPr>
          <p:spPr bwMode="auto">
            <a:xfrm>
              <a:off x="741" y="1492"/>
              <a:ext cx="2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A</a:t>
              </a:r>
              <a:endParaRPr lang="en-US" altLang="en-US" sz="900" dirty="0"/>
            </a:p>
          </p:txBody>
        </p:sp>
        <p:sp>
          <p:nvSpPr>
            <p:cNvPr id="154646" name="Line 22"/>
            <p:cNvSpPr>
              <a:spLocks noChangeShapeType="1"/>
            </p:cNvSpPr>
            <p:nvPr/>
          </p:nvSpPr>
          <p:spPr bwMode="auto">
            <a:xfrm>
              <a:off x="391" y="2258"/>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47" name="Freeform 23"/>
            <p:cNvSpPr>
              <a:spLocks/>
            </p:cNvSpPr>
            <p:nvPr/>
          </p:nvSpPr>
          <p:spPr bwMode="auto">
            <a:xfrm>
              <a:off x="508" y="224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48" name="Rectangle 24"/>
            <p:cNvSpPr>
              <a:spLocks noChangeArrowheads="1"/>
            </p:cNvSpPr>
            <p:nvPr/>
          </p:nvSpPr>
          <p:spPr bwMode="auto">
            <a:xfrm>
              <a:off x="252" y="2174"/>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B</a:t>
              </a:r>
              <a:endParaRPr lang="en-US" altLang="en-US" dirty="0"/>
            </a:p>
          </p:txBody>
        </p:sp>
        <p:sp>
          <p:nvSpPr>
            <p:cNvPr id="154649" name="Line 25"/>
            <p:cNvSpPr>
              <a:spLocks noChangeShapeType="1"/>
            </p:cNvSpPr>
            <p:nvPr/>
          </p:nvSpPr>
          <p:spPr bwMode="auto">
            <a:xfrm>
              <a:off x="556" y="144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0" name="Freeform 26"/>
            <p:cNvSpPr>
              <a:spLocks/>
            </p:cNvSpPr>
            <p:nvPr/>
          </p:nvSpPr>
          <p:spPr bwMode="auto">
            <a:xfrm>
              <a:off x="377" y="1816"/>
              <a:ext cx="171" cy="84"/>
            </a:xfrm>
            <a:custGeom>
              <a:avLst/>
              <a:gdLst>
                <a:gd name="T0" fmla="*/ 171 w 171"/>
                <a:gd name="T1" fmla="*/ 42 h 84"/>
                <a:gd name="T2" fmla="*/ 133 w 171"/>
                <a:gd name="T3" fmla="*/ 84 h 84"/>
                <a:gd name="T4" fmla="*/ 133 w 171"/>
                <a:gd name="T5" fmla="*/ 57 h 84"/>
                <a:gd name="T6" fmla="*/ 0 w 171"/>
                <a:gd name="T7" fmla="*/ 57 h 84"/>
                <a:gd name="T8" fmla="*/ 0 w 171"/>
                <a:gd name="T9" fmla="*/ 28 h 84"/>
                <a:gd name="T10" fmla="*/ 133 w 171"/>
                <a:gd name="T11" fmla="*/ 28 h 84"/>
                <a:gd name="T12" fmla="*/ 133 w 171"/>
                <a:gd name="T13" fmla="*/ 0 h 84"/>
                <a:gd name="T14" fmla="*/ 171 w 171"/>
                <a:gd name="T15" fmla="*/ 42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84">
                  <a:moveTo>
                    <a:pt x="171" y="42"/>
                  </a:moveTo>
                  <a:lnTo>
                    <a:pt x="133" y="84"/>
                  </a:lnTo>
                  <a:lnTo>
                    <a:pt x="133" y="57"/>
                  </a:lnTo>
                  <a:lnTo>
                    <a:pt x="0" y="57"/>
                  </a:lnTo>
                  <a:lnTo>
                    <a:pt x="0" y="28"/>
                  </a:lnTo>
                  <a:lnTo>
                    <a:pt x="133" y="28"/>
                  </a:lnTo>
                  <a:lnTo>
                    <a:pt x="133" y="0"/>
                  </a:lnTo>
                  <a:lnTo>
                    <a:pt x="171" y="42"/>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51" name="Line 27"/>
            <p:cNvSpPr>
              <a:spLocks noChangeShapeType="1"/>
            </p:cNvSpPr>
            <p:nvPr/>
          </p:nvSpPr>
          <p:spPr bwMode="auto">
            <a:xfrm>
              <a:off x="399" y="2121"/>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52" name="Freeform 28"/>
            <p:cNvSpPr>
              <a:spLocks/>
            </p:cNvSpPr>
            <p:nvPr/>
          </p:nvSpPr>
          <p:spPr bwMode="auto">
            <a:xfrm>
              <a:off x="516" y="2109"/>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53" name="Rectangle 29"/>
            <p:cNvSpPr>
              <a:spLocks noChangeArrowheads="1"/>
            </p:cNvSpPr>
            <p:nvPr/>
          </p:nvSpPr>
          <p:spPr bwMode="auto">
            <a:xfrm>
              <a:off x="294" y="2037"/>
              <a:ext cx="22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2</a:t>
              </a:r>
              <a:endParaRPr lang="en-US" altLang="en-US" dirty="0"/>
            </a:p>
          </p:txBody>
        </p:sp>
        <p:sp>
          <p:nvSpPr>
            <p:cNvPr id="154654" name="Line 30"/>
            <p:cNvSpPr>
              <a:spLocks noChangeShapeType="1"/>
            </p:cNvSpPr>
            <p:nvPr/>
          </p:nvSpPr>
          <p:spPr bwMode="auto">
            <a:xfrm>
              <a:off x="550" y="225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5" name="Line 31"/>
            <p:cNvSpPr>
              <a:spLocks noChangeShapeType="1"/>
            </p:cNvSpPr>
            <p:nvPr/>
          </p:nvSpPr>
          <p:spPr bwMode="auto">
            <a:xfrm>
              <a:off x="550" y="1643"/>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6" name="Line 32"/>
            <p:cNvSpPr>
              <a:spLocks noChangeShapeType="1"/>
            </p:cNvSpPr>
            <p:nvPr/>
          </p:nvSpPr>
          <p:spPr bwMode="auto">
            <a:xfrm>
              <a:off x="550" y="2120"/>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7" name="Line 33"/>
            <p:cNvSpPr>
              <a:spLocks noChangeShapeType="1"/>
            </p:cNvSpPr>
            <p:nvPr/>
          </p:nvSpPr>
          <p:spPr bwMode="auto">
            <a:xfrm>
              <a:off x="649" y="2069"/>
              <a:ext cx="57"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8" name="Line 34"/>
            <p:cNvSpPr>
              <a:spLocks noChangeShapeType="1"/>
            </p:cNvSpPr>
            <p:nvPr/>
          </p:nvSpPr>
          <p:spPr bwMode="auto">
            <a:xfrm>
              <a:off x="1057" y="1682"/>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9" name="Line 35"/>
            <p:cNvSpPr>
              <a:spLocks noChangeShapeType="1"/>
            </p:cNvSpPr>
            <p:nvPr/>
          </p:nvSpPr>
          <p:spPr bwMode="auto">
            <a:xfrm>
              <a:off x="610" y="1594"/>
              <a:ext cx="9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0" name="Line 36"/>
            <p:cNvSpPr>
              <a:spLocks noChangeShapeType="1"/>
            </p:cNvSpPr>
            <p:nvPr/>
          </p:nvSpPr>
          <p:spPr bwMode="auto">
            <a:xfrm flipH="1">
              <a:off x="610" y="1608"/>
              <a:ext cx="0" cy="513"/>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1" name="Line 37"/>
            <p:cNvSpPr>
              <a:spLocks noChangeShapeType="1"/>
            </p:cNvSpPr>
            <p:nvPr/>
          </p:nvSpPr>
          <p:spPr bwMode="auto">
            <a:xfrm>
              <a:off x="549" y="1859"/>
              <a:ext cx="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2" name="Line 38"/>
            <p:cNvSpPr>
              <a:spLocks noChangeShapeType="1"/>
            </p:cNvSpPr>
            <p:nvPr/>
          </p:nvSpPr>
          <p:spPr bwMode="auto">
            <a:xfrm flipH="1">
              <a:off x="579" y="1525"/>
              <a:ext cx="0" cy="666"/>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3" name="Line 39"/>
            <p:cNvSpPr>
              <a:spLocks noChangeShapeType="1"/>
            </p:cNvSpPr>
            <p:nvPr/>
          </p:nvSpPr>
          <p:spPr bwMode="auto">
            <a:xfrm>
              <a:off x="579" y="1524"/>
              <a:ext cx="1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4" name="Line 40"/>
            <p:cNvSpPr>
              <a:spLocks noChangeShapeType="1"/>
            </p:cNvSpPr>
            <p:nvPr/>
          </p:nvSpPr>
          <p:spPr bwMode="auto">
            <a:xfrm flipV="1">
              <a:off x="579" y="2189"/>
              <a:ext cx="12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5" name="Rectangle 41"/>
            <p:cNvSpPr>
              <a:spLocks noChangeArrowheads="1"/>
            </p:cNvSpPr>
            <p:nvPr/>
          </p:nvSpPr>
          <p:spPr bwMode="auto">
            <a:xfrm>
              <a:off x="729" y="2032"/>
              <a:ext cx="2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B</a:t>
              </a:r>
              <a:endParaRPr lang="en-US" altLang="en-US" sz="900" dirty="0"/>
            </a:p>
          </p:txBody>
        </p:sp>
        <p:sp>
          <p:nvSpPr>
            <p:cNvPr id="154666" name="Line 42"/>
            <p:cNvSpPr>
              <a:spLocks noChangeShapeType="1"/>
            </p:cNvSpPr>
            <p:nvPr/>
          </p:nvSpPr>
          <p:spPr bwMode="auto">
            <a:xfrm flipV="1">
              <a:off x="1038" y="1445"/>
              <a:ext cx="100"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7" name="Line 43"/>
            <p:cNvSpPr>
              <a:spLocks noChangeShapeType="1"/>
            </p:cNvSpPr>
            <p:nvPr/>
          </p:nvSpPr>
          <p:spPr bwMode="auto">
            <a:xfrm flipV="1">
              <a:off x="1038" y="1555"/>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8" name="Line 44"/>
            <p:cNvSpPr>
              <a:spLocks noChangeShapeType="1"/>
            </p:cNvSpPr>
            <p:nvPr/>
          </p:nvSpPr>
          <p:spPr bwMode="auto">
            <a:xfrm>
              <a:off x="1036" y="1682"/>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9" name="Line 45"/>
            <p:cNvSpPr>
              <a:spLocks noChangeShapeType="1"/>
            </p:cNvSpPr>
            <p:nvPr/>
          </p:nvSpPr>
          <p:spPr bwMode="auto">
            <a:xfrm>
              <a:off x="1037" y="2001"/>
              <a:ext cx="90"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0" name="Line 46"/>
            <p:cNvSpPr>
              <a:spLocks noChangeShapeType="1"/>
            </p:cNvSpPr>
            <p:nvPr/>
          </p:nvSpPr>
          <p:spPr bwMode="auto">
            <a:xfrm flipV="1">
              <a:off x="1037" y="2111"/>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1" name="Line 47"/>
            <p:cNvSpPr>
              <a:spLocks noChangeShapeType="1"/>
            </p:cNvSpPr>
            <p:nvPr/>
          </p:nvSpPr>
          <p:spPr bwMode="auto">
            <a:xfrm flipV="1">
              <a:off x="1035" y="2237"/>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2" name="Line 48"/>
            <p:cNvSpPr>
              <a:spLocks noChangeShapeType="1"/>
            </p:cNvSpPr>
            <p:nvPr/>
          </p:nvSpPr>
          <p:spPr bwMode="auto">
            <a:xfrm>
              <a:off x="1089" y="1841"/>
              <a:ext cx="91"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3" name="Line 49"/>
            <p:cNvSpPr>
              <a:spLocks noChangeShapeType="1"/>
            </p:cNvSpPr>
            <p:nvPr/>
          </p:nvSpPr>
          <p:spPr bwMode="auto">
            <a:xfrm>
              <a:off x="646" y="1650"/>
              <a:ext cx="6" cy="41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4" name="Line 50"/>
            <p:cNvSpPr>
              <a:spLocks noChangeShapeType="1"/>
            </p:cNvSpPr>
            <p:nvPr/>
          </p:nvSpPr>
          <p:spPr bwMode="auto">
            <a:xfrm>
              <a:off x="1127" y="1444"/>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5" name="Line 51"/>
            <p:cNvSpPr>
              <a:spLocks noChangeShapeType="1"/>
            </p:cNvSpPr>
            <p:nvPr/>
          </p:nvSpPr>
          <p:spPr bwMode="auto">
            <a:xfrm flipV="1">
              <a:off x="1127" y="1515"/>
              <a:ext cx="5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6" name="Line 52"/>
            <p:cNvSpPr>
              <a:spLocks noChangeShapeType="1"/>
            </p:cNvSpPr>
            <p:nvPr/>
          </p:nvSpPr>
          <p:spPr bwMode="auto">
            <a:xfrm>
              <a:off x="1089" y="1554"/>
              <a:ext cx="3" cy="555"/>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7" name="Line 53"/>
            <p:cNvSpPr>
              <a:spLocks noChangeShapeType="1"/>
            </p:cNvSpPr>
            <p:nvPr/>
          </p:nvSpPr>
          <p:spPr bwMode="auto">
            <a:xfrm>
              <a:off x="1057" y="2177"/>
              <a:ext cx="12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grpSp>
        <p:nvGrpSpPr>
          <p:cNvPr id="5" name="Group 54"/>
          <p:cNvGrpSpPr>
            <a:grpSpLocks/>
          </p:cNvGrpSpPr>
          <p:nvPr/>
        </p:nvGrpSpPr>
        <p:grpSpPr bwMode="auto">
          <a:xfrm>
            <a:off x="1876425" y="1412875"/>
            <a:ext cx="2941638" cy="3205163"/>
            <a:chOff x="1176" y="890"/>
            <a:chExt cx="1853" cy="2019"/>
          </a:xfrm>
        </p:grpSpPr>
        <p:sp>
          <p:nvSpPr>
            <p:cNvPr id="154679" name="Rectangle 55"/>
            <p:cNvSpPr>
              <a:spLocks noChangeArrowheads="1"/>
            </p:cNvSpPr>
            <p:nvPr/>
          </p:nvSpPr>
          <p:spPr bwMode="auto">
            <a:xfrm>
              <a:off x="1780" y="1605"/>
              <a:ext cx="748" cy="8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80" name="Rectangle 56"/>
            <p:cNvSpPr>
              <a:spLocks noChangeArrowheads="1"/>
            </p:cNvSpPr>
            <p:nvPr/>
          </p:nvSpPr>
          <p:spPr bwMode="auto">
            <a:xfrm>
              <a:off x="1780" y="1605"/>
              <a:ext cx="748" cy="84"/>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81" name="Line 57"/>
            <p:cNvSpPr>
              <a:spLocks noChangeShapeType="1"/>
            </p:cNvSpPr>
            <p:nvPr/>
          </p:nvSpPr>
          <p:spPr bwMode="auto">
            <a:xfrm>
              <a:off x="1889" y="1647"/>
              <a:ext cx="549"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82" name="Freeform 58"/>
            <p:cNvSpPr>
              <a:spLocks/>
            </p:cNvSpPr>
            <p:nvPr/>
          </p:nvSpPr>
          <p:spPr bwMode="auto">
            <a:xfrm>
              <a:off x="1856" y="1634"/>
              <a:ext cx="35" cy="26"/>
            </a:xfrm>
            <a:custGeom>
              <a:avLst/>
              <a:gdLst>
                <a:gd name="T0" fmla="*/ 35 w 35"/>
                <a:gd name="T1" fmla="*/ 26 h 26"/>
                <a:gd name="T2" fmla="*/ 0 w 35"/>
                <a:gd name="T3" fmla="*/ 13 h 26"/>
                <a:gd name="T4" fmla="*/ 35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13"/>
                  </a:lnTo>
                  <a:lnTo>
                    <a:pt x="35" y="0"/>
                  </a:lnTo>
                  <a:lnTo>
                    <a:pt x="35"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83" name="Freeform 59"/>
            <p:cNvSpPr>
              <a:spLocks/>
            </p:cNvSpPr>
            <p:nvPr/>
          </p:nvSpPr>
          <p:spPr bwMode="auto">
            <a:xfrm>
              <a:off x="2435" y="1634"/>
              <a:ext cx="36" cy="26"/>
            </a:xfrm>
            <a:custGeom>
              <a:avLst/>
              <a:gdLst>
                <a:gd name="T0" fmla="*/ 0 w 36"/>
                <a:gd name="T1" fmla="*/ 0 h 26"/>
                <a:gd name="T2" fmla="*/ 36 w 36"/>
                <a:gd name="T3" fmla="*/ 13 h 26"/>
                <a:gd name="T4" fmla="*/ 0 w 36"/>
                <a:gd name="T5" fmla="*/ 26 h 26"/>
                <a:gd name="T6" fmla="*/ 0 w 36"/>
                <a:gd name="T7" fmla="*/ 0 h 26"/>
              </a:gdLst>
              <a:ahLst/>
              <a:cxnLst>
                <a:cxn ang="0">
                  <a:pos x="T0" y="T1"/>
                </a:cxn>
                <a:cxn ang="0">
                  <a:pos x="T2" y="T3"/>
                </a:cxn>
                <a:cxn ang="0">
                  <a:pos x="T4" y="T5"/>
                </a:cxn>
                <a:cxn ang="0">
                  <a:pos x="T6" y="T7"/>
                </a:cxn>
              </a:cxnLst>
              <a:rect l="0" t="0" r="r" b="b"/>
              <a:pathLst>
                <a:path w="36" h="26">
                  <a:moveTo>
                    <a:pt x="0" y="0"/>
                  </a:moveTo>
                  <a:lnTo>
                    <a:pt x="36"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84" name="Rectangle 60"/>
            <p:cNvSpPr>
              <a:spLocks noChangeArrowheads="1"/>
            </p:cNvSpPr>
            <p:nvPr/>
          </p:nvSpPr>
          <p:spPr bwMode="auto">
            <a:xfrm>
              <a:off x="1742" y="974"/>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85" name="Rectangle 61"/>
            <p:cNvSpPr>
              <a:spLocks noChangeArrowheads="1"/>
            </p:cNvSpPr>
            <p:nvPr/>
          </p:nvSpPr>
          <p:spPr bwMode="auto">
            <a:xfrm>
              <a:off x="1742" y="974"/>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86" name="Freeform 62"/>
            <p:cNvSpPr>
              <a:spLocks/>
            </p:cNvSpPr>
            <p:nvPr/>
          </p:nvSpPr>
          <p:spPr bwMode="auto">
            <a:xfrm>
              <a:off x="1780"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FF00"/>
            </a:solidFill>
            <a:ln w="0">
              <a:solidFill>
                <a:srgbClr val="000000"/>
              </a:solidFill>
              <a:prstDash val="solid"/>
              <a:round/>
              <a:headEnd/>
              <a:tailEnd/>
            </a:ln>
          </p:spPr>
          <p:txBody>
            <a:bodyPr/>
            <a:lstStyle/>
            <a:p>
              <a:endParaRPr lang="en-US" dirty="0"/>
            </a:p>
          </p:txBody>
        </p:sp>
        <p:sp>
          <p:nvSpPr>
            <p:cNvPr id="154687" name="Freeform 63"/>
            <p:cNvSpPr>
              <a:spLocks/>
            </p:cNvSpPr>
            <p:nvPr/>
          </p:nvSpPr>
          <p:spPr bwMode="auto">
            <a:xfrm>
              <a:off x="1780"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88" name="Rectangle 64"/>
            <p:cNvSpPr>
              <a:spLocks noChangeArrowheads="1"/>
            </p:cNvSpPr>
            <p:nvPr/>
          </p:nvSpPr>
          <p:spPr bwMode="auto">
            <a:xfrm>
              <a:off x="2261" y="974"/>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89" name="Rectangle 65"/>
            <p:cNvSpPr>
              <a:spLocks noChangeArrowheads="1"/>
            </p:cNvSpPr>
            <p:nvPr/>
          </p:nvSpPr>
          <p:spPr bwMode="auto">
            <a:xfrm>
              <a:off x="2261" y="974"/>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0" name="Freeform 66"/>
            <p:cNvSpPr>
              <a:spLocks/>
            </p:cNvSpPr>
            <p:nvPr/>
          </p:nvSpPr>
          <p:spPr bwMode="auto">
            <a:xfrm>
              <a:off x="2299"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00FF"/>
            </a:solidFill>
            <a:ln w="0">
              <a:solidFill>
                <a:srgbClr val="000000"/>
              </a:solidFill>
              <a:prstDash val="solid"/>
              <a:round/>
              <a:headEnd/>
              <a:tailEnd/>
            </a:ln>
          </p:spPr>
          <p:txBody>
            <a:bodyPr/>
            <a:lstStyle/>
            <a:p>
              <a:endParaRPr lang="en-US" dirty="0"/>
            </a:p>
          </p:txBody>
        </p:sp>
        <p:sp>
          <p:nvSpPr>
            <p:cNvPr id="154691" name="Freeform 67"/>
            <p:cNvSpPr>
              <a:spLocks/>
            </p:cNvSpPr>
            <p:nvPr/>
          </p:nvSpPr>
          <p:spPr bwMode="auto">
            <a:xfrm>
              <a:off x="2299"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2" name="Rectangle 68"/>
            <p:cNvSpPr>
              <a:spLocks noChangeArrowheads="1"/>
            </p:cNvSpPr>
            <p:nvPr/>
          </p:nvSpPr>
          <p:spPr bwMode="auto">
            <a:xfrm>
              <a:off x="2680" y="1815"/>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93" name="Rectangle 69"/>
            <p:cNvSpPr>
              <a:spLocks noChangeArrowheads="1"/>
            </p:cNvSpPr>
            <p:nvPr/>
          </p:nvSpPr>
          <p:spPr bwMode="auto">
            <a:xfrm>
              <a:off x="2680" y="1815"/>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4" name="Freeform 70"/>
            <p:cNvSpPr>
              <a:spLocks/>
            </p:cNvSpPr>
            <p:nvPr/>
          </p:nvSpPr>
          <p:spPr bwMode="auto">
            <a:xfrm>
              <a:off x="2719" y="1815"/>
              <a:ext cx="152"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FFFFFF"/>
            </a:solidFill>
            <a:ln w="0">
              <a:solidFill>
                <a:srgbClr val="000000"/>
              </a:solidFill>
              <a:prstDash val="solid"/>
              <a:round/>
              <a:headEnd/>
              <a:tailEnd/>
            </a:ln>
          </p:spPr>
          <p:txBody>
            <a:bodyPr/>
            <a:lstStyle/>
            <a:p>
              <a:endParaRPr lang="en-US" dirty="0"/>
            </a:p>
          </p:txBody>
        </p:sp>
        <p:sp>
          <p:nvSpPr>
            <p:cNvPr id="154695" name="Freeform 71"/>
            <p:cNvSpPr>
              <a:spLocks/>
            </p:cNvSpPr>
            <p:nvPr/>
          </p:nvSpPr>
          <p:spPr bwMode="auto">
            <a:xfrm>
              <a:off x="2719" y="1815"/>
              <a:ext cx="152" cy="169"/>
            </a:xfrm>
            <a:custGeom>
              <a:avLst/>
              <a:gdLst>
                <a:gd name="T0" fmla="*/ 0 w 152"/>
                <a:gd name="T1" fmla="*/ 84 h 169"/>
                <a:gd name="T2" fmla="*/ 76 w 152"/>
                <a:gd name="T3" fmla="*/ 0 h 169"/>
                <a:gd name="T4" fmla="*/ 152 w 152"/>
                <a:gd name="T5" fmla="*/ 84 h 169"/>
                <a:gd name="T6" fmla="*/ 152 w 152"/>
                <a:gd name="T7" fmla="*/ 84 h 169"/>
                <a:gd name="T8" fmla="*/ 76 w 152"/>
                <a:gd name="T9" fmla="*/ 169 h 169"/>
                <a:gd name="T10" fmla="*/ 0 w 152"/>
                <a:gd name="T11" fmla="*/ 84 h 169"/>
              </a:gdLst>
              <a:ahLst/>
              <a:cxnLst>
                <a:cxn ang="0">
                  <a:pos x="T0" y="T1"/>
                </a:cxn>
                <a:cxn ang="0">
                  <a:pos x="T2" y="T3"/>
                </a:cxn>
                <a:cxn ang="0">
                  <a:pos x="T4" y="T5"/>
                </a:cxn>
                <a:cxn ang="0">
                  <a:pos x="T6" y="T7"/>
                </a:cxn>
                <a:cxn ang="0">
                  <a:pos x="T8" y="T9"/>
                </a:cxn>
                <a:cxn ang="0">
                  <a:pos x="T10" y="T11"/>
                </a:cxn>
              </a:cxnLst>
              <a:rect l="0" t="0" r="r" b="b"/>
              <a:pathLst>
                <a:path w="152" h="169">
                  <a:moveTo>
                    <a:pt x="0" y="84"/>
                  </a:moveTo>
                  <a:cubicBezTo>
                    <a:pt x="0" y="38"/>
                    <a:pt x="34" y="0"/>
                    <a:pt x="76" y="0"/>
                  </a:cubicBezTo>
                  <a:cubicBezTo>
                    <a:pt x="118" y="0"/>
                    <a:pt x="152" y="38"/>
                    <a:pt x="152" y="84"/>
                  </a:cubicBezTo>
                  <a:cubicBezTo>
                    <a:pt x="152" y="84"/>
                    <a:pt x="152" y="84"/>
                    <a:pt x="152" y="84"/>
                  </a:cubicBezTo>
                  <a:cubicBezTo>
                    <a:pt x="152"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6" name="Rectangle 72"/>
            <p:cNvSpPr>
              <a:spLocks noChangeArrowheads="1"/>
            </p:cNvSpPr>
            <p:nvPr/>
          </p:nvSpPr>
          <p:spPr bwMode="auto">
            <a:xfrm>
              <a:off x="1809" y="1269"/>
              <a:ext cx="114" cy="12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97" name="Rectangle 73"/>
            <p:cNvSpPr>
              <a:spLocks noChangeArrowheads="1"/>
            </p:cNvSpPr>
            <p:nvPr/>
          </p:nvSpPr>
          <p:spPr bwMode="auto">
            <a:xfrm>
              <a:off x="1809" y="1269"/>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8" name="Rectangle 74"/>
            <p:cNvSpPr>
              <a:spLocks noChangeArrowheads="1"/>
            </p:cNvSpPr>
            <p:nvPr/>
          </p:nvSpPr>
          <p:spPr bwMode="auto">
            <a:xfrm>
              <a:off x="2328" y="1269"/>
              <a:ext cx="114" cy="12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99" name="Rectangle 75"/>
            <p:cNvSpPr>
              <a:spLocks noChangeArrowheads="1"/>
            </p:cNvSpPr>
            <p:nvPr/>
          </p:nvSpPr>
          <p:spPr bwMode="auto">
            <a:xfrm>
              <a:off x="2328" y="1269"/>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0" name="Rectangle 76"/>
            <p:cNvSpPr>
              <a:spLocks noChangeArrowheads="1"/>
            </p:cNvSpPr>
            <p:nvPr/>
          </p:nvSpPr>
          <p:spPr bwMode="auto">
            <a:xfrm>
              <a:off x="2299" y="1857"/>
              <a:ext cx="114" cy="12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01" name="Rectangle 77"/>
            <p:cNvSpPr>
              <a:spLocks noChangeArrowheads="1"/>
            </p:cNvSpPr>
            <p:nvPr/>
          </p:nvSpPr>
          <p:spPr bwMode="auto">
            <a:xfrm>
              <a:off x="2299" y="1857"/>
              <a:ext cx="114" cy="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2" name="Rectangle 78"/>
            <p:cNvSpPr>
              <a:spLocks noChangeArrowheads="1"/>
            </p:cNvSpPr>
            <p:nvPr/>
          </p:nvSpPr>
          <p:spPr bwMode="auto">
            <a:xfrm>
              <a:off x="1780" y="2446"/>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03" name="Rectangle 79"/>
            <p:cNvSpPr>
              <a:spLocks noChangeArrowheads="1"/>
            </p:cNvSpPr>
            <p:nvPr/>
          </p:nvSpPr>
          <p:spPr bwMode="auto">
            <a:xfrm>
              <a:off x="1780" y="2446"/>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4" name="Rectangle 80"/>
            <p:cNvSpPr>
              <a:spLocks noChangeArrowheads="1"/>
            </p:cNvSpPr>
            <p:nvPr/>
          </p:nvSpPr>
          <p:spPr bwMode="auto">
            <a:xfrm>
              <a:off x="2299" y="2194"/>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05" name="Rectangle 81"/>
            <p:cNvSpPr>
              <a:spLocks noChangeArrowheads="1"/>
            </p:cNvSpPr>
            <p:nvPr/>
          </p:nvSpPr>
          <p:spPr bwMode="auto">
            <a:xfrm>
              <a:off x="2299" y="2194"/>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6" name="Rectangle 82"/>
            <p:cNvSpPr>
              <a:spLocks noChangeArrowheads="1"/>
            </p:cNvSpPr>
            <p:nvPr/>
          </p:nvSpPr>
          <p:spPr bwMode="auto">
            <a:xfrm>
              <a:off x="2299" y="2446"/>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07" name="Rectangle 83"/>
            <p:cNvSpPr>
              <a:spLocks noChangeArrowheads="1"/>
            </p:cNvSpPr>
            <p:nvPr/>
          </p:nvSpPr>
          <p:spPr bwMode="auto">
            <a:xfrm>
              <a:off x="2299" y="2446"/>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8" name="Freeform 84"/>
            <p:cNvSpPr>
              <a:spLocks/>
            </p:cNvSpPr>
            <p:nvPr/>
          </p:nvSpPr>
          <p:spPr bwMode="auto">
            <a:xfrm>
              <a:off x="1180" y="1317"/>
              <a:ext cx="603" cy="196"/>
            </a:xfrm>
            <a:custGeom>
              <a:avLst/>
              <a:gdLst>
                <a:gd name="T0" fmla="*/ 0 w 426"/>
                <a:gd name="T1" fmla="*/ 505 h 505"/>
                <a:gd name="T2" fmla="*/ 229 w 426"/>
                <a:gd name="T3" fmla="*/ 505 h 505"/>
                <a:gd name="T4" fmla="*/ 229 w 426"/>
                <a:gd name="T5" fmla="*/ 0 h 505"/>
                <a:gd name="T6" fmla="*/ 426 w 426"/>
                <a:gd name="T7" fmla="*/ 0 h 505"/>
              </a:gdLst>
              <a:ahLst/>
              <a:cxnLst>
                <a:cxn ang="0">
                  <a:pos x="T0" y="T1"/>
                </a:cxn>
                <a:cxn ang="0">
                  <a:pos x="T2" y="T3"/>
                </a:cxn>
                <a:cxn ang="0">
                  <a:pos x="T4" y="T5"/>
                </a:cxn>
                <a:cxn ang="0">
                  <a:pos x="T6" y="T7"/>
                </a:cxn>
              </a:cxnLst>
              <a:rect l="0" t="0" r="r" b="b"/>
              <a:pathLst>
                <a:path w="426" h="505">
                  <a:moveTo>
                    <a:pt x="0" y="505"/>
                  </a:moveTo>
                  <a:lnTo>
                    <a:pt x="229" y="505"/>
                  </a:lnTo>
                  <a:lnTo>
                    <a:pt x="229" y="0"/>
                  </a:lnTo>
                  <a:lnTo>
                    <a:pt x="426"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9" name="Freeform 85"/>
            <p:cNvSpPr>
              <a:spLocks/>
            </p:cNvSpPr>
            <p:nvPr/>
          </p:nvSpPr>
          <p:spPr bwMode="auto">
            <a:xfrm>
              <a:off x="1783" y="130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710" name="Line 86"/>
            <p:cNvSpPr>
              <a:spLocks noChangeShapeType="1"/>
            </p:cNvSpPr>
            <p:nvPr/>
          </p:nvSpPr>
          <p:spPr bwMode="auto">
            <a:xfrm>
              <a:off x="1856" y="1143"/>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1" name="Line 87"/>
            <p:cNvSpPr>
              <a:spLocks noChangeShapeType="1"/>
            </p:cNvSpPr>
            <p:nvPr/>
          </p:nvSpPr>
          <p:spPr bwMode="auto">
            <a:xfrm>
              <a:off x="1856" y="1395"/>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2" name="Line 88"/>
            <p:cNvSpPr>
              <a:spLocks noChangeShapeType="1"/>
            </p:cNvSpPr>
            <p:nvPr/>
          </p:nvSpPr>
          <p:spPr bwMode="auto">
            <a:xfrm>
              <a:off x="2375" y="1143"/>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3" name="Line 89"/>
            <p:cNvSpPr>
              <a:spLocks noChangeShapeType="1"/>
            </p:cNvSpPr>
            <p:nvPr/>
          </p:nvSpPr>
          <p:spPr bwMode="auto">
            <a:xfrm>
              <a:off x="2375" y="1395"/>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4" name="Line 90"/>
            <p:cNvSpPr>
              <a:spLocks noChangeShapeType="1"/>
            </p:cNvSpPr>
            <p:nvPr/>
          </p:nvSpPr>
          <p:spPr bwMode="auto">
            <a:xfrm>
              <a:off x="2375" y="1689"/>
              <a:ext cx="1" cy="16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5" name="Line 91"/>
            <p:cNvSpPr>
              <a:spLocks noChangeShapeType="1"/>
            </p:cNvSpPr>
            <p:nvPr/>
          </p:nvSpPr>
          <p:spPr bwMode="auto">
            <a:xfrm>
              <a:off x="2375" y="1984"/>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6" name="Line 92"/>
            <p:cNvSpPr>
              <a:spLocks noChangeShapeType="1"/>
            </p:cNvSpPr>
            <p:nvPr/>
          </p:nvSpPr>
          <p:spPr bwMode="auto">
            <a:xfrm>
              <a:off x="1856" y="1689"/>
              <a:ext cx="1" cy="75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7" name="Freeform 93"/>
            <p:cNvSpPr>
              <a:spLocks/>
            </p:cNvSpPr>
            <p:nvPr/>
          </p:nvSpPr>
          <p:spPr bwMode="auto">
            <a:xfrm>
              <a:off x="1856" y="2572"/>
              <a:ext cx="954" cy="211"/>
            </a:xfrm>
            <a:custGeom>
              <a:avLst/>
              <a:gdLst>
                <a:gd name="T0" fmla="*/ 0 w 954"/>
                <a:gd name="T1" fmla="*/ 0 h 211"/>
                <a:gd name="T2" fmla="*/ 0 w 954"/>
                <a:gd name="T3" fmla="*/ 211 h 211"/>
                <a:gd name="T4" fmla="*/ 954 w 954"/>
                <a:gd name="T5" fmla="*/ 211 h 211"/>
              </a:gdLst>
              <a:ahLst/>
              <a:cxnLst>
                <a:cxn ang="0">
                  <a:pos x="T0" y="T1"/>
                </a:cxn>
                <a:cxn ang="0">
                  <a:pos x="T2" y="T3"/>
                </a:cxn>
                <a:cxn ang="0">
                  <a:pos x="T4" y="T5"/>
                </a:cxn>
              </a:cxnLst>
              <a:rect l="0" t="0" r="r" b="b"/>
              <a:pathLst>
                <a:path w="954" h="211">
                  <a:moveTo>
                    <a:pt x="0" y="0"/>
                  </a:moveTo>
                  <a:lnTo>
                    <a:pt x="0" y="211"/>
                  </a:lnTo>
                  <a:lnTo>
                    <a:pt x="954" y="211"/>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18" name="Freeform 94"/>
            <p:cNvSpPr>
              <a:spLocks/>
            </p:cNvSpPr>
            <p:nvPr/>
          </p:nvSpPr>
          <p:spPr bwMode="auto">
            <a:xfrm>
              <a:off x="2375" y="2572"/>
              <a:ext cx="305" cy="126"/>
            </a:xfrm>
            <a:custGeom>
              <a:avLst/>
              <a:gdLst>
                <a:gd name="T0" fmla="*/ 0 w 305"/>
                <a:gd name="T1" fmla="*/ 0 h 126"/>
                <a:gd name="T2" fmla="*/ 0 w 305"/>
                <a:gd name="T3" fmla="*/ 126 h 126"/>
                <a:gd name="T4" fmla="*/ 305 w 305"/>
                <a:gd name="T5" fmla="*/ 126 h 126"/>
              </a:gdLst>
              <a:ahLst/>
              <a:cxnLst>
                <a:cxn ang="0">
                  <a:pos x="T0" y="T1"/>
                </a:cxn>
                <a:cxn ang="0">
                  <a:pos x="T2" y="T3"/>
                </a:cxn>
                <a:cxn ang="0">
                  <a:pos x="T4" y="T5"/>
                </a:cxn>
              </a:cxnLst>
              <a:rect l="0" t="0" r="r" b="b"/>
              <a:pathLst>
                <a:path w="305" h="126">
                  <a:moveTo>
                    <a:pt x="0" y="0"/>
                  </a:moveTo>
                  <a:lnTo>
                    <a:pt x="0" y="126"/>
                  </a:lnTo>
                  <a:lnTo>
                    <a:pt x="305" y="126"/>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19" name="Line 95"/>
            <p:cNvSpPr>
              <a:spLocks noChangeShapeType="1"/>
            </p:cNvSpPr>
            <p:nvPr/>
          </p:nvSpPr>
          <p:spPr bwMode="auto">
            <a:xfrm>
              <a:off x="2642" y="2783"/>
              <a:ext cx="38"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20" name="Freeform 96"/>
            <p:cNvSpPr>
              <a:spLocks/>
            </p:cNvSpPr>
            <p:nvPr/>
          </p:nvSpPr>
          <p:spPr bwMode="auto">
            <a:xfrm>
              <a:off x="2642" y="2572"/>
              <a:ext cx="305" cy="337"/>
            </a:xfrm>
            <a:custGeom>
              <a:avLst/>
              <a:gdLst>
                <a:gd name="T0" fmla="*/ 0 w 1536"/>
                <a:gd name="T1" fmla="*/ 768 h 1536"/>
                <a:gd name="T2" fmla="*/ 768 w 1536"/>
                <a:gd name="T3" fmla="*/ 0 h 1536"/>
                <a:gd name="T4" fmla="*/ 1536 w 1536"/>
                <a:gd name="T5" fmla="*/ 768 h 1536"/>
                <a:gd name="T6" fmla="*/ 1536 w 1536"/>
                <a:gd name="T7" fmla="*/ 768 h 1536"/>
                <a:gd name="T8" fmla="*/ 768 w 1536"/>
                <a:gd name="T9" fmla="*/ 1536 h 1536"/>
                <a:gd name="T10" fmla="*/ 0 w 1536"/>
                <a:gd name="T11" fmla="*/ 768 h 1536"/>
              </a:gdLst>
              <a:ahLst/>
              <a:cxnLst>
                <a:cxn ang="0">
                  <a:pos x="T0" y="T1"/>
                </a:cxn>
                <a:cxn ang="0">
                  <a:pos x="T2" y="T3"/>
                </a:cxn>
                <a:cxn ang="0">
                  <a:pos x="T4" y="T5"/>
                </a:cxn>
                <a:cxn ang="0">
                  <a:pos x="T6" y="T7"/>
                </a:cxn>
                <a:cxn ang="0">
                  <a:pos x="T8" y="T9"/>
                </a:cxn>
                <a:cxn ang="0">
                  <a:pos x="T10" y="T11"/>
                </a:cxn>
              </a:cxnLst>
              <a:rect l="0" t="0" r="r" b="b"/>
              <a:pathLst>
                <a:path w="1536" h="1536">
                  <a:moveTo>
                    <a:pt x="0" y="768"/>
                  </a:moveTo>
                  <a:cubicBezTo>
                    <a:pt x="0" y="344"/>
                    <a:pt x="344" y="0"/>
                    <a:pt x="768" y="0"/>
                  </a:cubicBezTo>
                  <a:cubicBezTo>
                    <a:pt x="1192" y="0"/>
                    <a:pt x="1536" y="344"/>
                    <a:pt x="1536" y="768"/>
                  </a:cubicBezTo>
                  <a:cubicBezTo>
                    <a:pt x="1536" y="768"/>
                    <a:pt x="1536" y="768"/>
                    <a:pt x="1536" y="768"/>
                  </a:cubicBezTo>
                  <a:cubicBezTo>
                    <a:pt x="1536" y="1192"/>
                    <a:pt x="1192" y="1536"/>
                    <a:pt x="768" y="1536"/>
                  </a:cubicBezTo>
                  <a:cubicBezTo>
                    <a:pt x="344" y="1536"/>
                    <a:pt x="0" y="1192"/>
                    <a:pt x="0" y="768"/>
                  </a:cubicBezTo>
                </a:path>
              </a:pathLst>
            </a:custGeom>
            <a:solidFill>
              <a:srgbClr val="FFFFFF"/>
            </a:solidFill>
            <a:ln w="0">
              <a:solidFill>
                <a:srgbClr val="000000"/>
              </a:solidFill>
              <a:prstDash val="solid"/>
              <a:round/>
              <a:headEnd/>
              <a:tailEnd/>
            </a:ln>
          </p:spPr>
          <p:txBody>
            <a:bodyPr/>
            <a:lstStyle/>
            <a:p>
              <a:endParaRPr lang="en-US" dirty="0"/>
            </a:p>
          </p:txBody>
        </p:sp>
        <p:sp>
          <p:nvSpPr>
            <p:cNvPr id="154721" name="Freeform 97"/>
            <p:cNvSpPr>
              <a:spLocks/>
            </p:cNvSpPr>
            <p:nvPr/>
          </p:nvSpPr>
          <p:spPr bwMode="auto">
            <a:xfrm>
              <a:off x="2642" y="2572"/>
              <a:ext cx="305" cy="337"/>
            </a:xfrm>
            <a:custGeom>
              <a:avLst/>
              <a:gdLst>
                <a:gd name="T0" fmla="*/ 0 w 305"/>
                <a:gd name="T1" fmla="*/ 168 h 337"/>
                <a:gd name="T2" fmla="*/ 153 w 305"/>
                <a:gd name="T3" fmla="*/ 0 h 337"/>
                <a:gd name="T4" fmla="*/ 305 w 305"/>
                <a:gd name="T5" fmla="*/ 168 h 337"/>
                <a:gd name="T6" fmla="*/ 305 w 305"/>
                <a:gd name="T7" fmla="*/ 168 h 337"/>
                <a:gd name="T8" fmla="*/ 153 w 305"/>
                <a:gd name="T9" fmla="*/ 337 h 337"/>
                <a:gd name="T10" fmla="*/ 0 w 305"/>
                <a:gd name="T11" fmla="*/ 168 h 337"/>
              </a:gdLst>
              <a:ahLst/>
              <a:cxnLst>
                <a:cxn ang="0">
                  <a:pos x="T0" y="T1"/>
                </a:cxn>
                <a:cxn ang="0">
                  <a:pos x="T2" y="T3"/>
                </a:cxn>
                <a:cxn ang="0">
                  <a:pos x="T4" y="T5"/>
                </a:cxn>
                <a:cxn ang="0">
                  <a:pos x="T6" y="T7"/>
                </a:cxn>
                <a:cxn ang="0">
                  <a:pos x="T8" y="T9"/>
                </a:cxn>
                <a:cxn ang="0">
                  <a:pos x="T10" y="T11"/>
                </a:cxn>
              </a:cxnLst>
              <a:rect l="0" t="0" r="r" b="b"/>
              <a:pathLst>
                <a:path w="305" h="337">
                  <a:moveTo>
                    <a:pt x="0" y="168"/>
                  </a:moveTo>
                  <a:cubicBezTo>
                    <a:pt x="0" y="76"/>
                    <a:pt x="69" y="0"/>
                    <a:pt x="153" y="0"/>
                  </a:cubicBezTo>
                  <a:cubicBezTo>
                    <a:pt x="237" y="0"/>
                    <a:pt x="305" y="76"/>
                    <a:pt x="305" y="168"/>
                  </a:cubicBezTo>
                  <a:cubicBezTo>
                    <a:pt x="305" y="168"/>
                    <a:pt x="305" y="168"/>
                    <a:pt x="305" y="168"/>
                  </a:cubicBezTo>
                  <a:cubicBezTo>
                    <a:pt x="305" y="261"/>
                    <a:pt x="237" y="337"/>
                    <a:pt x="153" y="337"/>
                  </a:cubicBezTo>
                  <a:cubicBezTo>
                    <a:pt x="69" y="337"/>
                    <a:pt x="0" y="261"/>
                    <a:pt x="0" y="168"/>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22" name="Rectangle 98"/>
            <p:cNvSpPr>
              <a:spLocks noChangeArrowheads="1"/>
            </p:cNvSpPr>
            <p:nvPr/>
          </p:nvSpPr>
          <p:spPr bwMode="auto">
            <a:xfrm>
              <a:off x="2741" y="2659"/>
              <a:ext cx="1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 </a:t>
              </a:r>
              <a:endParaRPr lang="en-US" altLang="en-US" dirty="0"/>
            </a:p>
          </p:txBody>
        </p:sp>
        <p:sp>
          <p:nvSpPr>
            <p:cNvPr id="154723" name="Rectangle 99"/>
            <p:cNvSpPr>
              <a:spLocks noChangeArrowheads="1"/>
            </p:cNvSpPr>
            <p:nvPr/>
          </p:nvSpPr>
          <p:spPr bwMode="auto">
            <a:xfrm>
              <a:off x="2728" y="2736"/>
              <a:ext cx="1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Model</a:t>
              </a:r>
              <a:endParaRPr lang="en-US" altLang="en-US" dirty="0"/>
            </a:p>
          </p:txBody>
        </p:sp>
        <p:sp>
          <p:nvSpPr>
            <p:cNvPr id="154724" name="Line 100"/>
            <p:cNvSpPr>
              <a:spLocks noChangeShapeType="1"/>
            </p:cNvSpPr>
            <p:nvPr/>
          </p:nvSpPr>
          <p:spPr bwMode="auto">
            <a:xfrm>
              <a:off x="2375" y="2320"/>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25" name="Line 101"/>
            <p:cNvSpPr>
              <a:spLocks noChangeShapeType="1"/>
            </p:cNvSpPr>
            <p:nvPr/>
          </p:nvSpPr>
          <p:spPr bwMode="auto">
            <a:xfrm>
              <a:off x="2413" y="2488"/>
              <a:ext cx="267"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26" name="Rectangle 102"/>
            <p:cNvSpPr>
              <a:spLocks noChangeArrowheads="1"/>
            </p:cNvSpPr>
            <p:nvPr/>
          </p:nvSpPr>
          <p:spPr bwMode="auto">
            <a:xfrm>
              <a:off x="2680" y="2446"/>
              <a:ext cx="15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27" name="Rectangle 103"/>
            <p:cNvSpPr>
              <a:spLocks noChangeArrowheads="1"/>
            </p:cNvSpPr>
            <p:nvPr/>
          </p:nvSpPr>
          <p:spPr bwMode="auto">
            <a:xfrm>
              <a:off x="2680" y="2446"/>
              <a:ext cx="153" cy="42"/>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28" name="Freeform 104"/>
            <p:cNvSpPr>
              <a:spLocks/>
            </p:cNvSpPr>
            <p:nvPr/>
          </p:nvSpPr>
          <p:spPr bwMode="auto">
            <a:xfrm>
              <a:off x="2413" y="1899"/>
              <a:ext cx="267" cy="1"/>
            </a:xfrm>
            <a:custGeom>
              <a:avLst/>
              <a:gdLst>
                <a:gd name="T0" fmla="*/ 0 w 267"/>
                <a:gd name="T1" fmla="*/ 267 w 267"/>
                <a:gd name="T2" fmla="*/ 0 w 267"/>
              </a:gdLst>
              <a:ahLst/>
              <a:cxnLst>
                <a:cxn ang="0">
                  <a:pos x="T0" y="0"/>
                </a:cxn>
                <a:cxn ang="0">
                  <a:pos x="T1" y="0"/>
                </a:cxn>
                <a:cxn ang="0">
                  <a:pos x="T2" y="0"/>
                </a:cxn>
              </a:cxnLst>
              <a:rect l="0" t="0" r="r" b="b"/>
              <a:pathLst>
                <a:path w="267">
                  <a:moveTo>
                    <a:pt x="0" y="0"/>
                  </a:moveTo>
                  <a:lnTo>
                    <a:pt x="267" y="0"/>
                  </a:lnTo>
                  <a:lnTo>
                    <a:pt x="0" y="0"/>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29" name="Line 105"/>
            <p:cNvSpPr>
              <a:spLocks noChangeShapeType="1"/>
            </p:cNvSpPr>
            <p:nvPr/>
          </p:nvSpPr>
          <p:spPr bwMode="auto">
            <a:xfrm flipV="1">
              <a:off x="1262" y="2488"/>
              <a:ext cx="486"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30" name="Freeform 106"/>
            <p:cNvSpPr>
              <a:spLocks/>
            </p:cNvSpPr>
            <p:nvPr/>
          </p:nvSpPr>
          <p:spPr bwMode="auto">
            <a:xfrm>
              <a:off x="1745" y="247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731" name="Line 107"/>
            <p:cNvSpPr>
              <a:spLocks noChangeShapeType="1"/>
            </p:cNvSpPr>
            <p:nvPr/>
          </p:nvSpPr>
          <p:spPr bwMode="auto">
            <a:xfrm>
              <a:off x="1346" y="2279"/>
              <a:ext cx="921"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32" name="Freeform 108"/>
            <p:cNvSpPr>
              <a:spLocks/>
            </p:cNvSpPr>
            <p:nvPr/>
          </p:nvSpPr>
          <p:spPr bwMode="auto">
            <a:xfrm>
              <a:off x="2264" y="226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733" name="Line 109"/>
            <p:cNvSpPr>
              <a:spLocks noChangeShapeType="1"/>
            </p:cNvSpPr>
            <p:nvPr/>
          </p:nvSpPr>
          <p:spPr bwMode="auto">
            <a:xfrm>
              <a:off x="1509" y="1647"/>
              <a:ext cx="239"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34" name="Freeform 110"/>
            <p:cNvSpPr>
              <a:spLocks/>
            </p:cNvSpPr>
            <p:nvPr/>
          </p:nvSpPr>
          <p:spPr bwMode="auto">
            <a:xfrm>
              <a:off x="1745" y="163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735" name="Rectangle 111"/>
            <p:cNvSpPr>
              <a:spLocks noChangeArrowheads="1"/>
            </p:cNvSpPr>
            <p:nvPr/>
          </p:nvSpPr>
          <p:spPr bwMode="auto">
            <a:xfrm>
              <a:off x="1473" y="2197"/>
              <a:ext cx="27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AntiSkid </a:t>
              </a:r>
              <a:endParaRPr lang="en-US" altLang="en-US" dirty="0"/>
            </a:p>
          </p:txBody>
        </p:sp>
        <p:sp>
          <p:nvSpPr>
            <p:cNvPr id="154736" name="Rectangle 112"/>
            <p:cNvSpPr>
              <a:spLocks noChangeArrowheads="1"/>
            </p:cNvSpPr>
            <p:nvPr/>
          </p:nvSpPr>
          <p:spPr bwMode="auto">
            <a:xfrm>
              <a:off x="1448" y="2274"/>
              <a:ext cx="31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Command</a:t>
              </a:r>
              <a:endParaRPr lang="en-US" altLang="en-US" dirty="0"/>
            </a:p>
          </p:txBody>
        </p:sp>
        <p:sp>
          <p:nvSpPr>
            <p:cNvPr id="154737" name="Rectangle 113"/>
            <p:cNvSpPr>
              <a:spLocks noChangeArrowheads="1"/>
            </p:cNvSpPr>
            <p:nvPr/>
          </p:nvSpPr>
          <p:spPr bwMode="auto">
            <a:xfrm>
              <a:off x="1455" y="2410"/>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a:t>
              </a:r>
              <a:endParaRPr lang="en-US" altLang="en-US" dirty="0"/>
            </a:p>
          </p:txBody>
        </p:sp>
        <p:sp>
          <p:nvSpPr>
            <p:cNvPr id="154738" name="Rectangle 114"/>
            <p:cNvSpPr>
              <a:spLocks noChangeArrowheads="1"/>
            </p:cNvSpPr>
            <p:nvPr/>
          </p:nvSpPr>
          <p:spPr bwMode="auto">
            <a:xfrm>
              <a:off x="1689" y="2410"/>
              <a:ext cx="5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a:t>
              </a:r>
              <a:endParaRPr lang="en-US" altLang="en-US" dirty="0"/>
            </a:p>
          </p:txBody>
        </p:sp>
        <p:sp>
          <p:nvSpPr>
            <p:cNvPr id="154739" name="Rectangle 115"/>
            <p:cNvSpPr>
              <a:spLocks noChangeArrowheads="1"/>
            </p:cNvSpPr>
            <p:nvPr/>
          </p:nvSpPr>
          <p:spPr bwMode="auto">
            <a:xfrm>
              <a:off x="1473" y="2488"/>
              <a:ext cx="27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AntiSkid </a:t>
              </a:r>
              <a:endParaRPr lang="en-US" altLang="en-US" dirty="0"/>
            </a:p>
          </p:txBody>
        </p:sp>
        <p:sp>
          <p:nvSpPr>
            <p:cNvPr id="154740" name="Rectangle 116"/>
            <p:cNvSpPr>
              <a:spLocks noChangeArrowheads="1"/>
            </p:cNvSpPr>
            <p:nvPr/>
          </p:nvSpPr>
          <p:spPr bwMode="auto">
            <a:xfrm>
              <a:off x="1448" y="2565"/>
              <a:ext cx="31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Command</a:t>
              </a:r>
              <a:endParaRPr lang="en-US" altLang="en-US" dirty="0"/>
            </a:p>
          </p:txBody>
        </p:sp>
        <p:sp>
          <p:nvSpPr>
            <p:cNvPr id="154741" name="Rectangle 117"/>
            <p:cNvSpPr>
              <a:spLocks noChangeArrowheads="1"/>
            </p:cNvSpPr>
            <p:nvPr/>
          </p:nvSpPr>
          <p:spPr bwMode="auto">
            <a:xfrm>
              <a:off x="1713" y="890"/>
              <a:ext cx="38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Green Pump</a:t>
              </a:r>
              <a:endParaRPr lang="en-US" altLang="en-US" dirty="0"/>
            </a:p>
          </p:txBody>
        </p:sp>
        <p:sp>
          <p:nvSpPr>
            <p:cNvPr id="154742" name="Rectangle 118"/>
            <p:cNvSpPr>
              <a:spLocks noChangeArrowheads="1"/>
            </p:cNvSpPr>
            <p:nvPr/>
          </p:nvSpPr>
          <p:spPr bwMode="auto">
            <a:xfrm>
              <a:off x="2252" y="890"/>
              <a:ext cx="33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Blue Pump</a:t>
              </a:r>
              <a:endParaRPr lang="en-US" altLang="en-US" dirty="0"/>
            </a:p>
          </p:txBody>
        </p:sp>
        <p:sp>
          <p:nvSpPr>
            <p:cNvPr id="154743" name="Rectangle 119"/>
            <p:cNvSpPr>
              <a:spLocks noChangeArrowheads="1"/>
            </p:cNvSpPr>
            <p:nvPr/>
          </p:nvSpPr>
          <p:spPr bwMode="auto">
            <a:xfrm>
              <a:off x="2165" y="1184"/>
              <a:ext cx="45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Isolation Valve</a:t>
              </a:r>
              <a:endParaRPr lang="en-US" altLang="en-US" dirty="0"/>
            </a:p>
          </p:txBody>
        </p:sp>
        <p:sp>
          <p:nvSpPr>
            <p:cNvPr id="154744" name="Rectangle 120"/>
            <p:cNvSpPr>
              <a:spLocks noChangeArrowheads="1"/>
            </p:cNvSpPr>
            <p:nvPr/>
          </p:nvSpPr>
          <p:spPr bwMode="auto">
            <a:xfrm>
              <a:off x="1662" y="1184"/>
              <a:ext cx="45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Isolation Valve</a:t>
              </a:r>
              <a:endParaRPr lang="en-US" altLang="en-US" dirty="0"/>
            </a:p>
          </p:txBody>
        </p:sp>
        <p:sp>
          <p:nvSpPr>
            <p:cNvPr id="154745" name="Rectangle 121"/>
            <p:cNvSpPr>
              <a:spLocks noChangeArrowheads="1"/>
            </p:cNvSpPr>
            <p:nvPr/>
          </p:nvSpPr>
          <p:spPr bwMode="auto">
            <a:xfrm>
              <a:off x="1438" y="1654"/>
              <a:ext cx="1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Shut </a:t>
              </a:r>
              <a:endParaRPr lang="en-US" altLang="en-US" dirty="0"/>
            </a:p>
          </p:txBody>
        </p:sp>
        <p:sp>
          <p:nvSpPr>
            <p:cNvPr id="154746" name="Rectangle 122"/>
            <p:cNvSpPr>
              <a:spLocks noChangeArrowheads="1"/>
            </p:cNvSpPr>
            <p:nvPr/>
          </p:nvSpPr>
          <p:spPr bwMode="auto">
            <a:xfrm>
              <a:off x="1405" y="1731"/>
              <a:ext cx="2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Normal </a:t>
              </a:r>
              <a:endParaRPr lang="en-US" altLang="en-US" dirty="0"/>
            </a:p>
          </p:txBody>
        </p:sp>
        <p:sp>
          <p:nvSpPr>
            <p:cNvPr id="154747" name="Rectangle 123"/>
            <p:cNvSpPr>
              <a:spLocks noChangeArrowheads="1"/>
            </p:cNvSpPr>
            <p:nvPr/>
          </p:nvSpPr>
          <p:spPr bwMode="auto">
            <a:xfrm>
              <a:off x="1400" y="1808"/>
              <a:ext cx="22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System</a:t>
              </a:r>
              <a:endParaRPr lang="en-US" altLang="en-US" dirty="0"/>
            </a:p>
          </p:txBody>
        </p:sp>
        <p:sp>
          <p:nvSpPr>
            <p:cNvPr id="154748" name="Rectangle 124"/>
            <p:cNvSpPr>
              <a:spLocks noChangeArrowheads="1"/>
            </p:cNvSpPr>
            <p:nvPr/>
          </p:nvSpPr>
          <p:spPr bwMode="auto">
            <a:xfrm>
              <a:off x="1808" y="1758"/>
              <a:ext cx="4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N</a:t>
              </a:r>
              <a:endParaRPr lang="en-US" altLang="en-US" dirty="0"/>
            </a:p>
          </p:txBody>
        </p:sp>
        <p:sp>
          <p:nvSpPr>
            <p:cNvPr id="154749" name="Rectangle 125"/>
            <p:cNvSpPr>
              <a:spLocks noChangeArrowheads="1"/>
            </p:cNvSpPr>
            <p:nvPr/>
          </p:nvSpPr>
          <p:spPr bwMode="auto">
            <a:xfrm>
              <a:off x="1806" y="1825"/>
              <a:ext cx="4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O</a:t>
              </a:r>
              <a:endParaRPr lang="en-US" altLang="en-US" dirty="0"/>
            </a:p>
          </p:txBody>
        </p:sp>
        <p:sp>
          <p:nvSpPr>
            <p:cNvPr id="154750" name="Rectangle 126"/>
            <p:cNvSpPr>
              <a:spLocks noChangeArrowheads="1"/>
            </p:cNvSpPr>
            <p:nvPr/>
          </p:nvSpPr>
          <p:spPr bwMode="auto">
            <a:xfrm>
              <a:off x="1808" y="1891"/>
              <a:ext cx="4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R</a:t>
              </a:r>
              <a:endParaRPr lang="en-US" altLang="en-US" dirty="0"/>
            </a:p>
          </p:txBody>
        </p:sp>
        <p:sp>
          <p:nvSpPr>
            <p:cNvPr id="154751" name="Rectangle 127"/>
            <p:cNvSpPr>
              <a:spLocks noChangeArrowheads="1"/>
            </p:cNvSpPr>
            <p:nvPr/>
          </p:nvSpPr>
          <p:spPr bwMode="auto">
            <a:xfrm>
              <a:off x="1806" y="1961"/>
              <a:ext cx="47"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M</a:t>
              </a:r>
              <a:endParaRPr lang="en-US" altLang="en-US" dirty="0"/>
            </a:p>
          </p:txBody>
        </p:sp>
        <p:sp>
          <p:nvSpPr>
            <p:cNvPr id="154752" name="Rectangle 128"/>
            <p:cNvSpPr>
              <a:spLocks noChangeArrowheads="1"/>
            </p:cNvSpPr>
            <p:nvPr/>
          </p:nvSpPr>
          <p:spPr bwMode="auto">
            <a:xfrm>
              <a:off x="1808" y="2028"/>
              <a:ext cx="4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A</a:t>
              </a:r>
              <a:endParaRPr lang="en-US" altLang="en-US" dirty="0"/>
            </a:p>
          </p:txBody>
        </p:sp>
        <p:sp>
          <p:nvSpPr>
            <p:cNvPr id="154753" name="Rectangle 129"/>
            <p:cNvSpPr>
              <a:spLocks noChangeArrowheads="1"/>
            </p:cNvSpPr>
            <p:nvPr/>
          </p:nvSpPr>
          <p:spPr bwMode="auto">
            <a:xfrm>
              <a:off x="1807" y="2095"/>
              <a:ext cx="3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L</a:t>
              </a:r>
              <a:endParaRPr lang="en-US" altLang="en-US" dirty="0"/>
            </a:p>
          </p:txBody>
        </p:sp>
        <p:sp>
          <p:nvSpPr>
            <p:cNvPr id="154754" name="Rectangle 130"/>
            <p:cNvSpPr>
              <a:spLocks noChangeArrowheads="1"/>
            </p:cNvSpPr>
            <p:nvPr/>
          </p:nvSpPr>
          <p:spPr bwMode="auto">
            <a:xfrm>
              <a:off x="2245" y="1731"/>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A</a:t>
              </a:r>
              <a:endParaRPr lang="en-US" altLang="en-US" dirty="0"/>
            </a:p>
          </p:txBody>
        </p:sp>
        <p:sp>
          <p:nvSpPr>
            <p:cNvPr id="154755" name="Rectangle 131"/>
            <p:cNvSpPr>
              <a:spLocks noChangeArrowheads="1"/>
            </p:cNvSpPr>
            <p:nvPr/>
          </p:nvSpPr>
          <p:spPr bwMode="auto">
            <a:xfrm>
              <a:off x="2246" y="1811"/>
              <a:ext cx="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L</a:t>
              </a:r>
              <a:endParaRPr lang="en-US" altLang="en-US" dirty="0"/>
            </a:p>
          </p:txBody>
        </p:sp>
        <p:sp>
          <p:nvSpPr>
            <p:cNvPr id="154756" name="Rectangle 132"/>
            <p:cNvSpPr>
              <a:spLocks noChangeArrowheads="1"/>
            </p:cNvSpPr>
            <p:nvPr/>
          </p:nvSpPr>
          <p:spPr bwMode="auto">
            <a:xfrm>
              <a:off x="2246" y="1888"/>
              <a:ext cx="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T</a:t>
              </a:r>
              <a:endParaRPr lang="en-US" altLang="en-US" dirty="0"/>
            </a:p>
          </p:txBody>
        </p:sp>
        <p:sp>
          <p:nvSpPr>
            <p:cNvPr id="154757" name="Rectangle 133"/>
            <p:cNvSpPr>
              <a:spLocks noChangeArrowheads="1"/>
            </p:cNvSpPr>
            <p:nvPr/>
          </p:nvSpPr>
          <p:spPr bwMode="auto">
            <a:xfrm>
              <a:off x="2245" y="1965"/>
              <a:ext cx="4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E</a:t>
              </a:r>
              <a:endParaRPr lang="en-US" altLang="en-US" dirty="0"/>
            </a:p>
          </p:txBody>
        </p:sp>
        <p:sp>
          <p:nvSpPr>
            <p:cNvPr id="154758" name="Rectangle 134"/>
            <p:cNvSpPr>
              <a:spLocks noChangeArrowheads="1"/>
            </p:cNvSpPr>
            <p:nvPr/>
          </p:nvSpPr>
          <p:spPr bwMode="auto">
            <a:xfrm>
              <a:off x="2245" y="2046"/>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R</a:t>
              </a:r>
              <a:endParaRPr lang="en-US" altLang="en-US" dirty="0"/>
            </a:p>
          </p:txBody>
        </p:sp>
        <p:sp>
          <p:nvSpPr>
            <p:cNvPr id="154759" name="Rectangle 135"/>
            <p:cNvSpPr>
              <a:spLocks noChangeArrowheads="1"/>
            </p:cNvSpPr>
            <p:nvPr/>
          </p:nvSpPr>
          <p:spPr bwMode="auto">
            <a:xfrm>
              <a:off x="2245" y="2123"/>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N</a:t>
              </a:r>
              <a:endParaRPr lang="en-US" altLang="en-US" dirty="0"/>
            </a:p>
          </p:txBody>
        </p:sp>
        <p:sp>
          <p:nvSpPr>
            <p:cNvPr id="154760" name="Rectangle 136"/>
            <p:cNvSpPr>
              <a:spLocks noChangeArrowheads="1"/>
            </p:cNvSpPr>
            <p:nvPr/>
          </p:nvSpPr>
          <p:spPr bwMode="auto">
            <a:xfrm>
              <a:off x="2245" y="2204"/>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A</a:t>
              </a:r>
              <a:endParaRPr lang="en-US" altLang="en-US" dirty="0"/>
            </a:p>
          </p:txBody>
        </p:sp>
        <p:sp>
          <p:nvSpPr>
            <p:cNvPr id="154761" name="Rectangle 137"/>
            <p:cNvSpPr>
              <a:spLocks noChangeArrowheads="1"/>
            </p:cNvSpPr>
            <p:nvPr/>
          </p:nvSpPr>
          <p:spPr bwMode="auto">
            <a:xfrm>
              <a:off x="2246" y="2281"/>
              <a:ext cx="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T</a:t>
              </a:r>
              <a:endParaRPr lang="en-US" altLang="en-US" dirty="0"/>
            </a:p>
          </p:txBody>
        </p:sp>
        <p:sp>
          <p:nvSpPr>
            <p:cNvPr id="154762" name="Rectangle 138"/>
            <p:cNvSpPr>
              <a:spLocks noChangeArrowheads="1"/>
            </p:cNvSpPr>
            <p:nvPr/>
          </p:nvSpPr>
          <p:spPr bwMode="auto">
            <a:xfrm>
              <a:off x="2245" y="2358"/>
              <a:ext cx="4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E</a:t>
              </a:r>
              <a:endParaRPr lang="en-US" altLang="en-US" dirty="0"/>
            </a:p>
          </p:txBody>
        </p:sp>
        <p:sp>
          <p:nvSpPr>
            <p:cNvPr id="154763" name="Rectangle 139"/>
            <p:cNvSpPr>
              <a:spLocks noChangeArrowheads="1"/>
            </p:cNvSpPr>
            <p:nvPr/>
          </p:nvSpPr>
          <p:spPr bwMode="auto">
            <a:xfrm>
              <a:off x="2619" y="2007"/>
              <a:ext cx="41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Accumulator </a:t>
              </a:r>
              <a:endParaRPr lang="en-US" altLang="en-US" dirty="0"/>
            </a:p>
          </p:txBody>
        </p:sp>
        <p:sp>
          <p:nvSpPr>
            <p:cNvPr id="154764" name="Rectangle 140"/>
            <p:cNvSpPr>
              <a:spLocks noChangeArrowheads="1"/>
            </p:cNvSpPr>
            <p:nvPr/>
          </p:nvSpPr>
          <p:spPr bwMode="auto">
            <a:xfrm>
              <a:off x="2712" y="2085"/>
              <a:ext cx="17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Pump</a:t>
              </a:r>
              <a:endParaRPr lang="en-US" altLang="en-US" dirty="0"/>
            </a:p>
          </p:txBody>
        </p:sp>
        <p:sp>
          <p:nvSpPr>
            <p:cNvPr id="154765" name="Rectangle 141"/>
            <p:cNvSpPr>
              <a:spLocks noChangeArrowheads="1"/>
            </p:cNvSpPr>
            <p:nvPr/>
          </p:nvSpPr>
          <p:spPr bwMode="auto">
            <a:xfrm>
              <a:off x="1953" y="2428"/>
              <a:ext cx="18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Meter </a:t>
              </a:r>
              <a:endParaRPr lang="en-US" altLang="en-US" dirty="0"/>
            </a:p>
          </p:txBody>
        </p:sp>
        <p:sp>
          <p:nvSpPr>
            <p:cNvPr id="154766" name="Rectangle 142"/>
            <p:cNvSpPr>
              <a:spLocks noChangeArrowheads="1"/>
            </p:cNvSpPr>
            <p:nvPr/>
          </p:nvSpPr>
          <p:spPr bwMode="auto">
            <a:xfrm>
              <a:off x="1955" y="2505"/>
              <a:ext cx="16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Valve</a:t>
              </a:r>
              <a:endParaRPr lang="en-US" altLang="en-US" dirty="0"/>
            </a:p>
          </p:txBody>
        </p:sp>
        <p:sp>
          <p:nvSpPr>
            <p:cNvPr id="154767" name="Rectangle 143"/>
            <p:cNvSpPr>
              <a:spLocks noChangeArrowheads="1"/>
            </p:cNvSpPr>
            <p:nvPr/>
          </p:nvSpPr>
          <p:spPr bwMode="auto">
            <a:xfrm>
              <a:off x="2317" y="2463"/>
              <a:ext cx="11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Meter </a:t>
              </a:r>
              <a:endParaRPr lang="en-US" altLang="en-US" dirty="0"/>
            </a:p>
          </p:txBody>
        </p:sp>
        <p:sp>
          <p:nvSpPr>
            <p:cNvPr id="154768" name="Rectangle 144"/>
            <p:cNvSpPr>
              <a:spLocks noChangeArrowheads="1"/>
            </p:cNvSpPr>
            <p:nvPr/>
          </p:nvSpPr>
          <p:spPr bwMode="auto">
            <a:xfrm>
              <a:off x="2316" y="2509"/>
              <a:ext cx="10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Valve</a:t>
              </a:r>
              <a:endParaRPr lang="en-US" altLang="en-US" dirty="0"/>
            </a:p>
          </p:txBody>
        </p:sp>
        <p:sp>
          <p:nvSpPr>
            <p:cNvPr id="154769" name="Rectangle 145"/>
            <p:cNvSpPr>
              <a:spLocks noChangeArrowheads="1"/>
            </p:cNvSpPr>
            <p:nvPr/>
          </p:nvSpPr>
          <p:spPr bwMode="auto">
            <a:xfrm>
              <a:off x="2317" y="2211"/>
              <a:ext cx="11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Meter </a:t>
              </a:r>
              <a:endParaRPr lang="en-US" altLang="en-US" dirty="0"/>
            </a:p>
          </p:txBody>
        </p:sp>
        <p:sp>
          <p:nvSpPr>
            <p:cNvPr id="154770" name="Rectangle 146"/>
            <p:cNvSpPr>
              <a:spLocks noChangeArrowheads="1"/>
            </p:cNvSpPr>
            <p:nvPr/>
          </p:nvSpPr>
          <p:spPr bwMode="auto">
            <a:xfrm>
              <a:off x="2316" y="2256"/>
              <a:ext cx="10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Valve</a:t>
              </a:r>
              <a:endParaRPr lang="en-US" altLang="en-US" dirty="0"/>
            </a:p>
          </p:txBody>
        </p:sp>
        <p:sp>
          <p:nvSpPr>
            <p:cNvPr id="154771" name="Rectangle 147"/>
            <p:cNvSpPr>
              <a:spLocks noChangeArrowheads="1"/>
            </p:cNvSpPr>
            <p:nvPr/>
          </p:nvSpPr>
          <p:spPr bwMode="auto">
            <a:xfrm>
              <a:off x="2352" y="1755"/>
              <a:ext cx="41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Accumulator </a:t>
              </a:r>
              <a:endParaRPr lang="en-US" altLang="en-US" dirty="0"/>
            </a:p>
          </p:txBody>
        </p:sp>
        <p:sp>
          <p:nvSpPr>
            <p:cNvPr id="154772" name="Rectangle 148"/>
            <p:cNvSpPr>
              <a:spLocks noChangeArrowheads="1"/>
            </p:cNvSpPr>
            <p:nvPr/>
          </p:nvSpPr>
          <p:spPr bwMode="auto">
            <a:xfrm>
              <a:off x="2451" y="1832"/>
              <a:ext cx="16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Valve</a:t>
              </a:r>
              <a:endParaRPr lang="en-US" altLang="en-US" dirty="0"/>
            </a:p>
          </p:txBody>
        </p:sp>
        <p:sp>
          <p:nvSpPr>
            <p:cNvPr id="154773" name="Rectangle 149"/>
            <p:cNvSpPr>
              <a:spLocks noChangeArrowheads="1"/>
            </p:cNvSpPr>
            <p:nvPr/>
          </p:nvSpPr>
          <p:spPr bwMode="auto">
            <a:xfrm>
              <a:off x="2602" y="2270"/>
              <a:ext cx="36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Mechanical </a:t>
              </a:r>
              <a:endParaRPr lang="en-US" altLang="en-US" dirty="0"/>
            </a:p>
          </p:txBody>
        </p:sp>
        <p:sp>
          <p:nvSpPr>
            <p:cNvPr id="154774" name="Rectangle 150"/>
            <p:cNvSpPr>
              <a:spLocks noChangeArrowheads="1"/>
            </p:cNvSpPr>
            <p:nvPr/>
          </p:nvSpPr>
          <p:spPr bwMode="auto">
            <a:xfrm>
              <a:off x="2677" y="2347"/>
              <a:ext cx="17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a:t>
              </a:r>
              <a:endParaRPr lang="en-US" altLang="en-US" dirty="0"/>
            </a:p>
          </p:txBody>
        </p:sp>
        <p:sp>
          <p:nvSpPr>
            <p:cNvPr id="154775" name="Rectangle 151"/>
            <p:cNvSpPr>
              <a:spLocks noChangeArrowheads="1"/>
            </p:cNvSpPr>
            <p:nvPr/>
          </p:nvSpPr>
          <p:spPr bwMode="auto">
            <a:xfrm>
              <a:off x="2011" y="1531"/>
              <a:ext cx="44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Selector Valve</a:t>
              </a:r>
              <a:endParaRPr lang="en-US" altLang="en-US" dirty="0"/>
            </a:p>
          </p:txBody>
        </p:sp>
        <p:sp>
          <p:nvSpPr>
            <p:cNvPr id="154776" name="Line 152"/>
            <p:cNvSpPr>
              <a:spLocks noChangeShapeType="1"/>
            </p:cNvSpPr>
            <p:nvPr/>
          </p:nvSpPr>
          <p:spPr bwMode="auto">
            <a:xfrm flipH="1" flipV="1">
              <a:off x="1503" y="1506"/>
              <a:ext cx="0" cy="141"/>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777" name="Line 153"/>
            <p:cNvSpPr>
              <a:spLocks noChangeShapeType="1"/>
            </p:cNvSpPr>
            <p:nvPr/>
          </p:nvSpPr>
          <p:spPr bwMode="auto">
            <a:xfrm>
              <a:off x="1176" y="1839"/>
              <a:ext cx="162" cy="0"/>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778" name="Line 154"/>
            <p:cNvSpPr>
              <a:spLocks noChangeShapeType="1"/>
            </p:cNvSpPr>
            <p:nvPr/>
          </p:nvSpPr>
          <p:spPr bwMode="auto">
            <a:xfrm flipH="1" flipV="1">
              <a:off x="1341" y="1839"/>
              <a:ext cx="0" cy="441"/>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779" name="Line 155"/>
            <p:cNvSpPr>
              <a:spLocks noChangeShapeType="1"/>
            </p:cNvSpPr>
            <p:nvPr/>
          </p:nvSpPr>
          <p:spPr bwMode="auto">
            <a:xfrm>
              <a:off x="1179" y="2178"/>
              <a:ext cx="81" cy="0"/>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780" name="Line 156"/>
            <p:cNvSpPr>
              <a:spLocks noChangeShapeType="1"/>
            </p:cNvSpPr>
            <p:nvPr/>
          </p:nvSpPr>
          <p:spPr bwMode="auto">
            <a:xfrm flipH="1" flipV="1">
              <a:off x="1263" y="2178"/>
              <a:ext cx="0" cy="309"/>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grpSp>
        <p:nvGrpSpPr>
          <p:cNvPr id="6" name="Group 157"/>
          <p:cNvGrpSpPr>
            <a:grpSpLocks/>
          </p:cNvGrpSpPr>
          <p:nvPr/>
        </p:nvGrpSpPr>
        <p:grpSpPr bwMode="auto">
          <a:xfrm>
            <a:off x="1643063" y="2271713"/>
            <a:ext cx="171450" cy="1303337"/>
            <a:chOff x="1035" y="1431"/>
            <a:chExt cx="108" cy="821"/>
          </a:xfrm>
        </p:grpSpPr>
        <p:sp>
          <p:nvSpPr>
            <p:cNvPr id="154782" name="Rectangle 158"/>
            <p:cNvSpPr>
              <a:spLocks noChangeArrowheads="1"/>
            </p:cNvSpPr>
            <p:nvPr/>
          </p:nvSpPr>
          <p:spPr bwMode="auto">
            <a:xfrm>
              <a:off x="1041" y="1431"/>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3" name="Rectangle 159"/>
            <p:cNvSpPr>
              <a:spLocks noChangeArrowheads="1"/>
            </p:cNvSpPr>
            <p:nvPr/>
          </p:nvSpPr>
          <p:spPr bwMode="auto">
            <a:xfrm>
              <a:off x="1044" y="1539"/>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4" name="Rectangle 160"/>
            <p:cNvSpPr>
              <a:spLocks noChangeArrowheads="1"/>
            </p:cNvSpPr>
            <p:nvPr/>
          </p:nvSpPr>
          <p:spPr bwMode="auto">
            <a:xfrm>
              <a:off x="1041" y="1668"/>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5" name="Rectangle 161"/>
            <p:cNvSpPr>
              <a:spLocks noChangeArrowheads="1"/>
            </p:cNvSpPr>
            <p:nvPr/>
          </p:nvSpPr>
          <p:spPr bwMode="auto">
            <a:xfrm>
              <a:off x="1038" y="209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6" name="Rectangle 162"/>
            <p:cNvSpPr>
              <a:spLocks noChangeArrowheads="1"/>
            </p:cNvSpPr>
            <p:nvPr/>
          </p:nvSpPr>
          <p:spPr bwMode="auto">
            <a:xfrm>
              <a:off x="1035" y="1983"/>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7" name="Rectangle 163"/>
            <p:cNvSpPr>
              <a:spLocks noChangeArrowheads="1"/>
            </p:cNvSpPr>
            <p:nvPr/>
          </p:nvSpPr>
          <p:spPr bwMode="auto">
            <a:xfrm>
              <a:off x="1038" y="2223"/>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8" name="Rectangle 164"/>
            <p:cNvSpPr>
              <a:spLocks noChangeArrowheads="1"/>
            </p:cNvSpPr>
            <p:nvPr/>
          </p:nvSpPr>
          <p:spPr bwMode="auto">
            <a:xfrm>
              <a:off x="1116" y="149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9" name="Rectangle 165"/>
            <p:cNvSpPr>
              <a:spLocks noChangeArrowheads="1"/>
            </p:cNvSpPr>
            <p:nvPr/>
          </p:nvSpPr>
          <p:spPr bwMode="auto">
            <a:xfrm>
              <a:off x="1077" y="182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0" name="Rectangle 166"/>
            <p:cNvSpPr>
              <a:spLocks noChangeArrowheads="1"/>
            </p:cNvSpPr>
            <p:nvPr/>
          </p:nvSpPr>
          <p:spPr bwMode="auto">
            <a:xfrm>
              <a:off x="1047" y="2166"/>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nvGrpSpPr>
          <p:cNvPr id="7" name="Group 167"/>
          <p:cNvGrpSpPr>
            <a:grpSpLocks/>
          </p:cNvGrpSpPr>
          <p:nvPr/>
        </p:nvGrpSpPr>
        <p:grpSpPr bwMode="auto">
          <a:xfrm>
            <a:off x="2933700" y="1719263"/>
            <a:ext cx="876300" cy="2289175"/>
            <a:chOff x="1848" y="1083"/>
            <a:chExt cx="552" cy="1442"/>
          </a:xfrm>
        </p:grpSpPr>
        <p:sp>
          <p:nvSpPr>
            <p:cNvPr id="154792" name="Rectangle 168"/>
            <p:cNvSpPr>
              <a:spLocks noChangeArrowheads="1"/>
            </p:cNvSpPr>
            <p:nvPr/>
          </p:nvSpPr>
          <p:spPr bwMode="auto">
            <a:xfrm>
              <a:off x="1851" y="1326"/>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3" name="Rectangle 169"/>
            <p:cNvSpPr>
              <a:spLocks noChangeArrowheads="1"/>
            </p:cNvSpPr>
            <p:nvPr/>
          </p:nvSpPr>
          <p:spPr bwMode="auto">
            <a:xfrm>
              <a:off x="1848" y="1083"/>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4" name="Rectangle 170"/>
            <p:cNvSpPr>
              <a:spLocks noChangeArrowheads="1"/>
            </p:cNvSpPr>
            <p:nvPr/>
          </p:nvSpPr>
          <p:spPr bwMode="auto">
            <a:xfrm>
              <a:off x="2367" y="1086"/>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5" name="Rectangle 171"/>
            <p:cNvSpPr>
              <a:spLocks noChangeArrowheads="1"/>
            </p:cNvSpPr>
            <p:nvPr/>
          </p:nvSpPr>
          <p:spPr bwMode="auto">
            <a:xfrm>
              <a:off x="2373" y="1320"/>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6" name="Rectangle 172"/>
            <p:cNvSpPr>
              <a:spLocks noChangeArrowheads="1"/>
            </p:cNvSpPr>
            <p:nvPr/>
          </p:nvSpPr>
          <p:spPr bwMode="auto">
            <a:xfrm>
              <a:off x="2151" y="1632"/>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7" name="Rectangle 173"/>
            <p:cNvSpPr>
              <a:spLocks noChangeArrowheads="1"/>
            </p:cNvSpPr>
            <p:nvPr/>
          </p:nvSpPr>
          <p:spPr bwMode="auto">
            <a:xfrm>
              <a:off x="2367" y="1893"/>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8" name="Rectangle 174"/>
            <p:cNvSpPr>
              <a:spLocks noChangeArrowheads="1"/>
            </p:cNvSpPr>
            <p:nvPr/>
          </p:nvSpPr>
          <p:spPr bwMode="auto">
            <a:xfrm>
              <a:off x="2367" y="2250"/>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9" name="Rectangle 175"/>
            <p:cNvSpPr>
              <a:spLocks noChangeArrowheads="1"/>
            </p:cNvSpPr>
            <p:nvPr/>
          </p:nvSpPr>
          <p:spPr bwMode="auto">
            <a:xfrm>
              <a:off x="1848" y="2490"/>
              <a:ext cx="27" cy="35"/>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800" name="Rectangle 176"/>
            <p:cNvSpPr>
              <a:spLocks noChangeArrowheads="1"/>
            </p:cNvSpPr>
            <p:nvPr/>
          </p:nvSpPr>
          <p:spPr bwMode="auto">
            <a:xfrm>
              <a:off x="2367" y="2481"/>
              <a:ext cx="27" cy="35"/>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nvGrpSpPr>
          <p:cNvPr id="8" name="Group 177"/>
          <p:cNvGrpSpPr>
            <a:grpSpLocks/>
          </p:cNvGrpSpPr>
          <p:nvPr/>
        </p:nvGrpSpPr>
        <p:grpSpPr bwMode="auto">
          <a:xfrm>
            <a:off x="4884738" y="1757363"/>
            <a:ext cx="4030662" cy="2281237"/>
            <a:chOff x="2925" y="1053"/>
            <a:chExt cx="2539" cy="1437"/>
          </a:xfrm>
        </p:grpSpPr>
        <p:graphicFrame>
          <p:nvGraphicFramePr>
            <p:cNvPr id="154802" name="Object 178"/>
            <p:cNvGraphicFramePr>
              <a:graphicFrameLocks noChangeAspect="1"/>
            </p:cNvGraphicFramePr>
            <p:nvPr/>
          </p:nvGraphicFramePr>
          <p:xfrm>
            <a:off x="3498" y="1053"/>
            <a:ext cx="1966" cy="1437"/>
          </p:xfrm>
          <a:graphic>
            <a:graphicData uri="http://schemas.openxmlformats.org/presentationml/2006/ole">
              <mc:AlternateContent xmlns:mc="http://schemas.openxmlformats.org/markup-compatibility/2006">
                <mc:Choice xmlns:v="urn:schemas-microsoft-com:vml" Requires="v">
                  <p:oleObj spid="_x0000_s4170" name="VISIO" r:id="rId4" imgW="7073900" imgH="4876800" progId="">
                    <p:embed/>
                  </p:oleObj>
                </mc:Choice>
                <mc:Fallback>
                  <p:oleObj name="VISIO" r:id="rId4" imgW="7073900" imgH="4876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8" y="1053"/>
                          <a:ext cx="1966" cy="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803" name="Object 179"/>
            <p:cNvGraphicFramePr>
              <a:graphicFrameLocks noChangeAspect="1"/>
            </p:cNvGraphicFramePr>
            <p:nvPr/>
          </p:nvGraphicFramePr>
          <p:xfrm>
            <a:off x="2925" y="1501"/>
            <a:ext cx="522" cy="285"/>
          </p:xfrm>
          <a:graphic>
            <a:graphicData uri="http://schemas.openxmlformats.org/presentationml/2006/ole">
              <mc:AlternateContent xmlns:mc="http://schemas.openxmlformats.org/markup-compatibility/2006">
                <mc:Choice xmlns:v="urn:schemas-microsoft-com:vml" Requires="v">
                  <p:oleObj spid="_x0000_s4171" name="VISIO" r:id="rId6" imgW="952500" imgH="495300" progId="">
                    <p:embed/>
                  </p:oleObj>
                </mc:Choice>
                <mc:Fallback>
                  <p:oleObj name="VISIO" r:id="rId6" imgW="952500" imgH="4953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5" y="1501"/>
                          <a:ext cx="522"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4804" name="Rectangle 180"/>
          <p:cNvSpPr>
            <a:spLocks noChangeArrowheads="1"/>
          </p:cNvSpPr>
          <p:nvPr/>
        </p:nvSpPr>
        <p:spPr bwMode="auto">
          <a:xfrm>
            <a:off x="228600" y="4724400"/>
            <a:ext cx="52578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Model the Digital Controller Architecture</a:t>
            </a:r>
          </a:p>
        </p:txBody>
      </p:sp>
      <p:sp>
        <p:nvSpPr>
          <p:cNvPr id="154805" name="Rectangle 181"/>
          <p:cNvSpPr>
            <a:spLocks noChangeArrowheads="1"/>
          </p:cNvSpPr>
          <p:nvPr/>
        </p:nvSpPr>
        <p:spPr bwMode="auto">
          <a:xfrm>
            <a:off x="254000" y="5861050"/>
            <a:ext cx="89027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Automation Enables “What-If” Consideration of System Designs</a:t>
            </a:r>
          </a:p>
          <a:p>
            <a:pPr>
              <a:lnSpc>
                <a:spcPct val="90000"/>
              </a:lnSpc>
              <a:buClrTx/>
              <a:buFont typeface="Arial" panose="020B0604020202020204" pitchFamily="34" charset="0"/>
              <a:buChar char="•"/>
            </a:pPr>
            <a:endParaRPr lang="en-US" altLang="en-US" sz="1700" b="0" dirty="0">
              <a:solidFill>
                <a:schemeClr val="tx1"/>
              </a:solidFill>
              <a:latin typeface="+mn-lt"/>
            </a:endParaRPr>
          </a:p>
        </p:txBody>
      </p:sp>
      <p:sp>
        <p:nvSpPr>
          <p:cNvPr id="154806" name="Rectangle 182"/>
          <p:cNvSpPr>
            <a:spLocks noChangeArrowheads="1"/>
          </p:cNvSpPr>
          <p:nvPr/>
        </p:nvSpPr>
        <p:spPr bwMode="auto">
          <a:xfrm>
            <a:off x="647700" y="5410200"/>
            <a:ext cx="84963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80000"/>
              </a:lnSpc>
              <a:buFont typeface="Wingdings" panose="05000000000000000000" pitchFamily="2" charset="2"/>
              <a:buNone/>
            </a:pPr>
            <a:endParaRPr lang="en-US" altLang="en-US" sz="1800" dirty="0"/>
          </a:p>
        </p:txBody>
      </p:sp>
      <p:sp>
        <p:nvSpPr>
          <p:cNvPr id="154807" name="Rectangle 183"/>
          <p:cNvSpPr>
            <a:spLocks noChangeArrowheads="1"/>
          </p:cNvSpPr>
          <p:nvPr/>
        </p:nvSpPr>
        <p:spPr bwMode="auto">
          <a:xfrm>
            <a:off x="4677459" y="5087938"/>
            <a:ext cx="3929281"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1700" dirty="0">
                <a:latin typeface="+mn-lt"/>
              </a:rPr>
              <a:t>and Digital Controller Architecture</a:t>
            </a:r>
          </a:p>
        </p:txBody>
      </p:sp>
      <p:sp>
        <p:nvSpPr>
          <p:cNvPr id="154808" name="Rectangle 184"/>
          <p:cNvSpPr>
            <a:spLocks noChangeArrowheads="1"/>
          </p:cNvSpPr>
          <p:nvPr/>
        </p:nvSpPr>
        <p:spPr bwMode="auto">
          <a:xfrm>
            <a:off x="254000" y="5467350"/>
            <a:ext cx="89027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Integrates System and Safety Engineering About a Common Model</a:t>
            </a:r>
          </a:p>
        </p:txBody>
      </p:sp>
      <p:sp>
        <p:nvSpPr>
          <p:cNvPr id="154809" name="Rectangle 185"/>
          <p:cNvSpPr>
            <a:spLocks noChangeArrowheads="1"/>
          </p:cNvSpPr>
          <p:nvPr/>
        </p:nvSpPr>
        <p:spPr bwMode="auto">
          <a:xfrm>
            <a:off x="5054600" y="4724400"/>
            <a:ext cx="40894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Font typeface="Wingdings" panose="05000000000000000000" pitchFamily="2" charset="2"/>
              <a:buNone/>
            </a:pPr>
            <a:r>
              <a:rPr lang="en-US" altLang="en-US" sz="1700" b="0" dirty="0">
                <a:solidFill>
                  <a:schemeClr val="tx1"/>
                </a:solidFill>
                <a:latin typeface="+mn-lt"/>
              </a:rPr>
              <a:t>and the Physical System</a:t>
            </a:r>
          </a:p>
        </p:txBody>
      </p:sp>
      <p:sp>
        <p:nvSpPr>
          <p:cNvPr id="3" name="Rectangle 2"/>
          <p:cNvSpPr/>
          <p:nvPr/>
        </p:nvSpPr>
        <p:spPr>
          <a:xfrm>
            <a:off x="6172200" y="582364"/>
            <a:ext cx="2971800" cy="108902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Wheel Braking System</a:t>
            </a:r>
          </a:p>
          <a:p>
            <a:pPr algn="ctr"/>
            <a:r>
              <a:rPr lang="en-US" dirty="0" smtClean="0"/>
              <a:t>AIR6110</a:t>
            </a:r>
          </a:p>
          <a:p>
            <a:pPr algn="ctr"/>
            <a:r>
              <a:rPr lang="en-US" sz="1200" dirty="0"/>
              <a:t>CONTIGUOUS AIRCRAFT/SYSTEM DEVELOPMENT PROCESS </a:t>
            </a:r>
            <a:r>
              <a:rPr lang="en-US" sz="1200" dirty="0" smtClean="0"/>
              <a:t>EXAMPLE</a:t>
            </a:r>
            <a:endParaRPr lang="en-US" sz="1200" dirty="0"/>
          </a:p>
        </p:txBody>
      </p:sp>
      <p:pic>
        <p:nvPicPr>
          <p:cNvPr id="187" name="Picture 2" descr="C:\Users\stew_da\Desktop\DLR_presentations\current_work\images\Unbenan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7472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4809"/>
                                        </p:tgtEl>
                                        <p:attrNameLst>
                                          <p:attrName>style.visibility</p:attrName>
                                        </p:attrNameLst>
                                      </p:cBhvr>
                                      <p:to>
                                        <p:strVal val="visible"/>
                                      </p:to>
                                    </p:set>
                                    <p:anim calcmode="lin" valueType="num">
                                      <p:cBhvr additive="base">
                                        <p:cTn id="11" dur="1000" fill="hold"/>
                                        <p:tgtEl>
                                          <p:spTgt spid="154809"/>
                                        </p:tgtEl>
                                        <p:attrNameLst>
                                          <p:attrName>ppt_x</p:attrName>
                                        </p:attrNameLst>
                                      </p:cBhvr>
                                      <p:tavLst>
                                        <p:tav tm="0">
                                          <p:val>
                                            <p:strVal val="1+#ppt_w/2"/>
                                          </p:val>
                                        </p:tav>
                                        <p:tav tm="100000">
                                          <p:val>
                                            <p:strVal val="#ppt_x"/>
                                          </p:val>
                                        </p:tav>
                                      </p:tavLst>
                                    </p:anim>
                                    <p:anim calcmode="lin" valueType="num">
                                      <p:cBhvr additive="base">
                                        <p:cTn id="12" dur="1000" fill="hold"/>
                                        <p:tgtEl>
                                          <p:spTgt spid="15480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1+#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54627">
                                            <p:txEl>
                                              <p:pRg st="0" end="0"/>
                                            </p:txEl>
                                          </p:spTgt>
                                        </p:tgtEl>
                                        <p:attrNameLst>
                                          <p:attrName>style.visibility</p:attrName>
                                        </p:attrNameLst>
                                      </p:cBhvr>
                                      <p:to>
                                        <p:strVal val="visible"/>
                                      </p:to>
                                    </p:set>
                                    <p:anim calcmode="lin" valueType="num">
                                      <p:cBhvr additive="base">
                                        <p:cTn id="21" dur="10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0-#ppt_w/2"/>
                                          </p:val>
                                        </p:tav>
                                        <p:tav tm="100000">
                                          <p:val>
                                            <p:strVal val="#ppt_x"/>
                                          </p:val>
                                        </p:tav>
                                      </p:tavLst>
                                    </p:anim>
                                    <p:anim calcmode="lin" valueType="num">
                                      <p:cBhvr additive="base">
                                        <p:cTn id="28" dur="10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4807"/>
                                        </p:tgtEl>
                                        <p:attrNameLst>
                                          <p:attrName>style.visibility</p:attrName>
                                        </p:attrNameLst>
                                      </p:cBhvr>
                                      <p:to>
                                        <p:strVal val="visible"/>
                                      </p:to>
                                    </p:set>
                                    <p:anim calcmode="lin" valueType="num">
                                      <p:cBhvr additive="base">
                                        <p:cTn id="31" dur="1000" fill="hold"/>
                                        <p:tgtEl>
                                          <p:spTgt spid="154807"/>
                                        </p:tgtEl>
                                        <p:attrNameLst>
                                          <p:attrName>ppt_x</p:attrName>
                                        </p:attrNameLst>
                                      </p:cBhvr>
                                      <p:tavLst>
                                        <p:tav tm="0">
                                          <p:val>
                                            <p:strVal val="1+#ppt_w/2"/>
                                          </p:val>
                                        </p:tav>
                                        <p:tav tm="100000">
                                          <p:val>
                                            <p:strVal val="#ppt_x"/>
                                          </p:val>
                                        </p:tav>
                                      </p:tavLst>
                                    </p:anim>
                                    <p:anim calcmode="lin" valueType="num">
                                      <p:cBhvr additive="base">
                                        <p:cTn id="32" dur="1000" fill="hold"/>
                                        <p:tgtEl>
                                          <p:spTgt spid="15480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480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4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P spid="154805" grpId="0"/>
      <p:bldP spid="154807" grpId="0"/>
      <p:bldP spid="154808" grpId="0"/>
      <p:bldP spid="15480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stew_da\Desktop\DLR_presentations\current_work\images\Unbenan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86000" y="2877879"/>
            <a:ext cx="4419600" cy="769441"/>
          </a:xfrm>
          <a:prstGeom prst="rect">
            <a:avLst/>
          </a:prstGeom>
          <a:noFill/>
        </p:spPr>
        <p:txBody>
          <a:bodyPr wrap="square" rtlCol="0">
            <a:spAutoFit/>
          </a:bodyPr>
          <a:lstStyle/>
          <a:p>
            <a:r>
              <a:rPr lang="de-DE" sz="4400" dirty="0" smtClean="0">
                <a:latin typeface="+mn-lt"/>
              </a:rPr>
              <a:t>Nominal </a:t>
            </a:r>
            <a:r>
              <a:rPr lang="de-DE" sz="4400" dirty="0" smtClean="0">
                <a:latin typeface="+mn-lt"/>
              </a:rPr>
              <a:t>Model</a:t>
            </a:r>
            <a:endParaRPr lang="en-US" sz="4400" dirty="0">
              <a:latin typeface="+mn-lt"/>
            </a:endParaRPr>
          </a:p>
        </p:txBody>
      </p:sp>
    </p:spTree>
    <p:extLst>
      <p:ext uri="{BB962C8B-B14F-4D97-AF65-F5344CB8AC3E}">
        <p14:creationId xmlns:p14="http://schemas.microsoft.com/office/powerpoint/2010/main" val="68366945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762000" y="838200"/>
            <a:ext cx="7772400" cy="503237"/>
          </a:xfrm>
        </p:spPr>
        <p:txBody>
          <a:bodyPr/>
          <a:lstStyle/>
          <a:p>
            <a:r>
              <a:rPr lang="en-US" altLang="en-US" sz="2400" dirty="0"/>
              <a:t>Creation of Nominal System Model</a:t>
            </a:r>
          </a:p>
        </p:txBody>
      </p:sp>
      <p:grpSp>
        <p:nvGrpSpPr>
          <p:cNvPr id="4" name="Group 228"/>
          <p:cNvGrpSpPr>
            <a:grpSpLocks/>
          </p:cNvGrpSpPr>
          <p:nvPr/>
        </p:nvGrpSpPr>
        <p:grpSpPr bwMode="auto">
          <a:xfrm>
            <a:off x="146051" y="1447800"/>
            <a:ext cx="3359150" cy="2819399"/>
            <a:chOff x="252" y="912"/>
            <a:chExt cx="2116" cy="1776"/>
          </a:xfrm>
        </p:grpSpPr>
        <p:grpSp>
          <p:nvGrpSpPr>
            <p:cNvPr id="5" name="Group 4"/>
            <p:cNvGrpSpPr>
              <a:grpSpLocks/>
            </p:cNvGrpSpPr>
            <p:nvPr/>
          </p:nvGrpSpPr>
          <p:grpSpPr bwMode="auto">
            <a:xfrm>
              <a:off x="432" y="1152"/>
              <a:ext cx="1005" cy="1536"/>
              <a:chOff x="175" y="1282"/>
              <a:chExt cx="1005" cy="1536"/>
            </a:xfrm>
          </p:grpSpPr>
          <p:sp>
            <p:nvSpPr>
              <p:cNvPr id="173061" name="Rectangle 5"/>
              <p:cNvSpPr>
                <a:spLocks noChangeArrowheads="1"/>
              </p:cNvSpPr>
              <p:nvPr/>
            </p:nvSpPr>
            <p:spPr bwMode="auto">
              <a:xfrm>
                <a:off x="548" y="1296"/>
                <a:ext cx="343" cy="1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062" name="Rectangle 6"/>
              <p:cNvSpPr>
                <a:spLocks noChangeArrowheads="1"/>
              </p:cNvSpPr>
              <p:nvPr/>
            </p:nvSpPr>
            <p:spPr bwMode="auto">
              <a:xfrm>
                <a:off x="548" y="1282"/>
                <a:ext cx="630" cy="1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063" name="Line 7"/>
              <p:cNvSpPr>
                <a:spLocks noChangeShapeType="1"/>
              </p:cNvSpPr>
              <p:nvPr/>
            </p:nvSpPr>
            <p:spPr bwMode="auto">
              <a:xfrm>
                <a:off x="396" y="1449"/>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064" name="Freeform 8"/>
              <p:cNvSpPr>
                <a:spLocks/>
              </p:cNvSpPr>
              <p:nvPr/>
            </p:nvSpPr>
            <p:spPr bwMode="auto">
              <a:xfrm>
                <a:off x="513" y="143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065" name="Line 9"/>
              <p:cNvSpPr>
                <a:spLocks noChangeShapeType="1"/>
              </p:cNvSpPr>
              <p:nvPr/>
            </p:nvSpPr>
            <p:spPr bwMode="auto">
              <a:xfrm>
                <a:off x="396" y="1644"/>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066" name="Freeform 10"/>
              <p:cNvSpPr>
                <a:spLocks/>
              </p:cNvSpPr>
              <p:nvPr/>
            </p:nvSpPr>
            <p:spPr bwMode="auto">
              <a:xfrm>
                <a:off x="513" y="1632"/>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067" name="Rectangle 11"/>
              <p:cNvSpPr>
                <a:spLocks noChangeArrowheads="1"/>
              </p:cNvSpPr>
              <p:nvPr/>
            </p:nvSpPr>
            <p:spPr bwMode="auto">
              <a:xfrm>
                <a:off x="257" y="1365"/>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A</a:t>
                </a:r>
                <a:endParaRPr lang="en-US" altLang="en-US" dirty="0"/>
              </a:p>
            </p:txBody>
          </p:sp>
          <p:sp>
            <p:nvSpPr>
              <p:cNvPr id="173068" name="Rectangle 12"/>
              <p:cNvSpPr>
                <a:spLocks noChangeArrowheads="1"/>
              </p:cNvSpPr>
              <p:nvPr/>
            </p:nvSpPr>
            <p:spPr bwMode="auto">
              <a:xfrm>
                <a:off x="291" y="1560"/>
                <a:ext cx="22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1</a:t>
                </a:r>
                <a:endParaRPr lang="en-US" altLang="en-US" dirty="0"/>
              </a:p>
            </p:txBody>
          </p:sp>
          <p:sp>
            <p:nvSpPr>
              <p:cNvPr id="173069" name="Rectangle 13"/>
              <p:cNvSpPr>
                <a:spLocks noChangeArrowheads="1"/>
              </p:cNvSpPr>
              <p:nvPr/>
            </p:nvSpPr>
            <p:spPr bwMode="auto">
              <a:xfrm>
                <a:off x="175" y="1876"/>
                <a:ext cx="33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Feed back </a:t>
                </a:r>
                <a:endParaRPr lang="en-US" altLang="en-US" dirty="0"/>
              </a:p>
            </p:txBody>
          </p:sp>
          <p:sp>
            <p:nvSpPr>
              <p:cNvPr id="173070" name="Rectangle 14"/>
              <p:cNvSpPr>
                <a:spLocks noChangeArrowheads="1"/>
              </p:cNvSpPr>
              <p:nvPr/>
            </p:nvSpPr>
            <p:spPr bwMode="auto">
              <a:xfrm>
                <a:off x="312" y="1770"/>
                <a:ext cx="1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a:t>
                </a:r>
                <a:endParaRPr lang="en-US" altLang="en-US" dirty="0"/>
              </a:p>
            </p:txBody>
          </p:sp>
          <p:sp>
            <p:nvSpPr>
              <p:cNvPr id="173071" name="Rectangle 15"/>
              <p:cNvSpPr>
                <a:spLocks noChangeArrowheads="1"/>
              </p:cNvSpPr>
              <p:nvPr/>
            </p:nvSpPr>
            <p:spPr bwMode="auto">
              <a:xfrm>
                <a:off x="706" y="1913"/>
                <a:ext cx="326"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072" name="Rectangle 16"/>
              <p:cNvSpPr>
                <a:spLocks noChangeArrowheads="1"/>
              </p:cNvSpPr>
              <p:nvPr/>
            </p:nvSpPr>
            <p:spPr bwMode="auto">
              <a:xfrm>
                <a:off x="642" y="2460"/>
                <a:ext cx="44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Fault Tolerant </a:t>
                </a:r>
                <a:endParaRPr lang="en-US" altLang="en-US" dirty="0"/>
              </a:p>
            </p:txBody>
          </p:sp>
          <p:sp>
            <p:nvSpPr>
              <p:cNvPr id="173073" name="Rectangle 17"/>
              <p:cNvSpPr>
                <a:spLocks noChangeArrowheads="1"/>
              </p:cNvSpPr>
              <p:nvPr/>
            </p:nvSpPr>
            <p:spPr bwMode="auto">
              <a:xfrm>
                <a:off x="657" y="2628"/>
                <a:ext cx="38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Control Unit </a:t>
                </a:r>
                <a:endParaRPr lang="en-US" altLang="en-US" dirty="0"/>
              </a:p>
            </p:txBody>
          </p:sp>
          <p:sp>
            <p:nvSpPr>
              <p:cNvPr id="173074" name="Rectangle 18"/>
              <p:cNvSpPr>
                <a:spLocks noChangeArrowheads="1"/>
              </p:cNvSpPr>
              <p:nvPr/>
            </p:nvSpPr>
            <p:spPr bwMode="auto">
              <a:xfrm>
                <a:off x="729" y="2741"/>
                <a:ext cx="25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BSCU )</a:t>
                </a:r>
                <a:endParaRPr lang="en-US" altLang="en-US" dirty="0"/>
              </a:p>
            </p:txBody>
          </p:sp>
          <p:sp>
            <p:nvSpPr>
              <p:cNvPr id="173075" name="Rectangle 19"/>
              <p:cNvSpPr>
                <a:spLocks noChangeArrowheads="1"/>
              </p:cNvSpPr>
              <p:nvPr/>
            </p:nvSpPr>
            <p:spPr bwMode="auto">
              <a:xfrm>
                <a:off x="625" y="2542"/>
                <a:ext cx="50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System </a:t>
                </a:r>
                <a:endParaRPr lang="en-US" altLang="en-US" dirty="0"/>
              </a:p>
            </p:txBody>
          </p:sp>
          <p:sp>
            <p:nvSpPr>
              <p:cNvPr id="173076" name="Rectangle 20"/>
              <p:cNvSpPr>
                <a:spLocks noChangeArrowheads="1"/>
              </p:cNvSpPr>
              <p:nvPr/>
            </p:nvSpPr>
            <p:spPr bwMode="auto">
              <a:xfrm>
                <a:off x="709" y="1365"/>
                <a:ext cx="327"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077" name="Rectangle 21"/>
              <p:cNvSpPr>
                <a:spLocks noChangeArrowheads="1"/>
              </p:cNvSpPr>
              <p:nvPr/>
            </p:nvSpPr>
            <p:spPr bwMode="auto">
              <a:xfrm>
                <a:off x="741" y="1492"/>
                <a:ext cx="2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A</a:t>
                </a:r>
                <a:endParaRPr lang="en-US" altLang="en-US" sz="900" dirty="0"/>
              </a:p>
            </p:txBody>
          </p:sp>
          <p:sp>
            <p:nvSpPr>
              <p:cNvPr id="173078" name="Line 22"/>
              <p:cNvSpPr>
                <a:spLocks noChangeShapeType="1"/>
              </p:cNvSpPr>
              <p:nvPr/>
            </p:nvSpPr>
            <p:spPr bwMode="auto">
              <a:xfrm>
                <a:off x="391" y="2258"/>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079" name="Freeform 23"/>
              <p:cNvSpPr>
                <a:spLocks/>
              </p:cNvSpPr>
              <p:nvPr/>
            </p:nvSpPr>
            <p:spPr bwMode="auto">
              <a:xfrm>
                <a:off x="508" y="224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080" name="Rectangle 24"/>
              <p:cNvSpPr>
                <a:spLocks noChangeArrowheads="1"/>
              </p:cNvSpPr>
              <p:nvPr/>
            </p:nvSpPr>
            <p:spPr bwMode="auto">
              <a:xfrm>
                <a:off x="252" y="2174"/>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B</a:t>
                </a:r>
                <a:endParaRPr lang="en-US" altLang="en-US" dirty="0"/>
              </a:p>
            </p:txBody>
          </p:sp>
          <p:sp>
            <p:nvSpPr>
              <p:cNvPr id="173081" name="Line 25"/>
              <p:cNvSpPr>
                <a:spLocks noChangeShapeType="1"/>
              </p:cNvSpPr>
              <p:nvPr/>
            </p:nvSpPr>
            <p:spPr bwMode="auto">
              <a:xfrm>
                <a:off x="556" y="144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82" name="Freeform 26"/>
              <p:cNvSpPr>
                <a:spLocks/>
              </p:cNvSpPr>
              <p:nvPr/>
            </p:nvSpPr>
            <p:spPr bwMode="auto">
              <a:xfrm>
                <a:off x="377" y="1816"/>
                <a:ext cx="171" cy="84"/>
              </a:xfrm>
              <a:custGeom>
                <a:avLst/>
                <a:gdLst>
                  <a:gd name="T0" fmla="*/ 171 w 171"/>
                  <a:gd name="T1" fmla="*/ 42 h 84"/>
                  <a:gd name="T2" fmla="*/ 133 w 171"/>
                  <a:gd name="T3" fmla="*/ 84 h 84"/>
                  <a:gd name="T4" fmla="*/ 133 w 171"/>
                  <a:gd name="T5" fmla="*/ 57 h 84"/>
                  <a:gd name="T6" fmla="*/ 0 w 171"/>
                  <a:gd name="T7" fmla="*/ 57 h 84"/>
                  <a:gd name="T8" fmla="*/ 0 w 171"/>
                  <a:gd name="T9" fmla="*/ 28 h 84"/>
                  <a:gd name="T10" fmla="*/ 133 w 171"/>
                  <a:gd name="T11" fmla="*/ 28 h 84"/>
                  <a:gd name="T12" fmla="*/ 133 w 171"/>
                  <a:gd name="T13" fmla="*/ 0 h 84"/>
                  <a:gd name="T14" fmla="*/ 171 w 171"/>
                  <a:gd name="T15" fmla="*/ 42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84">
                    <a:moveTo>
                      <a:pt x="171" y="42"/>
                    </a:moveTo>
                    <a:lnTo>
                      <a:pt x="133" y="84"/>
                    </a:lnTo>
                    <a:lnTo>
                      <a:pt x="133" y="57"/>
                    </a:lnTo>
                    <a:lnTo>
                      <a:pt x="0" y="57"/>
                    </a:lnTo>
                    <a:lnTo>
                      <a:pt x="0" y="28"/>
                    </a:lnTo>
                    <a:lnTo>
                      <a:pt x="133" y="28"/>
                    </a:lnTo>
                    <a:lnTo>
                      <a:pt x="133" y="0"/>
                    </a:lnTo>
                    <a:lnTo>
                      <a:pt x="171" y="42"/>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083" name="Line 27"/>
              <p:cNvSpPr>
                <a:spLocks noChangeShapeType="1"/>
              </p:cNvSpPr>
              <p:nvPr/>
            </p:nvSpPr>
            <p:spPr bwMode="auto">
              <a:xfrm>
                <a:off x="399" y="2121"/>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084" name="Freeform 28"/>
              <p:cNvSpPr>
                <a:spLocks/>
              </p:cNvSpPr>
              <p:nvPr/>
            </p:nvSpPr>
            <p:spPr bwMode="auto">
              <a:xfrm>
                <a:off x="516" y="2109"/>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085" name="Rectangle 29"/>
              <p:cNvSpPr>
                <a:spLocks noChangeArrowheads="1"/>
              </p:cNvSpPr>
              <p:nvPr/>
            </p:nvSpPr>
            <p:spPr bwMode="auto">
              <a:xfrm>
                <a:off x="294" y="2037"/>
                <a:ext cx="22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2</a:t>
                </a:r>
                <a:endParaRPr lang="en-US" altLang="en-US" dirty="0"/>
              </a:p>
            </p:txBody>
          </p:sp>
          <p:sp>
            <p:nvSpPr>
              <p:cNvPr id="173086" name="Line 30"/>
              <p:cNvSpPr>
                <a:spLocks noChangeShapeType="1"/>
              </p:cNvSpPr>
              <p:nvPr/>
            </p:nvSpPr>
            <p:spPr bwMode="auto">
              <a:xfrm>
                <a:off x="550" y="225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87" name="Line 31"/>
              <p:cNvSpPr>
                <a:spLocks noChangeShapeType="1"/>
              </p:cNvSpPr>
              <p:nvPr/>
            </p:nvSpPr>
            <p:spPr bwMode="auto">
              <a:xfrm>
                <a:off x="550" y="1643"/>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88" name="Line 32"/>
              <p:cNvSpPr>
                <a:spLocks noChangeShapeType="1"/>
              </p:cNvSpPr>
              <p:nvPr/>
            </p:nvSpPr>
            <p:spPr bwMode="auto">
              <a:xfrm>
                <a:off x="550" y="2120"/>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89" name="Line 33"/>
              <p:cNvSpPr>
                <a:spLocks noChangeShapeType="1"/>
              </p:cNvSpPr>
              <p:nvPr/>
            </p:nvSpPr>
            <p:spPr bwMode="auto">
              <a:xfrm>
                <a:off x="649" y="2069"/>
                <a:ext cx="57"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0" name="Line 34"/>
              <p:cNvSpPr>
                <a:spLocks noChangeShapeType="1"/>
              </p:cNvSpPr>
              <p:nvPr/>
            </p:nvSpPr>
            <p:spPr bwMode="auto">
              <a:xfrm>
                <a:off x="1057" y="1682"/>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1" name="Line 35"/>
              <p:cNvSpPr>
                <a:spLocks noChangeShapeType="1"/>
              </p:cNvSpPr>
              <p:nvPr/>
            </p:nvSpPr>
            <p:spPr bwMode="auto">
              <a:xfrm>
                <a:off x="610" y="1594"/>
                <a:ext cx="9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2" name="Line 36"/>
              <p:cNvSpPr>
                <a:spLocks noChangeShapeType="1"/>
              </p:cNvSpPr>
              <p:nvPr/>
            </p:nvSpPr>
            <p:spPr bwMode="auto">
              <a:xfrm flipH="1">
                <a:off x="610" y="1608"/>
                <a:ext cx="0" cy="513"/>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3" name="Line 37"/>
              <p:cNvSpPr>
                <a:spLocks noChangeShapeType="1"/>
              </p:cNvSpPr>
              <p:nvPr/>
            </p:nvSpPr>
            <p:spPr bwMode="auto">
              <a:xfrm>
                <a:off x="549" y="1859"/>
                <a:ext cx="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4" name="Line 38"/>
              <p:cNvSpPr>
                <a:spLocks noChangeShapeType="1"/>
              </p:cNvSpPr>
              <p:nvPr/>
            </p:nvSpPr>
            <p:spPr bwMode="auto">
              <a:xfrm flipH="1">
                <a:off x="579" y="1525"/>
                <a:ext cx="0" cy="666"/>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5" name="Line 39"/>
              <p:cNvSpPr>
                <a:spLocks noChangeShapeType="1"/>
              </p:cNvSpPr>
              <p:nvPr/>
            </p:nvSpPr>
            <p:spPr bwMode="auto">
              <a:xfrm>
                <a:off x="579" y="1524"/>
                <a:ext cx="1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6" name="Line 40"/>
              <p:cNvSpPr>
                <a:spLocks noChangeShapeType="1"/>
              </p:cNvSpPr>
              <p:nvPr/>
            </p:nvSpPr>
            <p:spPr bwMode="auto">
              <a:xfrm flipV="1">
                <a:off x="579" y="2189"/>
                <a:ext cx="12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7" name="Rectangle 41"/>
              <p:cNvSpPr>
                <a:spLocks noChangeArrowheads="1"/>
              </p:cNvSpPr>
              <p:nvPr/>
            </p:nvSpPr>
            <p:spPr bwMode="auto">
              <a:xfrm>
                <a:off x="729" y="2032"/>
                <a:ext cx="2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B</a:t>
                </a:r>
                <a:endParaRPr lang="en-US" altLang="en-US" sz="900" dirty="0"/>
              </a:p>
            </p:txBody>
          </p:sp>
          <p:sp>
            <p:nvSpPr>
              <p:cNvPr id="173098" name="Line 42"/>
              <p:cNvSpPr>
                <a:spLocks noChangeShapeType="1"/>
              </p:cNvSpPr>
              <p:nvPr/>
            </p:nvSpPr>
            <p:spPr bwMode="auto">
              <a:xfrm flipV="1">
                <a:off x="1038" y="1445"/>
                <a:ext cx="100"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9" name="Line 43"/>
              <p:cNvSpPr>
                <a:spLocks noChangeShapeType="1"/>
              </p:cNvSpPr>
              <p:nvPr/>
            </p:nvSpPr>
            <p:spPr bwMode="auto">
              <a:xfrm flipV="1">
                <a:off x="1038" y="1555"/>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0" name="Line 44"/>
              <p:cNvSpPr>
                <a:spLocks noChangeShapeType="1"/>
              </p:cNvSpPr>
              <p:nvPr/>
            </p:nvSpPr>
            <p:spPr bwMode="auto">
              <a:xfrm>
                <a:off x="1036" y="1682"/>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1" name="Line 45"/>
              <p:cNvSpPr>
                <a:spLocks noChangeShapeType="1"/>
              </p:cNvSpPr>
              <p:nvPr/>
            </p:nvSpPr>
            <p:spPr bwMode="auto">
              <a:xfrm>
                <a:off x="1037" y="2001"/>
                <a:ext cx="90"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2" name="Line 46"/>
              <p:cNvSpPr>
                <a:spLocks noChangeShapeType="1"/>
              </p:cNvSpPr>
              <p:nvPr/>
            </p:nvSpPr>
            <p:spPr bwMode="auto">
              <a:xfrm flipV="1">
                <a:off x="1037" y="2111"/>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3" name="Line 47"/>
              <p:cNvSpPr>
                <a:spLocks noChangeShapeType="1"/>
              </p:cNvSpPr>
              <p:nvPr/>
            </p:nvSpPr>
            <p:spPr bwMode="auto">
              <a:xfrm flipV="1">
                <a:off x="1035" y="2237"/>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4" name="Line 48"/>
              <p:cNvSpPr>
                <a:spLocks noChangeShapeType="1"/>
              </p:cNvSpPr>
              <p:nvPr/>
            </p:nvSpPr>
            <p:spPr bwMode="auto">
              <a:xfrm>
                <a:off x="1089" y="1841"/>
                <a:ext cx="91"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5" name="Line 49"/>
              <p:cNvSpPr>
                <a:spLocks noChangeShapeType="1"/>
              </p:cNvSpPr>
              <p:nvPr/>
            </p:nvSpPr>
            <p:spPr bwMode="auto">
              <a:xfrm>
                <a:off x="646" y="1650"/>
                <a:ext cx="6" cy="41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6" name="Line 50"/>
              <p:cNvSpPr>
                <a:spLocks noChangeShapeType="1"/>
              </p:cNvSpPr>
              <p:nvPr/>
            </p:nvSpPr>
            <p:spPr bwMode="auto">
              <a:xfrm>
                <a:off x="1127" y="1444"/>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7" name="Line 51"/>
              <p:cNvSpPr>
                <a:spLocks noChangeShapeType="1"/>
              </p:cNvSpPr>
              <p:nvPr/>
            </p:nvSpPr>
            <p:spPr bwMode="auto">
              <a:xfrm flipV="1">
                <a:off x="1127" y="1515"/>
                <a:ext cx="5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8" name="Line 52"/>
              <p:cNvSpPr>
                <a:spLocks noChangeShapeType="1"/>
              </p:cNvSpPr>
              <p:nvPr/>
            </p:nvSpPr>
            <p:spPr bwMode="auto">
              <a:xfrm>
                <a:off x="1089" y="1554"/>
                <a:ext cx="3" cy="555"/>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9" name="Line 53"/>
              <p:cNvSpPr>
                <a:spLocks noChangeShapeType="1"/>
              </p:cNvSpPr>
              <p:nvPr/>
            </p:nvSpPr>
            <p:spPr bwMode="auto">
              <a:xfrm>
                <a:off x="1057" y="2177"/>
                <a:ext cx="12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sp>
          <p:nvSpPr>
            <p:cNvPr id="173110" name="Rectangle 54"/>
            <p:cNvSpPr>
              <a:spLocks noChangeArrowheads="1"/>
            </p:cNvSpPr>
            <p:nvPr/>
          </p:nvSpPr>
          <p:spPr bwMode="auto">
            <a:xfrm>
              <a:off x="252" y="912"/>
              <a:ext cx="2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1600" b="1" dirty="0">
                  <a:solidFill>
                    <a:schemeClr val="tx2"/>
                  </a:solidFill>
                  <a:latin typeface="+mn-lt"/>
                </a:rPr>
                <a:t>Model of the Digital System</a:t>
              </a:r>
            </a:p>
          </p:txBody>
        </p:sp>
      </p:grpSp>
      <p:grpSp>
        <p:nvGrpSpPr>
          <p:cNvPr id="7" name="Group 232"/>
          <p:cNvGrpSpPr>
            <a:grpSpLocks/>
          </p:cNvGrpSpPr>
          <p:nvPr/>
        </p:nvGrpSpPr>
        <p:grpSpPr bwMode="auto">
          <a:xfrm>
            <a:off x="2491961" y="2817782"/>
            <a:ext cx="4267200" cy="3732213"/>
            <a:chOff x="1488" y="1728"/>
            <a:chExt cx="2688" cy="2351"/>
          </a:xfrm>
        </p:grpSpPr>
        <p:sp>
          <p:nvSpPr>
            <p:cNvPr id="173114" name="AutoShape 58"/>
            <p:cNvSpPr>
              <a:spLocks noChangeArrowheads="1"/>
            </p:cNvSpPr>
            <p:nvPr/>
          </p:nvSpPr>
          <p:spPr bwMode="auto">
            <a:xfrm rot="2700000">
              <a:off x="1584" y="1872"/>
              <a:ext cx="480" cy="192"/>
            </a:xfrm>
            <a:prstGeom prst="rightArrow">
              <a:avLst>
                <a:gd name="adj1" fmla="val 50000"/>
                <a:gd name="adj2" fmla="val 62500"/>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173118" name="AutoShape 62"/>
            <p:cNvSpPr>
              <a:spLocks noChangeArrowheads="1"/>
            </p:cNvSpPr>
            <p:nvPr/>
          </p:nvSpPr>
          <p:spPr bwMode="auto">
            <a:xfrm rot="8100000">
              <a:off x="3696" y="1920"/>
              <a:ext cx="480" cy="192"/>
            </a:xfrm>
            <a:prstGeom prst="rightArrow">
              <a:avLst>
                <a:gd name="adj1" fmla="val 50000"/>
                <a:gd name="adj2" fmla="val 62500"/>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grpSp>
          <p:nvGrpSpPr>
            <p:cNvPr id="8" name="Group 68"/>
            <p:cNvGrpSpPr>
              <a:grpSpLocks/>
            </p:cNvGrpSpPr>
            <p:nvPr/>
          </p:nvGrpSpPr>
          <p:grpSpPr bwMode="auto">
            <a:xfrm>
              <a:off x="1488" y="1920"/>
              <a:ext cx="2484" cy="1779"/>
              <a:chOff x="519" y="1197"/>
              <a:chExt cx="2926" cy="2019"/>
            </a:xfrm>
          </p:grpSpPr>
          <p:grpSp>
            <p:nvGrpSpPr>
              <p:cNvPr id="9" name="Group 69"/>
              <p:cNvGrpSpPr>
                <a:grpSpLocks/>
              </p:cNvGrpSpPr>
              <p:nvPr/>
            </p:nvGrpSpPr>
            <p:grpSpPr bwMode="auto">
              <a:xfrm>
                <a:off x="1555" y="1197"/>
                <a:ext cx="1890" cy="2019"/>
                <a:chOff x="1176" y="890"/>
                <a:chExt cx="1890" cy="2019"/>
              </a:xfrm>
            </p:grpSpPr>
            <p:sp>
              <p:nvSpPr>
                <p:cNvPr id="173126" name="Rectangle 70"/>
                <p:cNvSpPr>
                  <a:spLocks noChangeArrowheads="1"/>
                </p:cNvSpPr>
                <p:nvPr/>
              </p:nvSpPr>
              <p:spPr bwMode="auto">
                <a:xfrm>
                  <a:off x="1780" y="1605"/>
                  <a:ext cx="748" cy="8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27" name="Rectangle 71"/>
                <p:cNvSpPr>
                  <a:spLocks noChangeArrowheads="1"/>
                </p:cNvSpPr>
                <p:nvPr/>
              </p:nvSpPr>
              <p:spPr bwMode="auto">
                <a:xfrm>
                  <a:off x="1780" y="1605"/>
                  <a:ext cx="748" cy="84"/>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28" name="Line 72"/>
                <p:cNvSpPr>
                  <a:spLocks noChangeShapeType="1"/>
                </p:cNvSpPr>
                <p:nvPr/>
              </p:nvSpPr>
              <p:spPr bwMode="auto">
                <a:xfrm>
                  <a:off x="1889" y="1647"/>
                  <a:ext cx="549"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29" name="Freeform 73"/>
                <p:cNvSpPr>
                  <a:spLocks/>
                </p:cNvSpPr>
                <p:nvPr/>
              </p:nvSpPr>
              <p:spPr bwMode="auto">
                <a:xfrm>
                  <a:off x="1856" y="1634"/>
                  <a:ext cx="35" cy="26"/>
                </a:xfrm>
                <a:custGeom>
                  <a:avLst/>
                  <a:gdLst>
                    <a:gd name="T0" fmla="*/ 35 w 35"/>
                    <a:gd name="T1" fmla="*/ 26 h 26"/>
                    <a:gd name="T2" fmla="*/ 0 w 35"/>
                    <a:gd name="T3" fmla="*/ 13 h 26"/>
                    <a:gd name="T4" fmla="*/ 35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13"/>
                      </a:lnTo>
                      <a:lnTo>
                        <a:pt x="35" y="0"/>
                      </a:lnTo>
                      <a:lnTo>
                        <a:pt x="35"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30" name="Freeform 74"/>
                <p:cNvSpPr>
                  <a:spLocks/>
                </p:cNvSpPr>
                <p:nvPr/>
              </p:nvSpPr>
              <p:spPr bwMode="auto">
                <a:xfrm>
                  <a:off x="2435" y="1634"/>
                  <a:ext cx="36" cy="26"/>
                </a:xfrm>
                <a:custGeom>
                  <a:avLst/>
                  <a:gdLst>
                    <a:gd name="T0" fmla="*/ 0 w 36"/>
                    <a:gd name="T1" fmla="*/ 0 h 26"/>
                    <a:gd name="T2" fmla="*/ 36 w 36"/>
                    <a:gd name="T3" fmla="*/ 13 h 26"/>
                    <a:gd name="T4" fmla="*/ 0 w 36"/>
                    <a:gd name="T5" fmla="*/ 26 h 26"/>
                    <a:gd name="T6" fmla="*/ 0 w 36"/>
                    <a:gd name="T7" fmla="*/ 0 h 26"/>
                  </a:gdLst>
                  <a:ahLst/>
                  <a:cxnLst>
                    <a:cxn ang="0">
                      <a:pos x="T0" y="T1"/>
                    </a:cxn>
                    <a:cxn ang="0">
                      <a:pos x="T2" y="T3"/>
                    </a:cxn>
                    <a:cxn ang="0">
                      <a:pos x="T4" y="T5"/>
                    </a:cxn>
                    <a:cxn ang="0">
                      <a:pos x="T6" y="T7"/>
                    </a:cxn>
                  </a:cxnLst>
                  <a:rect l="0" t="0" r="r" b="b"/>
                  <a:pathLst>
                    <a:path w="36" h="26">
                      <a:moveTo>
                        <a:pt x="0" y="0"/>
                      </a:moveTo>
                      <a:lnTo>
                        <a:pt x="36"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31" name="Rectangle 75"/>
                <p:cNvSpPr>
                  <a:spLocks noChangeArrowheads="1"/>
                </p:cNvSpPr>
                <p:nvPr/>
              </p:nvSpPr>
              <p:spPr bwMode="auto">
                <a:xfrm>
                  <a:off x="1742" y="974"/>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32" name="Rectangle 76"/>
                <p:cNvSpPr>
                  <a:spLocks noChangeArrowheads="1"/>
                </p:cNvSpPr>
                <p:nvPr/>
              </p:nvSpPr>
              <p:spPr bwMode="auto">
                <a:xfrm>
                  <a:off x="1742" y="974"/>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33" name="Freeform 77"/>
                <p:cNvSpPr>
                  <a:spLocks/>
                </p:cNvSpPr>
                <p:nvPr/>
              </p:nvSpPr>
              <p:spPr bwMode="auto">
                <a:xfrm>
                  <a:off x="1780"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FF00"/>
                </a:solidFill>
                <a:ln w="0">
                  <a:solidFill>
                    <a:srgbClr val="000000"/>
                  </a:solidFill>
                  <a:prstDash val="solid"/>
                  <a:round/>
                  <a:headEnd/>
                  <a:tailEnd/>
                </a:ln>
              </p:spPr>
              <p:txBody>
                <a:bodyPr/>
                <a:lstStyle/>
                <a:p>
                  <a:endParaRPr lang="en-US" dirty="0"/>
                </a:p>
              </p:txBody>
            </p:sp>
            <p:sp>
              <p:nvSpPr>
                <p:cNvPr id="173134" name="Freeform 78"/>
                <p:cNvSpPr>
                  <a:spLocks/>
                </p:cNvSpPr>
                <p:nvPr/>
              </p:nvSpPr>
              <p:spPr bwMode="auto">
                <a:xfrm>
                  <a:off x="1780"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35" name="Rectangle 79"/>
                <p:cNvSpPr>
                  <a:spLocks noChangeArrowheads="1"/>
                </p:cNvSpPr>
                <p:nvPr/>
              </p:nvSpPr>
              <p:spPr bwMode="auto">
                <a:xfrm>
                  <a:off x="2261" y="974"/>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36" name="Rectangle 80"/>
                <p:cNvSpPr>
                  <a:spLocks noChangeArrowheads="1"/>
                </p:cNvSpPr>
                <p:nvPr/>
              </p:nvSpPr>
              <p:spPr bwMode="auto">
                <a:xfrm>
                  <a:off x="2261" y="974"/>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37" name="Freeform 81"/>
                <p:cNvSpPr>
                  <a:spLocks/>
                </p:cNvSpPr>
                <p:nvPr/>
              </p:nvSpPr>
              <p:spPr bwMode="auto">
                <a:xfrm>
                  <a:off x="2299"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00FF"/>
                </a:solidFill>
                <a:ln w="0">
                  <a:solidFill>
                    <a:srgbClr val="000000"/>
                  </a:solidFill>
                  <a:prstDash val="solid"/>
                  <a:round/>
                  <a:headEnd/>
                  <a:tailEnd/>
                </a:ln>
              </p:spPr>
              <p:txBody>
                <a:bodyPr/>
                <a:lstStyle/>
                <a:p>
                  <a:endParaRPr lang="en-US" dirty="0"/>
                </a:p>
              </p:txBody>
            </p:sp>
            <p:sp>
              <p:nvSpPr>
                <p:cNvPr id="173138" name="Freeform 82"/>
                <p:cNvSpPr>
                  <a:spLocks/>
                </p:cNvSpPr>
                <p:nvPr/>
              </p:nvSpPr>
              <p:spPr bwMode="auto">
                <a:xfrm>
                  <a:off x="2299"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39" name="Rectangle 83"/>
                <p:cNvSpPr>
                  <a:spLocks noChangeArrowheads="1"/>
                </p:cNvSpPr>
                <p:nvPr/>
              </p:nvSpPr>
              <p:spPr bwMode="auto">
                <a:xfrm>
                  <a:off x="2680" y="1815"/>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40" name="Rectangle 84"/>
                <p:cNvSpPr>
                  <a:spLocks noChangeArrowheads="1"/>
                </p:cNvSpPr>
                <p:nvPr/>
              </p:nvSpPr>
              <p:spPr bwMode="auto">
                <a:xfrm>
                  <a:off x="2680" y="1815"/>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1" name="Freeform 85"/>
                <p:cNvSpPr>
                  <a:spLocks/>
                </p:cNvSpPr>
                <p:nvPr/>
              </p:nvSpPr>
              <p:spPr bwMode="auto">
                <a:xfrm>
                  <a:off x="2719" y="1815"/>
                  <a:ext cx="152"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FFFFFF"/>
                </a:solidFill>
                <a:ln w="0">
                  <a:solidFill>
                    <a:srgbClr val="000000"/>
                  </a:solidFill>
                  <a:prstDash val="solid"/>
                  <a:round/>
                  <a:headEnd/>
                  <a:tailEnd/>
                </a:ln>
              </p:spPr>
              <p:txBody>
                <a:bodyPr/>
                <a:lstStyle/>
                <a:p>
                  <a:endParaRPr lang="en-US" dirty="0"/>
                </a:p>
              </p:txBody>
            </p:sp>
            <p:sp>
              <p:nvSpPr>
                <p:cNvPr id="173142" name="Freeform 86"/>
                <p:cNvSpPr>
                  <a:spLocks/>
                </p:cNvSpPr>
                <p:nvPr/>
              </p:nvSpPr>
              <p:spPr bwMode="auto">
                <a:xfrm>
                  <a:off x="2719" y="1815"/>
                  <a:ext cx="152" cy="169"/>
                </a:xfrm>
                <a:custGeom>
                  <a:avLst/>
                  <a:gdLst>
                    <a:gd name="T0" fmla="*/ 0 w 152"/>
                    <a:gd name="T1" fmla="*/ 84 h 169"/>
                    <a:gd name="T2" fmla="*/ 76 w 152"/>
                    <a:gd name="T3" fmla="*/ 0 h 169"/>
                    <a:gd name="T4" fmla="*/ 152 w 152"/>
                    <a:gd name="T5" fmla="*/ 84 h 169"/>
                    <a:gd name="T6" fmla="*/ 152 w 152"/>
                    <a:gd name="T7" fmla="*/ 84 h 169"/>
                    <a:gd name="T8" fmla="*/ 76 w 152"/>
                    <a:gd name="T9" fmla="*/ 169 h 169"/>
                    <a:gd name="T10" fmla="*/ 0 w 152"/>
                    <a:gd name="T11" fmla="*/ 84 h 169"/>
                  </a:gdLst>
                  <a:ahLst/>
                  <a:cxnLst>
                    <a:cxn ang="0">
                      <a:pos x="T0" y="T1"/>
                    </a:cxn>
                    <a:cxn ang="0">
                      <a:pos x="T2" y="T3"/>
                    </a:cxn>
                    <a:cxn ang="0">
                      <a:pos x="T4" y="T5"/>
                    </a:cxn>
                    <a:cxn ang="0">
                      <a:pos x="T6" y="T7"/>
                    </a:cxn>
                    <a:cxn ang="0">
                      <a:pos x="T8" y="T9"/>
                    </a:cxn>
                    <a:cxn ang="0">
                      <a:pos x="T10" y="T11"/>
                    </a:cxn>
                  </a:cxnLst>
                  <a:rect l="0" t="0" r="r" b="b"/>
                  <a:pathLst>
                    <a:path w="152" h="169">
                      <a:moveTo>
                        <a:pt x="0" y="84"/>
                      </a:moveTo>
                      <a:cubicBezTo>
                        <a:pt x="0" y="38"/>
                        <a:pt x="34" y="0"/>
                        <a:pt x="76" y="0"/>
                      </a:cubicBezTo>
                      <a:cubicBezTo>
                        <a:pt x="118" y="0"/>
                        <a:pt x="152" y="38"/>
                        <a:pt x="152" y="84"/>
                      </a:cubicBezTo>
                      <a:cubicBezTo>
                        <a:pt x="152" y="84"/>
                        <a:pt x="152" y="84"/>
                        <a:pt x="152" y="84"/>
                      </a:cubicBezTo>
                      <a:cubicBezTo>
                        <a:pt x="152"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3" name="Rectangle 87"/>
                <p:cNvSpPr>
                  <a:spLocks noChangeArrowheads="1"/>
                </p:cNvSpPr>
                <p:nvPr/>
              </p:nvSpPr>
              <p:spPr bwMode="auto">
                <a:xfrm>
                  <a:off x="1809" y="1269"/>
                  <a:ext cx="114" cy="12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44" name="Rectangle 88"/>
                <p:cNvSpPr>
                  <a:spLocks noChangeArrowheads="1"/>
                </p:cNvSpPr>
                <p:nvPr/>
              </p:nvSpPr>
              <p:spPr bwMode="auto">
                <a:xfrm>
                  <a:off x="1809" y="1269"/>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5" name="Rectangle 89"/>
                <p:cNvSpPr>
                  <a:spLocks noChangeArrowheads="1"/>
                </p:cNvSpPr>
                <p:nvPr/>
              </p:nvSpPr>
              <p:spPr bwMode="auto">
                <a:xfrm>
                  <a:off x="2328" y="1269"/>
                  <a:ext cx="114" cy="12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46" name="Rectangle 90"/>
                <p:cNvSpPr>
                  <a:spLocks noChangeArrowheads="1"/>
                </p:cNvSpPr>
                <p:nvPr/>
              </p:nvSpPr>
              <p:spPr bwMode="auto">
                <a:xfrm>
                  <a:off x="2328" y="1269"/>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7" name="Rectangle 91"/>
                <p:cNvSpPr>
                  <a:spLocks noChangeArrowheads="1"/>
                </p:cNvSpPr>
                <p:nvPr/>
              </p:nvSpPr>
              <p:spPr bwMode="auto">
                <a:xfrm>
                  <a:off x="2299" y="1857"/>
                  <a:ext cx="114" cy="12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48" name="Rectangle 92"/>
                <p:cNvSpPr>
                  <a:spLocks noChangeArrowheads="1"/>
                </p:cNvSpPr>
                <p:nvPr/>
              </p:nvSpPr>
              <p:spPr bwMode="auto">
                <a:xfrm>
                  <a:off x="2299" y="1857"/>
                  <a:ext cx="114" cy="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9" name="Rectangle 93"/>
                <p:cNvSpPr>
                  <a:spLocks noChangeArrowheads="1"/>
                </p:cNvSpPr>
                <p:nvPr/>
              </p:nvSpPr>
              <p:spPr bwMode="auto">
                <a:xfrm>
                  <a:off x="1780" y="2446"/>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50" name="Rectangle 94"/>
                <p:cNvSpPr>
                  <a:spLocks noChangeArrowheads="1"/>
                </p:cNvSpPr>
                <p:nvPr/>
              </p:nvSpPr>
              <p:spPr bwMode="auto">
                <a:xfrm>
                  <a:off x="1780" y="2446"/>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51" name="Rectangle 95"/>
                <p:cNvSpPr>
                  <a:spLocks noChangeArrowheads="1"/>
                </p:cNvSpPr>
                <p:nvPr/>
              </p:nvSpPr>
              <p:spPr bwMode="auto">
                <a:xfrm>
                  <a:off x="2299" y="2194"/>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52" name="Rectangle 96"/>
                <p:cNvSpPr>
                  <a:spLocks noChangeArrowheads="1"/>
                </p:cNvSpPr>
                <p:nvPr/>
              </p:nvSpPr>
              <p:spPr bwMode="auto">
                <a:xfrm>
                  <a:off x="2299" y="2194"/>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53" name="Rectangle 97"/>
                <p:cNvSpPr>
                  <a:spLocks noChangeArrowheads="1"/>
                </p:cNvSpPr>
                <p:nvPr/>
              </p:nvSpPr>
              <p:spPr bwMode="auto">
                <a:xfrm>
                  <a:off x="2299" y="2446"/>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54" name="Rectangle 98"/>
                <p:cNvSpPr>
                  <a:spLocks noChangeArrowheads="1"/>
                </p:cNvSpPr>
                <p:nvPr/>
              </p:nvSpPr>
              <p:spPr bwMode="auto">
                <a:xfrm>
                  <a:off x="2299" y="2446"/>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55" name="Freeform 99"/>
                <p:cNvSpPr>
                  <a:spLocks/>
                </p:cNvSpPr>
                <p:nvPr/>
              </p:nvSpPr>
              <p:spPr bwMode="auto">
                <a:xfrm>
                  <a:off x="1180" y="1317"/>
                  <a:ext cx="603" cy="196"/>
                </a:xfrm>
                <a:custGeom>
                  <a:avLst/>
                  <a:gdLst>
                    <a:gd name="T0" fmla="*/ 0 w 426"/>
                    <a:gd name="T1" fmla="*/ 505 h 505"/>
                    <a:gd name="T2" fmla="*/ 229 w 426"/>
                    <a:gd name="T3" fmla="*/ 505 h 505"/>
                    <a:gd name="T4" fmla="*/ 229 w 426"/>
                    <a:gd name="T5" fmla="*/ 0 h 505"/>
                    <a:gd name="T6" fmla="*/ 426 w 426"/>
                    <a:gd name="T7" fmla="*/ 0 h 505"/>
                  </a:gdLst>
                  <a:ahLst/>
                  <a:cxnLst>
                    <a:cxn ang="0">
                      <a:pos x="T0" y="T1"/>
                    </a:cxn>
                    <a:cxn ang="0">
                      <a:pos x="T2" y="T3"/>
                    </a:cxn>
                    <a:cxn ang="0">
                      <a:pos x="T4" y="T5"/>
                    </a:cxn>
                    <a:cxn ang="0">
                      <a:pos x="T6" y="T7"/>
                    </a:cxn>
                  </a:cxnLst>
                  <a:rect l="0" t="0" r="r" b="b"/>
                  <a:pathLst>
                    <a:path w="426" h="505">
                      <a:moveTo>
                        <a:pt x="0" y="505"/>
                      </a:moveTo>
                      <a:lnTo>
                        <a:pt x="229" y="505"/>
                      </a:lnTo>
                      <a:lnTo>
                        <a:pt x="229" y="0"/>
                      </a:lnTo>
                      <a:lnTo>
                        <a:pt x="426"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56" name="Freeform 100"/>
                <p:cNvSpPr>
                  <a:spLocks/>
                </p:cNvSpPr>
                <p:nvPr/>
              </p:nvSpPr>
              <p:spPr bwMode="auto">
                <a:xfrm>
                  <a:off x="1783" y="130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57" name="Line 101"/>
                <p:cNvSpPr>
                  <a:spLocks noChangeShapeType="1"/>
                </p:cNvSpPr>
                <p:nvPr/>
              </p:nvSpPr>
              <p:spPr bwMode="auto">
                <a:xfrm>
                  <a:off x="1856" y="1143"/>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58" name="Line 102"/>
                <p:cNvSpPr>
                  <a:spLocks noChangeShapeType="1"/>
                </p:cNvSpPr>
                <p:nvPr/>
              </p:nvSpPr>
              <p:spPr bwMode="auto">
                <a:xfrm>
                  <a:off x="1856" y="1395"/>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59" name="Line 103"/>
                <p:cNvSpPr>
                  <a:spLocks noChangeShapeType="1"/>
                </p:cNvSpPr>
                <p:nvPr/>
              </p:nvSpPr>
              <p:spPr bwMode="auto">
                <a:xfrm>
                  <a:off x="2375" y="1143"/>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0" name="Line 104"/>
                <p:cNvSpPr>
                  <a:spLocks noChangeShapeType="1"/>
                </p:cNvSpPr>
                <p:nvPr/>
              </p:nvSpPr>
              <p:spPr bwMode="auto">
                <a:xfrm>
                  <a:off x="2375" y="1395"/>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1" name="Line 105"/>
                <p:cNvSpPr>
                  <a:spLocks noChangeShapeType="1"/>
                </p:cNvSpPr>
                <p:nvPr/>
              </p:nvSpPr>
              <p:spPr bwMode="auto">
                <a:xfrm>
                  <a:off x="2375" y="1689"/>
                  <a:ext cx="1" cy="16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2" name="Line 106"/>
                <p:cNvSpPr>
                  <a:spLocks noChangeShapeType="1"/>
                </p:cNvSpPr>
                <p:nvPr/>
              </p:nvSpPr>
              <p:spPr bwMode="auto">
                <a:xfrm>
                  <a:off x="2375" y="1984"/>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3" name="Line 107"/>
                <p:cNvSpPr>
                  <a:spLocks noChangeShapeType="1"/>
                </p:cNvSpPr>
                <p:nvPr/>
              </p:nvSpPr>
              <p:spPr bwMode="auto">
                <a:xfrm>
                  <a:off x="1856" y="1689"/>
                  <a:ext cx="1" cy="75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4" name="Freeform 108"/>
                <p:cNvSpPr>
                  <a:spLocks/>
                </p:cNvSpPr>
                <p:nvPr/>
              </p:nvSpPr>
              <p:spPr bwMode="auto">
                <a:xfrm>
                  <a:off x="1856" y="2572"/>
                  <a:ext cx="954" cy="211"/>
                </a:xfrm>
                <a:custGeom>
                  <a:avLst/>
                  <a:gdLst>
                    <a:gd name="T0" fmla="*/ 0 w 954"/>
                    <a:gd name="T1" fmla="*/ 0 h 211"/>
                    <a:gd name="T2" fmla="*/ 0 w 954"/>
                    <a:gd name="T3" fmla="*/ 211 h 211"/>
                    <a:gd name="T4" fmla="*/ 954 w 954"/>
                    <a:gd name="T5" fmla="*/ 211 h 211"/>
                  </a:gdLst>
                  <a:ahLst/>
                  <a:cxnLst>
                    <a:cxn ang="0">
                      <a:pos x="T0" y="T1"/>
                    </a:cxn>
                    <a:cxn ang="0">
                      <a:pos x="T2" y="T3"/>
                    </a:cxn>
                    <a:cxn ang="0">
                      <a:pos x="T4" y="T5"/>
                    </a:cxn>
                  </a:cxnLst>
                  <a:rect l="0" t="0" r="r" b="b"/>
                  <a:pathLst>
                    <a:path w="954" h="211">
                      <a:moveTo>
                        <a:pt x="0" y="0"/>
                      </a:moveTo>
                      <a:lnTo>
                        <a:pt x="0" y="211"/>
                      </a:lnTo>
                      <a:lnTo>
                        <a:pt x="954" y="211"/>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65" name="Freeform 109"/>
                <p:cNvSpPr>
                  <a:spLocks/>
                </p:cNvSpPr>
                <p:nvPr/>
              </p:nvSpPr>
              <p:spPr bwMode="auto">
                <a:xfrm>
                  <a:off x="2375" y="2572"/>
                  <a:ext cx="305" cy="126"/>
                </a:xfrm>
                <a:custGeom>
                  <a:avLst/>
                  <a:gdLst>
                    <a:gd name="T0" fmla="*/ 0 w 305"/>
                    <a:gd name="T1" fmla="*/ 0 h 126"/>
                    <a:gd name="T2" fmla="*/ 0 w 305"/>
                    <a:gd name="T3" fmla="*/ 126 h 126"/>
                    <a:gd name="T4" fmla="*/ 305 w 305"/>
                    <a:gd name="T5" fmla="*/ 126 h 126"/>
                  </a:gdLst>
                  <a:ahLst/>
                  <a:cxnLst>
                    <a:cxn ang="0">
                      <a:pos x="T0" y="T1"/>
                    </a:cxn>
                    <a:cxn ang="0">
                      <a:pos x="T2" y="T3"/>
                    </a:cxn>
                    <a:cxn ang="0">
                      <a:pos x="T4" y="T5"/>
                    </a:cxn>
                  </a:cxnLst>
                  <a:rect l="0" t="0" r="r" b="b"/>
                  <a:pathLst>
                    <a:path w="305" h="126">
                      <a:moveTo>
                        <a:pt x="0" y="0"/>
                      </a:moveTo>
                      <a:lnTo>
                        <a:pt x="0" y="126"/>
                      </a:lnTo>
                      <a:lnTo>
                        <a:pt x="305" y="126"/>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66" name="Line 110"/>
                <p:cNvSpPr>
                  <a:spLocks noChangeShapeType="1"/>
                </p:cNvSpPr>
                <p:nvPr/>
              </p:nvSpPr>
              <p:spPr bwMode="auto">
                <a:xfrm>
                  <a:off x="2642" y="2783"/>
                  <a:ext cx="38"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7" name="Freeform 111"/>
                <p:cNvSpPr>
                  <a:spLocks/>
                </p:cNvSpPr>
                <p:nvPr/>
              </p:nvSpPr>
              <p:spPr bwMode="auto">
                <a:xfrm>
                  <a:off x="2642" y="2572"/>
                  <a:ext cx="305" cy="337"/>
                </a:xfrm>
                <a:custGeom>
                  <a:avLst/>
                  <a:gdLst>
                    <a:gd name="T0" fmla="*/ 0 w 1536"/>
                    <a:gd name="T1" fmla="*/ 768 h 1536"/>
                    <a:gd name="T2" fmla="*/ 768 w 1536"/>
                    <a:gd name="T3" fmla="*/ 0 h 1536"/>
                    <a:gd name="T4" fmla="*/ 1536 w 1536"/>
                    <a:gd name="T5" fmla="*/ 768 h 1536"/>
                    <a:gd name="T6" fmla="*/ 1536 w 1536"/>
                    <a:gd name="T7" fmla="*/ 768 h 1536"/>
                    <a:gd name="T8" fmla="*/ 768 w 1536"/>
                    <a:gd name="T9" fmla="*/ 1536 h 1536"/>
                    <a:gd name="T10" fmla="*/ 0 w 1536"/>
                    <a:gd name="T11" fmla="*/ 768 h 1536"/>
                  </a:gdLst>
                  <a:ahLst/>
                  <a:cxnLst>
                    <a:cxn ang="0">
                      <a:pos x="T0" y="T1"/>
                    </a:cxn>
                    <a:cxn ang="0">
                      <a:pos x="T2" y="T3"/>
                    </a:cxn>
                    <a:cxn ang="0">
                      <a:pos x="T4" y="T5"/>
                    </a:cxn>
                    <a:cxn ang="0">
                      <a:pos x="T6" y="T7"/>
                    </a:cxn>
                    <a:cxn ang="0">
                      <a:pos x="T8" y="T9"/>
                    </a:cxn>
                    <a:cxn ang="0">
                      <a:pos x="T10" y="T11"/>
                    </a:cxn>
                  </a:cxnLst>
                  <a:rect l="0" t="0" r="r" b="b"/>
                  <a:pathLst>
                    <a:path w="1536" h="1536">
                      <a:moveTo>
                        <a:pt x="0" y="768"/>
                      </a:moveTo>
                      <a:cubicBezTo>
                        <a:pt x="0" y="344"/>
                        <a:pt x="344" y="0"/>
                        <a:pt x="768" y="0"/>
                      </a:cubicBezTo>
                      <a:cubicBezTo>
                        <a:pt x="1192" y="0"/>
                        <a:pt x="1536" y="344"/>
                        <a:pt x="1536" y="768"/>
                      </a:cubicBezTo>
                      <a:cubicBezTo>
                        <a:pt x="1536" y="768"/>
                        <a:pt x="1536" y="768"/>
                        <a:pt x="1536" y="768"/>
                      </a:cubicBezTo>
                      <a:cubicBezTo>
                        <a:pt x="1536" y="1192"/>
                        <a:pt x="1192" y="1536"/>
                        <a:pt x="768" y="1536"/>
                      </a:cubicBezTo>
                      <a:cubicBezTo>
                        <a:pt x="344" y="1536"/>
                        <a:pt x="0" y="1192"/>
                        <a:pt x="0" y="768"/>
                      </a:cubicBezTo>
                    </a:path>
                  </a:pathLst>
                </a:custGeom>
                <a:solidFill>
                  <a:srgbClr val="FFFFFF"/>
                </a:solidFill>
                <a:ln w="0">
                  <a:solidFill>
                    <a:srgbClr val="000000"/>
                  </a:solidFill>
                  <a:prstDash val="solid"/>
                  <a:round/>
                  <a:headEnd/>
                  <a:tailEnd/>
                </a:ln>
              </p:spPr>
              <p:txBody>
                <a:bodyPr/>
                <a:lstStyle/>
                <a:p>
                  <a:endParaRPr lang="en-US" dirty="0"/>
                </a:p>
              </p:txBody>
            </p:sp>
            <p:sp>
              <p:nvSpPr>
                <p:cNvPr id="173168" name="Freeform 112"/>
                <p:cNvSpPr>
                  <a:spLocks/>
                </p:cNvSpPr>
                <p:nvPr/>
              </p:nvSpPr>
              <p:spPr bwMode="auto">
                <a:xfrm>
                  <a:off x="2642" y="2572"/>
                  <a:ext cx="305" cy="337"/>
                </a:xfrm>
                <a:custGeom>
                  <a:avLst/>
                  <a:gdLst>
                    <a:gd name="T0" fmla="*/ 0 w 305"/>
                    <a:gd name="T1" fmla="*/ 168 h 337"/>
                    <a:gd name="T2" fmla="*/ 153 w 305"/>
                    <a:gd name="T3" fmla="*/ 0 h 337"/>
                    <a:gd name="T4" fmla="*/ 305 w 305"/>
                    <a:gd name="T5" fmla="*/ 168 h 337"/>
                    <a:gd name="T6" fmla="*/ 305 w 305"/>
                    <a:gd name="T7" fmla="*/ 168 h 337"/>
                    <a:gd name="T8" fmla="*/ 153 w 305"/>
                    <a:gd name="T9" fmla="*/ 337 h 337"/>
                    <a:gd name="T10" fmla="*/ 0 w 305"/>
                    <a:gd name="T11" fmla="*/ 168 h 337"/>
                  </a:gdLst>
                  <a:ahLst/>
                  <a:cxnLst>
                    <a:cxn ang="0">
                      <a:pos x="T0" y="T1"/>
                    </a:cxn>
                    <a:cxn ang="0">
                      <a:pos x="T2" y="T3"/>
                    </a:cxn>
                    <a:cxn ang="0">
                      <a:pos x="T4" y="T5"/>
                    </a:cxn>
                    <a:cxn ang="0">
                      <a:pos x="T6" y="T7"/>
                    </a:cxn>
                    <a:cxn ang="0">
                      <a:pos x="T8" y="T9"/>
                    </a:cxn>
                    <a:cxn ang="0">
                      <a:pos x="T10" y="T11"/>
                    </a:cxn>
                  </a:cxnLst>
                  <a:rect l="0" t="0" r="r" b="b"/>
                  <a:pathLst>
                    <a:path w="305" h="337">
                      <a:moveTo>
                        <a:pt x="0" y="168"/>
                      </a:moveTo>
                      <a:cubicBezTo>
                        <a:pt x="0" y="76"/>
                        <a:pt x="69" y="0"/>
                        <a:pt x="153" y="0"/>
                      </a:cubicBezTo>
                      <a:cubicBezTo>
                        <a:pt x="237" y="0"/>
                        <a:pt x="305" y="76"/>
                        <a:pt x="305" y="168"/>
                      </a:cubicBezTo>
                      <a:cubicBezTo>
                        <a:pt x="305" y="168"/>
                        <a:pt x="305" y="168"/>
                        <a:pt x="305" y="168"/>
                      </a:cubicBezTo>
                      <a:cubicBezTo>
                        <a:pt x="305" y="261"/>
                        <a:pt x="237" y="337"/>
                        <a:pt x="153" y="337"/>
                      </a:cubicBezTo>
                      <a:cubicBezTo>
                        <a:pt x="69" y="337"/>
                        <a:pt x="0" y="261"/>
                        <a:pt x="0" y="168"/>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69" name="Rectangle 113"/>
                <p:cNvSpPr>
                  <a:spLocks noChangeArrowheads="1"/>
                </p:cNvSpPr>
                <p:nvPr/>
              </p:nvSpPr>
              <p:spPr bwMode="auto">
                <a:xfrm>
                  <a:off x="2725" y="2659"/>
                  <a:ext cx="207"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 </a:t>
                  </a:r>
                  <a:endParaRPr lang="en-US" altLang="en-US" dirty="0"/>
                </a:p>
              </p:txBody>
            </p:sp>
            <p:sp>
              <p:nvSpPr>
                <p:cNvPr id="173170" name="Rectangle 114"/>
                <p:cNvSpPr>
                  <a:spLocks noChangeArrowheads="1"/>
                </p:cNvSpPr>
                <p:nvPr/>
              </p:nvSpPr>
              <p:spPr bwMode="auto">
                <a:xfrm>
                  <a:off x="2711" y="2736"/>
                  <a:ext cx="218"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Model</a:t>
                  </a:r>
                  <a:endParaRPr lang="en-US" altLang="en-US" dirty="0"/>
                </a:p>
              </p:txBody>
            </p:sp>
            <p:sp>
              <p:nvSpPr>
                <p:cNvPr id="173171" name="Line 115"/>
                <p:cNvSpPr>
                  <a:spLocks noChangeShapeType="1"/>
                </p:cNvSpPr>
                <p:nvPr/>
              </p:nvSpPr>
              <p:spPr bwMode="auto">
                <a:xfrm>
                  <a:off x="2375" y="2320"/>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72" name="Line 116"/>
                <p:cNvSpPr>
                  <a:spLocks noChangeShapeType="1"/>
                </p:cNvSpPr>
                <p:nvPr/>
              </p:nvSpPr>
              <p:spPr bwMode="auto">
                <a:xfrm>
                  <a:off x="2413" y="2488"/>
                  <a:ext cx="267"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73" name="Rectangle 117"/>
                <p:cNvSpPr>
                  <a:spLocks noChangeArrowheads="1"/>
                </p:cNvSpPr>
                <p:nvPr/>
              </p:nvSpPr>
              <p:spPr bwMode="auto">
                <a:xfrm>
                  <a:off x="2680" y="2446"/>
                  <a:ext cx="15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74" name="Rectangle 118"/>
                <p:cNvSpPr>
                  <a:spLocks noChangeArrowheads="1"/>
                </p:cNvSpPr>
                <p:nvPr/>
              </p:nvSpPr>
              <p:spPr bwMode="auto">
                <a:xfrm>
                  <a:off x="2680" y="2446"/>
                  <a:ext cx="153" cy="42"/>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75" name="Freeform 119"/>
                <p:cNvSpPr>
                  <a:spLocks/>
                </p:cNvSpPr>
                <p:nvPr/>
              </p:nvSpPr>
              <p:spPr bwMode="auto">
                <a:xfrm>
                  <a:off x="2413" y="1899"/>
                  <a:ext cx="267" cy="1"/>
                </a:xfrm>
                <a:custGeom>
                  <a:avLst/>
                  <a:gdLst>
                    <a:gd name="T0" fmla="*/ 0 w 267"/>
                    <a:gd name="T1" fmla="*/ 267 w 267"/>
                    <a:gd name="T2" fmla="*/ 0 w 267"/>
                  </a:gdLst>
                  <a:ahLst/>
                  <a:cxnLst>
                    <a:cxn ang="0">
                      <a:pos x="T0" y="0"/>
                    </a:cxn>
                    <a:cxn ang="0">
                      <a:pos x="T1" y="0"/>
                    </a:cxn>
                    <a:cxn ang="0">
                      <a:pos x="T2" y="0"/>
                    </a:cxn>
                  </a:cxnLst>
                  <a:rect l="0" t="0" r="r" b="b"/>
                  <a:pathLst>
                    <a:path w="267">
                      <a:moveTo>
                        <a:pt x="0" y="0"/>
                      </a:moveTo>
                      <a:lnTo>
                        <a:pt x="267" y="0"/>
                      </a:lnTo>
                      <a:lnTo>
                        <a:pt x="0" y="0"/>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76" name="Line 120"/>
                <p:cNvSpPr>
                  <a:spLocks noChangeShapeType="1"/>
                </p:cNvSpPr>
                <p:nvPr/>
              </p:nvSpPr>
              <p:spPr bwMode="auto">
                <a:xfrm flipV="1">
                  <a:off x="1262" y="2488"/>
                  <a:ext cx="486"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77" name="Freeform 121"/>
                <p:cNvSpPr>
                  <a:spLocks/>
                </p:cNvSpPr>
                <p:nvPr/>
              </p:nvSpPr>
              <p:spPr bwMode="auto">
                <a:xfrm>
                  <a:off x="1745" y="247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78" name="Line 122"/>
                <p:cNvSpPr>
                  <a:spLocks noChangeShapeType="1"/>
                </p:cNvSpPr>
                <p:nvPr/>
              </p:nvSpPr>
              <p:spPr bwMode="auto">
                <a:xfrm>
                  <a:off x="1346" y="2279"/>
                  <a:ext cx="921"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79" name="Freeform 123"/>
                <p:cNvSpPr>
                  <a:spLocks/>
                </p:cNvSpPr>
                <p:nvPr/>
              </p:nvSpPr>
              <p:spPr bwMode="auto">
                <a:xfrm>
                  <a:off x="2264" y="226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80" name="Line 124"/>
                <p:cNvSpPr>
                  <a:spLocks noChangeShapeType="1"/>
                </p:cNvSpPr>
                <p:nvPr/>
              </p:nvSpPr>
              <p:spPr bwMode="auto">
                <a:xfrm>
                  <a:off x="1509" y="1647"/>
                  <a:ext cx="239"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81" name="Freeform 125"/>
                <p:cNvSpPr>
                  <a:spLocks/>
                </p:cNvSpPr>
                <p:nvPr/>
              </p:nvSpPr>
              <p:spPr bwMode="auto">
                <a:xfrm>
                  <a:off x="1745" y="163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82" name="Rectangle 126"/>
                <p:cNvSpPr>
                  <a:spLocks noChangeArrowheads="1"/>
                </p:cNvSpPr>
                <p:nvPr/>
              </p:nvSpPr>
              <p:spPr bwMode="auto">
                <a:xfrm>
                  <a:off x="1448" y="2197"/>
                  <a:ext cx="328"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AntiSkid </a:t>
                  </a:r>
                  <a:endParaRPr lang="en-US" altLang="en-US" dirty="0"/>
                </a:p>
              </p:txBody>
            </p:sp>
            <p:sp>
              <p:nvSpPr>
                <p:cNvPr id="173183" name="Rectangle 127"/>
                <p:cNvSpPr>
                  <a:spLocks noChangeArrowheads="1"/>
                </p:cNvSpPr>
                <p:nvPr/>
              </p:nvSpPr>
              <p:spPr bwMode="auto">
                <a:xfrm>
                  <a:off x="1420" y="2273"/>
                  <a:ext cx="369"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Command</a:t>
                  </a:r>
                  <a:endParaRPr lang="en-US" altLang="en-US" dirty="0"/>
                </a:p>
              </p:txBody>
            </p:sp>
            <p:sp>
              <p:nvSpPr>
                <p:cNvPr id="173184" name="Rectangle 128"/>
                <p:cNvSpPr>
                  <a:spLocks noChangeArrowheads="1"/>
                </p:cNvSpPr>
                <p:nvPr/>
              </p:nvSpPr>
              <p:spPr bwMode="auto">
                <a:xfrm>
                  <a:off x="1433" y="2410"/>
                  <a:ext cx="30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a:t>
                  </a:r>
                  <a:endParaRPr lang="en-US" altLang="en-US" dirty="0"/>
                </a:p>
              </p:txBody>
            </p:sp>
            <p:sp>
              <p:nvSpPr>
                <p:cNvPr id="173185" name="Rectangle 129"/>
                <p:cNvSpPr>
                  <a:spLocks noChangeArrowheads="1"/>
                </p:cNvSpPr>
                <p:nvPr/>
              </p:nvSpPr>
              <p:spPr bwMode="auto">
                <a:xfrm>
                  <a:off x="1684" y="2410"/>
                  <a:ext cx="6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a:t>
                  </a:r>
                  <a:endParaRPr lang="en-US" altLang="en-US" dirty="0"/>
                </a:p>
              </p:txBody>
            </p:sp>
            <p:sp>
              <p:nvSpPr>
                <p:cNvPr id="173186" name="Rectangle 130"/>
                <p:cNvSpPr>
                  <a:spLocks noChangeArrowheads="1"/>
                </p:cNvSpPr>
                <p:nvPr/>
              </p:nvSpPr>
              <p:spPr bwMode="auto">
                <a:xfrm>
                  <a:off x="1448" y="2488"/>
                  <a:ext cx="32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AntiSkid </a:t>
                  </a:r>
                  <a:endParaRPr lang="en-US" altLang="en-US" dirty="0"/>
                </a:p>
              </p:txBody>
            </p:sp>
            <p:sp>
              <p:nvSpPr>
                <p:cNvPr id="173187" name="Rectangle 131"/>
                <p:cNvSpPr>
                  <a:spLocks noChangeArrowheads="1"/>
                </p:cNvSpPr>
                <p:nvPr/>
              </p:nvSpPr>
              <p:spPr bwMode="auto">
                <a:xfrm>
                  <a:off x="1420" y="2565"/>
                  <a:ext cx="369"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Command</a:t>
                  </a:r>
                  <a:endParaRPr lang="en-US" altLang="en-US" dirty="0"/>
                </a:p>
              </p:txBody>
            </p:sp>
            <p:sp>
              <p:nvSpPr>
                <p:cNvPr id="173188" name="Rectangle 132"/>
                <p:cNvSpPr>
                  <a:spLocks noChangeArrowheads="1"/>
                </p:cNvSpPr>
                <p:nvPr/>
              </p:nvSpPr>
              <p:spPr bwMode="auto">
                <a:xfrm>
                  <a:off x="1679" y="890"/>
                  <a:ext cx="45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Green Pump</a:t>
                  </a:r>
                  <a:endParaRPr lang="en-US" altLang="en-US" dirty="0"/>
                </a:p>
              </p:txBody>
            </p:sp>
            <p:sp>
              <p:nvSpPr>
                <p:cNvPr id="173189" name="Rectangle 133"/>
                <p:cNvSpPr>
                  <a:spLocks noChangeArrowheads="1"/>
                </p:cNvSpPr>
                <p:nvPr/>
              </p:nvSpPr>
              <p:spPr bwMode="auto">
                <a:xfrm>
                  <a:off x="2222" y="890"/>
                  <a:ext cx="39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Blue Pump</a:t>
                  </a:r>
                  <a:endParaRPr lang="en-US" altLang="en-US" dirty="0"/>
                </a:p>
              </p:txBody>
            </p:sp>
            <p:sp>
              <p:nvSpPr>
                <p:cNvPr id="173190" name="Rectangle 134"/>
                <p:cNvSpPr>
                  <a:spLocks noChangeArrowheads="1"/>
                </p:cNvSpPr>
                <p:nvPr/>
              </p:nvSpPr>
              <p:spPr bwMode="auto">
                <a:xfrm>
                  <a:off x="2125" y="1184"/>
                  <a:ext cx="53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Isolation Valve</a:t>
                  </a:r>
                  <a:endParaRPr lang="en-US" altLang="en-US" dirty="0"/>
                </a:p>
              </p:txBody>
            </p:sp>
            <p:sp>
              <p:nvSpPr>
                <p:cNvPr id="173191" name="Rectangle 135"/>
                <p:cNvSpPr>
                  <a:spLocks noChangeArrowheads="1"/>
                </p:cNvSpPr>
                <p:nvPr/>
              </p:nvSpPr>
              <p:spPr bwMode="auto">
                <a:xfrm>
                  <a:off x="1621" y="1184"/>
                  <a:ext cx="53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Isolation Valve</a:t>
                  </a:r>
                  <a:endParaRPr lang="en-US" altLang="en-US" dirty="0"/>
                </a:p>
              </p:txBody>
            </p:sp>
            <p:sp>
              <p:nvSpPr>
                <p:cNvPr id="173192" name="Rectangle 136"/>
                <p:cNvSpPr>
                  <a:spLocks noChangeArrowheads="1"/>
                </p:cNvSpPr>
                <p:nvPr/>
              </p:nvSpPr>
              <p:spPr bwMode="auto">
                <a:xfrm>
                  <a:off x="1423" y="1654"/>
                  <a:ext cx="18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Shut </a:t>
                  </a:r>
                  <a:endParaRPr lang="en-US" altLang="en-US" dirty="0"/>
                </a:p>
              </p:txBody>
            </p:sp>
            <p:sp>
              <p:nvSpPr>
                <p:cNvPr id="173193" name="Rectangle 137"/>
                <p:cNvSpPr>
                  <a:spLocks noChangeArrowheads="1"/>
                </p:cNvSpPr>
                <p:nvPr/>
              </p:nvSpPr>
              <p:spPr bwMode="auto">
                <a:xfrm>
                  <a:off x="1383" y="1731"/>
                  <a:ext cx="28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Normal </a:t>
                  </a:r>
                  <a:endParaRPr lang="en-US" altLang="en-US" dirty="0"/>
                </a:p>
              </p:txBody>
            </p:sp>
            <p:sp>
              <p:nvSpPr>
                <p:cNvPr id="173194" name="Rectangle 138"/>
                <p:cNvSpPr>
                  <a:spLocks noChangeArrowheads="1"/>
                </p:cNvSpPr>
                <p:nvPr/>
              </p:nvSpPr>
              <p:spPr bwMode="auto">
                <a:xfrm>
                  <a:off x="1380" y="1808"/>
                  <a:ext cx="27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System</a:t>
                  </a:r>
                  <a:endParaRPr lang="en-US" altLang="en-US" dirty="0"/>
                </a:p>
              </p:txBody>
            </p:sp>
            <p:sp>
              <p:nvSpPr>
                <p:cNvPr id="173195" name="Rectangle 139"/>
                <p:cNvSpPr>
                  <a:spLocks noChangeArrowheads="1"/>
                </p:cNvSpPr>
                <p:nvPr/>
              </p:nvSpPr>
              <p:spPr bwMode="auto">
                <a:xfrm>
                  <a:off x="1804" y="1758"/>
                  <a:ext cx="47"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N</a:t>
                  </a:r>
                  <a:endParaRPr lang="en-US" altLang="en-US" dirty="0"/>
                </a:p>
              </p:txBody>
            </p:sp>
            <p:sp>
              <p:nvSpPr>
                <p:cNvPr id="173196" name="Rectangle 140"/>
                <p:cNvSpPr>
                  <a:spLocks noChangeArrowheads="1"/>
                </p:cNvSpPr>
                <p:nvPr/>
              </p:nvSpPr>
              <p:spPr bwMode="auto">
                <a:xfrm>
                  <a:off x="1803" y="1825"/>
                  <a:ext cx="52"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O</a:t>
                  </a:r>
                  <a:endParaRPr lang="en-US" altLang="en-US" dirty="0"/>
                </a:p>
              </p:txBody>
            </p:sp>
            <p:sp>
              <p:nvSpPr>
                <p:cNvPr id="173197" name="Rectangle 141"/>
                <p:cNvSpPr>
                  <a:spLocks noChangeArrowheads="1"/>
                </p:cNvSpPr>
                <p:nvPr/>
              </p:nvSpPr>
              <p:spPr bwMode="auto">
                <a:xfrm>
                  <a:off x="1804" y="1891"/>
                  <a:ext cx="47"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R</a:t>
                  </a:r>
                  <a:endParaRPr lang="en-US" altLang="en-US" dirty="0"/>
                </a:p>
              </p:txBody>
            </p:sp>
            <p:sp>
              <p:nvSpPr>
                <p:cNvPr id="173198" name="Rectangle 142"/>
                <p:cNvSpPr>
                  <a:spLocks noChangeArrowheads="1"/>
                </p:cNvSpPr>
                <p:nvPr/>
              </p:nvSpPr>
              <p:spPr bwMode="auto">
                <a:xfrm>
                  <a:off x="1803" y="1961"/>
                  <a:ext cx="55"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M</a:t>
                  </a:r>
                  <a:endParaRPr lang="en-US" altLang="en-US" dirty="0"/>
                </a:p>
              </p:txBody>
            </p:sp>
            <p:sp>
              <p:nvSpPr>
                <p:cNvPr id="173199" name="Rectangle 143"/>
                <p:cNvSpPr>
                  <a:spLocks noChangeArrowheads="1"/>
                </p:cNvSpPr>
                <p:nvPr/>
              </p:nvSpPr>
              <p:spPr bwMode="auto">
                <a:xfrm>
                  <a:off x="1804" y="2028"/>
                  <a:ext cx="47"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A</a:t>
                  </a:r>
                  <a:endParaRPr lang="en-US" altLang="en-US" dirty="0"/>
                </a:p>
              </p:txBody>
            </p:sp>
            <p:sp>
              <p:nvSpPr>
                <p:cNvPr id="173200" name="Rectangle 144"/>
                <p:cNvSpPr>
                  <a:spLocks noChangeArrowheads="1"/>
                </p:cNvSpPr>
                <p:nvPr/>
              </p:nvSpPr>
              <p:spPr bwMode="auto">
                <a:xfrm>
                  <a:off x="1804" y="2095"/>
                  <a:ext cx="40"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L</a:t>
                  </a:r>
                  <a:endParaRPr lang="en-US" altLang="en-US" dirty="0"/>
                </a:p>
              </p:txBody>
            </p:sp>
            <p:sp>
              <p:nvSpPr>
                <p:cNvPr id="173201" name="Rectangle 145"/>
                <p:cNvSpPr>
                  <a:spLocks noChangeArrowheads="1"/>
                </p:cNvSpPr>
                <p:nvPr/>
              </p:nvSpPr>
              <p:spPr bwMode="auto">
                <a:xfrm>
                  <a:off x="2241" y="1731"/>
                  <a:ext cx="5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A</a:t>
                  </a:r>
                  <a:endParaRPr lang="en-US" altLang="en-US" dirty="0"/>
                </a:p>
              </p:txBody>
            </p:sp>
            <p:sp>
              <p:nvSpPr>
                <p:cNvPr id="173202" name="Rectangle 146"/>
                <p:cNvSpPr>
                  <a:spLocks noChangeArrowheads="1"/>
                </p:cNvSpPr>
                <p:nvPr/>
              </p:nvSpPr>
              <p:spPr bwMode="auto">
                <a:xfrm>
                  <a:off x="2242" y="1812"/>
                  <a:ext cx="4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L</a:t>
                  </a:r>
                  <a:endParaRPr lang="en-US" altLang="en-US" dirty="0"/>
                </a:p>
              </p:txBody>
            </p:sp>
            <p:sp>
              <p:nvSpPr>
                <p:cNvPr id="173203" name="Rectangle 147"/>
                <p:cNvSpPr>
                  <a:spLocks noChangeArrowheads="1"/>
                </p:cNvSpPr>
                <p:nvPr/>
              </p:nvSpPr>
              <p:spPr bwMode="auto">
                <a:xfrm>
                  <a:off x="2242" y="1888"/>
                  <a:ext cx="4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T</a:t>
                  </a:r>
                  <a:endParaRPr lang="en-US" altLang="en-US" dirty="0"/>
                </a:p>
              </p:txBody>
            </p:sp>
            <p:sp>
              <p:nvSpPr>
                <p:cNvPr id="173204" name="Rectangle 148"/>
                <p:cNvSpPr>
                  <a:spLocks noChangeArrowheads="1"/>
                </p:cNvSpPr>
                <p:nvPr/>
              </p:nvSpPr>
              <p:spPr bwMode="auto">
                <a:xfrm>
                  <a:off x="2241" y="1965"/>
                  <a:ext cx="5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E</a:t>
                  </a:r>
                  <a:endParaRPr lang="en-US" altLang="en-US" dirty="0"/>
                </a:p>
              </p:txBody>
            </p:sp>
            <p:sp>
              <p:nvSpPr>
                <p:cNvPr id="173205" name="Rectangle 149"/>
                <p:cNvSpPr>
                  <a:spLocks noChangeArrowheads="1"/>
                </p:cNvSpPr>
                <p:nvPr/>
              </p:nvSpPr>
              <p:spPr bwMode="auto">
                <a:xfrm>
                  <a:off x="2241" y="2046"/>
                  <a:ext cx="5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R</a:t>
                  </a:r>
                  <a:endParaRPr lang="en-US" altLang="en-US" dirty="0"/>
                </a:p>
              </p:txBody>
            </p:sp>
            <p:sp>
              <p:nvSpPr>
                <p:cNvPr id="173206" name="Rectangle 150"/>
                <p:cNvSpPr>
                  <a:spLocks noChangeArrowheads="1"/>
                </p:cNvSpPr>
                <p:nvPr/>
              </p:nvSpPr>
              <p:spPr bwMode="auto">
                <a:xfrm>
                  <a:off x="2241" y="2123"/>
                  <a:ext cx="5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N</a:t>
                  </a:r>
                  <a:endParaRPr lang="en-US" altLang="en-US" dirty="0"/>
                </a:p>
              </p:txBody>
            </p:sp>
            <p:sp>
              <p:nvSpPr>
                <p:cNvPr id="173207" name="Rectangle 151"/>
                <p:cNvSpPr>
                  <a:spLocks noChangeArrowheads="1"/>
                </p:cNvSpPr>
                <p:nvPr/>
              </p:nvSpPr>
              <p:spPr bwMode="auto">
                <a:xfrm>
                  <a:off x="2241" y="2204"/>
                  <a:ext cx="5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A</a:t>
                  </a:r>
                  <a:endParaRPr lang="en-US" altLang="en-US" dirty="0"/>
                </a:p>
              </p:txBody>
            </p:sp>
            <p:sp>
              <p:nvSpPr>
                <p:cNvPr id="173208" name="Rectangle 152"/>
                <p:cNvSpPr>
                  <a:spLocks noChangeArrowheads="1"/>
                </p:cNvSpPr>
                <p:nvPr/>
              </p:nvSpPr>
              <p:spPr bwMode="auto">
                <a:xfrm>
                  <a:off x="2242" y="2281"/>
                  <a:ext cx="46"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T</a:t>
                  </a:r>
                  <a:endParaRPr lang="en-US" altLang="en-US" dirty="0"/>
                </a:p>
              </p:txBody>
            </p:sp>
            <p:sp>
              <p:nvSpPr>
                <p:cNvPr id="173209" name="Rectangle 153"/>
                <p:cNvSpPr>
                  <a:spLocks noChangeArrowheads="1"/>
                </p:cNvSpPr>
                <p:nvPr/>
              </p:nvSpPr>
              <p:spPr bwMode="auto">
                <a:xfrm>
                  <a:off x="2241" y="2357"/>
                  <a:ext cx="51"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E</a:t>
                  </a:r>
                  <a:endParaRPr lang="en-US" altLang="en-US" dirty="0"/>
                </a:p>
              </p:txBody>
            </p:sp>
            <p:sp>
              <p:nvSpPr>
                <p:cNvPr id="173210" name="Rectangle 154"/>
                <p:cNvSpPr>
                  <a:spLocks noChangeArrowheads="1"/>
                </p:cNvSpPr>
                <p:nvPr/>
              </p:nvSpPr>
              <p:spPr bwMode="auto">
                <a:xfrm>
                  <a:off x="2583" y="2007"/>
                  <a:ext cx="48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Accumulator </a:t>
                  </a:r>
                  <a:endParaRPr lang="en-US" altLang="en-US" dirty="0"/>
                </a:p>
              </p:txBody>
            </p:sp>
            <p:sp>
              <p:nvSpPr>
                <p:cNvPr id="173211" name="Rectangle 155"/>
                <p:cNvSpPr>
                  <a:spLocks noChangeArrowheads="1"/>
                </p:cNvSpPr>
                <p:nvPr/>
              </p:nvSpPr>
              <p:spPr bwMode="auto">
                <a:xfrm>
                  <a:off x="2697" y="2085"/>
                  <a:ext cx="20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Pump</a:t>
                  </a:r>
                  <a:endParaRPr lang="en-US" altLang="en-US" dirty="0"/>
                </a:p>
              </p:txBody>
            </p:sp>
            <p:sp>
              <p:nvSpPr>
                <p:cNvPr id="173212" name="Rectangle 156"/>
                <p:cNvSpPr>
                  <a:spLocks noChangeArrowheads="1"/>
                </p:cNvSpPr>
                <p:nvPr/>
              </p:nvSpPr>
              <p:spPr bwMode="auto">
                <a:xfrm>
                  <a:off x="1937" y="2428"/>
                  <a:ext cx="22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Meter </a:t>
                  </a:r>
                  <a:endParaRPr lang="en-US" altLang="en-US" dirty="0"/>
                </a:p>
              </p:txBody>
            </p:sp>
            <p:sp>
              <p:nvSpPr>
                <p:cNvPr id="173213" name="Rectangle 157"/>
                <p:cNvSpPr>
                  <a:spLocks noChangeArrowheads="1"/>
                </p:cNvSpPr>
                <p:nvPr/>
              </p:nvSpPr>
              <p:spPr bwMode="auto">
                <a:xfrm>
                  <a:off x="1941" y="2505"/>
                  <a:ext cx="1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Valve</a:t>
                  </a:r>
                  <a:endParaRPr lang="en-US" altLang="en-US" dirty="0"/>
                </a:p>
              </p:txBody>
            </p:sp>
            <p:sp>
              <p:nvSpPr>
                <p:cNvPr id="173214" name="Rectangle 158"/>
                <p:cNvSpPr>
                  <a:spLocks noChangeArrowheads="1"/>
                </p:cNvSpPr>
                <p:nvPr/>
              </p:nvSpPr>
              <p:spPr bwMode="auto">
                <a:xfrm>
                  <a:off x="2308" y="2463"/>
                  <a:ext cx="132"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Meter </a:t>
                  </a:r>
                  <a:endParaRPr lang="en-US" altLang="en-US" dirty="0"/>
                </a:p>
              </p:txBody>
            </p:sp>
            <p:sp>
              <p:nvSpPr>
                <p:cNvPr id="173215" name="Rectangle 159"/>
                <p:cNvSpPr>
                  <a:spLocks noChangeArrowheads="1"/>
                </p:cNvSpPr>
                <p:nvPr/>
              </p:nvSpPr>
              <p:spPr bwMode="auto">
                <a:xfrm>
                  <a:off x="2308" y="2510"/>
                  <a:ext cx="118"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Valve</a:t>
                  </a:r>
                  <a:endParaRPr lang="en-US" altLang="en-US" dirty="0"/>
                </a:p>
              </p:txBody>
            </p:sp>
            <p:sp>
              <p:nvSpPr>
                <p:cNvPr id="173216" name="Rectangle 160"/>
                <p:cNvSpPr>
                  <a:spLocks noChangeArrowheads="1"/>
                </p:cNvSpPr>
                <p:nvPr/>
              </p:nvSpPr>
              <p:spPr bwMode="auto">
                <a:xfrm>
                  <a:off x="2308" y="2211"/>
                  <a:ext cx="132"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Meter </a:t>
                  </a:r>
                  <a:endParaRPr lang="en-US" altLang="en-US" dirty="0"/>
                </a:p>
              </p:txBody>
            </p:sp>
            <p:sp>
              <p:nvSpPr>
                <p:cNvPr id="173217" name="Rectangle 161"/>
                <p:cNvSpPr>
                  <a:spLocks noChangeArrowheads="1"/>
                </p:cNvSpPr>
                <p:nvPr/>
              </p:nvSpPr>
              <p:spPr bwMode="auto">
                <a:xfrm>
                  <a:off x="2308" y="2256"/>
                  <a:ext cx="118"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Valve</a:t>
                  </a:r>
                  <a:endParaRPr lang="en-US" altLang="en-US" dirty="0"/>
                </a:p>
              </p:txBody>
            </p:sp>
            <p:sp>
              <p:nvSpPr>
                <p:cNvPr id="173218" name="Rectangle 162"/>
                <p:cNvSpPr>
                  <a:spLocks noChangeArrowheads="1"/>
                </p:cNvSpPr>
                <p:nvPr/>
              </p:nvSpPr>
              <p:spPr bwMode="auto">
                <a:xfrm>
                  <a:off x="2315" y="1755"/>
                  <a:ext cx="48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Accumulator </a:t>
                  </a:r>
                  <a:endParaRPr lang="en-US" altLang="en-US" dirty="0"/>
                </a:p>
              </p:txBody>
            </p:sp>
            <p:sp>
              <p:nvSpPr>
                <p:cNvPr id="173219" name="Rectangle 163"/>
                <p:cNvSpPr>
                  <a:spLocks noChangeArrowheads="1"/>
                </p:cNvSpPr>
                <p:nvPr/>
              </p:nvSpPr>
              <p:spPr bwMode="auto">
                <a:xfrm>
                  <a:off x="2436" y="1832"/>
                  <a:ext cx="2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Valve</a:t>
                  </a:r>
                  <a:endParaRPr lang="en-US" altLang="en-US" dirty="0"/>
                </a:p>
              </p:txBody>
            </p:sp>
            <p:sp>
              <p:nvSpPr>
                <p:cNvPr id="173220" name="Rectangle 164"/>
                <p:cNvSpPr>
                  <a:spLocks noChangeArrowheads="1"/>
                </p:cNvSpPr>
                <p:nvPr/>
              </p:nvSpPr>
              <p:spPr bwMode="auto">
                <a:xfrm>
                  <a:off x="2570" y="2270"/>
                  <a:ext cx="43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Mechanical </a:t>
                  </a:r>
                  <a:endParaRPr lang="en-US" altLang="en-US" dirty="0"/>
                </a:p>
              </p:txBody>
            </p:sp>
            <p:sp>
              <p:nvSpPr>
                <p:cNvPr id="173221" name="Rectangle 165"/>
                <p:cNvSpPr>
                  <a:spLocks noChangeArrowheads="1"/>
                </p:cNvSpPr>
                <p:nvPr/>
              </p:nvSpPr>
              <p:spPr bwMode="auto">
                <a:xfrm>
                  <a:off x="2661" y="2347"/>
                  <a:ext cx="203"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a:t>
                  </a:r>
                  <a:endParaRPr lang="en-US" altLang="en-US" dirty="0"/>
                </a:p>
              </p:txBody>
            </p:sp>
            <p:sp>
              <p:nvSpPr>
                <p:cNvPr id="173222" name="Rectangle 166"/>
                <p:cNvSpPr>
                  <a:spLocks noChangeArrowheads="1"/>
                </p:cNvSpPr>
                <p:nvPr/>
              </p:nvSpPr>
              <p:spPr bwMode="auto">
                <a:xfrm>
                  <a:off x="1972" y="1531"/>
                  <a:ext cx="52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Selector Valve</a:t>
                  </a:r>
                  <a:endParaRPr lang="en-US" altLang="en-US" dirty="0"/>
                </a:p>
              </p:txBody>
            </p:sp>
            <p:sp>
              <p:nvSpPr>
                <p:cNvPr id="173223" name="Line 167"/>
                <p:cNvSpPr>
                  <a:spLocks noChangeShapeType="1"/>
                </p:cNvSpPr>
                <p:nvPr/>
              </p:nvSpPr>
              <p:spPr bwMode="auto">
                <a:xfrm flipH="1" flipV="1">
                  <a:off x="1503" y="1506"/>
                  <a:ext cx="0" cy="141"/>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24" name="Line 168"/>
                <p:cNvSpPr>
                  <a:spLocks noChangeShapeType="1"/>
                </p:cNvSpPr>
                <p:nvPr/>
              </p:nvSpPr>
              <p:spPr bwMode="auto">
                <a:xfrm>
                  <a:off x="1176" y="1839"/>
                  <a:ext cx="162" cy="0"/>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25" name="Line 169"/>
                <p:cNvSpPr>
                  <a:spLocks noChangeShapeType="1"/>
                </p:cNvSpPr>
                <p:nvPr/>
              </p:nvSpPr>
              <p:spPr bwMode="auto">
                <a:xfrm flipH="1" flipV="1">
                  <a:off x="1341" y="1839"/>
                  <a:ext cx="0" cy="441"/>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26" name="Line 170"/>
                <p:cNvSpPr>
                  <a:spLocks noChangeShapeType="1"/>
                </p:cNvSpPr>
                <p:nvPr/>
              </p:nvSpPr>
              <p:spPr bwMode="auto">
                <a:xfrm>
                  <a:off x="1179" y="2178"/>
                  <a:ext cx="81" cy="0"/>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27" name="Line 171"/>
                <p:cNvSpPr>
                  <a:spLocks noChangeShapeType="1"/>
                </p:cNvSpPr>
                <p:nvPr/>
              </p:nvSpPr>
              <p:spPr bwMode="auto">
                <a:xfrm flipH="1" flipV="1">
                  <a:off x="1263" y="2178"/>
                  <a:ext cx="0" cy="309"/>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grpSp>
            <p:nvGrpSpPr>
              <p:cNvPr id="10" name="Group 172"/>
              <p:cNvGrpSpPr>
                <a:grpSpLocks/>
              </p:cNvGrpSpPr>
              <p:nvPr/>
            </p:nvGrpSpPr>
            <p:grpSpPr bwMode="auto">
              <a:xfrm>
                <a:off x="519" y="1589"/>
                <a:ext cx="1034" cy="1546"/>
                <a:chOff x="146" y="1282"/>
                <a:chExt cx="1034" cy="1546"/>
              </a:xfrm>
            </p:grpSpPr>
            <p:sp>
              <p:nvSpPr>
                <p:cNvPr id="173229" name="Rectangle 173"/>
                <p:cNvSpPr>
                  <a:spLocks noChangeArrowheads="1"/>
                </p:cNvSpPr>
                <p:nvPr/>
              </p:nvSpPr>
              <p:spPr bwMode="auto">
                <a:xfrm>
                  <a:off x="548" y="1296"/>
                  <a:ext cx="343" cy="1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230" name="Rectangle 174"/>
                <p:cNvSpPr>
                  <a:spLocks noChangeArrowheads="1"/>
                </p:cNvSpPr>
                <p:nvPr/>
              </p:nvSpPr>
              <p:spPr bwMode="auto">
                <a:xfrm>
                  <a:off x="548" y="1282"/>
                  <a:ext cx="630" cy="1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231" name="Line 175"/>
                <p:cNvSpPr>
                  <a:spLocks noChangeShapeType="1"/>
                </p:cNvSpPr>
                <p:nvPr/>
              </p:nvSpPr>
              <p:spPr bwMode="auto">
                <a:xfrm>
                  <a:off x="396" y="1449"/>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232" name="Freeform 176"/>
                <p:cNvSpPr>
                  <a:spLocks/>
                </p:cNvSpPr>
                <p:nvPr/>
              </p:nvSpPr>
              <p:spPr bwMode="auto">
                <a:xfrm>
                  <a:off x="513" y="143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233" name="Line 177"/>
                <p:cNvSpPr>
                  <a:spLocks noChangeShapeType="1"/>
                </p:cNvSpPr>
                <p:nvPr/>
              </p:nvSpPr>
              <p:spPr bwMode="auto">
                <a:xfrm>
                  <a:off x="396" y="1644"/>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234" name="Freeform 178"/>
                <p:cNvSpPr>
                  <a:spLocks/>
                </p:cNvSpPr>
                <p:nvPr/>
              </p:nvSpPr>
              <p:spPr bwMode="auto">
                <a:xfrm>
                  <a:off x="513" y="1632"/>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235" name="Rectangle 179"/>
                <p:cNvSpPr>
                  <a:spLocks noChangeArrowheads="1"/>
                </p:cNvSpPr>
                <p:nvPr/>
              </p:nvSpPr>
              <p:spPr bwMode="auto">
                <a:xfrm>
                  <a:off x="234" y="1365"/>
                  <a:ext cx="30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A</a:t>
                  </a:r>
                  <a:endParaRPr lang="en-US" altLang="en-US" dirty="0"/>
                </a:p>
              </p:txBody>
            </p:sp>
            <p:sp>
              <p:nvSpPr>
                <p:cNvPr id="173236" name="Rectangle 180"/>
                <p:cNvSpPr>
                  <a:spLocks noChangeArrowheads="1"/>
                </p:cNvSpPr>
                <p:nvPr/>
              </p:nvSpPr>
              <p:spPr bwMode="auto">
                <a:xfrm>
                  <a:off x="271" y="1560"/>
                  <a:ext cx="26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1</a:t>
                  </a:r>
                  <a:endParaRPr lang="en-US" altLang="en-US" dirty="0"/>
                </a:p>
              </p:txBody>
            </p:sp>
            <p:sp>
              <p:nvSpPr>
                <p:cNvPr id="173237" name="Rectangle 181"/>
                <p:cNvSpPr>
                  <a:spLocks noChangeArrowheads="1"/>
                </p:cNvSpPr>
                <p:nvPr/>
              </p:nvSpPr>
              <p:spPr bwMode="auto">
                <a:xfrm>
                  <a:off x="146" y="1876"/>
                  <a:ext cx="392"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Feed back </a:t>
                  </a:r>
                  <a:endParaRPr lang="en-US" altLang="en-US" dirty="0"/>
                </a:p>
              </p:txBody>
            </p:sp>
            <p:sp>
              <p:nvSpPr>
                <p:cNvPr id="173238" name="Rectangle 182"/>
                <p:cNvSpPr>
                  <a:spLocks noChangeArrowheads="1"/>
                </p:cNvSpPr>
                <p:nvPr/>
              </p:nvSpPr>
              <p:spPr bwMode="auto">
                <a:xfrm>
                  <a:off x="299" y="1770"/>
                  <a:ext cx="18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a:t>
                  </a:r>
                  <a:endParaRPr lang="en-US" altLang="en-US" dirty="0"/>
                </a:p>
              </p:txBody>
            </p:sp>
            <p:sp>
              <p:nvSpPr>
                <p:cNvPr id="173239" name="Rectangle 183"/>
                <p:cNvSpPr>
                  <a:spLocks noChangeArrowheads="1"/>
                </p:cNvSpPr>
                <p:nvPr/>
              </p:nvSpPr>
              <p:spPr bwMode="auto">
                <a:xfrm>
                  <a:off x="706" y="1913"/>
                  <a:ext cx="326"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240" name="Rectangle 184"/>
                <p:cNvSpPr>
                  <a:spLocks noChangeArrowheads="1"/>
                </p:cNvSpPr>
                <p:nvPr/>
              </p:nvSpPr>
              <p:spPr bwMode="auto">
                <a:xfrm>
                  <a:off x="603" y="2460"/>
                  <a:ext cx="52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Fault Tolerant </a:t>
                  </a:r>
                  <a:endParaRPr lang="en-US" altLang="en-US" dirty="0"/>
                </a:p>
              </p:txBody>
            </p:sp>
            <p:sp>
              <p:nvSpPr>
                <p:cNvPr id="173241" name="Rectangle 185"/>
                <p:cNvSpPr>
                  <a:spLocks noChangeArrowheads="1"/>
                </p:cNvSpPr>
                <p:nvPr/>
              </p:nvSpPr>
              <p:spPr bwMode="auto">
                <a:xfrm>
                  <a:off x="623" y="2628"/>
                  <a:ext cx="456"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Control Unit </a:t>
                  </a:r>
                  <a:endParaRPr lang="en-US" altLang="en-US" dirty="0"/>
                </a:p>
              </p:txBody>
            </p:sp>
            <p:sp>
              <p:nvSpPr>
                <p:cNvPr id="173242" name="Rectangle 186"/>
                <p:cNvSpPr>
                  <a:spLocks noChangeArrowheads="1"/>
                </p:cNvSpPr>
                <p:nvPr/>
              </p:nvSpPr>
              <p:spPr bwMode="auto">
                <a:xfrm>
                  <a:off x="706" y="2741"/>
                  <a:ext cx="30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BSCU )</a:t>
                  </a:r>
                  <a:endParaRPr lang="en-US" altLang="en-US" dirty="0"/>
                </a:p>
              </p:txBody>
            </p:sp>
            <p:sp>
              <p:nvSpPr>
                <p:cNvPr id="173243" name="Rectangle 187"/>
                <p:cNvSpPr>
                  <a:spLocks noChangeArrowheads="1"/>
                </p:cNvSpPr>
                <p:nvPr/>
              </p:nvSpPr>
              <p:spPr bwMode="auto">
                <a:xfrm>
                  <a:off x="580" y="2542"/>
                  <a:ext cx="59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System </a:t>
                  </a:r>
                  <a:endParaRPr lang="en-US" altLang="en-US" dirty="0"/>
                </a:p>
              </p:txBody>
            </p:sp>
            <p:sp>
              <p:nvSpPr>
                <p:cNvPr id="173244" name="Rectangle 188"/>
                <p:cNvSpPr>
                  <a:spLocks noChangeArrowheads="1"/>
                </p:cNvSpPr>
                <p:nvPr/>
              </p:nvSpPr>
              <p:spPr bwMode="auto">
                <a:xfrm>
                  <a:off x="709" y="1365"/>
                  <a:ext cx="327"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245" name="Rectangle 189"/>
                <p:cNvSpPr>
                  <a:spLocks noChangeArrowheads="1"/>
                </p:cNvSpPr>
                <p:nvPr/>
              </p:nvSpPr>
              <p:spPr bwMode="auto">
                <a:xfrm>
                  <a:off x="857" y="1492"/>
                  <a:ext cx="2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 </a:t>
                  </a:r>
                  <a:endParaRPr lang="en-US" altLang="en-US" sz="900" dirty="0"/>
                </a:p>
              </p:txBody>
            </p:sp>
            <p:sp>
              <p:nvSpPr>
                <p:cNvPr id="173246" name="Line 190"/>
                <p:cNvSpPr>
                  <a:spLocks noChangeShapeType="1"/>
                </p:cNvSpPr>
                <p:nvPr/>
              </p:nvSpPr>
              <p:spPr bwMode="auto">
                <a:xfrm>
                  <a:off x="391" y="2258"/>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247" name="Freeform 191"/>
                <p:cNvSpPr>
                  <a:spLocks/>
                </p:cNvSpPr>
                <p:nvPr/>
              </p:nvSpPr>
              <p:spPr bwMode="auto">
                <a:xfrm>
                  <a:off x="508" y="224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248" name="Rectangle 192"/>
                <p:cNvSpPr>
                  <a:spLocks noChangeArrowheads="1"/>
                </p:cNvSpPr>
                <p:nvPr/>
              </p:nvSpPr>
              <p:spPr bwMode="auto">
                <a:xfrm>
                  <a:off x="229" y="2174"/>
                  <a:ext cx="30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B</a:t>
                  </a:r>
                  <a:endParaRPr lang="en-US" altLang="en-US" dirty="0"/>
                </a:p>
              </p:txBody>
            </p:sp>
            <p:sp>
              <p:nvSpPr>
                <p:cNvPr id="173249" name="Line 193"/>
                <p:cNvSpPr>
                  <a:spLocks noChangeShapeType="1"/>
                </p:cNvSpPr>
                <p:nvPr/>
              </p:nvSpPr>
              <p:spPr bwMode="auto">
                <a:xfrm>
                  <a:off x="556" y="144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0" name="Freeform 194"/>
                <p:cNvSpPr>
                  <a:spLocks/>
                </p:cNvSpPr>
                <p:nvPr/>
              </p:nvSpPr>
              <p:spPr bwMode="auto">
                <a:xfrm>
                  <a:off x="377" y="1816"/>
                  <a:ext cx="171" cy="84"/>
                </a:xfrm>
                <a:custGeom>
                  <a:avLst/>
                  <a:gdLst>
                    <a:gd name="T0" fmla="*/ 171 w 171"/>
                    <a:gd name="T1" fmla="*/ 42 h 84"/>
                    <a:gd name="T2" fmla="*/ 133 w 171"/>
                    <a:gd name="T3" fmla="*/ 84 h 84"/>
                    <a:gd name="T4" fmla="*/ 133 w 171"/>
                    <a:gd name="T5" fmla="*/ 57 h 84"/>
                    <a:gd name="T6" fmla="*/ 0 w 171"/>
                    <a:gd name="T7" fmla="*/ 57 h 84"/>
                    <a:gd name="T8" fmla="*/ 0 w 171"/>
                    <a:gd name="T9" fmla="*/ 28 h 84"/>
                    <a:gd name="T10" fmla="*/ 133 w 171"/>
                    <a:gd name="T11" fmla="*/ 28 h 84"/>
                    <a:gd name="T12" fmla="*/ 133 w 171"/>
                    <a:gd name="T13" fmla="*/ 0 h 84"/>
                    <a:gd name="T14" fmla="*/ 171 w 171"/>
                    <a:gd name="T15" fmla="*/ 42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84">
                      <a:moveTo>
                        <a:pt x="171" y="42"/>
                      </a:moveTo>
                      <a:lnTo>
                        <a:pt x="133" y="84"/>
                      </a:lnTo>
                      <a:lnTo>
                        <a:pt x="133" y="57"/>
                      </a:lnTo>
                      <a:lnTo>
                        <a:pt x="0" y="57"/>
                      </a:lnTo>
                      <a:lnTo>
                        <a:pt x="0" y="28"/>
                      </a:lnTo>
                      <a:lnTo>
                        <a:pt x="133" y="28"/>
                      </a:lnTo>
                      <a:lnTo>
                        <a:pt x="133" y="0"/>
                      </a:lnTo>
                      <a:lnTo>
                        <a:pt x="171" y="42"/>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251" name="Line 195"/>
                <p:cNvSpPr>
                  <a:spLocks noChangeShapeType="1"/>
                </p:cNvSpPr>
                <p:nvPr/>
              </p:nvSpPr>
              <p:spPr bwMode="auto">
                <a:xfrm>
                  <a:off x="399" y="2121"/>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252" name="Freeform 196"/>
                <p:cNvSpPr>
                  <a:spLocks/>
                </p:cNvSpPr>
                <p:nvPr/>
              </p:nvSpPr>
              <p:spPr bwMode="auto">
                <a:xfrm>
                  <a:off x="516" y="2109"/>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253" name="Rectangle 197"/>
                <p:cNvSpPr>
                  <a:spLocks noChangeArrowheads="1"/>
                </p:cNvSpPr>
                <p:nvPr/>
              </p:nvSpPr>
              <p:spPr bwMode="auto">
                <a:xfrm>
                  <a:off x="274" y="2038"/>
                  <a:ext cx="26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2</a:t>
                  </a:r>
                  <a:endParaRPr lang="en-US" altLang="en-US" dirty="0"/>
                </a:p>
              </p:txBody>
            </p:sp>
            <p:sp>
              <p:nvSpPr>
                <p:cNvPr id="173254" name="Line 198"/>
                <p:cNvSpPr>
                  <a:spLocks noChangeShapeType="1"/>
                </p:cNvSpPr>
                <p:nvPr/>
              </p:nvSpPr>
              <p:spPr bwMode="auto">
                <a:xfrm>
                  <a:off x="550" y="225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5" name="Line 199"/>
                <p:cNvSpPr>
                  <a:spLocks noChangeShapeType="1"/>
                </p:cNvSpPr>
                <p:nvPr/>
              </p:nvSpPr>
              <p:spPr bwMode="auto">
                <a:xfrm>
                  <a:off x="550" y="1643"/>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6" name="Line 200"/>
                <p:cNvSpPr>
                  <a:spLocks noChangeShapeType="1"/>
                </p:cNvSpPr>
                <p:nvPr/>
              </p:nvSpPr>
              <p:spPr bwMode="auto">
                <a:xfrm>
                  <a:off x="550" y="2120"/>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7" name="Line 201"/>
                <p:cNvSpPr>
                  <a:spLocks noChangeShapeType="1"/>
                </p:cNvSpPr>
                <p:nvPr/>
              </p:nvSpPr>
              <p:spPr bwMode="auto">
                <a:xfrm>
                  <a:off x="649" y="2069"/>
                  <a:ext cx="57"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8" name="Line 202"/>
                <p:cNvSpPr>
                  <a:spLocks noChangeShapeType="1"/>
                </p:cNvSpPr>
                <p:nvPr/>
              </p:nvSpPr>
              <p:spPr bwMode="auto">
                <a:xfrm>
                  <a:off x="1057" y="1682"/>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9" name="Line 203"/>
                <p:cNvSpPr>
                  <a:spLocks noChangeShapeType="1"/>
                </p:cNvSpPr>
                <p:nvPr/>
              </p:nvSpPr>
              <p:spPr bwMode="auto">
                <a:xfrm>
                  <a:off x="610" y="1594"/>
                  <a:ext cx="9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0" name="Line 204"/>
                <p:cNvSpPr>
                  <a:spLocks noChangeShapeType="1"/>
                </p:cNvSpPr>
                <p:nvPr/>
              </p:nvSpPr>
              <p:spPr bwMode="auto">
                <a:xfrm flipH="1">
                  <a:off x="610" y="1608"/>
                  <a:ext cx="0" cy="513"/>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1" name="Line 205"/>
                <p:cNvSpPr>
                  <a:spLocks noChangeShapeType="1"/>
                </p:cNvSpPr>
                <p:nvPr/>
              </p:nvSpPr>
              <p:spPr bwMode="auto">
                <a:xfrm>
                  <a:off x="549" y="1859"/>
                  <a:ext cx="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2" name="Line 206"/>
                <p:cNvSpPr>
                  <a:spLocks noChangeShapeType="1"/>
                </p:cNvSpPr>
                <p:nvPr/>
              </p:nvSpPr>
              <p:spPr bwMode="auto">
                <a:xfrm flipH="1">
                  <a:off x="579" y="1525"/>
                  <a:ext cx="0" cy="666"/>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3" name="Line 207"/>
                <p:cNvSpPr>
                  <a:spLocks noChangeShapeType="1"/>
                </p:cNvSpPr>
                <p:nvPr/>
              </p:nvSpPr>
              <p:spPr bwMode="auto">
                <a:xfrm>
                  <a:off x="579" y="1524"/>
                  <a:ext cx="1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4" name="Line 208"/>
                <p:cNvSpPr>
                  <a:spLocks noChangeShapeType="1"/>
                </p:cNvSpPr>
                <p:nvPr/>
              </p:nvSpPr>
              <p:spPr bwMode="auto">
                <a:xfrm flipV="1">
                  <a:off x="579" y="2189"/>
                  <a:ext cx="12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5" name="Rectangle 209"/>
                <p:cNvSpPr>
                  <a:spLocks noChangeArrowheads="1"/>
                </p:cNvSpPr>
                <p:nvPr/>
              </p:nvSpPr>
              <p:spPr bwMode="auto">
                <a:xfrm>
                  <a:off x="706" y="2032"/>
                  <a:ext cx="30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B</a:t>
                  </a:r>
                  <a:endParaRPr lang="en-US" altLang="en-US" sz="900" dirty="0"/>
                </a:p>
              </p:txBody>
            </p:sp>
            <p:sp>
              <p:nvSpPr>
                <p:cNvPr id="173266" name="Line 210"/>
                <p:cNvSpPr>
                  <a:spLocks noChangeShapeType="1"/>
                </p:cNvSpPr>
                <p:nvPr/>
              </p:nvSpPr>
              <p:spPr bwMode="auto">
                <a:xfrm flipV="1">
                  <a:off x="1038" y="1445"/>
                  <a:ext cx="100"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7" name="Line 211"/>
                <p:cNvSpPr>
                  <a:spLocks noChangeShapeType="1"/>
                </p:cNvSpPr>
                <p:nvPr/>
              </p:nvSpPr>
              <p:spPr bwMode="auto">
                <a:xfrm flipV="1">
                  <a:off x="1038" y="1555"/>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8" name="Line 212"/>
                <p:cNvSpPr>
                  <a:spLocks noChangeShapeType="1"/>
                </p:cNvSpPr>
                <p:nvPr/>
              </p:nvSpPr>
              <p:spPr bwMode="auto">
                <a:xfrm>
                  <a:off x="1036" y="1682"/>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9" name="Line 213"/>
                <p:cNvSpPr>
                  <a:spLocks noChangeShapeType="1"/>
                </p:cNvSpPr>
                <p:nvPr/>
              </p:nvSpPr>
              <p:spPr bwMode="auto">
                <a:xfrm>
                  <a:off x="1037" y="2001"/>
                  <a:ext cx="90"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0" name="Line 214"/>
                <p:cNvSpPr>
                  <a:spLocks noChangeShapeType="1"/>
                </p:cNvSpPr>
                <p:nvPr/>
              </p:nvSpPr>
              <p:spPr bwMode="auto">
                <a:xfrm flipV="1">
                  <a:off x="1037" y="2111"/>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1" name="Line 215"/>
                <p:cNvSpPr>
                  <a:spLocks noChangeShapeType="1"/>
                </p:cNvSpPr>
                <p:nvPr/>
              </p:nvSpPr>
              <p:spPr bwMode="auto">
                <a:xfrm flipV="1">
                  <a:off x="1035" y="2237"/>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2" name="Line 216"/>
                <p:cNvSpPr>
                  <a:spLocks noChangeShapeType="1"/>
                </p:cNvSpPr>
                <p:nvPr/>
              </p:nvSpPr>
              <p:spPr bwMode="auto">
                <a:xfrm>
                  <a:off x="1089" y="1841"/>
                  <a:ext cx="91"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3" name="Line 217"/>
                <p:cNvSpPr>
                  <a:spLocks noChangeShapeType="1"/>
                </p:cNvSpPr>
                <p:nvPr/>
              </p:nvSpPr>
              <p:spPr bwMode="auto">
                <a:xfrm>
                  <a:off x="646" y="1650"/>
                  <a:ext cx="6" cy="41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4" name="Line 218"/>
                <p:cNvSpPr>
                  <a:spLocks noChangeShapeType="1"/>
                </p:cNvSpPr>
                <p:nvPr/>
              </p:nvSpPr>
              <p:spPr bwMode="auto">
                <a:xfrm>
                  <a:off x="1127" y="1444"/>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5" name="Line 219"/>
                <p:cNvSpPr>
                  <a:spLocks noChangeShapeType="1"/>
                </p:cNvSpPr>
                <p:nvPr/>
              </p:nvSpPr>
              <p:spPr bwMode="auto">
                <a:xfrm flipV="1">
                  <a:off x="1127" y="1515"/>
                  <a:ext cx="5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6" name="Line 220"/>
                <p:cNvSpPr>
                  <a:spLocks noChangeShapeType="1"/>
                </p:cNvSpPr>
                <p:nvPr/>
              </p:nvSpPr>
              <p:spPr bwMode="auto">
                <a:xfrm>
                  <a:off x="1089" y="1554"/>
                  <a:ext cx="3" cy="555"/>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7" name="Line 221"/>
                <p:cNvSpPr>
                  <a:spLocks noChangeShapeType="1"/>
                </p:cNvSpPr>
                <p:nvPr/>
              </p:nvSpPr>
              <p:spPr bwMode="auto">
                <a:xfrm>
                  <a:off x="1057" y="2177"/>
                  <a:ext cx="12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grpSp>
        <p:sp>
          <p:nvSpPr>
            <p:cNvPr id="173278" name="Rectangle 222"/>
            <p:cNvSpPr>
              <a:spLocks noChangeArrowheads="1"/>
            </p:cNvSpPr>
            <p:nvPr/>
          </p:nvSpPr>
          <p:spPr bwMode="auto">
            <a:xfrm>
              <a:off x="1610" y="3711"/>
              <a:ext cx="244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1600" b="1" dirty="0">
                  <a:solidFill>
                    <a:schemeClr val="tx2"/>
                  </a:solidFill>
                  <a:latin typeface="+mn-lt"/>
                </a:rPr>
                <a:t>Model of the Digital System + </a:t>
              </a:r>
            </a:p>
            <a:p>
              <a:pPr algn="ctr"/>
              <a:r>
                <a:rPr lang="en-US" altLang="en-US" sz="1600" b="1" dirty="0">
                  <a:solidFill>
                    <a:schemeClr val="tx2"/>
                  </a:solidFill>
                  <a:latin typeface="+mn-lt"/>
                </a:rPr>
                <a:t>Model of the Mechanical System</a:t>
              </a:r>
            </a:p>
          </p:txBody>
        </p:sp>
      </p:grpSp>
      <p:sp>
        <p:nvSpPr>
          <p:cNvPr id="3" name="Rounded Rectangular Callout 2"/>
          <p:cNvSpPr/>
          <p:nvPr/>
        </p:nvSpPr>
        <p:spPr>
          <a:xfrm>
            <a:off x="2971800" y="1886952"/>
            <a:ext cx="1511955" cy="1008648"/>
          </a:xfrm>
          <a:prstGeom prst="wedgeRoundRectCallout">
            <a:avLst>
              <a:gd name="adj1" fmla="val -91177"/>
              <a:gd name="adj2" fmla="val 19643"/>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20000"/>
              </a:spcBef>
              <a:buClr>
                <a:srgbClr val="FFD300"/>
              </a:buClr>
              <a:buSzPct val="59000"/>
              <a:buFont typeface="Monotype Sorts" pitchFamily="2" charset="2"/>
              <a:buNone/>
            </a:pPr>
            <a:r>
              <a:rPr lang="en-US" altLang="en-US" sz="1200" dirty="0">
                <a:solidFill>
                  <a:schemeClr val="accent2"/>
                </a:solidFill>
              </a:rPr>
              <a:t>Verify safety properties of the nominal digital system</a:t>
            </a:r>
          </a:p>
        </p:txBody>
      </p:sp>
      <p:sp>
        <p:nvSpPr>
          <p:cNvPr id="220" name="Rounded Rectangular Callout 219"/>
          <p:cNvSpPr/>
          <p:nvPr/>
        </p:nvSpPr>
        <p:spPr>
          <a:xfrm>
            <a:off x="7391400" y="4494680"/>
            <a:ext cx="1511955" cy="1008648"/>
          </a:xfrm>
          <a:prstGeom prst="wedgeRoundRectCallout">
            <a:avLst>
              <a:gd name="adj1" fmla="val -91177"/>
              <a:gd name="adj2" fmla="val 19643"/>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20000"/>
              </a:spcBef>
              <a:buClr>
                <a:srgbClr val="FFD300"/>
              </a:buClr>
              <a:buSzPct val="59000"/>
              <a:buFont typeface="Monotype Sorts" pitchFamily="2" charset="2"/>
              <a:buNone/>
            </a:pPr>
            <a:r>
              <a:rPr lang="en-US" altLang="en-US" sz="1200" dirty="0">
                <a:solidFill>
                  <a:schemeClr val="accent2"/>
                </a:solidFill>
              </a:rPr>
              <a:t>Verify safety properties of the nominal</a:t>
            </a:r>
            <a:r>
              <a:rPr lang="en-US" altLang="en-US" sz="1200" dirty="0" smtClean="0">
                <a:solidFill>
                  <a:schemeClr val="accent2"/>
                </a:solidFill>
              </a:rPr>
              <a:t> mechanical system</a:t>
            </a:r>
            <a:endParaRPr lang="en-US" altLang="en-US" sz="1200" dirty="0">
              <a:solidFill>
                <a:schemeClr val="accent2"/>
              </a:solidFill>
            </a:endParaRPr>
          </a:p>
        </p:txBody>
      </p:sp>
      <p:pic>
        <p:nvPicPr>
          <p:cNvPr id="218" name="Picture 2" descr="C:\Users\stew_da\Desktop\DLR_presentations\current_work\images\Unbenan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2032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38604"/>
          </a:xfrm>
        </p:spPr>
        <p:txBody>
          <a:bodyPr>
            <a:normAutofit/>
          </a:bodyPr>
          <a:lstStyle/>
          <a:p>
            <a:r>
              <a:rPr lang="en-US" dirty="0" smtClean="0"/>
              <a:t>Wheel Brake System</a:t>
            </a:r>
            <a:endParaRPr lang="en-US" dirty="0"/>
          </a:p>
        </p:txBody>
      </p:sp>
      <p:pic>
        <p:nvPicPr>
          <p:cNvPr id="4" name="Content Placeholder 3" descr="wbs_sae.ppm"/>
          <p:cNvPicPr>
            <a:picLocks noGrp="1" noChangeAspect="1"/>
          </p:cNvPicPr>
          <p:nvPr>
            <p:ph idx="1"/>
          </p:nvPr>
        </p:nvPicPr>
        <p:blipFill>
          <a:blip r:embed="rId2"/>
          <a:srcRect l="-25397" r="-25397"/>
          <a:stretch>
            <a:fillRect/>
          </a:stretch>
        </p:blipFill>
        <p:spPr>
          <a:xfrm>
            <a:off x="1" y="1127344"/>
            <a:ext cx="9317322" cy="5219106"/>
          </a:xfrm>
        </p:spPr>
      </p:pic>
      <p:pic>
        <p:nvPicPr>
          <p:cNvPr id="5" name="Picture 2" descr="C:\Users\stew_da\Desktop\DLR_presentations\current_work\images\Unbenan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058119"/>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RC_standard_grey">
  <a:themeElements>
    <a:clrScheme name="RC_standard_grey 2">
      <a:dk1>
        <a:srgbClr val="000000"/>
      </a:dk1>
      <a:lt1>
        <a:srgbClr val="FFFFFF"/>
      </a:lt1>
      <a:dk2>
        <a:srgbClr val="D39100"/>
      </a:dk2>
      <a:lt2>
        <a:srgbClr val="F8F8F8"/>
      </a:lt2>
      <a:accent1>
        <a:srgbClr val="ABB41D"/>
      </a:accent1>
      <a:accent2>
        <a:srgbClr val="4A5F1D"/>
      </a:accent2>
      <a:accent3>
        <a:srgbClr val="FFFFFF"/>
      </a:accent3>
      <a:accent4>
        <a:srgbClr val="000000"/>
      </a:accent4>
      <a:accent5>
        <a:srgbClr val="D2D6AB"/>
      </a:accent5>
      <a:accent6>
        <a:srgbClr val="425519"/>
      </a:accent6>
      <a:hlink>
        <a:srgbClr val="63B5E8"/>
      </a:hlink>
      <a:folHlink>
        <a:srgbClr val="0068C6"/>
      </a:folHlink>
    </a:clrScheme>
    <a:fontScheme name="RC_standard_grey">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C_standard_grey 1">
        <a:dk1>
          <a:srgbClr val="000000"/>
        </a:dk1>
        <a:lt1>
          <a:srgbClr val="FFFFFF"/>
        </a:lt1>
        <a:dk2>
          <a:srgbClr val="D39100"/>
        </a:dk2>
        <a:lt2>
          <a:srgbClr val="F8F8F8"/>
        </a:lt2>
        <a:accent1>
          <a:srgbClr val="C0C0C0"/>
        </a:accent1>
        <a:accent2>
          <a:srgbClr val="969696"/>
        </a:accent2>
        <a:accent3>
          <a:srgbClr val="FFFFFF"/>
        </a:accent3>
        <a:accent4>
          <a:srgbClr val="000000"/>
        </a:accent4>
        <a:accent5>
          <a:srgbClr val="DCDCDC"/>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
      <a:clrScheme name="RC_standard_grey 2">
        <a:dk1>
          <a:srgbClr val="000000"/>
        </a:dk1>
        <a:lt1>
          <a:srgbClr val="FFFFFF"/>
        </a:lt1>
        <a:dk2>
          <a:srgbClr val="D39100"/>
        </a:dk2>
        <a:lt2>
          <a:srgbClr val="F8F8F8"/>
        </a:lt2>
        <a:accent1>
          <a:srgbClr val="ABB41D"/>
        </a:accent1>
        <a:accent2>
          <a:srgbClr val="4A5F1D"/>
        </a:accent2>
        <a:accent3>
          <a:srgbClr val="FFFFFF"/>
        </a:accent3>
        <a:accent4>
          <a:srgbClr val="000000"/>
        </a:accent4>
        <a:accent5>
          <a:srgbClr val="D2D6AB"/>
        </a:accent5>
        <a:accent6>
          <a:srgbClr val="425519"/>
        </a:accent6>
        <a:hlink>
          <a:srgbClr val="63B5E8"/>
        </a:hlink>
        <a:folHlink>
          <a:srgbClr val="0068C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C_presentation_terra_cotta">
  <a:themeElements>
    <a:clrScheme name="Custom 3">
      <a:dk1>
        <a:srgbClr val="000000"/>
      </a:dk1>
      <a:lt1>
        <a:srgbClr val="F8F8F8"/>
      </a:lt1>
      <a:dk2>
        <a:srgbClr val="F8F8F8"/>
      </a:dk2>
      <a:lt2>
        <a:srgbClr val="F8F8F8"/>
      </a:lt2>
      <a:accent1>
        <a:srgbClr val="E4551F"/>
      </a:accent1>
      <a:accent2>
        <a:srgbClr val="EEB10F"/>
      </a:accent2>
      <a:accent3>
        <a:srgbClr val="8B6900"/>
      </a:accent3>
      <a:accent4>
        <a:srgbClr val="AFBC1F"/>
      </a:accent4>
      <a:accent5>
        <a:srgbClr val="007DC5"/>
      </a:accent5>
      <a:accent6>
        <a:srgbClr val="C9C1B8"/>
      </a:accent6>
      <a:hlink>
        <a:srgbClr val="005288"/>
      </a:hlink>
      <a:folHlink>
        <a:srgbClr val="A1958A"/>
      </a:folHlink>
    </a:clrScheme>
    <a:fontScheme name="Custom Design">
      <a:majorFont>
        <a:latin typeface="Verdana"/>
        <a:ea typeface="ＭＳ Ｐゴシック"/>
        <a:cs typeface="Arial"/>
      </a:majorFont>
      <a:minorFont>
        <a:latin typeface="Verdana"/>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Custom Design 1">
        <a:dk1>
          <a:srgbClr val="000000"/>
        </a:dk1>
        <a:lt1>
          <a:srgbClr val="FFFFFF"/>
        </a:lt1>
        <a:dk2>
          <a:srgbClr val="D39100"/>
        </a:dk2>
        <a:lt2>
          <a:srgbClr val="F8F8F8"/>
        </a:lt2>
        <a:accent1>
          <a:srgbClr val="C0C0C0"/>
        </a:accent1>
        <a:accent2>
          <a:srgbClr val="969696"/>
        </a:accent2>
        <a:accent3>
          <a:srgbClr val="FFFFFF"/>
        </a:accent3>
        <a:accent4>
          <a:srgbClr val="000000"/>
        </a:accent4>
        <a:accent5>
          <a:srgbClr val="DCDCDC"/>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D39100"/>
        </a:dk2>
        <a:lt2>
          <a:srgbClr val="F8F8F8"/>
        </a:lt2>
        <a:accent1>
          <a:srgbClr val="ABB41D"/>
        </a:accent1>
        <a:accent2>
          <a:srgbClr val="4A5F1D"/>
        </a:accent2>
        <a:accent3>
          <a:srgbClr val="FFFFFF"/>
        </a:accent3>
        <a:accent4>
          <a:srgbClr val="000000"/>
        </a:accent4>
        <a:accent5>
          <a:srgbClr val="D2D6AB"/>
        </a:accent5>
        <a:accent6>
          <a:srgbClr val="425519"/>
        </a:accent6>
        <a:hlink>
          <a:srgbClr val="63B5E8"/>
        </a:hlink>
        <a:folHlink>
          <a:srgbClr val="0068C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C_standard_grey 1">
    <a:dk1>
      <a:srgbClr val="000000"/>
    </a:dk1>
    <a:lt1>
      <a:srgbClr val="FFFFFF"/>
    </a:lt1>
    <a:dk2>
      <a:srgbClr val="D39100"/>
    </a:dk2>
    <a:lt2>
      <a:srgbClr val="F8F8F8"/>
    </a:lt2>
    <a:accent1>
      <a:srgbClr val="C0C0C0"/>
    </a:accent1>
    <a:accent2>
      <a:srgbClr val="969696"/>
    </a:accent2>
    <a:accent3>
      <a:srgbClr val="FFFFFF"/>
    </a:accent3>
    <a:accent4>
      <a:srgbClr val="000000"/>
    </a:accent4>
    <a:accent5>
      <a:srgbClr val="DCDCDC"/>
    </a:accent5>
    <a:accent6>
      <a:srgbClr val="878787"/>
    </a:accent6>
    <a:hlink>
      <a:srgbClr val="777777"/>
    </a:hlink>
    <a:folHlink>
      <a:srgbClr val="4D4D4D"/>
    </a:folHlink>
  </a:clrScheme>
</a:themeOverride>
</file>

<file path=docProps/app.xml><?xml version="1.0" encoding="utf-8"?>
<Properties xmlns="http://schemas.openxmlformats.org/officeDocument/2006/extended-properties" xmlns:vt="http://schemas.openxmlformats.org/officeDocument/2006/docPropsVTypes">
  <Template>RC_standard_grey</Template>
  <TotalTime>0</TotalTime>
  <Words>1514</Words>
  <Application>Microsoft Office PowerPoint</Application>
  <PresentationFormat>Bildschirmpräsentation (4:3)</PresentationFormat>
  <Paragraphs>372</Paragraphs>
  <Slides>27</Slides>
  <Notes>14</Notes>
  <HiddenSlides>0</HiddenSlides>
  <MMClips>0</MMClips>
  <ScaleCrop>false</ScaleCrop>
  <HeadingPairs>
    <vt:vector size="6" baseType="variant">
      <vt:variant>
        <vt:lpstr>Design</vt:lpstr>
      </vt:variant>
      <vt:variant>
        <vt:i4>2</vt:i4>
      </vt:variant>
      <vt:variant>
        <vt:lpstr>Eingebettete OLE-Server</vt:lpstr>
      </vt:variant>
      <vt:variant>
        <vt:i4>2</vt:i4>
      </vt:variant>
      <vt:variant>
        <vt:lpstr>Folientitel</vt:lpstr>
      </vt:variant>
      <vt:variant>
        <vt:i4>27</vt:i4>
      </vt:variant>
    </vt:vector>
  </HeadingPairs>
  <TitlesOfParts>
    <vt:vector size="31" baseType="lpstr">
      <vt:lpstr>RC_standard_grey</vt:lpstr>
      <vt:lpstr>RC_presentation_terra_cotta</vt:lpstr>
      <vt:lpstr>Visio</vt:lpstr>
      <vt:lpstr>VISIO</vt:lpstr>
      <vt:lpstr>Architectural Modeling and Analysis for Safety Engineering (AMASE)</vt:lpstr>
      <vt:lpstr>PowerPoint-Präsentation</vt:lpstr>
      <vt:lpstr>PowerPoint-Präsentation</vt:lpstr>
      <vt:lpstr>Motivation</vt:lpstr>
      <vt:lpstr>Model-Based Development</vt:lpstr>
      <vt:lpstr>Model-Based Safety Analysis</vt:lpstr>
      <vt:lpstr>PowerPoint-Präsentation</vt:lpstr>
      <vt:lpstr>Creation of Nominal System Model</vt:lpstr>
      <vt:lpstr>Wheel Brake System</vt:lpstr>
      <vt:lpstr>Architecture Analysis and Design Language (AADL)</vt:lpstr>
      <vt:lpstr>WBS AADL Model</vt:lpstr>
      <vt:lpstr>PowerPoint-Präsentation</vt:lpstr>
      <vt:lpstr>Architecture Modeling and Analysis Tools</vt:lpstr>
      <vt:lpstr>AGREE: Assume Guarantee Reasoning Environment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WBS : No inadvertent braking</vt:lpstr>
      <vt:lpstr>A Fault on the Pedal Sensor Component</vt:lpstr>
      <vt:lpstr>Behavioral Fault Propagation</vt:lpstr>
      <vt:lpstr>Active Sensor Fault</vt:lpstr>
      <vt:lpstr>Current Support</vt:lpstr>
      <vt:lpstr>Future Work</vt:lpstr>
    </vt:vector>
  </TitlesOfParts>
  <Company>Rockwell Collins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ddcofer</dc:creator>
  <cp:lastModifiedBy>Danielle Kristen Stewart</cp:lastModifiedBy>
  <cp:revision>666</cp:revision>
  <cp:lastPrinted>2015-07-31T15:07:47Z</cp:lastPrinted>
  <dcterms:created xsi:type="dcterms:W3CDTF">2012-01-31T16:19:15Z</dcterms:created>
  <dcterms:modified xsi:type="dcterms:W3CDTF">2018-07-31T06:42:04Z</dcterms:modified>
</cp:coreProperties>
</file>