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3" r:id="rId2"/>
  </p:sldMasterIdLst>
  <p:notesMasterIdLst>
    <p:notesMasterId r:id="rId41"/>
  </p:notesMasterIdLst>
  <p:handoutMasterIdLst>
    <p:handoutMasterId r:id="rId42"/>
  </p:handoutMasterIdLst>
  <p:sldIdLst>
    <p:sldId id="257" r:id="rId3"/>
    <p:sldId id="789" r:id="rId4"/>
    <p:sldId id="795" r:id="rId5"/>
    <p:sldId id="790" r:id="rId6"/>
    <p:sldId id="791" r:id="rId7"/>
    <p:sldId id="766" r:id="rId8"/>
    <p:sldId id="769" r:id="rId9"/>
    <p:sldId id="770" r:id="rId10"/>
    <p:sldId id="799" r:id="rId11"/>
    <p:sldId id="796" r:id="rId12"/>
    <p:sldId id="811" r:id="rId13"/>
    <p:sldId id="800" r:id="rId14"/>
    <p:sldId id="801" r:id="rId15"/>
    <p:sldId id="802" r:id="rId16"/>
    <p:sldId id="803" r:id="rId17"/>
    <p:sldId id="819" r:id="rId18"/>
    <p:sldId id="820" r:id="rId19"/>
    <p:sldId id="804" r:id="rId20"/>
    <p:sldId id="817" r:id="rId21"/>
    <p:sldId id="818" r:id="rId22"/>
    <p:sldId id="805" r:id="rId23"/>
    <p:sldId id="821" r:id="rId24"/>
    <p:sldId id="822" r:id="rId25"/>
    <p:sldId id="823" r:id="rId26"/>
    <p:sldId id="806" r:id="rId27"/>
    <p:sldId id="810" r:id="rId28"/>
    <p:sldId id="807" r:id="rId29"/>
    <p:sldId id="812" r:id="rId30"/>
    <p:sldId id="824" r:id="rId31"/>
    <p:sldId id="808" r:id="rId32"/>
    <p:sldId id="814" r:id="rId33"/>
    <p:sldId id="809" r:id="rId34"/>
    <p:sldId id="815" r:id="rId35"/>
    <p:sldId id="816" r:id="rId36"/>
    <p:sldId id="825" r:id="rId37"/>
    <p:sldId id="826" r:id="rId38"/>
    <p:sldId id="828" r:id="rId39"/>
    <p:sldId id="827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dcofer" initials="d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66FF"/>
    <a:srgbClr val="8693B8"/>
    <a:srgbClr val="990000"/>
    <a:srgbClr val="FF9900"/>
    <a:srgbClr val="A3A3FF"/>
    <a:srgbClr val="9999FF"/>
    <a:srgbClr val="9393FF"/>
    <a:srgbClr val="BDBDFF"/>
    <a:srgbClr val="C3D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2" autoAdjust="0"/>
    <p:restoredTop sz="93036" autoAdjust="0"/>
  </p:normalViewPr>
  <p:slideViewPr>
    <p:cSldViewPr>
      <p:cViewPr varScale="1">
        <p:scale>
          <a:sx n="59" d="100"/>
          <a:sy n="59" d="100"/>
        </p:scale>
        <p:origin x="9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8027" y="0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017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8027" y="8819017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DD4B8B-0B08-4E22-96F0-6475601545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4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84" y="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27" y="4415790"/>
            <a:ext cx="5608947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1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84" y="883001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D8EB32-0A30-4BE1-8F61-0C745B9291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4332" indent="-282435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9741" indent="-225948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81638" indent="-225948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33534" indent="-225948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85431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37327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89224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41120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07951DB-2D6E-497D-83D0-D1AFA43BF5B7}" type="slidenum">
              <a:rPr lang="en-US"/>
              <a:pPr eaLnBrk="1" hangingPunct="1"/>
              <a:t>1</a:t>
            </a:fld>
            <a:endParaRPr lang="en-US" dirty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3438" cy="348456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727" y="4414220"/>
            <a:ext cx="5608947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4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3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97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44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86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03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98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6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39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1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2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9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AGREE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F4145-9A54-8B4E-B462-B59B3AACC30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9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291" indent="-282419" defTabSz="9319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29679" indent="-225936" defTabSz="9319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1550" indent="-225936" defTabSz="9319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3422" indent="-225936" defTabSz="9319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5293" indent="-225936" defTabSz="9319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7165" indent="-225936" defTabSz="9319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89037" indent="-225936" defTabSz="9319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0908" indent="-225936" defTabSz="9319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0A86CA-E5FC-49E1-BC01-A570CB9D5C15}" type="slidenum">
              <a:rPr lang="en-US" altLang="en-US"/>
              <a:pPr eaLnBrk="1" hangingPunct="1"/>
              <a:t>8</a:t>
            </a:fld>
            <a:endParaRPr lang="en-US" altLang="en-US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728" y="4414220"/>
            <a:ext cx="5608947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7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large WBS </a:t>
            </a:r>
            <a:r>
              <a:rPr lang="de-DE" dirty="0" err="1" smtClean="0"/>
              <a:t>example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6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4"/>
          <p:cNvSpPr>
            <a:spLocks/>
          </p:cNvSpPr>
          <p:nvPr/>
        </p:nvSpPr>
        <p:spPr bwMode="auto">
          <a:xfrm>
            <a:off x="-31750" y="0"/>
            <a:ext cx="3781425" cy="6861175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0"/>
              </a:cxn>
              <a:cxn ang="0">
                <a:pos x="2382" y="0"/>
              </a:cxn>
              <a:cxn ang="0">
                <a:pos x="446" y="4322"/>
              </a:cxn>
              <a:cxn ang="0">
                <a:pos x="0" y="4320"/>
              </a:cxn>
            </a:cxnLst>
            <a:rect l="0" t="0" r="r" b="b"/>
            <a:pathLst>
              <a:path w="2382" h="4322">
                <a:moveTo>
                  <a:pt x="0" y="4320"/>
                </a:moveTo>
                <a:lnTo>
                  <a:pt x="0" y="0"/>
                </a:lnTo>
                <a:lnTo>
                  <a:pt x="2382" y="0"/>
                </a:lnTo>
                <a:lnTo>
                  <a:pt x="446" y="4322"/>
                </a:lnTo>
                <a:lnTo>
                  <a:pt x="0" y="432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7172325" y="0"/>
            <a:ext cx="1562100" cy="209550"/>
            <a:chOff x="4518" y="0"/>
            <a:chExt cx="984" cy="132"/>
          </a:xfrm>
        </p:grpSpPr>
        <p:sp>
          <p:nvSpPr>
            <p:cNvPr id="6" name="Freeform 27"/>
            <p:cNvSpPr>
              <a:spLocks/>
            </p:cNvSpPr>
            <p:nvPr/>
          </p:nvSpPr>
          <p:spPr bwMode="auto">
            <a:xfrm>
              <a:off x="45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4870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8" name="Freeform 29"/>
            <p:cNvSpPr>
              <a:spLocks/>
            </p:cNvSpPr>
            <p:nvPr/>
          </p:nvSpPr>
          <p:spPr bwMode="auto">
            <a:xfrm>
              <a:off x="52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9" name="Picture 20" descr="RClogo_col_spot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1900" y="5895975"/>
            <a:ext cx="24034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848600" cy="612775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6477000" cy="13716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31" name="Picture 7" descr="C:\Documents and Settings\ddcofer\My Documents\Projects\hacms\logos\UMN-v2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4900" y="5928898"/>
            <a:ext cx="952500" cy="62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54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33AE0-5302-4CC4-8AE7-7FEAC9BB3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8178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868363"/>
            <a:ext cx="1981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868363"/>
            <a:ext cx="5791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E08D-5B21-43BE-BFE9-88252EB91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9149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68363"/>
            <a:ext cx="7772400" cy="503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FFDF-0626-469B-AB2D-9C367C487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5876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68363"/>
            <a:ext cx="7772400" cy="503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41CE-CB0A-4C53-9688-B3615EF8F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9817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30" y="457201"/>
            <a:ext cx="8485556" cy="2954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36130" y="777241"/>
            <a:ext cx="8485556" cy="253916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304117" y="1283209"/>
            <a:ext cx="8485556" cy="1001813"/>
          </a:xfrm>
        </p:spPr>
        <p:txBody>
          <a:bodyPr/>
          <a:lstStyle>
            <a:lvl3pPr>
              <a:defRPr sz="1050"/>
            </a:lvl3pPr>
            <a:lvl4pPr>
              <a:defRPr sz="105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071818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57200" y="1401379"/>
            <a:ext cx="8229600" cy="4759577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HERE. ALL CAPS. BLACK. 24 PT.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AFC4B-EA51-4E06-B32B-14201ADECE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6325900"/>
            <a:ext cx="1500696" cy="274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BE380-6A30-4078-BE20-05F4863545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76200" y="0"/>
            <a:ext cx="9220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Freeform 23"/>
          <p:cNvSpPr>
            <a:spLocks/>
          </p:cNvSpPr>
          <p:nvPr/>
        </p:nvSpPr>
        <p:spPr bwMode="auto">
          <a:xfrm>
            <a:off x="-98622" y="-30269"/>
            <a:ext cx="3793892" cy="6902620"/>
          </a:xfrm>
          <a:custGeom>
            <a:avLst/>
            <a:gdLst>
              <a:gd name="T0" fmla="*/ 12700 w 2381"/>
              <a:gd name="T1" fmla="*/ 0 h 4332"/>
              <a:gd name="T2" fmla="*/ 0 w 2381"/>
              <a:gd name="T3" fmla="*/ 6877050 h 4332"/>
              <a:gd name="T4" fmla="*/ 711200 w 2381"/>
              <a:gd name="T5" fmla="*/ 6870700 h 4332"/>
              <a:gd name="T6" fmla="*/ 3779838 w 2381"/>
              <a:gd name="T7" fmla="*/ 12700 h 4332"/>
              <a:gd name="T8" fmla="*/ 12700 w 2381"/>
              <a:gd name="T9" fmla="*/ 0 h 43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81" h="4332">
                <a:moveTo>
                  <a:pt x="8" y="0"/>
                </a:moveTo>
                <a:lnTo>
                  <a:pt x="0" y="4332"/>
                </a:lnTo>
                <a:lnTo>
                  <a:pt x="448" y="4328"/>
                </a:lnTo>
                <a:lnTo>
                  <a:pt x="2381" y="8"/>
                </a:lnTo>
                <a:lnTo>
                  <a:pt x="8" y="0"/>
                </a:lnTo>
                <a:close/>
              </a:path>
            </a:pathLst>
          </a:custGeom>
          <a:solidFill>
            <a:srgbClr val="E4551F"/>
          </a:solidFill>
          <a:ln>
            <a:noFill/>
          </a:ln>
          <a:effectLst/>
        </p:spPr>
        <p:txBody>
          <a:bodyPr/>
          <a:lstStyle/>
          <a:p>
            <a:endParaRPr lang="en-US" sz="2400" dirty="0">
              <a:solidFill>
                <a:srgbClr val="E4551F"/>
              </a:solidFill>
              <a:cs typeface="Arial"/>
            </a:endParaRPr>
          </a:p>
        </p:txBody>
      </p: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7204714" y="-4122"/>
            <a:ext cx="1562100" cy="209550"/>
            <a:chOff x="4518" y="0"/>
            <a:chExt cx="984" cy="132"/>
          </a:xfrm>
          <a:solidFill>
            <a:srgbClr val="E4551F"/>
          </a:solidFill>
        </p:grpSpPr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518" y="0"/>
              <a:ext cx="284" cy="132"/>
            </a:xfrm>
            <a:custGeom>
              <a:avLst/>
              <a:gdLst>
                <a:gd name="T0" fmla="*/ 0 w 284"/>
                <a:gd name="T1" fmla="*/ 132 h 132"/>
                <a:gd name="T2" fmla="*/ 60 w 284"/>
                <a:gd name="T3" fmla="*/ 0 h 132"/>
                <a:gd name="T4" fmla="*/ 284 w 284"/>
                <a:gd name="T5" fmla="*/ 0 h 132"/>
                <a:gd name="T6" fmla="*/ 228 w 284"/>
                <a:gd name="T7" fmla="*/ 132 h 132"/>
                <a:gd name="T8" fmla="*/ 0 w 284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870" y="0"/>
              <a:ext cx="284" cy="132"/>
            </a:xfrm>
            <a:custGeom>
              <a:avLst/>
              <a:gdLst>
                <a:gd name="T0" fmla="*/ 0 w 284"/>
                <a:gd name="T1" fmla="*/ 132 h 132"/>
                <a:gd name="T2" fmla="*/ 60 w 284"/>
                <a:gd name="T3" fmla="*/ 0 h 132"/>
                <a:gd name="T4" fmla="*/ 284 w 284"/>
                <a:gd name="T5" fmla="*/ 0 h 132"/>
                <a:gd name="T6" fmla="*/ 228 w 284"/>
                <a:gd name="T7" fmla="*/ 132 h 132"/>
                <a:gd name="T8" fmla="*/ 0 w 284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218" y="0"/>
              <a:ext cx="284" cy="132"/>
            </a:xfrm>
            <a:custGeom>
              <a:avLst/>
              <a:gdLst>
                <a:gd name="T0" fmla="*/ 0 w 284"/>
                <a:gd name="T1" fmla="*/ 132 h 132"/>
                <a:gd name="T2" fmla="*/ 60 w 284"/>
                <a:gd name="T3" fmla="*/ 0 h 132"/>
                <a:gd name="T4" fmla="*/ 284 w 284"/>
                <a:gd name="T5" fmla="*/ 0 h 132"/>
                <a:gd name="T6" fmla="*/ 228 w 284"/>
                <a:gd name="T7" fmla="*/ 132 h 132"/>
                <a:gd name="T8" fmla="*/ 0 w 284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914400" y="6491288"/>
            <a:ext cx="1477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  <a:cs typeface="Arial"/>
              </a:rPr>
              <a:t>© </a:t>
            </a:r>
            <a:r>
              <a:rPr lang="en-US" altLang="en-US" sz="800" dirty="0" smtClean="0">
                <a:solidFill>
                  <a:srgbClr val="000000"/>
                </a:solidFill>
                <a:latin typeface="Verdana" pitchFamily="34" charset="0"/>
                <a:cs typeface="Arial"/>
              </a:rPr>
              <a:t>2016 </a:t>
            </a:r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  <a:cs typeface="Arial"/>
              </a:rPr>
              <a:t>Rockwell Collins. </a:t>
            </a:r>
          </a:p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  <a:cs typeface="Arial"/>
              </a:rPr>
              <a:t>All rights reserved.</a:t>
            </a:r>
          </a:p>
        </p:txBody>
      </p:sp>
      <p:pic>
        <p:nvPicPr>
          <p:cNvPr id="8" name="Picture 11" descr="RCsig2_tag_col_cmy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16613"/>
            <a:ext cx="231933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890838" y="2130425"/>
            <a:ext cx="5567362" cy="612775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906713" y="3124200"/>
            <a:ext cx="4179887" cy="1371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853689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Freeform 23"/>
          <p:cNvSpPr>
            <a:spLocks/>
          </p:cNvSpPr>
          <p:nvPr userDrawn="1"/>
        </p:nvSpPr>
        <p:spPr bwMode="auto">
          <a:xfrm>
            <a:off x="-25400" y="-12700"/>
            <a:ext cx="3779838" cy="6877050"/>
          </a:xfrm>
          <a:custGeom>
            <a:avLst/>
            <a:gdLst>
              <a:gd name="T0" fmla="*/ 12700 w 2381"/>
              <a:gd name="T1" fmla="*/ 0 h 4332"/>
              <a:gd name="T2" fmla="*/ 0 w 2381"/>
              <a:gd name="T3" fmla="*/ 6877050 h 4332"/>
              <a:gd name="T4" fmla="*/ 711200 w 2381"/>
              <a:gd name="T5" fmla="*/ 6870700 h 4332"/>
              <a:gd name="T6" fmla="*/ 3779838 w 2381"/>
              <a:gd name="T7" fmla="*/ 12700 h 4332"/>
              <a:gd name="T8" fmla="*/ 12700 w 2381"/>
              <a:gd name="T9" fmla="*/ 0 h 43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81" h="4332">
                <a:moveTo>
                  <a:pt x="8" y="0"/>
                </a:moveTo>
                <a:lnTo>
                  <a:pt x="0" y="4332"/>
                </a:lnTo>
                <a:lnTo>
                  <a:pt x="448" y="4328"/>
                </a:lnTo>
                <a:lnTo>
                  <a:pt x="2381" y="8"/>
                </a:lnTo>
                <a:lnTo>
                  <a:pt x="8" y="0"/>
                </a:ln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  <a:effectLst/>
          <a:extLst/>
        </p:spPr>
        <p:txBody>
          <a:bodyPr/>
          <a:lstStyle/>
          <a:p>
            <a:endParaRPr lang="en-US" sz="2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5" name="Freeform 19"/>
          <p:cNvSpPr>
            <a:spLocks/>
          </p:cNvSpPr>
          <p:nvPr userDrawn="1"/>
        </p:nvSpPr>
        <p:spPr bwMode="auto">
          <a:xfrm>
            <a:off x="668338" y="-3175"/>
            <a:ext cx="8475662" cy="6869113"/>
          </a:xfrm>
          <a:custGeom>
            <a:avLst/>
            <a:gdLst>
              <a:gd name="T0" fmla="*/ 3062287 w 5339"/>
              <a:gd name="T1" fmla="*/ 3175 h 4327"/>
              <a:gd name="T2" fmla="*/ 0 w 5339"/>
              <a:gd name="T3" fmla="*/ 6869113 h 4327"/>
              <a:gd name="T4" fmla="*/ 8475662 w 5339"/>
              <a:gd name="T5" fmla="*/ 6861175 h 4327"/>
              <a:gd name="T6" fmla="*/ 8475662 w 5339"/>
              <a:gd name="T7" fmla="*/ 3175 h 4327"/>
              <a:gd name="T8" fmla="*/ 8085137 w 5339"/>
              <a:gd name="T9" fmla="*/ 0 h 4327"/>
              <a:gd name="T10" fmla="*/ 7994650 w 5339"/>
              <a:gd name="T11" fmla="*/ 212725 h 4327"/>
              <a:gd name="T12" fmla="*/ 7646987 w 5339"/>
              <a:gd name="T13" fmla="*/ 212725 h 4327"/>
              <a:gd name="T14" fmla="*/ 7740650 w 5339"/>
              <a:gd name="T15" fmla="*/ 0 h 4327"/>
              <a:gd name="T16" fmla="*/ 7535862 w 5339"/>
              <a:gd name="T17" fmla="*/ 3175 h 4327"/>
              <a:gd name="T18" fmla="*/ 7440612 w 5339"/>
              <a:gd name="T19" fmla="*/ 212725 h 4327"/>
              <a:gd name="T20" fmla="*/ 7092950 w 5339"/>
              <a:gd name="T21" fmla="*/ 212725 h 4327"/>
              <a:gd name="T22" fmla="*/ 7188200 w 5339"/>
              <a:gd name="T23" fmla="*/ 3175 h 4327"/>
              <a:gd name="T24" fmla="*/ 6983412 w 5339"/>
              <a:gd name="T25" fmla="*/ 3175 h 4327"/>
              <a:gd name="T26" fmla="*/ 6894512 w 5339"/>
              <a:gd name="T27" fmla="*/ 212725 h 4327"/>
              <a:gd name="T28" fmla="*/ 6535737 w 5339"/>
              <a:gd name="T29" fmla="*/ 212725 h 4327"/>
              <a:gd name="T30" fmla="*/ 6637337 w 5339"/>
              <a:gd name="T31" fmla="*/ 3175 h 4327"/>
              <a:gd name="T32" fmla="*/ 3062287 w 5339"/>
              <a:gd name="T33" fmla="*/ 3175 h 4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339" h="4327">
                <a:moveTo>
                  <a:pt x="1929" y="2"/>
                </a:moveTo>
                <a:lnTo>
                  <a:pt x="0" y="4327"/>
                </a:lnTo>
                <a:lnTo>
                  <a:pt x="5339" y="4322"/>
                </a:lnTo>
                <a:lnTo>
                  <a:pt x="5339" y="2"/>
                </a:lnTo>
                <a:lnTo>
                  <a:pt x="5093" y="0"/>
                </a:lnTo>
                <a:lnTo>
                  <a:pt x="5036" y="134"/>
                </a:lnTo>
                <a:lnTo>
                  <a:pt x="4817" y="134"/>
                </a:lnTo>
                <a:lnTo>
                  <a:pt x="4876" y="0"/>
                </a:lnTo>
                <a:lnTo>
                  <a:pt x="4747" y="2"/>
                </a:lnTo>
                <a:lnTo>
                  <a:pt x="4687" y="134"/>
                </a:lnTo>
                <a:lnTo>
                  <a:pt x="4468" y="134"/>
                </a:lnTo>
                <a:lnTo>
                  <a:pt x="4528" y="2"/>
                </a:lnTo>
                <a:lnTo>
                  <a:pt x="4399" y="2"/>
                </a:lnTo>
                <a:lnTo>
                  <a:pt x="4343" y="134"/>
                </a:lnTo>
                <a:lnTo>
                  <a:pt x="4117" y="134"/>
                </a:lnTo>
                <a:lnTo>
                  <a:pt x="4181" y="2"/>
                </a:lnTo>
                <a:lnTo>
                  <a:pt x="1929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/>
          <a:lstStyle/>
          <a:p>
            <a:endParaRPr lang="en-US" sz="2400" dirty="0">
              <a:solidFill>
                <a:srgbClr val="D7451A"/>
              </a:solidFill>
              <a:cs typeface="Arial"/>
            </a:endParaRPr>
          </a:p>
        </p:txBody>
      </p:sp>
      <p:pic>
        <p:nvPicPr>
          <p:cNvPr id="9" name="Picture 8" descr="RCsig2_tag_col_b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4550"/>
            <a:ext cx="2309813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-7175" y="914400"/>
            <a:ext cx="9151175" cy="3135313"/>
          </a:xfrm>
          <a:prstGeom prst="rect">
            <a:avLst/>
          </a:prstGeom>
          <a:solidFill>
            <a:schemeClr val="accent6"/>
          </a:solidFill>
          <a:ln w="12700" cmpd="sng"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7" name="Line 21"/>
          <p:cNvSpPr>
            <a:spLocks noChangeShapeType="1"/>
          </p:cNvSpPr>
          <p:nvPr userDrawn="1"/>
        </p:nvSpPr>
        <p:spPr bwMode="auto">
          <a:xfrm>
            <a:off x="-7175" y="914400"/>
            <a:ext cx="91511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8" name="Line 22"/>
          <p:cNvSpPr>
            <a:spLocks noChangeShapeType="1"/>
          </p:cNvSpPr>
          <p:nvPr userDrawn="1"/>
        </p:nvSpPr>
        <p:spPr bwMode="auto">
          <a:xfrm>
            <a:off x="-7175" y="4048125"/>
            <a:ext cx="91511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9" name="Rectangle 31"/>
          <p:cNvSpPr>
            <a:spLocks noChangeArrowheads="1"/>
          </p:cNvSpPr>
          <p:nvPr userDrawn="1"/>
        </p:nvSpPr>
        <p:spPr bwMode="auto">
          <a:xfrm>
            <a:off x="920750" y="6491288"/>
            <a:ext cx="1477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  <a:cs typeface="Arial"/>
              </a:rPr>
              <a:t>© </a:t>
            </a:r>
            <a:r>
              <a:rPr lang="en-US" altLang="en-US" sz="800" dirty="0" smtClean="0">
                <a:solidFill>
                  <a:srgbClr val="000000"/>
                </a:solidFill>
                <a:latin typeface="Verdana" pitchFamily="34" charset="0"/>
                <a:cs typeface="Arial"/>
              </a:rPr>
              <a:t>2016 </a:t>
            </a:r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  <a:cs typeface="Arial"/>
              </a:rPr>
              <a:t>Rockwell Collins. </a:t>
            </a:r>
          </a:p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  <a:cs typeface="Arial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7719889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455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38293-AEBC-48C9-B732-3290CCE0D0E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20624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455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3C076-B1AA-47AB-ABBA-4FF62BCC70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6376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6D9C8-0CDB-4BF0-99FF-D7490CE4E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70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DEF6D-193A-43B9-A88F-EFE847976A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16565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-page Content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375" y="1600200"/>
            <a:ext cx="8229600" cy="1283428"/>
          </a:xfrm>
        </p:spPr>
        <p:txBody>
          <a:bodyPr/>
          <a:lstStyle>
            <a:lvl1pPr>
              <a:defRPr/>
            </a:lvl1pPr>
            <a:lvl2pPr marL="182880" indent="-182880"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0" cy="35729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4841"/>
            <a:ext cx="8229601" cy="307777"/>
          </a:xfrm>
        </p:spPr>
        <p:txBody>
          <a:bodyPr tIns="45720"/>
          <a:lstStyle>
            <a:lvl1pPr marL="0" marR="0" indent="0" algn="l" defTabSz="102076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102076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add subtitle – font size to 20 pt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73185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BAD3-AF3F-4A89-9B03-21F6ECFAE9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0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30389-1DEC-4A7E-9278-B25F5FA25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5891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B2711-254E-440B-8ED8-5AE118580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5164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3AD8B-6753-4D8D-9DCF-DBA38AAB5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44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DEF6D-193A-43B9-A88F-EFE847976A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93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3AFB3-A7A9-4065-A543-86CB957461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902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6297-55CF-46FA-BCD9-C51E80AB2E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969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68363"/>
            <a:ext cx="7772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477000"/>
            <a:ext cx="849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E15C076-9075-4B49-A4B0-DACF630C78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01" name="Picture 15" descr="gray-header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" name="Freeform 20"/>
          <p:cNvSpPr>
            <a:spLocks/>
          </p:cNvSpPr>
          <p:nvPr/>
        </p:nvSpPr>
        <p:spPr bwMode="auto">
          <a:xfrm>
            <a:off x="1752600" y="0"/>
            <a:ext cx="7391400" cy="419100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4656" y="264"/>
              </a:cxn>
              <a:cxn ang="0">
                <a:pos x="4656" y="0"/>
              </a:cxn>
              <a:cxn ang="0">
                <a:pos x="120" y="0"/>
              </a:cxn>
              <a:cxn ang="0">
                <a:pos x="0" y="264"/>
              </a:cxn>
            </a:cxnLst>
            <a:rect l="0" t="0" r="r" b="b"/>
            <a:pathLst>
              <a:path w="4656" h="264">
                <a:moveTo>
                  <a:pt x="0" y="264"/>
                </a:moveTo>
                <a:lnTo>
                  <a:pt x="4656" y="264"/>
                </a:lnTo>
                <a:lnTo>
                  <a:pt x="4656" y="0"/>
                </a:lnTo>
                <a:lnTo>
                  <a:pt x="120" y="0"/>
                </a:lnTo>
                <a:lnTo>
                  <a:pt x="0" y="264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7772400" y="0"/>
            <a:ext cx="962025" cy="128588"/>
            <a:chOff x="4518" y="0"/>
            <a:chExt cx="984" cy="132"/>
          </a:xfrm>
        </p:grpSpPr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45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4870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52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701" r:id="rId14"/>
    <p:sldLayoutId id="2147483711" r:id="rId15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gray-head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67"/>
          <a:stretch>
            <a:fillRect/>
          </a:stretch>
        </p:blipFill>
        <p:spPr bwMode="auto">
          <a:xfrm>
            <a:off x="0" y="0"/>
            <a:ext cx="167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20"/>
          <p:cNvSpPr>
            <a:spLocks/>
          </p:cNvSpPr>
          <p:nvPr/>
        </p:nvSpPr>
        <p:spPr bwMode="auto">
          <a:xfrm>
            <a:off x="1752600" y="0"/>
            <a:ext cx="7391400" cy="419100"/>
          </a:xfrm>
          <a:custGeom>
            <a:avLst/>
            <a:gdLst>
              <a:gd name="T0" fmla="*/ 0 w 4656"/>
              <a:gd name="T1" fmla="*/ 419100 h 264"/>
              <a:gd name="T2" fmla="*/ 7391400 w 4656"/>
              <a:gd name="T3" fmla="*/ 419100 h 264"/>
              <a:gd name="T4" fmla="*/ 7391400 w 4656"/>
              <a:gd name="T5" fmla="*/ 0 h 264"/>
              <a:gd name="T6" fmla="*/ 190500 w 4656"/>
              <a:gd name="T7" fmla="*/ 0 h 264"/>
              <a:gd name="T8" fmla="*/ 0 w 4656"/>
              <a:gd name="T9" fmla="*/ 419100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56" h="264">
                <a:moveTo>
                  <a:pt x="0" y="264"/>
                </a:moveTo>
                <a:lnTo>
                  <a:pt x="4656" y="264"/>
                </a:lnTo>
                <a:lnTo>
                  <a:pt x="4656" y="0"/>
                </a:lnTo>
                <a:lnTo>
                  <a:pt x="120" y="0"/>
                </a:lnTo>
                <a:lnTo>
                  <a:pt x="0" y="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68363"/>
            <a:ext cx="77724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477000"/>
            <a:ext cx="8493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itchFamily="34" charset="0"/>
              </a:defRPr>
            </a:lvl1pPr>
          </a:lstStyle>
          <a:p>
            <a:fld id="{84BE33A8-B07C-4AE5-8AD6-5B92B3138622}" type="slidenum">
              <a:rPr lang="en-US" altLang="en-US">
                <a:solidFill>
                  <a:srgbClr val="000000"/>
                </a:solidFill>
                <a:cs typeface="Arial"/>
              </a:rPr>
              <a:pPr/>
              <a:t>‹#›</a:t>
            </a:fld>
            <a:endParaRPr lang="en-US" alt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381000" y="6491288"/>
            <a:ext cx="1477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  <a:cs typeface="Arial"/>
              </a:rPr>
              <a:t>© </a:t>
            </a:r>
            <a:r>
              <a:rPr lang="en-US" altLang="en-US" sz="800" dirty="0" smtClean="0">
                <a:solidFill>
                  <a:srgbClr val="000000"/>
                </a:solidFill>
                <a:latin typeface="Verdana" pitchFamily="34" charset="0"/>
                <a:cs typeface="Arial"/>
              </a:rPr>
              <a:t>2016 </a:t>
            </a:r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  <a:cs typeface="Arial"/>
              </a:rPr>
              <a:t>Rockwell Collins. </a:t>
            </a:r>
          </a:p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  <a:cs typeface="Arial"/>
              </a:rPr>
              <a:t>All rights reserved.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697795" y="1"/>
            <a:ext cx="1036629" cy="139060"/>
            <a:chOff x="4518" y="0"/>
            <a:chExt cx="984" cy="132"/>
          </a:xfrm>
        </p:grpSpPr>
        <p:sp>
          <p:nvSpPr>
            <p:cNvPr id="10" name="Freeform 27"/>
            <p:cNvSpPr>
              <a:spLocks/>
            </p:cNvSpPr>
            <p:nvPr/>
          </p:nvSpPr>
          <p:spPr bwMode="auto">
            <a:xfrm>
              <a:off x="4518" y="0"/>
              <a:ext cx="284" cy="132"/>
            </a:xfrm>
            <a:custGeom>
              <a:avLst/>
              <a:gdLst>
                <a:gd name="T0" fmla="*/ 0 w 284"/>
                <a:gd name="T1" fmla="*/ 132 h 132"/>
                <a:gd name="T2" fmla="*/ 60 w 284"/>
                <a:gd name="T3" fmla="*/ 0 h 132"/>
                <a:gd name="T4" fmla="*/ 284 w 284"/>
                <a:gd name="T5" fmla="*/ 0 h 132"/>
                <a:gd name="T6" fmla="*/ 228 w 284"/>
                <a:gd name="T7" fmla="*/ 132 h 132"/>
                <a:gd name="T8" fmla="*/ 0 w 284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" name="Freeform 28"/>
            <p:cNvSpPr>
              <a:spLocks/>
            </p:cNvSpPr>
            <p:nvPr/>
          </p:nvSpPr>
          <p:spPr bwMode="auto">
            <a:xfrm>
              <a:off x="4870" y="0"/>
              <a:ext cx="284" cy="132"/>
            </a:xfrm>
            <a:custGeom>
              <a:avLst/>
              <a:gdLst>
                <a:gd name="T0" fmla="*/ 0 w 284"/>
                <a:gd name="T1" fmla="*/ 132 h 132"/>
                <a:gd name="T2" fmla="*/ 60 w 284"/>
                <a:gd name="T3" fmla="*/ 0 h 132"/>
                <a:gd name="T4" fmla="*/ 284 w 284"/>
                <a:gd name="T5" fmla="*/ 0 h 132"/>
                <a:gd name="T6" fmla="*/ 228 w 284"/>
                <a:gd name="T7" fmla="*/ 132 h 132"/>
                <a:gd name="T8" fmla="*/ 0 w 284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2" name="Freeform 29"/>
            <p:cNvSpPr>
              <a:spLocks/>
            </p:cNvSpPr>
            <p:nvPr/>
          </p:nvSpPr>
          <p:spPr bwMode="auto">
            <a:xfrm>
              <a:off x="5218" y="0"/>
              <a:ext cx="284" cy="132"/>
            </a:xfrm>
            <a:custGeom>
              <a:avLst/>
              <a:gdLst>
                <a:gd name="T0" fmla="*/ 0 w 284"/>
                <a:gd name="T1" fmla="*/ 132 h 132"/>
                <a:gd name="T2" fmla="*/ 60 w 284"/>
                <a:gd name="T3" fmla="*/ 0 h 132"/>
                <a:gd name="T4" fmla="*/ 284 w 284"/>
                <a:gd name="T5" fmla="*/ 0 h 132"/>
                <a:gd name="T6" fmla="*/ 228 w 284"/>
                <a:gd name="T7" fmla="*/ 132 h 132"/>
                <a:gd name="T8" fmla="*/ 0 w 284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10" r:id="rId6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Verdana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Verdana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Verdana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Verdana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Verdana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Verdana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Verdana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Verdana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emf"/><Relationship Id="rId7" Type="http://schemas.openxmlformats.org/officeDocument/2006/relationships/image" Target="../media/image1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848600" cy="993775"/>
          </a:xfrm>
        </p:spPr>
        <p:txBody>
          <a:bodyPr/>
          <a:lstStyle/>
          <a:p>
            <a:r>
              <a:rPr lang="en-US" dirty="0" smtClean="0"/>
              <a:t>Th</a:t>
            </a:r>
            <a:r>
              <a:rPr lang="en-US" dirty="0" smtClean="0"/>
              <a:t>e Safety Annex for AADL and the Safety Assessment Process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67200"/>
            <a:ext cx="3962400" cy="1066800"/>
          </a:xfrm>
        </p:spPr>
        <p:txBody>
          <a:bodyPr/>
          <a:lstStyle/>
          <a:p>
            <a:r>
              <a:rPr lang="en-US" sz="1600" dirty="0" smtClean="0"/>
              <a:t>University of Minnesota</a:t>
            </a:r>
          </a:p>
          <a:p>
            <a:r>
              <a:rPr lang="en-US" sz="1600" dirty="0" smtClean="0"/>
              <a:t>Danielle </a:t>
            </a:r>
            <a:r>
              <a:rPr lang="en-US" sz="1600" dirty="0" smtClean="0"/>
              <a:t>Stewart</a:t>
            </a:r>
            <a:endParaRPr lang="en-US" sz="1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762000" y="3203575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/>
              <a:t>Model-based </a:t>
            </a:r>
            <a:r>
              <a:rPr lang="en-US" dirty="0"/>
              <a:t>safety analysis of highly complex safety critical systems</a:t>
            </a:r>
          </a:p>
          <a:p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79" y="5559425"/>
            <a:ext cx="2016421" cy="1298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2200" y="5715000"/>
            <a:ext cx="266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94" y="5789608"/>
            <a:ext cx="2846411" cy="8382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8458200" cy="44195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85750" indent="-285750"/>
            <a:r>
              <a:rPr lang="en-US" dirty="0" smtClean="0"/>
              <a:t>Define faults on component output</a:t>
            </a:r>
          </a:p>
          <a:p>
            <a:pPr marL="285750" indent="-285750"/>
            <a:r>
              <a:rPr lang="en-US" dirty="0" smtClean="0"/>
              <a:t>Behavioral propagation through AGREE contracts</a:t>
            </a:r>
          </a:p>
          <a:p>
            <a:pPr marL="285750" indent="-285750"/>
            <a:r>
              <a:rPr lang="en-US" dirty="0" smtClean="0"/>
              <a:t>Independence or dependence between faults can be captured</a:t>
            </a:r>
          </a:p>
          <a:p>
            <a:pPr marL="285750" indent="-285750"/>
            <a:r>
              <a:rPr lang="en-US" dirty="0" smtClean="0"/>
              <a:t>Generates output such as: </a:t>
            </a:r>
          </a:p>
          <a:p>
            <a:pPr marL="738187" lvl="1" indent="-285750"/>
            <a:r>
              <a:rPr lang="en-US" dirty="0" smtClean="0"/>
              <a:t>Counterexamples showing active faults and how they propagate</a:t>
            </a:r>
          </a:p>
          <a:p>
            <a:pPr marL="738187" lvl="1" indent="-285750"/>
            <a:r>
              <a:rPr lang="en-US" dirty="0" smtClean="0"/>
              <a:t>Probabilistic analysis using a probability threshold</a:t>
            </a:r>
          </a:p>
          <a:p>
            <a:pPr marL="738187" lvl="1" indent="-285750"/>
            <a:r>
              <a:rPr lang="en-US" dirty="0" smtClean="0"/>
              <a:t>Minimal Cut Sets in terms of cardinality or probability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 for AADL 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07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Safety syntax is incorporated as an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annex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of AADL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7162800" cy="40322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326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7" y="2491230"/>
            <a:ext cx="5877745" cy="33532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0" y="4038600"/>
            <a:ext cx="5943600" cy="16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18240"/>
            <a:ext cx="1848160" cy="5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28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Wrap nominal component output in fault</a:t>
            </a:r>
          </a:p>
          <a:p>
            <a:r>
              <a:rPr lang="en-US" dirty="0" smtClean="0"/>
              <a:t>Watch behavior of system through AGREE contracts when fault is activated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Failure </a:t>
            </a:r>
            <a:r>
              <a:rPr lang="en-US" dirty="0" smtClean="0"/>
              <a:t>Propagation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65485" y="2800618"/>
            <a:ext cx="914400" cy="914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5044" y="2823007"/>
            <a:ext cx="914400" cy="914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25769" y="2433919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1694" y="244200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4079885" y="3257818"/>
            <a:ext cx="259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9884" y="292216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017" y="2922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70376" y="5109007"/>
            <a:ext cx="914400" cy="914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69935" y="5131396"/>
            <a:ext cx="914400" cy="914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30660" y="4742308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5860" y="4750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B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4084776" y="5566207"/>
            <a:ext cx="259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84775" y="523055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92908" y="52305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2904" y="310683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Nominal Behavior: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398" y="54152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 Behavior: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964361" y="5142685"/>
            <a:ext cx="914400" cy="9144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Fault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8604"/>
          </a:xfrm>
        </p:spPr>
        <p:txBody>
          <a:bodyPr>
            <a:normAutofit/>
          </a:bodyPr>
          <a:lstStyle/>
          <a:p>
            <a:r>
              <a:rPr lang="en-US" dirty="0" smtClean="0"/>
              <a:t>Wheel Brake </a:t>
            </a:r>
            <a:r>
              <a:rPr lang="en-US" dirty="0" smtClean="0"/>
              <a:t>System : Preliminary System Diagram</a:t>
            </a:r>
            <a:endParaRPr lang="en-US" dirty="0"/>
          </a:p>
        </p:txBody>
      </p:sp>
      <p:pic>
        <p:nvPicPr>
          <p:cNvPr id="4" name="Content Placeholder 3" descr="wbs_sae.ppm"/>
          <p:cNvPicPr>
            <a:picLocks noGrp="1" noChangeAspect="1"/>
          </p:cNvPicPr>
          <p:nvPr>
            <p:ph idx="1"/>
          </p:nvPr>
        </p:nvPicPr>
        <p:blipFill>
          <a:blip r:embed="rId2"/>
          <a:srcRect l="-25397" r="-25397"/>
          <a:stretch>
            <a:fillRect/>
          </a:stretch>
        </p:blipFill>
        <p:spPr>
          <a:xfrm>
            <a:off x="1" y="1127344"/>
            <a:ext cx="9317322" cy="5219106"/>
          </a:xfrm>
        </p:spPr>
      </p:pic>
      <p:pic>
        <p:nvPicPr>
          <p:cNvPr id="5" name="Picture 2" descr="C:\Users\stew_da\Desktop\DLR_presentations\current_work\images\Unbenan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9715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18240"/>
            <a:ext cx="1848160" cy="5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81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C:\Users\stew_da\Downloads\Unbenan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18062" y="-677536"/>
            <a:ext cx="4851094" cy="9000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109" y="451775"/>
            <a:ext cx="8763000" cy="758500"/>
          </a:xfrm>
        </p:spPr>
        <p:txBody>
          <a:bodyPr/>
          <a:lstStyle/>
          <a:p>
            <a:r>
              <a:rPr lang="en-US" dirty="0"/>
              <a:t>Wheel Brake System </a:t>
            </a:r>
            <a:r>
              <a:rPr lang="en-US" dirty="0" smtClean="0"/>
              <a:t>AIR6110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7DEF6D-193A-43B9-A88F-EFE847976A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0347" y="6131869"/>
            <a:ext cx="2825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FBK: AIR6110 Case Study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496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MBSA Steps: WBS and AADL/AGREE/Safety Annex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960" y="1700523"/>
            <a:ext cx="17526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Engineers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9474" y="1605333"/>
            <a:ext cx="1905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Engineers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038548"/>
            <a:ext cx="2112948" cy="1384995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400" dirty="0" smtClean="0"/>
              <a:t>Capture Design Information in a shared AADL/AGREE model (architecture, nominal behavior, system level safety requirements)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2046632"/>
            <a:ext cx="1599488" cy="1600438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that safety requirements are satisfied by the nominal </a:t>
            </a:r>
            <a:r>
              <a:rPr lang="en-US" sz="1400" dirty="0"/>
              <a:t>design </a:t>
            </a:r>
            <a:r>
              <a:rPr lang="en-US" sz="1400" dirty="0" smtClean="0"/>
              <a:t>model with the backend model checker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671" y="2215909"/>
            <a:ext cx="430992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Augment the nominal model with the component failure modes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71" y="3161933"/>
            <a:ext cx="4309928" cy="30777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Specify </a:t>
            </a:r>
            <a:r>
              <a:rPr lang="en-US" sz="1400" dirty="0"/>
              <a:t>the fault hypothesis for the </a:t>
            </a:r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088" y="2443774"/>
            <a:ext cx="4579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670" y="3909419"/>
            <a:ext cx="4263817" cy="95410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Analyze if the safety requirements are satisfied by the design in the presence of faults with the backend model checker, using counterexamples and </a:t>
            </a:r>
            <a:r>
              <a:rPr lang="en-US" sz="1400" dirty="0"/>
              <a:t>minimal cut sets produced </a:t>
            </a:r>
            <a:r>
              <a:rPr lang="en-US" sz="1400" dirty="0" smtClean="0"/>
              <a:t>for diagnosis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419599" y="2422763"/>
            <a:ext cx="3810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057398" y="3476365"/>
            <a:ext cx="2" cy="416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057398" y="2739129"/>
            <a:ext cx="3" cy="422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670" y="5204936"/>
            <a:ext cx="4263817" cy="73866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Examine the results to assess the validity of the fault combinations and the fault tolerance level of the system design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057398" y="4863526"/>
            <a:ext cx="1" cy="3414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34199" y="5204936"/>
            <a:ext cx="203674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Drive for design change</a:t>
            </a:r>
          </a:p>
        </p:txBody>
      </p:sp>
      <p:cxnSp>
        <p:nvCxnSpPr>
          <p:cNvPr id="122" name="Straight Arrow Connector 121"/>
          <p:cNvCxnSpPr>
            <a:stCxn id="119" idx="3"/>
          </p:cNvCxnSpPr>
          <p:nvPr/>
        </p:nvCxnSpPr>
        <p:spPr>
          <a:xfrm>
            <a:off x="4373487" y="5574268"/>
            <a:ext cx="25607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914474" y="3647070"/>
            <a:ext cx="0" cy="155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885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494865" cy="42165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in AADL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30 different types of components</a:t>
            </a:r>
          </a:p>
          <a:p>
            <a:r>
              <a:rPr lang="en-US" dirty="0" smtClean="0"/>
              <a:t>169 component instances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10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MBSA Steps: WBS and AADL/AGREE/Safety Annex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960" y="1700523"/>
            <a:ext cx="17526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Engineers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9474" y="1605333"/>
            <a:ext cx="1905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Engineers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044005"/>
            <a:ext cx="2112948" cy="1384995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400" dirty="0" smtClean="0"/>
              <a:t>Capture Design Information in a shared AADL/AGREE model (architecture, nominal behavior, system level safety requirements)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2046632"/>
            <a:ext cx="1599488" cy="1600438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that safety requirements are satisfied by the nominal </a:t>
            </a:r>
            <a:r>
              <a:rPr lang="en-US" sz="1400" dirty="0"/>
              <a:t>design </a:t>
            </a:r>
            <a:r>
              <a:rPr lang="en-US" sz="1400" dirty="0" smtClean="0"/>
              <a:t>model with the backend model checker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671" y="2215909"/>
            <a:ext cx="430992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Augment the nominal model with the component failure modes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71" y="3161933"/>
            <a:ext cx="4309928" cy="30777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Specify </a:t>
            </a:r>
            <a:r>
              <a:rPr lang="en-US" sz="1400" dirty="0"/>
              <a:t>the fault hypothesis for the </a:t>
            </a:r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088" y="2443774"/>
            <a:ext cx="4579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670" y="3909419"/>
            <a:ext cx="4263817" cy="95410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Analyze if the safety requirements are satisfied by the design in the presence of faults with the backend model checker, using counterexamples and </a:t>
            </a:r>
            <a:r>
              <a:rPr lang="en-US" sz="1400" dirty="0"/>
              <a:t>minimal cut sets produced </a:t>
            </a:r>
            <a:r>
              <a:rPr lang="en-US" sz="1400" dirty="0" smtClean="0"/>
              <a:t>for diagnosis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419599" y="2422763"/>
            <a:ext cx="3810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057398" y="3476365"/>
            <a:ext cx="2" cy="416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057398" y="2739129"/>
            <a:ext cx="3" cy="422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670" y="5204936"/>
            <a:ext cx="4263817" cy="73866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Examine the results to assess the validity of the fault combinations and the fault tolerance level of the system design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057398" y="4863526"/>
            <a:ext cx="1" cy="3414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34199" y="5204936"/>
            <a:ext cx="203674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Drive for design change</a:t>
            </a:r>
          </a:p>
        </p:txBody>
      </p:sp>
      <p:cxnSp>
        <p:nvCxnSpPr>
          <p:cNvPr id="122" name="Straight Arrow Connector 121"/>
          <p:cNvCxnSpPr>
            <a:stCxn id="119" idx="3"/>
          </p:cNvCxnSpPr>
          <p:nvPr/>
        </p:nvCxnSpPr>
        <p:spPr>
          <a:xfrm>
            <a:off x="4373487" y="5574268"/>
            <a:ext cx="25607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914474" y="3647070"/>
            <a:ext cx="0" cy="155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26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Safety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712651" cy="3181468"/>
          </a:xfrm>
        </p:spPr>
      </p:pic>
      <p:sp>
        <p:nvSpPr>
          <p:cNvPr id="8" name="Rectangle 7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95401"/>
            <a:ext cx="8458200" cy="1447800"/>
          </a:xfrm>
        </p:spPr>
        <p:txBody>
          <a:bodyPr/>
          <a:lstStyle/>
          <a:p>
            <a:r>
              <a:rPr lang="en-US" dirty="0" smtClean="0"/>
              <a:t>System engineers develop architecture and related documentation (signal flow diagrams, etc.)</a:t>
            </a:r>
          </a:p>
          <a:p>
            <a:r>
              <a:rPr lang="en-US" dirty="0" smtClean="0"/>
              <a:t>Safety Analysts use this information to develop hazard (FHA) and safety assessments (PSSA)</a:t>
            </a:r>
          </a:p>
          <a:p>
            <a:r>
              <a:rPr lang="en-US" dirty="0" smtClean="0"/>
              <a:t>Given safety assessment findings, changes to the architecture are proposed.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Traditional </a:t>
            </a:r>
            <a:r>
              <a:rPr lang="en-US" sz="2200" dirty="0" smtClean="0"/>
              <a:t>Safety </a:t>
            </a:r>
            <a:r>
              <a:rPr lang="en-US" dirty="0"/>
              <a:t>A</a:t>
            </a:r>
            <a:r>
              <a:rPr lang="en-US" sz="2200" dirty="0" smtClean="0"/>
              <a:t>ssessment </a:t>
            </a:r>
            <a:r>
              <a:rPr lang="en-US" dirty="0"/>
              <a:t>P</a:t>
            </a:r>
            <a:r>
              <a:rPr lang="en-US" sz="2200" dirty="0" smtClean="0"/>
              <a:t>rocess</a:t>
            </a:r>
            <a:endParaRPr lang="en-US" sz="2200" dirty="0"/>
          </a:p>
        </p:txBody>
      </p:sp>
      <p:pic>
        <p:nvPicPr>
          <p:cNvPr id="6" name="Picture 5" descr="https://lh4.googleusercontent.com/zbmrlrnNFnRRmP4-lUk3OY-d382f6DB5HyqZ-1xUuWMHeynyhMc-TNwBwuY2ncNEYzsGPGMjJnGK7yoN8eCEaKgQ7sV5-ZVGG_tq07wFWcgI8xHsjX3b1JEvzYpqo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10544"/>
            <a:ext cx="6477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47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7" y="1752600"/>
            <a:ext cx="8252355" cy="40006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Model Analysis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MBSA Steps: WBS and AADL/AGREE/Safety Annex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960" y="1700523"/>
            <a:ext cx="17526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Engineers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9474" y="1605333"/>
            <a:ext cx="1905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Engineers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038548"/>
            <a:ext cx="2112948" cy="1384995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400" dirty="0" smtClean="0"/>
              <a:t>Capture Design Information in a shared AADL/AGREE model (architecture, nominal behavior, system level safety requirements)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2046632"/>
            <a:ext cx="1599488" cy="1600438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that safety requirements are satisfied by the nominal </a:t>
            </a:r>
            <a:r>
              <a:rPr lang="en-US" sz="1400" dirty="0"/>
              <a:t>design </a:t>
            </a:r>
            <a:r>
              <a:rPr lang="en-US" sz="1400" dirty="0" smtClean="0"/>
              <a:t>model with the backend model checker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671" y="2215909"/>
            <a:ext cx="4309928" cy="52322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Augment the nominal model with the component failure modes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71" y="3161933"/>
            <a:ext cx="4309928" cy="30777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Specify </a:t>
            </a:r>
            <a:r>
              <a:rPr lang="en-US" sz="1400" dirty="0"/>
              <a:t>the fault hypothesis for the </a:t>
            </a:r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088" y="2443774"/>
            <a:ext cx="4579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670" y="3909419"/>
            <a:ext cx="4263817" cy="95410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Analyze if the safety requirements are satisfied by the design in the presence of faults with the backend model checker, using counterexamples and </a:t>
            </a:r>
            <a:r>
              <a:rPr lang="en-US" sz="1400" dirty="0"/>
              <a:t>minimal cut sets produced </a:t>
            </a:r>
            <a:r>
              <a:rPr lang="en-US" sz="1400" dirty="0" smtClean="0"/>
              <a:t>for diagnosis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419599" y="2422763"/>
            <a:ext cx="3810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057398" y="3476365"/>
            <a:ext cx="2" cy="416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057398" y="2739129"/>
            <a:ext cx="3" cy="422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670" y="5204936"/>
            <a:ext cx="4263817" cy="73866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Examine the results to assess the validity of the fault combinations and the fault tolerance level of the system design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057398" y="4863526"/>
            <a:ext cx="1" cy="3414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34199" y="5204936"/>
            <a:ext cx="203674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Drive for design change</a:t>
            </a:r>
          </a:p>
        </p:txBody>
      </p:sp>
      <p:cxnSp>
        <p:nvCxnSpPr>
          <p:cNvPr id="122" name="Straight Arrow Connector 121"/>
          <p:cNvCxnSpPr>
            <a:stCxn id="119" idx="3"/>
          </p:cNvCxnSpPr>
          <p:nvPr/>
        </p:nvCxnSpPr>
        <p:spPr>
          <a:xfrm>
            <a:off x="4373487" y="5574268"/>
            <a:ext cx="25607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914474" y="3647070"/>
            <a:ext cx="0" cy="155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171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Valves</a:t>
            </a:r>
          </a:p>
          <a:p>
            <a:pPr lvl="1"/>
            <a:r>
              <a:rPr lang="en-US" dirty="0"/>
              <a:t>Stuck open</a:t>
            </a:r>
          </a:p>
          <a:p>
            <a:pPr lvl="1"/>
            <a:r>
              <a:rPr lang="en-US" dirty="0"/>
              <a:t>Stuck closed</a:t>
            </a:r>
          </a:p>
          <a:p>
            <a:pPr lvl="1"/>
            <a:r>
              <a:rPr lang="en-US" dirty="0"/>
              <a:t>Stuck </a:t>
            </a:r>
            <a:r>
              <a:rPr lang="en-US" dirty="0" err="1" smtClean="0"/>
              <a:t>nondeterministically</a:t>
            </a:r>
            <a:endParaRPr lang="en-US" dirty="0" smtClean="0"/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Output inverted</a:t>
            </a:r>
          </a:p>
          <a:p>
            <a:r>
              <a:rPr lang="en-US" dirty="0" smtClean="0"/>
              <a:t>Pumps</a:t>
            </a:r>
          </a:p>
          <a:p>
            <a:pPr lvl="1"/>
            <a:r>
              <a:rPr lang="en-US" dirty="0" smtClean="0"/>
              <a:t>Output zero</a:t>
            </a:r>
          </a:p>
          <a:p>
            <a:r>
              <a:rPr lang="en-US" dirty="0"/>
              <a:t>Calculating </a:t>
            </a:r>
            <a:r>
              <a:rPr lang="en-US" dirty="0" smtClean="0"/>
              <a:t>components and Gates</a:t>
            </a:r>
          </a:p>
          <a:p>
            <a:pPr lvl="1"/>
            <a:r>
              <a:rPr lang="en-US" dirty="0" smtClean="0"/>
              <a:t>Erroneous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Faults on Component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8819430" cy="14478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Fault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3886200"/>
            <a:ext cx="2133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 Valve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41148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4114800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2600" y="4648200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62200" y="46482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7909" y="393013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pump 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1852" y="442105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pump 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366211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line out</a:t>
            </a:r>
          </a:p>
          <a:p>
            <a:r>
              <a:rPr lang="en-US" dirty="0" smtClean="0"/>
              <a:t>(blue_select_out)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44825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line out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29250" y="3984367"/>
            <a:ext cx="266700" cy="2608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34200" y="1752600"/>
            <a:ext cx="2133600" cy="609600"/>
          </a:xfrm>
          <a:prstGeom prst="ellipse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" y="2209800"/>
            <a:ext cx="8471992" cy="99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Node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1524000"/>
            <a:ext cx="8229600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3363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44" indent="-2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rgbClr val="FFFFFF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FFFFFF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Fault node defines behavior of fault when activated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r>
              <a:rPr lang="en-US" kern="0" dirty="0" smtClean="0"/>
              <a:t>Commonly used fault nodes held in library</a:t>
            </a:r>
          </a:p>
          <a:p>
            <a:r>
              <a:rPr lang="en-US" kern="0" dirty="0" smtClean="0"/>
              <a:t>Users can define nodes specific to a domain</a:t>
            </a:r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MBSA Steps: WBS and AADL/AGREE/Safety Annex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960" y="1700523"/>
            <a:ext cx="17526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Engineers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9474" y="1605333"/>
            <a:ext cx="1905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Engineers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038548"/>
            <a:ext cx="2112948" cy="1384995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400" dirty="0" smtClean="0"/>
              <a:t>Capture Design Information in a shared AADL/AGREE model (architecture, nominal behavior, system level safety requirements)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2046632"/>
            <a:ext cx="1599488" cy="1600438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that safety requirements are satisfied by the nominal </a:t>
            </a:r>
            <a:r>
              <a:rPr lang="en-US" sz="1400" dirty="0"/>
              <a:t>design </a:t>
            </a:r>
            <a:r>
              <a:rPr lang="en-US" sz="1400" dirty="0" smtClean="0"/>
              <a:t>model with the backend model checker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671" y="2215909"/>
            <a:ext cx="4309928" cy="523220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Augment the nominal model with the component failure modes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71" y="3161933"/>
            <a:ext cx="4309928" cy="307777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Specify </a:t>
            </a:r>
            <a:r>
              <a:rPr lang="en-US" sz="1400" dirty="0"/>
              <a:t>the fault hypothesis for the </a:t>
            </a:r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088" y="2443774"/>
            <a:ext cx="4579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670" y="3909419"/>
            <a:ext cx="4263817" cy="95410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Analyze if the safety requirements are satisfied by the design in the presence of faults with the backend model checker, using counterexamples and </a:t>
            </a:r>
            <a:r>
              <a:rPr lang="en-US" sz="1400" dirty="0"/>
              <a:t>minimal cut sets produced </a:t>
            </a:r>
            <a:r>
              <a:rPr lang="en-US" sz="1400" dirty="0" smtClean="0"/>
              <a:t>for diagnosis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419599" y="2422763"/>
            <a:ext cx="3810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057398" y="3476365"/>
            <a:ext cx="2" cy="416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057398" y="2739129"/>
            <a:ext cx="3" cy="422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670" y="5204936"/>
            <a:ext cx="4263817" cy="73866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Examine the results to assess the validity of the fault combinations and the fault tolerance level of the system design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057398" y="4863526"/>
            <a:ext cx="1" cy="3414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34199" y="5204936"/>
            <a:ext cx="203674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Drive for design change</a:t>
            </a:r>
          </a:p>
        </p:txBody>
      </p:sp>
      <p:cxnSp>
        <p:nvCxnSpPr>
          <p:cNvPr id="122" name="Straight Arrow Connector 121"/>
          <p:cNvCxnSpPr>
            <a:stCxn id="119" idx="3"/>
          </p:cNvCxnSpPr>
          <p:nvPr/>
        </p:nvCxnSpPr>
        <p:spPr>
          <a:xfrm>
            <a:off x="4373487" y="5574268"/>
            <a:ext cx="25607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914474" y="3647070"/>
            <a:ext cx="0" cy="155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38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Specify Fault Hypothesis Statement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"/>
          </p:nvPr>
        </p:nvSpPr>
        <p:spPr>
          <a:xfrm>
            <a:off x="485674" y="1447800"/>
            <a:ext cx="8458200" cy="4419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Located in system implementation</a:t>
            </a:r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r>
              <a:rPr lang="en-US" dirty="0" smtClean="0"/>
              <a:t>Max N Fault Analysis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 smtClean="0"/>
              <a:t>Probabilistic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10072"/>
            <a:ext cx="3508996" cy="800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9" y="2590800"/>
            <a:ext cx="2852502" cy="74413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697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MBSA Steps: WBS and AADL/AGREE/Safety Annex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960" y="1700523"/>
            <a:ext cx="17526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Engineers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9474" y="1605333"/>
            <a:ext cx="1905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Engineers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038548"/>
            <a:ext cx="2112948" cy="1384995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400" dirty="0" smtClean="0"/>
              <a:t>Capture Design Information in a shared AADL/AGREE model (architecture, nominal behavior, system level safety requirements)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2046632"/>
            <a:ext cx="1599488" cy="1600438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that safety requirements are satisfied by the nominal </a:t>
            </a:r>
            <a:r>
              <a:rPr lang="en-US" sz="1400" dirty="0"/>
              <a:t>design </a:t>
            </a:r>
            <a:r>
              <a:rPr lang="en-US" sz="1400" dirty="0" smtClean="0"/>
              <a:t>model with the backend model checker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671" y="2215909"/>
            <a:ext cx="4309928" cy="523220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Augment the nominal model with the component failure modes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71" y="3161933"/>
            <a:ext cx="4309928" cy="307777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Specify </a:t>
            </a:r>
            <a:r>
              <a:rPr lang="en-US" sz="1400" dirty="0"/>
              <a:t>the fault hypothesis for the </a:t>
            </a:r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088" y="2443774"/>
            <a:ext cx="4579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670" y="3909419"/>
            <a:ext cx="4263817" cy="954107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Analyze if the safety requirements are satisfied by the design in the presence of faults with the backend model checker, using counterexamples and </a:t>
            </a:r>
            <a:r>
              <a:rPr lang="en-US" sz="1400" dirty="0" smtClean="0"/>
              <a:t>minimal cut sets produced </a:t>
            </a:r>
            <a:r>
              <a:rPr lang="en-US" sz="1400" dirty="0" smtClean="0"/>
              <a:t>for diagnosis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419599" y="2422763"/>
            <a:ext cx="3810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057398" y="3476365"/>
            <a:ext cx="2" cy="416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057398" y="2739129"/>
            <a:ext cx="3" cy="422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670" y="5204936"/>
            <a:ext cx="4263817" cy="73866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Examine the results to assess the validity of the fault combinations and the fault tolerance level of the system design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057398" y="4863526"/>
            <a:ext cx="1" cy="3414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34199" y="5204936"/>
            <a:ext cx="203674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Drive for design change</a:t>
            </a:r>
          </a:p>
        </p:txBody>
      </p:sp>
      <p:cxnSp>
        <p:nvCxnSpPr>
          <p:cNvPr id="122" name="Straight Arrow Connector 121"/>
          <p:cNvCxnSpPr>
            <a:stCxn id="119" idx="3"/>
          </p:cNvCxnSpPr>
          <p:nvPr/>
        </p:nvCxnSpPr>
        <p:spPr>
          <a:xfrm>
            <a:off x="4373487" y="5574268"/>
            <a:ext cx="25607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914474" y="3647070"/>
            <a:ext cx="0" cy="155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445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8458200" cy="44195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85750" indent="-285750"/>
            <a:r>
              <a:rPr lang="en-US" dirty="0" smtClean="0"/>
              <a:t>Max 1 Fault Analysis: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7714343" cy="3962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818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692359" cy="2514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8458200" cy="44195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 with the traditional approach:</a:t>
            </a:r>
          </a:p>
          <a:p>
            <a:pPr marL="285750" indent="-285750"/>
            <a:r>
              <a:rPr lang="en-US" dirty="0"/>
              <a:t>Architectural details about the system behavior gathered from multiple sources</a:t>
            </a:r>
          </a:p>
          <a:p>
            <a:pPr marL="285750" indent="-285750"/>
            <a:r>
              <a:rPr lang="en-US" dirty="0"/>
              <a:t>Investigation typically stops at system level, software function details largely unexplored</a:t>
            </a:r>
          </a:p>
          <a:p>
            <a:pPr marL="285750" indent="-285750"/>
            <a:r>
              <a:rPr lang="en-US" dirty="0"/>
              <a:t>Lack of precise models of the system architecture and its failure </a:t>
            </a:r>
            <a:r>
              <a:rPr lang="en-US" dirty="0" smtClean="0"/>
              <a:t>modes</a:t>
            </a:r>
          </a:p>
          <a:p>
            <a:pPr marL="285750" indent="-285750"/>
            <a:r>
              <a:rPr lang="en-US" dirty="0" smtClean="0"/>
              <a:t>Changes can be made in the system architecture that are not reflected in the safety assessment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Traditional </a:t>
            </a:r>
            <a:r>
              <a:rPr lang="en-US" sz="2200" dirty="0" smtClean="0"/>
              <a:t>Safety </a:t>
            </a:r>
            <a:r>
              <a:rPr lang="en-US" dirty="0"/>
              <a:t>A</a:t>
            </a:r>
            <a:r>
              <a:rPr lang="en-US" sz="2200" dirty="0" smtClean="0"/>
              <a:t>ssessment </a:t>
            </a:r>
            <a:r>
              <a:rPr lang="en-US" dirty="0"/>
              <a:t>P</a:t>
            </a:r>
            <a:r>
              <a:rPr lang="en-US" sz="2200" dirty="0" smtClean="0"/>
              <a:t>rocess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05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MBSA Steps: WBS and AADL/AGREE/Safety Annex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960" y="1700523"/>
            <a:ext cx="17526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Engineers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9474" y="1605333"/>
            <a:ext cx="1905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Engineers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038548"/>
            <a:ext cx="2112948" cy="1384995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400" dirty="0" smtClean="0"/>
              <a:t>Capture Design Information in a shared AADL/AGREE model (architecture, nominal behavior, system level safety requirements)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2046632"/>
            <a:ext cx="1599488" cy="1600438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that safety requirements are satisfied by the nominal </a:t>
            </a:r>
            <a:r>
              <a:rPr lang="en-US" sz="1400" dirty="0"/>
              <a:t>design </a:t>
            </a:r>
            <a:r>
              <a:rPr lang="en-US" sz="1400" dirty="0" smtClean="0"/>
              <a:t>model with the backend model checker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671" y="2215909"/>
            <a:ext cx="4309928" cy="523220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Augment the nominal model with the component failure modes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71" y="3161933"/>
            <a:ext cx="4309928" cy="307777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Specify </a:t>
            </a:r>
            <a:r>
              <a:rPr lang="en-US" sz="1400" dirty="0"/>
              <a:t>the fault hypothesis for the </a:t>
            </a:r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088" y="2443774"/>
            <a:ext cx="4579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670" y="3909419"/>
            <a:ext cx="4263817" cy="954107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Analyze if the safety requirements are satisfied by the design in the presence of faults with the backend model checker, using counterexamples and </a:t>
            </a:r>
            <a:r>
              <a:rPr lang="en-US" sz="1400" dirty="0"/>
              <a:t>minimal cut sets produced </a:t>
            </a:r>
            <a:r>
              <a:rPr lang="en-US" sz="1400" dirty="0" smtClean="0"/>
              <a:t>for diagnosis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419599" y="2422763"/>
            <a:ext cx="3810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057398" y="3476365"/>
            <a:ext cx="2" cy="416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057398" y="2739129"/>
            <a:ext cx="3" cy="422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670" y="5204936"/>
            <a:ext cx="4263817" cy="738664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Examine the results to assess the validity of the fault combinations and the fault tolerance level of the system design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057398" y="4863526"/>
            <a:ext cx="1" cy="3414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34199" y="5204936"/>
            <a:ext cx="203674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Drive for design change</a:t>
            </a:r>
          </a:p>
        </p:txBody>
      </p:sp>
      <p:cxnSp>
        <p:nvCxnSpPr>
          <p:cNvPr id="122" name="Straight Arrow Connector 121"/>
          <p:cNvCxnSpPr>
            <a:stCxn id="119" idx="3"/>
          </p:cNvCxnSpPr>
          <p:nvPr/>
        </p:nvCxnSpPr>
        <p:spPr>
          <a:xfrm>
            <a:off x="4373487" y="5574268"/>
            <a:ext cx="25607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914474" y="3647070"/>
            <a:ext cx="0" cy="155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527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20125" y="6400800"/>
            <a:ext cx="228600" cy="200055"/>
          </a:xfrm>
        </p:spPr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458200" cy="1571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2" y="3257436"/>
            <a:ext cx="8331708" cy="491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41" y="3886200"/>
            <a:ext cx="7184084" cy="990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895600" y="2483011"/>
            <a:ext cx="152400" cy="1839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43" y="5013613"/>
            <a:ext cx="7015757" cy="777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54" y="5950013"/>
            <a:ext cx="7011746" cy="6508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8600" y="6172200"/>
            <a:ext cx="1758099" cy="527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18240"/>
            <a:ext cx="1848160" cy="5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MBSA Steps: WBS and AADL/AGREE/Safety Annex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960" y="1700523"/>
            <a:ext cx="17526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Engineers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9474" y="1605333"/>
            <a:ext cx="1905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Engineers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038548"/>
            <a:ext cx="2112948" cy="1384995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400" dirty="0" smtClean="0"/>
              <a:t>Capture Design Information in a shared AADL/AGREE model (architecture, nominal behavior, system level safety requirements)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2046632"/>
            <a:ext cx="1599488" cy="1600438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that safety requirements are satisfied by the nominal </a:t>
            </a:r>
            <a:r>
              <a:rPr lang="en-US" sz="1400" dirty="0"/>
              <a:t>design </a:t>
            </a:r>
            <a:r>
              <a:rPr lang="en-US" sz="1400" dirty="0" smtClean="0"/>
              <a:t>model with the backend model checker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671" y="2215909"/>
            <a:ext cx="4309928" cy="523220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Augment the nominal model with the component failure modes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71" y="3161933"/>
            <a:ext cx="4309928" cy="307777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Specify </a:t>
            </a:r>
            <a:r>
              <a:rPr lang="en-US" sz="1400" dirty="0"/>
              <a:t>the fault hypothesis for the </a:t>
            </a:r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088" y="2443774"/>
            <a:ext cx="4579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670" y="3909419"/>
            <a:ext cx="4263817" cy="954107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Analyze if the safety requirements are satisfied by the design in the presence of faults with the backend model checker, using counterexamples and </a:t>
            </a:r>
            <a:r>
              <a:rPr lang="en-US" sz="1400" dirty="0"/>
              <a:t>minimal cut sets produced </a:t>
            </a:r>
            <a:r>
              <a:rPr lang="en-US" sz="1400" dirty="0" smtClean="0"/>
              <a:t>for diagnosis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419599" y="2422763"/>
            <a:ext cx="3810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057398" y="3476365"/>
            <a:ext cx="2" cy="416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057398" y="2739129"/>
            <a:ext cx="3" cy="422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670" y="5204936"/>
            <a:ext cx="4263817" cy="738664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Examine the results to assess the validity of the fault combinations and the fault tolerance level of the system </a:t>
            </a:r>
            <a:r>
              <a:rPr lang="en-US" sz="1400" dirty="0" smtClean="0"/>
              <a:t>design </a:t>
            </a:r>
            <a:endParaRPr lang="en-US" sz="1400" dirty="0" smtClean="0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057398" y="4863526"/>
            <a:ext cx="1" cy="3414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34199" y="5204936"/>
            <a:ext cx="2036748" cy="52322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Drive for design change</a:t>
            </a:r>
          </a:p>
        </p:txBody>
      </p:sp>
      <p:cxnSp>
        <p:nvCxnSpPr>
          <p:cNvPr id="122" name="Straight Arrow Connector 121"/>
          <p:cNvCxnSpPr>
            <a:stCxn id="119" idx="3"/>
          </p:cNvCxnSpPr>
          <p:nvPr/>
        </p:nvCxnSpPr>
        <p:spPr>
          <a:xfrm>
            <a:off x="4373487" y="5574268"/>
            <a:ext cx="25607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914474" y="3647070"/>
            <a:ext cx="0" cy="155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63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Design Change Option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8458200" cy="44195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85750" indent="-285750"/>
            <a:r>
              <a:rPr lang="en-US" dirty="0" smtClean="0"/>
              <a:t>Redundancy in the Pedal Sensor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62186"/>
            <a:ext cx="7841031" cy="29194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542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760995"/>
            <a:ext cx="8229600" cy="503237"/>
          </a:xfrm>
        </p:spPr>
        <p:txBody>
          <a:bodyPr/>
          <a:lstStyle/>
          <a:p>
            <a:r>
              <a:rPr lang="en-US" dirty="0" smtClean="0"/>
              <a:t>Results of Design Change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8458200" cy="44195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85750" indent="-285750"/>
            <a:r>
              <a:rPr lang="en-US" dirty="0" smtClean="0"/>
              <a:t>Now resilient against this fault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" y="1981200"/>
            <a:ext cx="7405838" cy="38691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8477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54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1717423"/>
            <a:ext cx="3810000" cy="4759577"/>
          </a:xfrm>
        </p:spPr>
        <p:txBody>
          <a:bodyPr/>
          <a:lstStyle/>
          <a:p>
            <a:r>
              <a:rPr lang="en-US" dirty="0" smtClean="0"/>
              <a:t>The minimal sets of fault combinations that cause violation of the safety property.</a:t>
            </a:r>
          </a:p>
          <a:p>
            <a:endParaRPr lang="en-US" dirty="0" smtClean="0"/>
          </a:p>
          <a:p>
            <a:r>
              <a:rPr lang="en-US" dirty="0" smtClean="0"/>
              <a:t>Used in Fault Tree Analysis for PSSA/SSA.</a:t>
            </a:r>
          </a:p>
          <a:p>
            <a:endParaRPr lang="en-US" dirty="0" smtClean="0"/>
          </a:p>
          <a:p>
            <a:r>
              <a:rPr lang="en-US" dirty="0" smtClean="0"/>
              <a:t>Gives insight into problematic subcomponents of the system, single points of failure, etc.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Cut Set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0" y="1717423"/>
            <a:ext cx="4114800" cy="475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3363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44" indent="-2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rgbClr val="FFFFFF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FFFFFF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938" indent="0">
              <a:buFont typeface="Arial" panose="020B0604020202020204" pitchFamily="34" charset="0"/>
              <a:buNone/>
            </a:pPr>
            <a:r>
              <a:rPr lang="en-US" kern="0" dirty="0" smtClean="0"/>
              <a:t>Results from Safety Annex comes in 3 forms: </a:t>
            </a:r>
          </a:p>
          <a:p>
            <a:pPr marL="7938" indent="0">
              <a:buFont typeface="Arial" panose="020B0604020202020204" pitchFamily="34" charset="0"/>
              <a:buNone/>
            </a:pPr>
            <a:endParaRPr lang="en-US" kern="0" dirty="0" smtClean="0"/>
          </a:p>
          <a:p>
            <a:r>
              <a:rPr lang="en-US" kern="0" dirty="0" smtClean="0"/>
              <a:t>Tally of how many cut sets with certain cardinality</a:t>
            </a:r>
          </a:p>
          <a:p>
            <a:endParaRPr lang="en-US" kern="0" dirty="0" smtClean="0"/>
          </a:p>
          <a:p>
            <a:r>
              <a:rPr lang="en-US" kern="0" dirty="0" smtClean="0"/>
              <a:t>Text file giving description of each cut set, what component they effect, and which faults are in the sets</a:t>
            </a:r>
          </a:p>
          <a:p>
            <a:endParaRPr lang="en-US" kern="0" dirty="0" smtClean="0"/>
          </a:p>
          <a:p>
            <a:r>
              <a:rPr lang="en-US" kern="0" dirty="0" smtClean="0"/>
              <a:t>SOTERIA input file used to generate graphical fault trees</a:t>
            </a:r>
            <a:endParaRPr lang="en-US" kern="0" dirty="0"/>
          </a:p>
        </p:txBody>
      </p:sp>
      <p:sp>
        <p:nvSpPr>
          <p:cNvPr id="6" name="Rectangle 5"/>
          <p:cNvSpPr/>
          <p:nvPr/>
        </p:nvSpPr>
        <p:spPr>
          <a:xfrm>
            <a:off x="457200" y="1687644"/>
            <a:ext cx="3810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1687644"/>
            <a:ext cx="408237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64" y="1542155"/>
            <a:ext cx="6950236" cy="4553845"/>
          </a:xfrm>
        </p:spPr>
      </p:pic>
      <p:sp>
        <p:nvSpPr>
          <p:cNvPr id="7" name="Rectangle 6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the information gleaned from the compositional collection of minimal cut sets for interesting things: </a:t>
            </a:r>
          </a:p>
          <a:p>
            <a:pPr lvl="1"/>
            <a:r>
              <a:rPr lang="en-US" dirty="0"/>
              <a:t>Use fault probabilities to calculate the system threshold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Plans for use in a large scale aircraft system in 2020</a:t>
            </a:r>
          </a:p>
        </p:txBody>
      </p:sp>
    </p:spTree>
    <p:extLst>
      <p:ext uri="{BB962C8B-B14F-4D97-AF65-F5344CB8AC3E}">
        <p14:creationId xmlns:p14="http://schemas.microsoft.com/office/powerpoint/2010/main" val="37805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0229" y="582614"/>
            <a:ext cx="7772400" cy="503237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352799" cy="18859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4174393"/>
            <a:ext cx="3870462" cy="19978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97" y="1295400"/>
            <a:ext cx="4153016" cy="21586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59" y="3934057"/>
            <a:ext cx="3664084" cy="2342685"/>
          </a:xfrm>
          <a:prstGeom prst="rect">
            <a:avLst/>
          </a:prstGeom>
        </p:spPr>
      </p:pic>
      <p:sp>
        <p:nvSpPr>
          <p:cNvPr id="29" name="Title 2"/>
          <p:cNvSpPr txBox="1">
            <a:spLocks/>
          </p:cNvSpPr>
          <p:nvPr/>
        </p:nvSpPr>
        <p:spPr bwMode="auto">
          <a:xfrm>
            <a:off x="5105400" y="1066800"/>
            <a:ext cx="3167856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050" kern="0" dirty="0" smtClean="0"/>
              <a:t>Fault Modeling</a:t>
            </a:r>
            <a:endParaRPr lang="en-US" sz="1050" kern="0" dirty="0"/>
          </a:p>
        </p:txBody>
      </p:sp>
      <p:sp>
        <p:nvSpPr>
          <p:cNvPr id="30" name="Title 2"/>
          <p:cNvSpPr txBox="1">
            <a:spLocks/>
          </p:cNvSpPr>
          <p:nvPr/>
        </p:nvSpPr>
        <p:spPr bwMode="auto">
          <a:xfrm>
            <a:off x="609600" y="838200"/>
            <a:ext cx="3167856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050" kern="0" dirty="0" smtClean="0"/>
              <a:t>MBSA Approach</a:t>
            </a:r>
            <a:endParaRPr lang="en-US" sz="1050" kern="0" dirty="0"/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478971" y="3810000"/>
            <a:ext cx="3167856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777777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050" kern="0" dirty="0" smtClean="0"/>
              <a:t>Safety Assessment Process</a:t>
            </a:r>
            <a:endParaRPr lang="en-US" sz="1050" kern="0" dirty="0"/>
          </a:p>
        </p:txBody>
      </p:sp>
      <p:sp>
        <p:nvSpPr>
          <p:cNvPr id="32" name="Rectangle 31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Safety </a:t>
            </a:r>
            <a:r>
              <a:rPr lang="en-US" dirty="0" smtClean="0"/>
              <a:t>Assessment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7667324" cy="3459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Use </a:t>
            </a:r>
            <a:r>
              <a:rPr lang="en-US" sz="1600" dirty="0"/>
              <a:t>single unified model to support both system design and safety </a:t>
            </a:r>
            <a:r>
              <a:rPr lang="en-US" sz="1600" dirty="0" smtClean="0"/>
              <a:t>analysis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4" y="1883789"/>
            <a:ext cx="7696200" cy="43291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22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Safety </a:t>
            </a:r>
            <a:r>
              <a:rPr lang="en-US" dirty="0" smtClean="0"/>
              <a:t>Assessment </a:t>
            </a:r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960" y="1700523"/>
            <a:ext cx="17526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Engineers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9474" y="1605333"/>
            <a:ext cx="1905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Engineers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2038548"/>
            <a:ext cx="2112948" cy="1384995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400" dirty="0" smtClean="0"/>
              <a:t>Capture Design Information in a shared AADL/AGREE model (architecture, nominal behavior, system level safety requirements)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2046632"/>
            <a:ext cx="1599488" cy="1600438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that safety requirements are satisfied by the nominal </a:t>
            </a:r>
            <a:r>
              <a:rPr lang="en-US" sz="1400" dirty="0"/>
              <a:t>design </a:t>
            </a:r>
            <a:r>
              <a:rPr lang="en-US" sz="1400" dirty="0" smtClean="0"/>
              <a:t>model with the backend model checker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671" y="2215909"/>
            <a:ext cx="430992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 smtClean="0"/>
              <a:t>Augment the nominal model with the component failure modes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671" y="3161933"/>
            <a:ext cx="4309928" cy="30777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Specify </a:t>
            </a:r>
            <a:r>
              <a:rPr lang="en-US" sz="1400" dirty="0"/>
              <a:t>the fault hypothesis for the </a:t>
            </a:r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00088" y="2443774"/>
            <a:ext cx="4579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670" y="3909419"/>
            <a:ext cx="4263817" cy="95410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Analyze if the safety requirements are satisfied by the design in the presence of faults with the backend model checker, using counterexamples and </a:t>
            </a:r>
            <a:r>
              <a:rPr lang="en-US" sz="1400" dirty="0"/>
              <a:t>minimal cut sets produced </a:t>
            </a:r>
            <a:r>
              <a:rPr lang="en-US" sz="1400" dirty="0" smtClean="0"/>
              <a:t>for diagnosis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419599" y="2422763"/>
            <a:ext cx="3810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057398" y="3476365"/>
            <a:ext cx="2" cy="416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057398" y="2739129"/>
            <a:ext cx="3" cy="422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670" y="5204936"/>
            <a:ext cx="4263817" cy="73866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Examine the results to assess the validity of the fault combinations and the fault tolerance level of the system design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057398" y="4863526"/>
            <a:ext cx="1" cy="3414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34199" y="5204936"/>
            <a:ext cx="203674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Drive for design change</a:t>
            </a:r>
          </a:p>
        </p:txBody>
      </p:sp>
      <p:cxnSp>
        <p:nvCxnSpPr>
          <p:cNvPr id="122" name="Straight Arrow Connector 121"/>
          <p:cNvCxnSpPr>
            <a:stCxn id="119" idx="3"/>
          </p:cNvCxnSpPr>
          <p:nvPr/>
        </p:nvCxnSpPr>
        <p:spPr>
          <a:xfrm>
            <a:off x="4373487" y="5574268"/>
            <a:ext cx="25607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914474" y="3647070"/>
            <a:ext cx="0" cy="155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670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825"/>
            <a:ext cx="8305800" cy="503237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Analysis and Design Language (AADL)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800" y="4953000"/>
            <a:ext cx="5715000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AADL = SAE AS5506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Target: Embedded, real-time,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Describes both hardware and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Extensible syntax (annex)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source tools, supported by SEI</a:t>
            </a:r>
            <a:endParaRPr lang="en-US" sz="1600" dirty="0"/>
          </a:p>
        </p:txBody>
      </p:sp>
      <p:grpSp>
        <p:nvGrpSpPr>
          <p:cNvPr id="3" name="Group 3"/>
          <p:cNvGrpSpPr/>
          <p:nvPr/>
        </p:nvGrpSpPr>
        <p:grpSpPr>
          <a:xfrm>
            <a:off x="533400" y="1676400"/>
            <a:ext cx="5734646" cy="3030224"/>
            <a:chOff x="1371600" y="1389376"/>
            <a:chExt cx="6553200" cy="3462753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389376"/>
              <a:ext cx="6553200" cy="3462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4" descr="pixhawk.jpg"/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057" y="3581400"/>
              <a:ext cx="838200" cy="838200"/>
            </a:xfrm>
            <a:prstGeom prst="rect">
              <a:avLst/>
            </a:prstGeom>
          </p:spPr>
        </p:pic>
        <p:pic>
          <p:nvPicPr>
            <p:cNvPr id="26" name="Picture 2" descr="http://dn.odroid.com/homebackup/ODROID-XU3.jpg"/>
            <p:cNvPicPr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581400"/>
              <a:ext cx="1161394" cy="67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2049"/>
          <p:cNvGrpSpPr/>
          <p:nvPr/>
        </p:nvGrpSpPr>
        <p:grpSpPr>
          <a:xfrm>
            <a:off x="4343400" y="1371600"/>
            <a:ext cx="4595523" cy="2080852"/>
            <a:chOff x="4343400" y="1371600"/>
            <a:chExt cx="4595523" cy="2080852"/>
          </a:xfrm>
        </p:grpSpPr>
        <p:pic>
          <p:nvPicPr>
            <p:cNvPr id="2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1371600"/>
              <a:ext cx="3604923" cy="2080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Straight Connector 27"/>
            <p:cNvCxnSpPr/>
            <p:nvPr/>
          </p:nvCxnSpPr>
          <p:spPr>
            <a:xfrm flipV="1">
              <a:off x="4343400" y="1381126"/>
              <a:ext cx="1511930" cy="447674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43400" y="2514600"/>
              <a:ext cx="1447800" cy="838200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18240"/>
            <a:ext cx="1848160" cy="5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92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Modeling and Analysis Tools</a:t>
            </a:r>
            <a:endParaRPr lang="en-US" dirty="0"/>
          </a:p>
        </p:txBody>
      </p:sp>
      <p:pic>
        <p:nvPicPr>
          <p:cNvPr id="94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94"/>
          <p:cNvGrpSpPr/>
          <p:nvPr/>
        </p:nvGrpSpPr>
        <p:grpSpPr>
          <a:xfrm>
            <a:off x="1836396" y="2628900"/>
            <a:ext cx="3661087" cy="3870187"/>
            <a:chOff x="1836396" y="2628900"/>
            <a:chExt cx="3661087" cy="3870187"/>
          </a:xfrm>
        </p:grpSpPr>
        <p:grpSp>
          <p:nvGrpSpPr>
            <p:cNvPr id="5" name="Group 95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6" name="Group 102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1165880" y="1960662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itchFamily="49" charset="0"/>
                    <a:ea typeface="ＭＳ Ｐゴシック" pitchFamily="34" charset="-128"/>
                    <a:cs typeface="Times New Roman" pitchFamily="18" charset="0"/>
                  </a:rPr>
                  <a:t>Trusted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itchFamily="49" charset="0"/>
                    <a:ea typeface="ＭＳ Ｐゴシック" pitchFamily="34" charset="-128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7" name="Group 96"/>
            <p:cNvGrpSpPr/>
            <p:nvPr/>
          </p:nvGrpSpPr>
          <p:grpSpPr>
            <a:xfrm>
              <a:off x="1836396" y="3000374"/>
              <a:ext cx="3661087" cy="3498713"/>
              <a:chOff x="1836396" y="3000374"/>
              <a:chExt cx="3661087" cy="3498713"/>
            </a:xfrm>
          </p:grpSpPr>
          <p:pic>
            <p:nvPicPr>
              <p:cNvPr id="98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54445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2563025" y="4114800"/>
                <a:ext cx="2934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rPr>
                  <a:t>Architecture Translation</a:t>
                </a:r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/>
                  <a:cs typeface="Arial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225271" y="5486400"/>
                <a:ext cx="853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rPr>
                  <a:t>seL4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200400" y="5791201"/>
                <a:ext cx="13837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Arial"/>
                  </a:rPr>
                  <a:t>eChronos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itchFamily="34" charset="-128"/>
                    <a:cs typeface="Arial"/>
                  </a:rPr>
                  <a:t>VxWorks</a:t>
                </a:r>
              </a:p>
            </p:txBody>
          </p:sp>
        </p:grpSp>
      </p:grpSp>
      <p:grpSp>
        <p:nvGrpSpPr>
          <p:cNvPr id="8" name="Group 108"/>
          <p:cNvGrpSpPr/>
          <p:nvPr/>
        </p:nvGrpSpPr>
        <p:grpSpPr>
          <a:xfrm>
            <a:off x="5035675" y="4126468"/>
            <a:ext cx="3651125" cy="2277770"/>
            <a:chOff x="5035675" y="4126468"/>
            <a:chExt cx="3651125" cy="2277770"/>
          </a:xfrm>
        </p:grpSpPr>
        <p:grpSp>
          <p:nvGrpSpPr>
            <p:cNvPr id="9" name="Group 109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4038600" y="3886200"/>
                <a:ext cx="4800599" cy="2133600"/>
              </a:xfrm>
              <a:prstGeom prst="rect">
                <a:avLst/>
              </a:prstGeom>
              <a:solidFill>
                <a:srgbClr val="F8F8F8"/>
              </a:solidFill>
              <a:ln w="2540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  <a:cs typeface="Arial"/>
                </a:endParaRPr>
              </a:p>
            </p:txBody>
          </p:sp>
          <p:cxnSp>
            <p:nvCxnSpPr>
              <p:cNvPr id="114" name="Straight Connector 113"/>
              <p:cNvCxnSpPr>
                <a:stCxn id="127" idx="0"/>
                <a:endCxn id="136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5" name="Straight Connector 34"/>
              <p:cNvCxnSpPr>
                <a:stCxn id="137" idx="0"/>
                <a:endCxn id="133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6" name="Straight Connector 36"/>
              <p:cNvCxnSpPr>
                <a:stCxn id="134" idx="0"/>
                <a:endCxn id="129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116"/>
              <p:cNvCxnSpPr>
                <a:stCxn id="137" idx="0"/>
                <a:endCxn id="130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117"/>
              <p:cNvCxnSpPr>
                <a:stCxn id="131" idx="0"/>
                <a:endCxn id="122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0" name="Group 118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5" name="Rectangle 134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EEB1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itchFamily="34" charset="0"/>
                      <a:ea typeface="ＭＳ Ｐゴシック" pitchFamily="34" charset="-128"/>
                      <a:cs typeface="Arial"/>
                    </a:rPr>
                    <a:t>A</a:t>
                  </a: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137" name="Isosceles Triangle 136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endParaRPr>
                </a:p>
              </p:txBody>
            </p:sp>
          </p:grpSp>
          <p:grpSp>
            <p:nvGrpSpPr>
              <p:cNvPr id="11" name="Group 119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2" name="Rectangle 131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EEB1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itchFamily="34" charset="0"/>
                      <a:ea typeface="ＭＳ Ｐゴシック" pitchFamily="34" charset="-128"/>
                      <a:cs typeface="Arial"/>
                    </a:rPr>
                    <a:t>B</a:t>
                  </a: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134" name="Isosceles Triangle 133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endParaRPr>
                </a:p>
              </p:txBody>
            </p:sp>
          </p:grpSp>
          <p:grpSp>
            <p:nvGrpSpPr>
              <p:cNvPr id="12" name="Group 120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28" name="Rectangle 127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EEB1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itchFamily="34" charset="0"/>
                      <a:ea typeface="ＭＳ Ｐゴシック" pitchFamily="34" charset="-128"/>
                      <a:cs typeface="Arial"/>
                    </a:rPr>
                    <a:t>C</a:t>
                  </a:r>
                </a:p>
              </p:txBody>
            </p:sp>
            <p:sp>
              <p:nvSpPr>
                <p:cNvPr id="129" name="Isosceles Triangle 128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130" name="Isosceles Triangle 129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endParaRP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endParaRPr>
                </a:p>
              </p:txBody>
            </p:sp>
          </p:grpSp>
          <p:sp>
            <p:nvSpPr>
              <p:cNvPr id="122" name="Isosceles Triangle 121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 pitchFamily="34" charset="-128"/>
                  <a:cs typeface="Arial"/>
                </a:endParaRPr>
              </a:p>
            </p:txBody>
          </p:sp>
          <p:sp>
            <p:nvSpPr>
              <p:cNvPr id="123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ＭＳ Ｐゴシック" pitchFamily="34" charset="-128"/>
                    <a:cs typeface="Arial" charset="0"/>
                  </a:rPr>
                  <a:t>Assumption: Input &lt; 20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ＭＳ Ｐゴシック" pitchFamily="34" charset="-128"/>
                    <a:cs typeface="Arial" charset="0"/>
                  </a:rPr>
                  <a:t>Guarantee: Output &lt; 2*Input</a:t>
                </a:r>
              </a:p>
            </p:txBody>
          </p:sp>
          <p:sp>
            <p:nvSpPr>
              <p:cNvPr id="124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ＭＳ Ｐゴシック" pitchFamily="34" charset="-128"/>
                    <a:cs typeface="Arial" charset="0"/>
                  </a:rPr>
                  <a:t>Assumption: Input &lt; 20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ＭＳ Ｐゴシック" pitchFamily="34" charset="-128"/>
                    <a:cs typeface="Arial" charset="0"/>
                  </a:rPr>
                  <a:t>Guarantee: Output &lt; Input + 15</a:t>
                </a:r>
              </a:p>
            </p:txBody>
          </p:sp>
          <p:sp>
            <p:nvSpPr>
              <p:cNvPr id="125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ＭＳ Ｐゴシック" pitchFamily="34" charset="-128"/>
                    <a:cs typeface="Arial" charset="0"/>
                  </a:rPr>
                  <a:t>Assumption: none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ＭＳ Ｐゴシック" pitchFamily="34" charset="-128"/>
                    <a:cs typeface="Arial" charset="0"/>
                  </a:rPr>
                  <a:t>Guarantee: Output = Input1 + Input2</a:t>
                </a:r>
              </a:p>
            </p:txBody>
          </p:sp>
          <p:sp>
            <p:nvSpPr>
              <p:cNvPr id="126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ＭＳ Ｐゴシック" pitchFamily="34" charset="-128"/>
                    <a:cs typeface="Arial" charset="0"/>
                  </a:rPr>
                  <a:t>Assumption: Input &lt; 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ＭＳ Ｐゴシック" pitchFamily="34" charset="-128"/>
                    <a:cs typeface="Arial" charset="0"/>
                  </a:rPr>
                  <a:t>Guarantee: Output &lt; 50</a:t>
                </a:r>
              </a:p>
            </p:txBody>
          </p:sp>
          <p:sp>
            <p:nvSpPr>
              <p:cNvPr id="127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 pitchFamily="34" charset="-128"/>
                  <a:cs typeface="Arial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6019800" y="4126468"/>
              <a:ext cx="2619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 pitchFamily="34" charset="-128"/>
                  <a:cs typeface="Arial"/>
                </a:rPr>
                <a:t>Architecture Analysis</a:t>
              </a:r>
            </a:p>
          </p:txBody>
        </p:sp>
        <p:pic>
          <p:nvPicPr>
            <p:cNvPr id="112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37"/>
          <p:cNvGrpSpPr/>
          <p:nvPr/>
        </p:nvGrpSpPr>
        <p:grpSpPr>
          <a:xfrm>
            <a:off x="306132" y="1752600"/>
            <a:ext cx="2624822" cy="4304874"/>
            <a:chOff x="306132" y="1752600"/>
            <a:chExt cx="2624822" cy="4304874"/>
          </a:xfrm>
        </p:grpSpPr>
        <p:grpSp>
          <p:nvGrpSpPr>
            <p:cNvPr id="14" name="Group 138"/>
            <p:cNvGrpSpPr/>
            <p:nvPr/>
          </p:nvGrpSpPr>
          <p:grpSpPr>
            <a:xfrm>
              <a:off x="457200" y="1752600"/>
              <a:ext cx="2473754" cy="2895601"/>
              <a:chOff x="457200" y="1752600"/>
              <a:chExt cx="2473754" cy="2895601"/>
            </a:xfrm>
          </p:grpSpPr>
          <p:pic>
            <p:nvPicPr>
              <p:cNvPr id="141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57200" y="3810000"/>
                <a:ext cx="2473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ＭＳ Ｐゴシック" pitchFamily="34" charset="-128"/>
                    <a:cs typeface="Arial"/>
                  </a:rPr>
                  <a:t>Architecture Models</a:t>
                </a:r>
              </a:p>
            </p:txBody>
          </p:sp>
          <p:grpSp>
            <p:nvGrpSpPr>
              <p:cNvPr id="15" name="Group 142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6" name="Group 144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7" name="Rectangle 146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FBC1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Verdana"/>
                      <a:ea typeface="ＭＳ Ｐゴシック"/>
                      <a:cs typeface="Arial"/>
                    </a:endParaRPr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FBC1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Verdana"/>
                      <a:ea typeface="ＭＳ Ｐゴシック"/>
                      <a:cs typeface="Arial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FBC1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Verdana"/>
                      <a:ea typeface="ＭＳ Ｐゴシック"/>
                      <a:cs typeface="Arial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FBC1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Verdana"/>
                      <a:ea typeface="ＭＳ Ｐゴシック"/>
                      <a:cs typeface="Arial"/>
                    </a:endParaRPr>
                  </a:p>
                </p:txBody>
              </p:sp>
            </p:grpSp>
            <p:sp>
              <p:nvSpPr>
                <p:cNvPr id="146" name="TextBox 145"/>
                <p:cNvSpPr txBox="1"/>
                <p:nvPr/>
              </p:nvSpPr>
              <p:spPr>
                <a:xfrm>
                  <a:off x="1245236" y="2017157"/>
                  <a:ext cx="863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itchFamily="34" charset="0"/>
                      <a:ea typeface="ＭＳ Ｐゴシック" pitchFamily="34" charset="-128"/>
                      <a:cs typeface="Times New Roman" pitchFamily="18" charset="0"/>
                    </a:rPr>
                    <a:t>OSATE</a:t>
                  </a:r>
                  <a:endPara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ＭＳ Ｐゴシック" pitchFamily="34" charset="-128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44" name="Freeform 143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/>
                  <a:cs typeface="Arial"/>
                </a:endParaRPr>
              </a:p>
            </p:txBody>
          </p:sp>
        </p:grpSp>
        <p:pic>
          <p:nvPicPr>
            <p:cNvPr id="140" name="Picture 7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50"/>
          <p:cNvGrpSpPr/>
          <p:nvPr/>
        </p:nvGrpSpPr>
        <p:grpSpPr>
          <a:xfrm>
            <a:off x="6497183" y="1381125"/>
            <a:ext cx="2099617" cy="2790825"/>
            <a:chOff x="6497183" y="1381125"/>
            <a:chExt cx="2099617" cy="2790825"/>
          </a:xfrm>
        </p:grpSpPr>
        <p:sp>
          <p:nvSpPr>
            <p:cNvPr id="152" name="Freeform 151"/>
            <p:cNvSpPr/>
            <p:nvPr/>
          </p:nvSpPr>
          <p:spPr>
            <a:xfrm>
              <a:off x="7580508" y="1647825"/>
              <a:ext cx="1016292" cy="2524125"/>
            </a:xfrm>
            <a:custGeom>
              <a:avLst/>
              <a:gdLst>
                <a:gd name="connsiteX0" fmla="*/ 0 w 586671"/>
                <a:gd name="connsiteY0" fmla="*/ 3888 h 1661238"/>
                <a:gd name="connsiteX1" fmla="*/ 581025 w 586671"/>
                <a:gd name="connsiteY1" fmla="*/ 203913 h 1661238"/>
                <a:gd name="connsiteX2" fmla="*/ 295275 w 586671"/>
                <a:gd name="connsiteY2" fmla="*/ 1318338 h 1661238"/>
                <a:gd name="connsiteX3" fmla="*/ 295275 w 586671"/>
                <a:gd name="connsiteY3" fmla="*/ 1661238 h 1661238"/>
                <a:gd name="connsiteX0" fmla="*/ 0 w 586671"/>
                <a:gd name="connsiteY0" fmla="*/ 0 h 1657350"/>
                <a:gd name="connsiteX1" fmla="*/ 581025 w 586671"/>
                <a:gd name="connsiteY1" fmla="*/ 200025 h 1657350"/>
                <a:gd name="connsiteX2" fmla="*/ 295275 w 586671"/>
                <a:gd name="connsiteY2" fmla="*/ 1314450 h 1657350"/>
                <a:gd name="connsiteX3" fmla="*/ 295275 w 586671"/>
                <a:gd name="connsiteY3" fmla="*/ 1657350 h 1657350"/>
                <a:gd name="connsiteX0" fmla="*/ 0 w 598001"/>
                <a:gd name="connsiteY0" fmla="*/ 0 h 1657350"/>
                <a:gd name="connsiteX1" fmla="*/ 581025 w 598001"/>
                <a:gd name="connsiteY1" fmla="*/ 200025 h 1657350"/>
                <a:gd name="connsiteX2" fmla="*/ 429787 w 598001"/>
                <a:gd name="connsiteY2" fmla="*/ 1301296 h 1657350"/>
                <a:gd name="connsiteX3" fmla="*/ 295275 w 598001"/>
                <a:gd name="connsiteY3" fmla="*/ 1657350 h 1657350"/>
                <a:gd name="connsiteX0" fmla="*/ 0 w 598001"/>
                <a:gd name="connsiteY0" fmla="*/ 0 h 1742848"/>
                <a:gd name="connsiteX1" fmla="*/ 581025 w 598001"/>
                <a:gd name="connsiteY1" fmla="*/ 200025 h 1742848"/>
                <a:gd name="connsiteX2" fmla="*/ 429787 w 598001"/>
                <a:gd name="connsiteY2" fmla="*/ 1301296 h 1742848"/>
                <a:gd name="connsiteX3" fmla="*/ 463415 w 598001"/>
                <a:gd name="connsiteY3" fmla="*/ 1742848 h 174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001" h="1742848">
                  <a:moveTo>
                    <a:pt x="0" y="0"/>
                  </a:moveTo>
                  <a:cubicBezTo>
                    <a:pt x="265906" y="19050"/>
                    <a:pt x="509394" y="-16858"/>
                    <a:pt x="581025" y="200025"/>
                  </a:cubicBezTo>
                  <a:cubicBezTo>
                    <a:pt x="652656" y="416908"/>
                    <a:pt x="477412" y="1058409"/>
                    <a:pt x="429787" y="1301296"/>
                  </a:cubicBezTo>
                  <a:cubicBezTo>
                    <a:pt x="382162" y="1544184"/>
                    <a:pt x="439602" y="1692842"/>
                    <a:pt x="463415" y="1742848"/>
                  </a:cubicBezTo>
                </a:path>
              </a:pathLst>
            </a:custGeom>
            <a:noFill/>
            <a:ln w="57150" cap="flat" cmpd="sng" algn="ctr">
              <a:solidFill>
                <a:srgbClr val="ABB41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/>
                <a:ea typeface="ＭＳ Ｐゴシック"/>
                <a:cs typeface="Arial"/>
              </a:endParaRPr>
            </a:p>
          </p:txBody>
        </p:sp>
        <p:grpSp>
          <p:nvGrpSpPr>
            <p:cNvPr id="18" name="Group 152"/>
            <p:cNvGrpSpPr/>
            <p:nvPr/>
          </p:nvGrpSpPr>
          <p:grpSpPr>
            <a:xfrm>
              <a:off x="6497183" y="1381125"/>
              <a:ext cx="1503817" cy="533400"/>
              <a:chOff x="6640902" y="1295400"/>
              <a:chExt cx="1503817" cy="533400"/>
            </a:xfrm>
          </p:grpSpPr>
          <p:grpSp>
            <p:nvGrpSpPr>
              <p:cNvPr id="19" name="Group 153"/>
              <p:cNvGrpSpPr/>
              <p:nvPr/>
            </p:nvGrpSpPr>
            <p:grpSpPr>
              <a:xfrm>
                <a:off x="6640902" y="1295400"/>
                <a:ext cx="1503817" cy="533400"/>
                <a:chOff x="6640902" y="1295400"/>
                <a:chExt cx="1503817" cy="5334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6783673" y="1295400"/>
                  <a:ext cx="1095567" cy="533400"/>
                </a:xfrm>
                <a:prstGeom prst="rect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7632552" y="1295400"/>
                  <a:ext cx="512167" cy="533400"/>
                </a:xfrm>
                <a:prstGeom prst="ellipse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6766755" y="1329035"/>
                <a:ext cx="135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itchFamily="34" charset="0"/>
                    <a:ea typeface="ＭＳ Ｐゴシック" pitchFamily="34" charset="-128"/>
                    <a:cs typeface="Arial"/>
                  </a:rPr>
                  <a:t>Resolute</a:t>
                </a:r>
              </a:p>
            </p:txBody>
          </p:sp>
        </p:grpSp>
      </p:grpSp>
      <p:grpSp>
        <p:nvGrpSpPr>
          <p:cNvPr id="20" name="Group 159"/>
          <p:cNvGrpSpPr/>
          <p:nvPr/>
        </p:nvGrpSpPr>
        <p:grpSpPr>
          <a:xfrm>
            <a:off x="6477000" y="1981200"/>
            <a:ext cx="1807644" cy="2199650"/>
            <a:chOff x="6540793" y="2133600"/>
            <a:chExt cx="1807644" cy="2199650"/>
          </a:xfrm>
        </p:grpSpPr>
        <p:grpSp>
          <p:nvGrpSpPr>
            <p:cNvPr id="21" name="Group 160"/>
            <p:cNvGrpSpPr/>
            <p:nvPr/>
          </p:nvGrpSpPr>
          <p:grpSpPr>
            <a:xfrm>
              <a:off x="6540793" y="2133600"/>
              <a:ext cx="1110265" cy="533400"/>
              <a:chOff x="6640902" y="1295400"/>
              <a:chExt cx="1110265" cy="533400"/>
            </a:xfrm>
          </p:grpSpPr>
          <p:grpSp>
            <p:nvGrpSpPr>
              <p:cNvPr id="22" name="Group 162"/>
              <p:cNvGrpSpPr/>
              <p:nvPr/>
            </p:nvGrpSpPr>
            <p:grpSpPr>
              <a:xfrm>
                <a:off x="6640902" y="1295400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FBC1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Arial"/>
                  </a:endParaRPr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6766755" y="137160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itchFamily="34" charset="0"/>
                    <a:ea typeface="ＭＳ Ｐゴシック" pitchFamily="34" charset="-128"/>
                    <a:cs typeface="Arial"/>
                  </a:rPr>
                  <a:t>AGREE</a:t>
                </a: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itchFamily="34" charset="0"/>
                  <a:ea typeface="ＭＳ Ｐゴシック" pitchFamily="34" charset="-128"/>
                  <a:cs typeface="Arial"/>
                </a:endParaRPr>
              </a:p>
            </p:txBody>
          </p:sp>
        </p:grpSp>
        <p:sp>
          <p:nvSpPr>
            <p:cNvPr id="162" name="Freeform 161"/>
            <p:cNvSpPr/>
            <p:nvPr/>
          </p:nvSpPr>
          <p:spPr>
            <a:xfrm>
              <a:off x="7589076" y="2400299"/>
              <a:ext cx="759361" cy="1932951"/>
            </a:xfrm>
            <a:custGeom>
              <a:avLst/>
              <a:gdLst>
                <a:gd name="connsiteX0" fmla="*/ 0 w 586671"/>
                <a:gd name="connsiteY0" fmla="*/ 3888 h 1661238"/>
                <a:gd name="connsiteX1" fmla="*/ 581025 w 586671"/>
                <a:gd name="connsiteY1" fmla="*/ 203913 h 1661238"/>
                <a:gd name="connsiteX2" fmla="*/ 295275 w 586671"/>
                <a:gd name="connsiteY2" fmla="*/ 1318338 h 1661238"/>
                <a:gd name="connsiteX3" fmla="*/ 295275 w 586671"/>
                <a:gd name="connsiteY3" fmla="*/ 1661238 h 1661238"/>
                <a:gd name="connsiteX0" fmla="*/ 0 w 586671"/>
                <a:gd name="connsiteY0" fmla="*/ 0 h 1657350"/>
                <a:gd name="connsiteX1" fmla="*/ 581025 w 586671"/>
                <a:gd name="connsiteY1" fmla="*/ 200025 h 1657350"/>
                <a:gd name="connsiteX2" fmla="*/ 295275 w 586671"/>
                <a:gd name="connsiteY2" fmla="*/ 1314450 h 1657350"/>
                <a:gd name="connsiteX3" fmla="*/ 295275 w 586671"/>
                <a:gd name="connsiteY3" fmla="*/ 1657350 h 1657350"/>
                <a:gd name="connsiteX0" fmla="*/ 0 w 598294"/>
                <a:gd name="connsiteY0" fmla="*/ 0 h 1657350"/>
                <a:gd name="connsiteX1" fmla="*/ 581025 w 598294"/>
                <a:gd name="connsiteY1" fmla="*/ 200025 h 1657350"/>
                <a:gd name="connsiteX2" fmla="*/ 432001 w 598294"/>
                <a:gd name="connsiteY2" fmla="*/ 1287852 h 1657350"/>
                <a:gd name="connsiteX3" fmla="*/ 295275 w 598294"/>
                <a:gd name="connsiteY3" fmla="*/ 1657350 h 1657350"/>
                <a:gd name="connsiteX0" fmla="*/ 0 w 598294"/>
                <a:gd name="connsiteY0" fmla="*/ 0 h 1799205"/>
                <a:gd name="connsiteX1" fmla="*/ 581025 w 598294"/>
                <a:gd name="connsiteY1" fmla="*/ 200025 h 1799205"/>
                <a:gd name="connsiteX2" fmla="*/ 432001 w 598294"/>
                <a:gd name="connsiteY2" fmla="*/ 1287852 h 1799205"/>
                <a:gd name="connsiteX3" fmla="*/ 530746 w 598294"/>
                <a:gd name="connsiteY3" fmla="*/ 1799205 h 1799205"/>
                <a:gd name="connsiteX0" fmla="*/ 0 w 605563"/>
                <a:gd name="connsiteY0" fmla="*/ 0 h 1799205"/>
                <a:gd name="connsiteX1" fmla="*/ 581025 w 605563"/>
                <a:gd name="connsiteY1" fmla="*/ 200025 h 1799205"/>
                <a:gd name="connsiteX2" fmla="*/ 477576 w 605563"/>
                <a:gd name="connsiteY2" fmla="*/ 1287852 h 1799205"/>
                <a:gd name="connsiteX3" fmla="*/ 530746 w 605563"/>
                <a:gd name="connsiteY3" fmla="*/ 1799205 h 179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563" h="1799205">
                  <a:moveTo>
                    <a:pt x="0" y="0"/>
                  </a:moveTo>
                  <a:cubicBezTo>
                    <a:pt x="265906" y="19050"/>
                    <a:pt x="501429" y="-14617"/>
                    <a:pt x="581025" y="200025"/>
                  </a:cubicBezTo>
                  <a:cubicBezTo>
                    <a:pt x="660621" y="414667"/>
                    <a:pt x="525201" y="1044965"/>
                    <a:pt x="477576" y="1287852"/>
                  </a:cubicBezTo>
                  <a:cubicBezTo>
                    <a:pt x="429951" y="1530740"/>
                    <a:pt x="506933" y="1749199"/>
                    <a:pt x="530746" y="1799205"/>
                  </a:cubicBezTo>
                </a:path>
              </a:pathLst>
            </a:custGeom>
            <a:noFill/>
            <a:ln w="57150" cap="flat" cmpd="sng" algn="ctr">
              <a:solidFill>
                <a:srgbClr val="ABB41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/>
                <a:ea typeface="ＭＳ Ｐゴシック"/>
                <a:cs typeface="Arial"/>
              </a:endParaRPr>
            </a:p>
          </p:txBody>
        </p:sp>
      </p:grpSp>
      <p:grpSp>
        <p:nvGrpSpPr>
          <p:cNvPr id="23" name="Group 168"/>
          <p:cNvGrpSpPr/>
          <p:nvPr/>
        </p:nvGrpSpPr>
        <p:grpSpPr>
          <a:xfrm>
            <a:off x="6477000" y="2590800"/>
            <a:ext cx="1504101" cy="1590675"/>
            <a:chOff x="6387559" y="2933700"/>
            <a:chExt cx="1504101" cy="1590675"/>
          </a:xfrm>
        </p:grpSpPr>
        <p:grpSp>
          <p:nvGrpSpPr>
            <p:cNvPr id="24" name="Group 169"/>
            <p:cNvGrpSpPr/>
            <p:nvPr/>
          </p:nvGrpSpPr>
          <p:grpSpPr>
            <a:xfrm>
              <a:off x="6387559" y="2933700"/>
              <a:ext cx="1110265" cy="533400"/>
              <a:chOff x="6640902" y="1295400"/>
              <a:chExt cx="1110265" cy="533400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7239000" y="1295400"/>
                <a:ext cx="512167" cy="533400"/>
              </a:xfrm>
              <a:prstGeom prst="ellipse">
                <a:avLst/>
              </a:prstGeom>
              <a:solidFill>
                <a:srgbClr val="AFBC1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/>
                  <a:cs typeface="Arial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640902" y="1371600"/>
                <a:ext cx="142771" cy="76200"/>
              </a:xfrm>
              <a:prstGeom prst="rect">
                <a:avLst/>
              </a:prstGeom>
              <a:solidFill>
                <a:srgbClr val="AFBC1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/>
                  <a:cs typeface="Arial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648554" y="1676400"/>
                <a:ext cx="142771" cy="76200"/>
              </a:xfrm>
              <a:prstGeom prst="rect">
                <a:avLst/>
              </a:prstGeom>
              <a:solidFill>
                <a:srgbClr val="AFBC1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/>
                  <a:cs typeface="Arial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6783673" y="1295400"/>
                <a:ext cx="737505" cy="533400"/>
              </a:xfrm>
              <a:prstGeom prst="rect">
                <a:avLst/>
              </a:prstGeom>
              <a:solidFill>
                <a:srgbClr val="AFBC1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ＭＳ Ｐゴシック"/>
                    <a:cs typeface="Aharoni" panose="02010803020104030203" pitchFamily="2" charset="-79"/>
                  </a:rPr>
                  <a:t>SIM</a:t>
                </a:r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7467017" y="3180070"/>
              <a:ext cx="424643" cy="1344305"/>
            </a:xfrm>
            <a:custGeom>
              <a:avLst/>
              <a:gdLst>
                <a:gd name="connsiteX0" fmla="*/ 0 w 302886"/>
                <a:gd name="connsiteY0" fmla="*/ 0 h 866775"/>
                <a:gd name="connsiteX1" fmla="*/ 295275 w 302886"/>
                <a:gd name="connsiteY1" fmla="*/ 247650 h 866775"/>
                <a:gd name="connsiteX2" fmla="*/ 219075 w 302886"/>
                <a:gd name="connsiteY2" fmla="*/ 638175 h 866775"/>
                <a:gd name="connsiteX3" fmla="*/ 257175 w 302886"/>
                <a:gd name="connsiteY3" fmla="*/ 866775 h 866775"/>
                <a:gd name="connsiteX0" fmla="*/ 0 w 267236"/>
                <a:gd name="connsiteY0" fmla="*/ 0 h 866775"/>
                <a:gd name="connsiteX1" fmla="*/ 257175 w 267236"/>
                <a:gd name="connsiteY1" fmla="*/ 133350 h 866775"/>
                <a:gd name="connsiteX2" fmla="*/ 219075 w 267236"/>
                <a:gd name="connsiteY2" fmla="*/ 638175 h 866775"/>
                <a:gd name="connsiteX3" fmla="*/ 257175 w 267236"/>
                <a:gd name="connsiteY3" fmla="*/ 866775 h 866775"/>
                <a:gd name="connsiteX0" fmla="*/ 0 w 267236"/>
                <a:gd name="connsiteY0" fmla="*/ 594 h 867369"/>
                <a:gd name="connsiteX1" fmla="*/ 257175 w 267236"/>
                <a:gd name="connsiteY1" fmla="*/ 133944 h 867369"/>
                <a:gd name="connsiteX2" fmla="*/ 219075 w 267236"/>
                <a:gd name="connsiteY2" fmla="*/ 638769 h 867369"/>
                <a:gd name="connsiteX3" fmla="*/ 257175 w 267236"/>
                <a:gd name="connsiteY3" fmla="*/ 867369 h 867369"/>
                <a:gd name="connsiteX0" fmla="*/ 0 w 413550"/>
                <a:gd name="connsiteY0" fmla="*/ 594 h 867369"/>
                <a:gd name="connsiteX1" fmla="*/ 409575 w 413550"/>
                <a:gd name="connsiteY1" fmla="*/ 133944 h 867369"/>
                <a:gd name="connsiteX2" fmla="*/ 219075 w 413550"/>
                <a:gd name="connsiteY2" fmla="*/ 638769 h 867369"/>
                <a:gd name="connsiteX3" fmla="*/ 257175 w 413550"/>
                <a:gd name="connsiteY3" fmla="*/ 867369 h 867369"/>
                <a:gd name="connsiteX0" fmla="*/ 0 w 434273"/>
                <a:gd name="connsiteY0" fmla="*/ 1280 h 868055"/>
                <a:gd name="connsiteX1" fmla="*/ 409575 w 434273"/>
                <a:gd name="connsiteY1" fmla="*/ 134630 h 868055"/>
                <a:gd name="connsiteX2" fmla="*/ 390525 w 434273"/>
                <a:gd name="connsiteY2" fmla="*/ 791855 h 868055"/>
                <a:gd name="connsiteX3" fmla="*/ 257175 w 434273"/>
                <a:gd name="connsiteY3" fmla="*/ 868055 h 868055"/>
                <a:gd name="connsiteX0" fmla="*/ 0 w 434273"/>
                <a:gd name="connsiteY0" fmla="*/ 1280 h 1344305"/>
                <a:gd name="connsiteX1" fmla="*/ 409575 w 434273"/>
                <a:gd name="connsiteY1" fmla="*/ 134630 h 1344305"/>
                <a:gd name="connsiteX2" fmla="*/ 390525 w 434273"/>
                <a:gd name="connsiteY2" fmla="*/ 791855 h 1344305"/>
                <a:gd name="connsiteX3" fmla="*/ 400050 w 434273"/>
                <a:gd name="connsiteY3" fmla="*/ 1344305 h 1344305"/>
                <a:gd name="connsiteX0" fmla="*/ 0 w 424643"/>
                <a:gd name="connsiteY0" fmla="*/ 1280 h 1344305"/>
                <a:gd name="connsiteX1" fmla="*/ 409575 w 424643"/>
                <a:gd name="connsiteY1" fmla="*/ 134630 h 1344305"/>
                <a:gd name="connsiteX2" fmla="*/ 342900 w 424643"/>
                <a:gd name="connsiteY2" fmla="*/ 791855 h 1344305"/>
                <a:gd name="connsiteX3" fmla="*/ 400050 w 424643"/>
                <a:gd name="connsiteY3" fmla="*/ 1344305 h 134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643" h="1344305">
                  <a:moveTo>
                    <a:pt x="0" y="1280"/>
                  </a:moveTo>
                  <a:cubicBezTo>
                    <a:pt x="157956" y="-4276"/>
                    <a:pt x="352425" y="2868"/>
                    <a:pt x="409575" y="134630"/>
                  </a:cubicBezTo>
                  <a:cubicBezTo>
                    <a:pt x="466725" y="266392"/>
                    <a:pt x="342900" y="669618"/>
                    <a:pt x="342900" y="791855"/>
                  </a:cubicBezTo>
                  <a:cubicBezTo>
                    <a:pt x="342900" y="914092"/>
                    <a:pt x="377825" y="1281599"/>
                    <a:pt x="400050" y="1344305"/>
                  </a:cubicBezTo>
                </a:path>
              </a:pathLst>
            </a:custGeom>
            <a:noFill/>
            <a:ln w="57150" cap="flat" cmpd="sng" algn="ctr">
              <a:solidFill>
                <a:srgbClr val="ABB41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/>
                <a:ea typeface="ＭＳ Ｐゴシック"/>
                <a:cs typeface="Arial"/>
              </a:endParaRP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6985656" y="5747265"/>
            <a:ext cx="1701144" cy="656973"/>
          </a:xfrm>
          <a:prstGeom prst="rect">
            <a:avLst/>
          </a:prstGeom>
          <a:solidFill>
            <a:srgbClr val="AFBC1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/>
                <a:ea typeface="ＭＳ Ｐゴシック"/>
                <a:cs typeface="Arial"/>
              </a:rPr>
              <a:t>Kind/JKind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/>
                <a:ea typeface="ＭＳ Ｐゴシック"/>
                <a:cs typeface="Arial"/>
              </a:rPr>
              <a:t>Model Checker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Verdana"/>
              <a:ea typeface="ＭＳ Ｐゴシック"/>
              <a:cs typeface="Arial"/>
            </a:endParaRPr>
          </a:p>
        </p:txBody>
      </p:sp>
      <p:grpSp>
        <p:nvGrpSpPr>
          <p:cNvPr id="25" name="Group 176"/>
          <p:cNvGrpSpPr/>
          <p:nvPr/>
        </p:nvGrpSpPr>
        <p:grpSpPr>
          <a:xfrm>
            <a:off x="6477000" y="3200400"/>
            <a:ext cx="1288220" cy="1000126"/>
            <a:chOff x="6387559" y="2933700"/>
            <a:chExt cx="1288220" cy="1000126"/>
          </a:xfrm>
        </p:grpSpPr>
        <p:grpSp>
          <p:nvGrpSpPr>
            <p:cNvPr id="26" name="Group 177"/>
            <p:cNvGrpSpPr/>
            <p:nvPr/>
          </p:nvGrpSpPr>
          <p:grpSpPr>
            <a:xfrm>
              <a:off x="6387559" y="2933700"/>
              <a:ext cx="1110265" cy="533400"/>
              <a:chOff x="6640902" y="1295400"/>
              <a:chExt cx="1110265" cy="53340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7239000" y="1295400"/>
                <a:ext cx="512167" cy="533400"/>
              </a:xfrm>
              <a:prstGeom prst="ellipse">
                <a:avLst/>
              </a:prstGeom>
              <a:solidFill>
                <a:srgbClr val="AFBC1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/>
                  <a:cs typeface="Arial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6640902" y="1371600"/>
                <a:ext cx="142771" cy="76200"/>
              </a:xfrm>
              <a:prstGeom prst="rect">
                <a:avLst/>
              </a:prstGeom>
              <a:solidFill>
                <a:srgbClr val="AFBC1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/>
                  <a:cs typeface="Arial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648554" y="1676400"/>
                <a:ext cx="142771" cy="76200"/>
              </a:xfrm>
              <a:prstGeom prst="rect">
                <a:avLst/>
              </a:prstGeom>
              <a:solidFill>
                <a:srgbClr val="AFBC1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Verdana"/>
                  <a:ea typeface="ＭＳ Ｐゴシック"/>
                  <a:cs typeface="Arial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783673" y="1295400"/>
                <a:ext cx="737505" cy="533400"/>
              </a:xfrm>
              <a:prstGeom prst="rect">
                <a:avLst/>
              </a:prstGeom>
              <a:solidFill>
                <a:srgbClr val="AFBC1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ＭＳ Ｐゴシック"/>
                    <a:cs typeface="Arial"/>
                  </a:rPr>
                  <a:t>TCG</a:t>
                </a:r>
              </a:p>
            </p:txBody>
          </p:sp>
        </p:grpSp>
        <p:sp>
          <p:nvSpPr>
            <p:cNvPr id="179" name="Freeform 178"/>
            <p:cNvSpPr/>
            <p:nvPr/>
          </p:nvSpPr>
          <p:spPr>
            <a:xfrm>
              <a:off x="7467017" y="3180964"/>
              <a:ext cx="208762" cy="752862"/>
            </a:xfrm>
            <a:custGeom>
              <a:avLst/>
              <a:gdLst>
                <a:gd name="connsiteX0" fmla="*/ 0 w 302886"/>
                <a:gd name="connsiteY0" fmla="*/ 0 h 866775"/>
                <a:gd name="connsiteX1" fmla="*/ 295275 w 302886"/>
                <a:gd name="connsiteY1" fmla="*/ 247650 h 866775"/>
                <a:gd name="connsiteX2" fmla="*/ 219075 w 302886"/>
                <a:gd name="connsiteY2" fmla="*/ 638175 h 866775"/>
                <a:gd name="connsiteX3" fmla="*/ 257175 w 302886"/>
                <a:gd name="connsiteY3" fmla="*/ 866775 h 866775"/>
                <a:gd name="connsiteX0" fmla="*/ 0 w 267236"/>
                <a:gd name="connsiteY0" fmla="*/ 0 h 866775"/>
                <a:gd name="connsiteX1" fmla="*/ 257175 w 267236"/>
                <a:gd name="connsiteY1" fmla="*/ 133350 h 866775"/>
                <a:gd name="connsiteX2" fmla="*/ 219075 w 267236"/>
                <a:gd name="connsiteY2" fmla="*/ 638175 h 866775"/>
                <a:gd name="connsiteX3" fmla="*/ 257175 w 267236"/>
                <a:gd name="connsiteY3" fmla="*/ 866775 h 866775"/>
                <a:gd name="connsiteX0" fmla="*/ 0 w 267236"/>
                <a:gd name="connsiteY0" fmla="*/ 594 h 867369"/>
                <a:gd name="connsiteX1" fmla="*/ 257175 w 267236"/>
                <a:gd name="connsiteY1" fmla="*/ 133944 h 867369"/>
                <a:gd name="connsiteX2" fmla="*/ 219075 w 267236"/>
                <a:gd name="connsiteY2" fmla="*/ 638769 h 867369"/>
                <a:gd name="connsiteX3" fmla="*/ 257175 w 267236"/>
                <a:gd name="connsiteY3" fmla="*/ 867369 h 867369"/>
                <a:gd name="connsiteX0" fmla="*/ 0 w 262756"/>
                <a:gd name="connsiteY0" fmla="*/ 387 h 867162"/>
                <a:gd name="connsiteX1" fmla="*/ 257175 w 262756"/>
                <a:gd name="connsiteY1" fmla="*/ 133737 h 867162"/>
                <a:gd name="connsiteX2" fmla="*/ 183110 w 262756"/>
                <a:gd name="connsiteY2" fmla="*/ 505212 h 867162"/>
                <a:gd name="connsiteX3" fmla="*/ 257175 w 262756"/>
                <a:gd name="connsiteY3" fmla="*/ 867162 h 867162"/>
                <a:gd name="connsiteX0" fmla="*/ 0 w 262756"/>
                <a:gd name="connsiteY0" fmla="*/ 387 h 752862"/>
                <a:gd name="connsiteX1" fmla="*/ 257175 w 262756"/>
                <a:gd name="connsiteY1" fmla="*/ 133737 h 752862"/>
                <a:gd name="connsiteX2" fmla="*/ 183110 w 262756"/>
                <a:gd name="connsiteY2" fmla="*/ 505212 h 752862"/>
                <a:gd name="connsiteX3" fmla="*/ 197233 w 262756"/>
                <a:gd name="connsiteY3" fmla="*/ 752862 h 75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756" h="752862">
                  <a:moveTo>
                    <a:pt x="0" y="387"/>
                  </a:moveTo>
                  <a:cubicBezTo>
                    <a:pt x="157956" y="-5169"/>
                    <a:pt x="226657" y="49600"/>
                    <a:pt x="257175" y="133737"/>
                  </a:cubicBezTo>
                  <a:cubicBezTo>
                    <a:pt x="287693" y="217874"/>
                    <a:pt x="183110" y="382975"/>
                    <a:pt x="183110" y="505212"/>
                  </a:cubicBezTo>
                  <a:cubicBezTo>
                    <a:pt x="183110" y="627449"/>
                    <a:pt x="175008" y="690156"/>
                    <a:pt x="197233" y="752862"/>
                  </a:cubicBezTo>
                </a:path>
              </a:pathLst>
            </a:custGeom>
            <a:noFill/>
            <a:ln w="57150" cap="flat" cmpd="sng" algn="ctr">
              <a:solidFill>
                <a:srgbClr val="ABB41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/>
                <a:ea typeface="ＭＳ Ｐゴシック"/>
                <a:cs typeface="Arial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18240"/>
            <a:ext cx="1848160" cy="5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68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http://www.geemap.stat.uiowa.edu/University_of_Iow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30" y="2170176"/>
            <a:ext cx="1219200" cy="72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F1AAB-BFBA-4F53-B587-234CB35509C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8076" y="1563798"/>
            <a:ext cx="5301474" cy="3810000"/>
          </a:xfrm>
          <a:noFill/>
        </p:spPr>
        <p:txBody>
          <a:bodyPr/>
          <a:lstStyle/>
          <a:p>
            <a:r>
              <a:rPr lang="en-US" altLang="en-US" sz="1400" dirty="0" smtClean="0"/>
              <a:t>Compositional verification tool for analysis of AADL system models</a:t>
            </a:r>
          </a:p>
          <a:p>
            <a:r>
              <a:rPr lang="en-US" altLang="en-US" sz="1400" dirty="0" smtClean="0"/>
              <a:t>AGREE: Assume-Guarantee Reasoning Environment</a:t>
            </a:r>
          </a:p>
          <a:p>
            <a:r>
              <a:rPr lang="en-US" altLang="en-US" sz="1400" dirty="0" smtClean="0"/>
              <a:t>Focus on system safety properties</a:t>
            </a:r>
          </a:p>
          <a:p>
            <a:r>
              <a:rPr lang="en-US" altLang="en-US" sz="1400" dirty="0" smtClean="0"/>
              <a:t>Compositional approach scales model checking to larger systems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757238" y="868363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Compositional Verification of Critical Systems</a:t>
            </a: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Verdana" pitchFamily="34" charset="0"/>
            </a:endParaRPr>
          </a:p>
        </p:txBody>
      </p:sp>
      <p:pic>
        <p:nvPicPr>
          <p:cNvPr id="5" name="Picture 6" descr="http://upload.wikimedia.org/wikipedia/commons/thumb/e/e5/NASA_logo.svg/290px-NASA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30" y="1371600"/>
            <a:ext cx="1306570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6"/>
          <p:cNvGrpSpPr/>
          <p:nvPr/>
        </p:nvGrpSpPr>
        <p:grpSpPr>
          <a:xfrm>
            <a:off x="1058541" y="4131785"/>
            <a:ext cx="3973458" cy="1771543"/>
            <a:chOff x="4038600" y="3886200"/>
            <a:chExt cx="4800601" cy="2140321"/>
          </a:xfrm>
        </p:grpSpPr>
        <p:sp>
          <p:nvSpPr>
            <p:cNvPr id="10" name="Rectangle 9"/>
            <p:cNvSpPr/>
            <p:nvPr/>
          </p:nvSpPr>
          <p:spPr>
            <a:xfrm>
              <a:off x="4038600" y="3886200"/>
              <a:ext cx="4800600" cy="21336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cxnSp>
          <p:nvCxnSpPr>
            <p:cNvPr id="11" name="Straight Connector 10"/>
            <p:cNvCxnSpPr>
              <a:stCxn id="24" idx="0"/>
              <a:endCxn id="33" idx="3"/>
            </p:cNvCxnSpPr>
            <p:nvPr/>
          </p:nvCxnSpPr>
          <p:spPr>
            <a:xfrm>
              <a:off x="4090988" y="4279900"/>
              <a:ext cx="357187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34"/>
            <p:cNvCxnSpPr>
              <a:stCxn id="34" idx="0"/>
              <a:endCxn id="30" idx="3"/>
            </p:cNvCxnSpPr>
            <p:nvPr/>
          </p:nvCxnSpPr>
          <p:spPr>
            <a:xfrm>
              <a:off x="5562601" y="4283075"/>
              <a:ext cx="333375" cy="112553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36"/>
            <p:cNvCxnSpPr>
              <a:stCxn id="31" idx="0"/>
              <a:endCxn id="26" idx="3"/>
            </p:cNvCxnSpPr>
            <p:nvPr/>
          </p:nvCxnSpPr>
          <p:spPr>
            <a:xfrm flipV="1">
              <a:off x="7010401" y="4487069"/>
              <a:ext cx="380999" cy="92154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4" idx="0"/>
              <a:endCxn id="27" idx="3"/>
            </p:cNvCxnSpPr>
            <p:nvPr/>
          </p:nvCxnSpPr>
          <p:spPr>
            <a:xfrm flipV="1">
              <a:off x="5562601" y="4282283"/>
              <a:ext cx="1828799" cy="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8" idx="0"/>
              <a:endCxn id="19" idx="3"/>
            </p:cNvCxnSpPr>
            <p:nvPr/>
          </p:nvCxnSpPr>
          <p:spPr>
            <a:xfrm>
              <a:off x="8504238" y="4384675"/>
              <a:ext cx="2825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15"/>
            <p:cNvGrpSpPr/>
            <p:nvPr/>
          </p:nvGrpSpPr>
          <p:grpSpPr>
            <a:xfrm>
              <a:off x="4448175" y="3975100"/>
              <a:ext cx="1114425" cy="614363"/>
              <a:chOff x="3800475" y="4076700"/>
              <a:chExt cx="1114425" cy="614363"/>
            </a:xfrm>
          </p:grpSpPr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3800475" y="4076700"/>
                <a:ext cx="1114425" cy="6143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385D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1600" b="1" dirty="0">
                    <a:solidFill>
                      <a:srgbClr val="FFFFFF"/>
                    </a:solidFill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33" name="Isosceles Triangle 32"/>
              <p:cNvSpPr>
                <a:spLocks noChangeArrowheads="1"/>
              </p:cNvSpPr>
              <p:nvPr/>
            </p:nvSpPr>
            <p:spPr bwMode="auto">
              <a:xfrm rot="5400000">
                <a:off x="3801269" y="4358481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" name="Isosceles Triangle 33"/>
              <p:cNvSpPr>
                <a:spLocks noChangeArrowheads="1"/>
              </p:cNvSpPr>
              <p:nvPr/>
            </p:nvSpPr>
            <p:spPr bwMode="auto">
              <a:xfrm rot="5400000">
                <a:off x="4862513" y="4357687"/>
                <a:ext cx="50800" cy="53975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7" name="Group 16"/>
            <p:cNvGrpSpPr/>
            <p:nvPr/>
          </p:nvGrpSpPr>
          <p:grpSpPr>
            <a:xfrm>
              <a:off x="5884862" y="5075238"/>
              <a:ext cx="1125538" cy="614362"/>
              <a:chOff x="5486400" y="5075238"/>
              <a:chExt cx="1125538" cy="614362"/>
            </a:xfrm>
          </p:grpSpPr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5486400" y="5075238"/>
                <a:ext cx="1114425" cy="6143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385D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1600" b="1" dirty="0">
                    <a:solidFill>
                      <a:srgbClr val="FFFFFF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30" name="Isosceles Triangle 29"/>
              <p:cNvSpPr>
                <a:spLocks noChangeArrowheads="1"/>
              </p:cNvSpPr>
              <p:nvPr/>
            </p:nvSpPr>
            <p:spPr bwMode="auto">
              <a:xfrm rot="5400000">
                <a:off x="5498307" y="5382419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1" name="Isosceles Triangle 30"/>
              <p:cNvSpPr>
                <a:spLocks noChangeArrowheads="1"/>
              </p:cNvSpPr>
              <p:nvPr/>
            </p:nvSpPr>
            <p:spPr bwMode="auto">
              <a:xfrm rot="5400000">
                <a:off x="6559551" y="5381625"/>
                <a:ext cx="50800" cy="53975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8" name="Group 17"/>
            <p:cNvGrpSpPr/>
            <p:nvPr/>
          </p:nvGrpSpPr>
          <p:grpSpPr>
            <a:xfrm>
              <a:off x="7391400" y="4051300"/>
              <a:ext cx="1112838" cy="614363"/>
              <a:chOff x="7248525" y="4051300"/>
              <a:chExt cx="1112838" cy="614363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7248525" y="4051300"/>
                <a:ext cx="1112838" cy="6143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385D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1600" b="1" dirty="0">
                    <a:solidFill>
                      <a:srgbClr val="FFFFFF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26" name="Isosceles Triangle 25"/>
              <p:cNvSpPr>
                <a:spLocks noChangeArrowheads="1"/>
              </p:cNvSpPr>
              <p:nvPr/>
            </p:nvSpPr>
            <p:spPr bwMode="auto">
              <a:xfrm rot="5400000">
                <a:off x="7248525" y="4460875"/>
                <a:ext cx="52388" cy="5238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7" name="Isosceles Triangle 26"/>
              <p:cNvSpPr>
                <a:spLocks noChangeArrowheads="1"/>
              </p:cNvSpPr>
              <p:nvPr/>
            </p:nvSpPr>
            <p:spPr bwMode="auto">
              <a:xfrm rot="5400000">
                <a:off x="7248525" y="4256088"/>
                <a:ext cx="52387" cy="5238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28" name="Isosceles Triangle 27"/>
              <p:cNvSpPr>
                <a:spLocks noChangeArrowheads="1"/>
              </p:cNvSpPr>
              <p:nvPr/>
            </p:nvSpPr>
            <p:spPr bwMode="auto">
              <a:xfrm rot="5400000">
                <a:off x="8309769" y="4358481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lt1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9" name="Isosceles Triangle 18"/>
            <p:cNvSpPr>
              <a:spLocks noChangeArrowheads="1"/>
            </p:cNvSpPr>
            <p:nvPr/>
          </p:nvSpPr>
          <p:spPr bwMode="auto">
            <a:xfrm rot="5400000">
              <a:off x="8787607" y="4358481"/>
              <a:ext cx="50800" cy="5238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20" name="TextBox 43"/>
            <p:cNvSpPr txBox="1">
              <a:spLocks noChangeArrowheads="1"/>
            </p:cNvSpPr>
            <p:nvPr/>
          </p:nvSpPr>
          <p:spPr bwMode="auto">
            <a:xfrm>
              <a:off x="4227513" y="4571999"/>
              <a:ext cx="1639889" cy="37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700" dirty="0">
                  <a:latin typeface="Calibri" pitchFamily="34" charset="0"/>
                </a:rPr>
                <a:t>Assumption: Input &lt; 20</a:t>
              </a:r>
            </a:p>
            <a:p>
              <a:r>
                <a:rPr lang="en-US" sz="700" dirty="0">
                  <a:latin typeface="Calibri" pitchFamily="34" charset="0"/>
                </a:rPr>
                <a:t>Guarantee: Output &lt; 2*Input</a:t>
              </a:r>
            </a:p>
          </p:txBody>
        </p:sp>
        <p:sp>
          <p:nvSpPr>
            <p:cNvPr id="21" name="TextBox 44"/>
            <p:cNvSpPr txBox="1">
              <a:spLocks noChangeArrowheads="1"/>
            </p:cNvSpPr>
            <p:nvPr/>
          </p:nvSpPr>
          <p:spPr bwMode="auto">
            <a:xfrm>
              <a:off x="5724523" y="5654675"/>
              <a:ext cx="1743075" cy="37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700" dirty="0">
                  <a:latin typeface="Calibri" pitchFamily="34" charset="0"/>
                </a:rPr>
                <a:t>Assumption: Input &lt; 20</a:t>
              </a:r>
            </a:p>
            <a:p>
              <a:r>
                <a:rPr lang="en-US" sz="700" dirty="0">
                  <a:latin typeface="Calibri" pitchFamily="34" charset="0"/>
                </a:rPr>
                <a:t>Guarantee: Output &lt; Input + 15</a:t>
              </a:r>
            </a:p>
          </p:txBody>
        </p:sp>
        <p:sp>
          <p:nvSpPr>
            <p:cNvPr id="22" name="TextBox 45"/>
            <p:cNvSpPr txBox="1">
              <a:spLocks noChangeArrowheads="1"/>
            </p:cNvSpPr>
            <p:nvPr/>
          </p:nvSpPr>
          <p:spPr bwMode="auto">
            <a:xfrm>
              <a:off x="7300913" y="4648200"/>
              <a:ext cx="1538287" cy="50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700" dirty="0">
                  <a:latin typeface="Calibri" pitchFamily="34" charset="0"/>
                </a:rPr>
                <a:t>Assumption: none</a:t>
              </a:r>
            </a:p>
            <a:p>
              <a:r>
                <a:rPr lang="en-US" sz="700" dirty="0">
                  <a:latin typeface="Calibri" pitchFamily="34" charset="0"/>
                </a:rPr>
                <a:t>Guarantee: Output = Input1 + Input2</a:t>
              </a:r>
            </a:p>
          </p:txBody>
        </p:sp>
        <p:sp>
          <p:nvSpPr>
            <p:cNvPr id="23" name="TextBox 46"/>
            <p:cNvSpPr txBox="1">
              <a:spLocks noChangeArrowheads="1"/>
            </p:cNvSpPr>
            <p:nvPr/>
          </p:nvSpPr>
          <p:spPr bwMode="auto">
            <a:xfrm>
              <a:off x="7443790" y="5650467"/>
              <a:ext cx="1395411" cy="37184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700" dirty="0">
                  <a:latin typeface="Calibri" pitchFamily="34" charset="0"/>
                </a:rPr>
                <a:t>Assumption: Input &lt; 10</a:t>
              </a:r>
            </a:p>
            <a:p>
              <a:r>
                <a:rPr lang="en-US" sz="700" dirty="0">
                  <a:latin typeface="Calibri" pitchFamily="34" charset="0"/>
                </a:rPr>
                <a:t>Guarantee: Output &lt; 50</a:t>
              </a:r>
            </a:p>
          </p:txBody>
        </p:sp>
        <p:sp>
          <p:nvSpPr>
            <p:cNvPr id="24" name="Isosceles Triangle 17"/>
            <p:cNvSpPr>
              <a:spLocks noChangeArrowheads="1"/>
            </p:cNvSpPr>
            <p:nvPr/>
          </p:nvSpPr>
          <p:spPr bwMode="auto">
            <a:xfrm rot="5400000">
              <a:off x="4039394" y="4253706"/>
              <a:ext cx="50800" cy="5238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9" name="Group 1"/>
          <p:cNvGrpSpPr/>
          <p:nvPr/>
        </p:nvGrpSpPr>
        <p:grpSpPr>
          <a:xfrm>
            <a:off x="5589511" y="3876422"/>
            <a:ext cx="3276637" cy="2265576"/>
            <a:chOff x="2145684" y="1306945"/>
            <a:chExt cx="4611948" cy="3188855"/>
          </a:xfrm>
        </p:grpSpPr>
        <p:grpSp>
          <p:nvGrpSpPr>
            <p:cNvPr id="16" name="Group 34"/>
            <p:cNvGrpSpPr/>
            <p:nvPr/>
          </p:nvGrpSpPr>
          <p:grpSpPr>
            <a:xfrm flipH="1">
              <a:off x="3200400" y="3152217"/>
              <a:ext cx="2590800" cy="855847"/>
              <a:chOff x="3333844" y="3295554"/>
              <a:chExt cx="2590800" cy="85584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3755871" y="3299408"/>
                <a:ext cx="2168773" cy="762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miter lim="800000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3581400" y="3299408"/>
                <a:ext cx="1438324" cy="76200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miter lim="800000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3457616" y="3299408"/>
                <a:ext cx="682370" cy="7620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miter lim="800000"/>
                <a:tailEnd type="none"/>
              </a:ln>
              <a:effectLst>
                <a:outerShdw blurRad="40000" dist="20000" dir="5400000" rotWithShape="0">
                  <a:srgbClr val="3366FF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3333844" y="3295554"/>
                <a:ext cx="0" cy="8558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miter lim="800000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/>
            <p:cNvCxnSpPr/>
            <p:nvPr/>
          </p:nvCxnSpPr>
          <p:spPr>
            <a:xfrm flipH="1" flipV="1">
              <a:off x="3603471" y="3147008"/>
              <a:ext cx="2168773" cy="762000"/>
            </a:xfrm>
            <a:prstGeom prst="straightConnector1">
              <a:avLst/>
            </a:prstGeom>
            <a:ln>
              <a:solidFill>
                <a:srgbClr val="0000FF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3429000" y="3147008"/>
              <a:ext cx="1438324" cy="762002"/>
            </a:xfrm>
            <a:prstGeom prst="straightConnector1">
              <a:avLst/>
            </a:prstGeom>
            <a:ln>
              <a:solidFill>
                <a:srgbClr val="0000FF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305216" y="3147008"/>
              <a:ext cx="682370" cy="762001"/>
            </a:xfrm>
            <a:prstGeom prst="straightConnector1">
              <a:avLst/>
            </a:prstGeom>
            <a:ln>
              <a:solidFill>
                <a:srgbClr val="0000FF"/>
              </a:solidFill>
              <a:miter lim="800000"/>
              <a:tailEnd type="none"/>
            </a:ln>
            <a:effectLst>
              <a:outerShdw blurRad="40000" dist="20000" dir="5400000" rotWithShape="0">
                <a:srgbClr val="3366FF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181444" y="3143154"/>
              <a:ext cx="0" cy="855847"/>
            </a:xfrm>
            <a:prstGeom prst="straightConnector1">
              <a:avLst/>
            </a:prstGeom>
            <a:ln>
              <a:solidFill>
                <a:srgbClr val="0000FF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3276600" y="1306945"/>
              <a:ext cx="1130916" cy="392263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FCC</a:t>
              </a:r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495800" y="1306945"/>
              <a:ext cx="1130916" cy="392263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FCC</a:t>
              </a:r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145684" y="1828800"/>
              <a:ext cx="1130916" cy="392263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FCC</a:t>
              </a:r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626716" y="1837961"/>
              <a:ext cx="1130916" cy="392263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FCC</a:t>
              </a:r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934678" y="3847300"/>
              <a:ext cx="597516" cy="648500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DaC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745884" y="3845499"/>
              <a:ext cx="597516" cy="648500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DaC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572000" y="3847300"/>
              <a:ext cx="597516" cy="648500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DaC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410200" y="3845499"/>
              <a:ext cx="597516" cy="648500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DaC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276600" y="1981200"/>
              <a:ext cx="1784658" cy="762000"/>
            </a:xfrm>
            <a:prstGeom prst="straightConnector1">
              <a:avLst/>
            </a:prstGeom>
            <a:ln>
              <a:solidFill>
                <a:srgbClr val="FF0000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603471" y="1699208"/>
              <a:ext cx="1578129" cy="887917"/>
            </a:xfrm>
            <a:prstGeom prst="straightConnector1">
              <a:avLst/>
            </a:prstGeom>
            <a:ln>
              <a:solidFill>
                <a:srgbClr val="FF0000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257800" y="1699208"/>
              <a:ext cx="152400" cy="887917"/>
            </a:xfrm>
            <a:prstGeom prst="straightConnector1">
              <a:avLst/>
            </a:prstGeom>
            <a:ln>
              <a:solidFill>
                <a:srgbClr val="FF0000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5626716" y="2221063"/>
              <a:ext cx="240684" cy="366062"/>
            </a:xfrm>
            <a:prstGeom prst="straightConnector1">
              <a:avLst/>
            </a:prstGeom>
            <a:ln>
              <a:solidFill>
                <a:srgbClr val="FF0000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3835186" y="1977346"/>
              <a:ext cx="1784658" cy="762000"/>
            </a:xfrm>
            <a:prstGeom prst="straightConnector1">
              <a:avLst/>
            </a:prstGeom>
            <a:ln>
              <a:solidFill>
                <a:srgbClr val="0000FF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714844" y="1695354"/>
              <a:ext cx="1578129" cy="887917"/>
            </a:xfrm>
            <a:prstGeom prst="straightConnector1">
              <a:avLst/>
            </a:prstGeom>
            <a:ln>
              <a:solidFill>
                <a:srgbClr val="0000FF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86244" y="1695354"/>
              <a:ext cx="152400" cy="887917"/>
            </a:xfrm>
            <a:prstGeom prst="straightConnector1">
              <a:avLst/>
            </a:prstGeom>
            <a:ln>
              <a:solidFill>
                <a:srgbClr val="0000FF"/>
              </a:solidFill>
              <a:miter lim="800000"/>
              <a:tailEnd type="none"/>
            </a:ln>
            <a:effectLst>
              <a:outerShdw blurRad="40000" dist="20000" dir="5400000" rotWithShape="0">
                <a:srgbClr val="3366FF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029044" y="2217209"/>
              <a:ext cx="240684" cy="366062"/>
            </a:xfrm>
            <a:prstGeom prst="straightConnector1">
              <a:avLst/>
            </a:prstGeom>
            <a:ln>
              <a:solidFill>
                <a:srgbClr val="0000FF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5061258" y="2438400"/>
              <a:ext cx="1130916" cy="800900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AFDX </a:t>
              </a:r>
              <a:r>
                <a:rPr lang="en-US" sz="1000" dirty="0" smtClean="0">
                  <a:latin typeface="Arial"/>
                  <a:cs typeface="Arial"/>
                </a:rPr>
                <a:t>or</a:t>
              </a:r>
            </a:p>
            <a:p>
              <a:pPr algn="ctr">
                <a:defRPr/>
              </a:pPr>
              <a:r>
                <a:rPr lang="en-US" sz="1000" b="1" dirty="0" smtClean="0">
                  <a:latin typeface="Arial"/>
                  <a:cs typeface="Arial"/>
                </a:rPr>
                <a:t>TTE</a:t>
              </a:r>
            </a:p>
            <a:p>
              <a:pPr algn="ctr">
                <a:defRPr/>
              </a:pPr>
              <a:r>
                <a:rPr lang="en-US" sz="1000" b="1" dirty="0" smtClean="0">
                  <a:latin typeface="Arial"/>
                  <a:cs typeface="Arial"/>
                </a:rPr>
                <a:t>Switch</a:t>
              </a:r>
              <a:endParaRPr lang="en-US" sz="1100" b="1" dirty="0" smtClean="0">
                <a:latin typeface="Arial"/>
                <a:cs typeface="Arial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2755284" y="2438400"/>
              <a:ext cx="1130916" cy="800900"/>
            </a:xfrm>
            <a:custGeom>
              <a:avLst/>
              <a:gdLst>
                <a:gd name="connsiteX0" fmla="*/ 0 w 839799"/>
                <a:gd name="connsiteY0" fmla="*/ 647038 h 647038"/>
                <a:gd name="connsiteX1" fmla="*/ 839799 w 839799"/>
                <a:gd name="connsiteY1" fmla="*/ 647038 h 647038"/>
                <a:gd name="connsiteX2" fmla="*/ 839799 w 839799"/>
                <a:gd name="connsiteY2" fmla="*/ 0 h 647038"/>
                <a:gd name="connsiteX3" fmla="*/ 0 w 839799"/>
                <a:gd name="connsiteY3" fmla="*/ 0 h 647038"/>
                <a:gd name="connsiteX4" fmla="*/ 0 w 839799"/>
                <a:gd name="connsiteY4" fmla="*/ 647038 h 64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99" h="647038">
                  <a:moveTo>
                    <a:pt x="0" y="647038"/>
                  </a:moveTo>
                  <a:lnTo>
                    <a:pt x="839799" y="647038"/>
                  </a:lnTo>
                  <a:lnTo>
                    <a:pt x="839799" y="0"/>
                  </a:lnTo>
                  <a:lnTo>
                    <a:pt x="0" y="0"/>
                  </a:lnTo>
                  <a:lnTo>
                    <a:pt x="0" y="647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b="1" dirty="0" smtClean="0">
                  <a:latin typeface="Arial"/>
                  <a:cs typeface="Arial"/>
                </a:rPr>
                <a:t>AFDX </a:t>
              </a:r>
              <a:r>
                <a:rPr lang="en-US" sz="1000" dirty="0" smtClean="0">
                  <a:latin typeface="Arial"/>
                  <a:cs typeface="Arial"/>
                </a:rPr>
                <a:t>or</a:t>
              </a:r>
            </a:p>
            <a:p>
              <a:pPr algn="ctr">
                <a:defRPr/>
              </a:pPr>
              <a:r>
                <a:rPr lang="en-US" sz="1000" b="1" dirty="0" smtClean="0">
                  <a:latin typeface="Arial"/>
                  <a:cs typeface="Arial"/>
                </a:rPr>
                <a:t>TTE</a:t>
              </a:r>
            </a:p>
            <a:p>
              <a:pPr algn="ctr">
                <a:defRPr/>
              </a:pPr>
              <a:r>
                <a:rPr lang="en-US" sz="1000" b="1" dirty="0" smtClean="0">
                  <a:latin typeface="Arial"/>
                  <a:cs typeface="Arial"/>
                </a:rPr>
                <a:t>Switch</a:t>
              </a:r>
              <a:endParaRPr lang="en-US" sz="1100" b="1" dirty="0" smtClean="0">
                <a:latin typeface="Arial"/>
                <a:cs typeface="Arial"/>
              </a:endParaRPr>
            </a:p>
          </p:txBody>
        </p:sp>
      </p:grpSp>
      <p:pic>
        <p:nvPicPr>
          <p:cNvPr id="63" name="Picture 7" descr="C:\Documents and Settings\ddcofer\My Documents\Projects\hacms\logos\UMN-v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30" y="1752600"/>
            <a:ext cx="952500" cy="62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81600" y="3200400"/>
            <a:ext cx="3657600" cy="533400"/>
          </a:xfrm>
          <a:prstGeom prst="rect">
            <a:avLst/>
          </a:prstGeom>
          <a:solidFill>
            <a:srgbClr val="869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Example system: Quad-redundant flight control system provided by NASA</a:t>
            </a:r>
            <a:endParaRPr lang="en-US" sz="1200" b="1" dirty="0"/>
          </a:p>
        </p:txBody>
      </p:sp>
      <p:sp>
        <p:nvSpPr>
          <p:cNvPr id="9217" name="Circular Arrow 9216"/>
          <p:cNvSpPr/>
          <p:nvPr/>
        </p:nvSpPr>
        <p:spPr>
          <a:xfrm rot="15419931" flipH="1">
            <a:off x="5834682" y="3083091"/>
            <a:ext cx="1116616" cy="1116616"/>
          </a:xfrm>
          <a:prstGeom prst="circularArrow">
            <a:avLst>
              <a:gd name="adj1" fmla="val 10171"/>
              <a:gd name="adj2" fmla="val 1142319"/>
              <a:gd name="adj3" fmla="val 18623744"/>
              <a:gd name="adj4" fmla="val 15645266"/>
              <a:gd name="adj5" fmla="val 13600"/>
            </a:avLst>
          </a:prstGeom>
          <a:solidFill>
            <a:srgbClr val="869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7200" y="3733800"/>
            <a:ext cx="5132311" cy="240819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181600" y="3200400"/>
            <a:ext cx="3962400" cy="315595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18240"/>
            <a:ext cx="1848160" cy="5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8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6"/>
          <a:stretch/>
        </p:blipFill>
        <p:spPr bwMode="auto">
          <a:xfrm>
            <a:off x="4947095" y="4850759"/>
            <a:ext cx="1987105" cy="16802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717423"/>
            <a:ext cx="4648200" cy="4759577"/>
          </a:xfrm>
        </p:spPr>
        <p:txBody>
          <a:bodyPr/>
          <a:lstStyle/>
          <a:p>
            <a:r>
              <a:rPr lang="en-US" dirty="0"/>
              <a:t>Each component has a contract consisting of assumptions and guarantees</a:t>
            </a:r>
          </a:p>
          <a:p>
            <a:pPr lvl="1"/>
            <a:r>
              <a:rPr lang="en-US" dirty="0"/>
              <a:t>Assumptions: Constraints over what a component expects </a:t>
            </a:r>
            <a:r>
              <a:rPr lang="en-US" dirty="0" smtClean="0"/>
              <a:t>from </a:t>
            </a:r>
            <a:r>
              <a:rPr lang="en-US" dirty="0"/>
              <a:t>its environment</a:t>
            </a:r>
          </a:p>
          <a:p>
            <a:pPr lvl="1"/>
            <a:r>
              <a:rPr lang="en-US" dirty="0"/>
              <a:t>Guarantees: Constraints over how a component behaves in response to its </a:t>
            </a:r>
            <a:r>
              <a:rPr lang="en-US" dirty="0" smtClean="0"/>
              <a:t>environment (requirements)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AGREE:</a:t>
            </a:r>
            <a:br>
              <a:rPr lang="en-US" dirty="0" smtClean="0"/>
            </a:br>
            <a:r>
              <a:rPr lang="en-US" sz="2000" dirty="0" smtClean="0"/>
              <a:t>Assume Guarantee</a:t>
            </a:r>
            <a:br>
              <a:rPr lang="en-US" sz="2000" dirty="0" smtClean="0"/>
            </a:br>
            <a:r>
              <a:rPr lang="en-US" sz="2000" dirty="0" smtClean="0"/>
              <a:t>Reasoning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800" y="2432304"/>
            <a:ext cx="23622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6324600" y="2737104"/>
            <a:ext cx="952500" cy="5334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7200900" y="2737104"/>
            <a:ext cx="952500" cy="5334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lowchart: Data 7"/>
          <p:cNvSpPr/>
          <p:nvPr/>
        </p:nvSpPr>
        <p:spPr>
          <a:xfrm>
            <a:off x="6172200" y="3733800"/>
            <a:ext cx="1905000" cy="768096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6362700" y="3962400"/>
            <a:ext cx="723900" cy="3048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7086600" y="3962400"/>
            <a:ext cx="723900" cy="3048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3514" r="8140" b="15359"/>
          <a:stretch/>
        </p:blipFill>
        <p:spPr bwMode="auto">
          <a:xfrm>
            <a:off x="7010400" y="4817685"/>
            <a:ext cx="1828800" cy="17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5945495" y="609600"/>
            <a:ext cx="2735861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0725" y="838200"/>
            <a:ext cx="839675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48550" y="762000"/>
            <a:ext cx="839675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57287" y="1447800"/>
            <a:ext cx="839675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313425" y="1905000"/>
            <a:ext cx="363725" cy="5273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7313425" y="3206496"/>
            <a:ext cx="363725" cy="5273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283352">
            <a:off x="6297084" y="4157770"/>
            <a:ext cx="363725" cy="678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20253590">
            <a:off x="7445405" y="4128815"/>
            <a:ext cx="363725" cy="678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5648325" y="600075"/>
            <a:ext cx="219075" cy="3876675"/>
          </a:xfrm>
          <a:custGeom>
            <a:avLst/>
            <a:gdLst>
              <a:gd name="connsiteX0" fmla="*/ 219075 w 219075"/>
              <a:gd name="connsiteY0" fmla="*/ 0 h 3876675"/>
              <a:gd name="connsiteX1" fmla="*/ 0 w 219075"/>
              <a:gd name="connsiteY1" fmla="*/ 0 h 3876675"/>
              <a:gd name="connsiteX2" fmla="*/ 9525 w 219075"/>
              <a:gd name="connsiteY2" fmla="*/ 3876675 h 3876675"/>
              <a:gd name="connsiteX3" fmla="*/ 200025 w 219075"/>
              <a:gd name="connsiteY3" fmla="*/ 3876675 h 387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" h="3876675">
                <a:moveTo>
                  <a:pt x="219075" y="0"/>
                </a:moveTo>
                <a:lnTo>
                  <a:pt x="0" y="0"/>
                </a:lnTo>
                <a:lnTo>
                  <a:pt x="9525" y="3876675"/>
                </a:lnTo>
                <a:lnTo>
                  <a:pt x="200025" y="3876675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452451" y="2286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AGREE analysis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3640086" y="5400378"/>
            <a:ext cx="1890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Implementation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14514" y="81691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accent1"/>
                </a:solidFill>
                <a:latin typeface="+mn-lt"/>
              </a:rPr>
              <a:t>contract</a:t>
            </a:r>
            <a:endParaRPr lang="en-US" sz="9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08352" y="76200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accent1"/>
                </a:solidFill>
                <a:latin typeface="+mn-lt"/>
              </a:rPr>
              <a:t>contract</a:t>
            </a:r>
            <a:endParaRPr lang="en-US" sz="9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8515" y="144780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accent1"/>
                </a:solidFill>
                <a:latin typeface="+mn-lt"/>
              </a:rPr>
              <a:t>contract</a:t>
            </a:r>
            <a:endParaRPr lang="en-US" sz="9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7000" y="273487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accent1"/>
                </a:solidFill>
                <a:latin typeface="+mn-lt"/>
              </a:rPr>
              <a:t>contract</a:t>
            </a:r>
            <a:endParaRPr lang="en-US" sz="9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65083" y="2747826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accent1"/>
                </a:solidFill>
                <a:latin typeface="+mn-lt"/>
              </a:rPr>
              <a:t>contract</a:t>
            </a:r>
            <a:endParaRPr lang="en-US" sz="9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3231" y="3943910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  <a:latin typeface="+mn-lt"/>
              </a:rPr>
              <a:t>contract</a:t>
            </a:r>
            <a:endParaRPr lang="en-US" sz="8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34225" y="3943910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accent1"/>
                </a:solidFill>
                <a:latin typeface="+mn-lt"/>
              </a:rPr>
              <a:t>contract</a:t>
            </a:r>
            <a:endParaRPr lang="en-US" sz="8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10542"/>
            <a:ext cx="1986699" cy="438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72200"/>
            <a:ext cx="66678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949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C_standard_grey">
  <a:themeElements>
    <a:clrScheme name="RC_standard_grey 2">
      <a:dk1>
        <a:srgbClr val="000000"/>
      </a:dk1>
      <a:lt1>
        <a:srgbClr val="FFFFFF"/>
      </a:lt1>
      <a:dk2>
        <a:srgbClr val="D39100"/>
      </a:dk2>
      <a:lt2>
        <a:srgbClr val="F8F8F8"/>
      </a:lt2>
      <a:accent1>
        <a:srgbClr val="ABB41D"/>
      </a:accent1>
      <a:accent2>
        <a:srgbClr val="4A5F1D"/>
      </a:accent2>
      <a:accent3>
        <a:srgbClr val="FFFFFF"/>
      </a:accent3>
      <a:accent4>
        <a:srgbClr val="000000"/>
      </a:accent4>
      <a:accent5>
        <a:srgbClr val="D2D6AB"/>
      </a:accent5>
      <a:accent6>
        <a:srgbClr val="425519"/>
      </a:accent6>
      <a:hlink>
        <a:srgbClr val="63B5E8"/>
      </a:hlink>
      <a:folHlink>
        <a:srgbClr val="0068C6"/>
      </a:folHlink>
    </a:clrScheme>
    <a:fontScheme name="RC_standard_grey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C_standard_grey 1">
        <a:dk1>
          <a:srgbClr val="000000"/>
        </a:dk1>
        <a:lt1>
          <a:srgbClr val="FFFFFF"/>
        </a:lt1>
        <a:dk2>
          <a:srgbClr val="D39100"/>
        </a:dk2>
        <a:lt2>
          <a:srgbClr val="F8F8F8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_standard_grey 2">
        <a:dk1>
          <a:srgbClr val="000000"/>
        </a:dk1>
        <a:lt1>
          <a:srgbClr val="FFFFFF"/>
        </a:lt1>
        <a:dk2>
          <a:srgbClr val="D39100"/>
        </a:dk2>
        <a:lt2>
          <a:srgbClr val="F8F8F8"/>
        </a:lt2>
        <a:accent1>
          <a:srgbClr val="ABB41D"/>
        </a:accent1>
        <a:accent2>
          <a:srgbClr val="4A5F1D"/>
        </a:accent2>
        <a:accent3>
          <a:srgbClr val="FFFFFF"/>
        </a:accent3>
        <a:accent4>
          <a:srgbClr val="000000"/>
        </a:accent4>
        <a:accent5>
          <a:srgbClr val="D2D6AB"/>
        </a:accent5>
        <a:accent6>
          <a:srgbClr val="425519"/>
        </a:accent6>
        <a:hlink>
          <a:srgbClr val="63B5E8"/>
        </a:hlink>
        <a:folHlink>
          <a:srgbClr val="0068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C_presentation_terra_cotta">
  <a:themeElements>
    <a:clrScheme name="Custom 3">
      <a:dk1>
        <a:srgbClr val="000000"/>
      </a:dk1>
      <a:lt1>
        <a:srgbClr val="F8F8F8"/>
      </a:lt1>
      <a:dk2>
        <a:srgbClr val="F8F8F8"/>
      </a:dk2>
      <a:lt2>
        <a:srgbClr val="F8F8F8"/>
      </a:lt2>
      <a:accent1>
        <a:srgbClr val="E4551F"/>
      </a:accent1>
      <a:accent2>
        <a:srgbClr val="EEB10F"/>
      </a:accent2>
      <a:accent3>
        <a:srgbClr val="8B6900"/>
      </a:accent3>
      <a:accent4>
        <a:srgbClr val="AFBC1F"/>
      </a:accent4>
      <a:accent5>
        <a:srgbClr val="007DC5"/>
      </a:accent5>
      <a:accent6>
        <a:srgbClr val="C9C1B8"/>
      </a:accent6>
      <a:hlink>
        <a:srgbClr val="005288"/>
      </a:hlink>
      <a:folHlink>
        <a:srgbClr val="A1958A"/>
      </a:folHlink>
    </a:clrScheme>
    <a:fontScheme name="Custom Design">
      <a:majorFont>
        <a:latin typeface="Verdana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D39100"/>
        </a:dk2>
        <a:lt2>
          <a:srgbClr val="F8F8F8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D39100"/>
        </a:dk2>
        <a:lt2>
          <a:srgbClr val="F8F8F8"/>
        </a:lt2>
        <a:accent1>
          <a:srgbClr val="ABB41D"/>
        </a:accent1>
        <a:accent2>
          <a:srgbClr val="4A5F1D"/>
        </a:accent2>
        <a:accent3>
          <a:srgbClr val="FFFFFF"/>
        </a:accent3>
        <a:accent4>
          <a:srgbClr val="000000"/>
        </a:accent4>
        <a:accent5>
          <a:srgbClr val="D2D6AB"/>
        </a:accent5>
        <a:accent6>
          <a:srgbClr val="425519"/>
        </a:accent6>
        <a:hlink>
          <a:srgbClr val="63B5E8"/>
        </a:hlink>
        <a:folHlink>
          <a:srgbClr val="0068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C_standard_grey 1">
    <a:dk1>
      <a:srgbClr val="000000"/>
    </a:dk1>
    <a:lt1>
      <a:srgbClr val="FFFFFF"/>
    </a:lt1>
    <a:dk2>
      <a:srgbClr val="D39100"/>
    </a:dk2>
    <a:lt2>
      <a:srgbClr val="F8F8F8"/>
    </a:lt2>
    <a:accent1>
      <a:srgbClr val="C0C0C0"/>
    </a:accent1>
    <a:accent2>
      <a:srgbClr val="969696"/>
    </a:accent2>
    <a:accent3>
      <a:srgbClr val="FFFFFF"/>
    </a:accent3>
    <a:accent4>
      <a:srgbClr val="000000"/>
    </a:accent4>
    <a:accent5>
      <a:srgbClr val="DCDCDC"/>
    </a:accent5>
    <a:accent6>
      <a:srgbClr val="878787"/>
    </a:accent6>
    <a:hlink>
      <a:srgbClr val="777777"/>
    </a:hlink>
    <a:folHlink>
      <a:srgbClr val="4D4D4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RC_standard_grey</Template>
  <TotalTime>4118</TotalTime>
  <Words>3483</Words>
  <Application>Microsoft Office PowerPoint</Application>
  <PresentationFormat>On-screen Show (4:3)</PresentationFormat>
  <Paragraphs>453</Paragraphs>
  <Slides>38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MS PGothic</vt:lpstr>
      <vt:lpstr>Aharoni</vt:lpstr>
      <vt:lpstr>Arial</vt:lpstr>
      <vt:lpstr>Arial Black</vt:lpstr>
      <vt:lpstr>Calibri</vt:lpstr>
      <vt:lpstr>Century Gothic</vt:lpstr>
      <vt:lpstr>Lucida Console</vt:lpstr>
      <vt:lpstr>Times New Roman</vt:lpstr>
      <vt:lpstr>Tw Cen MT</vt:lpstr>
      <vt:lpstr>Verdana</vt:lpstr>
      <vt:lpstr>RC_standard_grey</vt:lpstr>
      <vt:lpstr>RC_presentation_terra_cotta</vt:lpstr>
      <vt:lpstr>The Safety Annex for AADL and the Safety Assessment Process</vt:lpstr>
      <vt:lpstr>Traditional Safety Assessment Process</vt:lpstr>
      <vt:lpstr>Traditional Safety Assessment Process</vt:lpstr>
      <vt:lpstr>Model Based Safety Assessment Process</vt:lpstr>
      <vt:lpstr>Model Based Safety Assessment Process Steps</vt:lpstr>
      <vt:lpstr>Architecture Analysis and Design Language (AADL)</vt:lpstr>
      <vt:lpstr>Architecture Modeling and Analysis Tools</vt:lpstr>
      <vt:lpstr>PowerPoint Presentation</vt:lpstr>
      <vt:lpstr>AGREE: Assume Guarantee Reasoning Environment</vt:lpstr>
      <vt:lpstr>Safety Annex for AADL </vt:lpstr>
      <vt:lpstr>Safety Annex </vt:lpstr>
      <vt:lpstr>Behavioral Failure Propagation</vt:lpstr>
      <vt:lpstr>Wheel Brake System : Preliminary System Diagram</vt:lpstr>
      <vt:lpstr>Wheel Brake System AIR6110</vt:lpstr>
      <vt:lpstr>MBSA Steps: WBS and AADL/AGREE/Safety Annex</vt:lpstr>
      <vt:lpstr>System Architecture in AADL</vt:lpstr>
      <vt:lpstr>WBS Architecture</vt:lpstr>
      <vt:lpstr>MBSA Steps: WBS and AADL/AGREE/Safety Annex</vt:lpstr>
      <vt:lpstr>Top Level Safety Properties</vt:lpstr>
      <vt:lpstr>Nominal Model Analysis Output</vt:lpstr>
      <vt:lpstr>MBSA Steps: WBS and AADL/AGREE/Safety Annex</vt:lpstr>
      <vt:lpstr>Defining Faults on Component Outputs</vt:lpstr>
      <vt:lpstr>A Fault Definition</vt:lpstr>
      <vt:lpstr>Fault Node Definition</vt:lpstr>
      <vt:lpstr>MBSA Steps: WBS and AADL/AGREE/Safety Annex</vt:lpstr>
      <vt:lpstr>Specify Fault Hypothesis Statement</vt:lpstr>
      <vt:lpstr>MBSA Steps: WBS and AADL/AGREE/Safety Annex</vt:lpstr>
      <vt:lpstr>Analysis Results</vt:lpstr>
      <vt:lpstr>Counterexample View</vt:lpstr>
      <vt:lpstr>MBSA Steps: WBS and AADL/AGREE/Safety Annex</vt:lpstr>
      <vt:lpstr>Safety Annex Approach</vt:lpstr>
      <vt:lpstr>MBSA Steps: WBS and AADL/AGREE/Safety Annex</vt:lpstr>
      <vt:lpstr>Design Change Option</vt:lpstr>
      <vt:lpstr>Results of Design Change</vt:lpstr>
      <vt:lpstr>Minimal Cut Set Analysis</vt:lpstr>
      <vt:lpstr>Byzantine Fault Modeling</vt:lpstr>
      <vt:lpstr>Future Work</vt:lpstr>
      <vt:lpstr>Questions?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ddcofer</dc:creator>
  <cp:lastModifiedBy>Danielle Stewart</cp:lastModifiedBy>
  <cp:revision>710</cp:revision>
  <cp:lastPrinted>2015-07-31T15:07:47Z</cp:lastPrinted>
  <dcterms:created xsi:type="dcterms:W3CDTF">2012-01-31T16:19:15Z</dcterms:created>
  <dcterms:modified xsi:type="dcterms:W3CDTF">2019-10-01T12:30:07Z</dcterms:modified>
</cp:coreProperties>
</file>