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334" r:id="rId2"/>
    <p:sldId id="335" r:id="rId3"/>
    <p:sldId id="336" r:id="rId4"/>
    <p:sldId id="337" r:id="rId5"/>
    <p:sldId id="338" r:id="rId6"/>
    <p:sldId id="339" r:id="rId7"/>
    <p:sldId id="340" r:id="rId8"/>
    <p:sldId id="341" r:id="rId9"/>
    <p:sldId id="342" r:id="rId10"/>
    <p:sldId id="343" r:id="rId11"/>
    <p:sldId id="344" r:id="rId12"/>
    <p:sldId id="359" r:id="rId13"/>
    <p:sldId id="346" r:id="rId14"/>
    <p:sldId id="347" r:id="rId15"/>
    <p:sldId id="348" r:id="rId16"/>
    <p:sldId id="349" r:id="rId17"/>
    <p:sldId id="350" r:id="rId18"/>
    <p:sldId id="351" r:id="rId19"/>
    <p:sldId id="352" r:id="rId20"/>
    <p:sldId id="360" r:id="rId21"/>
    <p:sldId id="353" r:id="rId22"/>
    <p:sldId id="354" r:id="rId23"/>
    <p:sldId id="355" r:id="rId24"/>
    <p:sldId id="356" r:id="rId25"/>
    <p:sldId id="357" r:id="rId26"/>
    <p:sldId id="361" r:id="rId27"/>
    <p:sldId id="362" r:id="rId28"/>
    <p:sldId id="364" r:id="rId29"/>
    <p:sldId id="365" r:id="rId30"/>
    <p:sldId id="363" r:id="rId31"/>
    <p:sldId id="366" r:id="rId32"/>
    <p:sldId id="368" r:id="rId33"/>
    <p:sldId id="369" r:id="rId34"/>
    <p:sldId id="372" r:id="rId35"/>
    <p:sldId id="373" r:id="rId36"/>
    <p:sldId id="371" r:id="rId37"/>
    <p:sldId id="375" r:id="rId38"/>
    <p:sldId id="370" r:id="rId39"/>
    <p:sldId id="376" r:id="rId40"/>
    <p:sldId id="374" r:id="rId41"/>
    <p:sldId id="36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68" autoAdjust="0"/>
  </p:normalViewPr>
  <p:slideViewPr>
    <p:cSldViewPr snapToGrid="0" snapToObjects="1">
      <p:cViewPr>
        <p:scale>
          <a:sx n="86" d="100"/>
          <a:sy n="86" d="100"/>
        </p:scale>
        <p:origin x="-594"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30651A-009A-2449-BC63-7A557E80C367}" type="datetimeFigureOut">
              <a:rPr lang="en-US" smtClean="0"/>
              <a:pPr/>
              <a:t>8/27/2018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C8DC30-6F07-E44C-A860-65C7176AC235}" type="slidenum">
              <a:rPr lang="en-US" smtClean="0"/>
              <a:pPr/>
              <a:t>‹Nr.›</a:t>
            </a:fld>
            <a:endParaRPr lang="en-US"/>
          </a:p>
        </p:txBody>
      </p:sp>
    </p:spTree>
    <p:extLst>
      <p:ext uri="{BB962C8B-B14F-4D97-AF65-F5344CB8AC3E}">
        <p14:creationId xmlns:p14="http://schemas.microsoft.com/office/powerpoint/2010/main" val="737672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3D448-A9D5-784B-AD7F-7D93197B9014}" type="datetimeFigureOut">
              <a:rPr lang="en-US" smtClean="0"/>
              <a:pPr/>
              <a:t>8/27/2018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F4145-9A54-8B4E-B462-B59B3AACC30B}" type="slidenum">
              <a:rPr lang="en-US" smtClean="0"/>
              <a:pPr/>
              <a:t>‹Nr.›</a:t>
            </a:fld>
            <a:endParaRPr lang="en-US"/>
          </a:p>
        </p:txBody>
      </p:sp>
    </p:spTree>
    <p:extLst>
      <p:ext uri="{BB962C8B-B14F-4D97-AF65-F5344CB8AC3E}">
        <p14:creationId xmlns:p14="http://schemas.microsoft.com/office/powerpoint/2010/main" val="6547056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07" eaLnBrk="0" hangingPunct="0">
              <a:defRPr>
                <a:solidFill>
                  <a:schemeClr val="tx1"/>
                </a:solidFill>
                <a:latin typeface="Arial" pitchFamily="34" charset="0"/>
                <a:cs typeface="Arial" pitchFamily="34" charset="0"/>
              </a:defRPr>
            </a:lvl1pPr>
            <a:lvl2pPr marL="720600" indent="-277153" defTabSz="914607" eaLnBrk="0" hangingPunct="0">
              <a:defRPr>
                <a:solidFill>
                  <a:schemeClr val="tx1"/>
                </a:solidFill>
                <a:latin typeface="Arial" pitchFamily="34" charset="0"/>
                <a:cs typeface="Arial" pitchFamily="34" charset="0"/>
              </a:defRPr>
            </a:lvl2pPr>
            <a:lvl3pPr marL="1108615" indent="-221723" defTabSz="914607" eaLnBrk="0" hangingPunct="0">
              <a:defRPr>
                <a:solidFill>
                  <a:schemeClr val="tx1"/>
                </a:solidFill>
                <a:latin typeface="Arial" pitchFamily="34" charset="0"/>
                <a:cs typeface="Arial" pitchFamily="34" charset="0"/>
              </a:defRPr>
            </a:lvl3pPr>
            <a:lvl4pPr marL="1552061" indent="-221723" defTabSz="914607" eaLnBrk="0" hangingPunct="0">
              <a:defRPr>
                <a:solidFill>
                  <a:schemeClr val="tx1"/>
                </a:solidFill>
                <a:latin typeface="Arial" pitchFamily="34" charset="0"/>
                <a:cs typeface="Arial" pitchFamily="34" charset="0"/>
              </a:defRPr>
            </a:lvl4pPr>
            <a:lvl5pPr marL="1995507" indent="-221723" defTabSz="914607" eaLnBrk="0" hangingPunct="0">
              <a:defRPr>
                <a:solidFill>
                  <a:schemeClr val="tx1"/>
                </a:solidFill>
                <a:latin typeface="Arial" pitchFamily="34" charset="0"/>
                <a:cs typeface="Arial" pitchFamily="34" charset="0"/>
              </a:defRPr>
            </a:lvl5pPr>
            <a:lvl6pPr marL="2438953" indent="-221723" defTabSz="914607" eaLnBrk="0" fontAlgn="base" hangingPunct="0">
              <a:spcBef>
                <a:spcPct val="0"/>
              </a:spcBef>
              <a:spcAft>
                <a:spcPct val="0"/>
              </a:spcAft>
              <a:defRPr>
                <a:solidFill>
                  <a:schemeClr val="tx1"/>
                </a:solidFill>
                <a:latin typeface="Arial" pitchFamily="34" charset="0"/>
                <a:cs typeface="Arial" pitchFamily="34" charset="0"/>
              </a:defRPr>
            </a:lvl6pPr>
            <a:lvl7pPr marL="2882399" indent="-221723" defTabSz="914607" eaLnBrk="0" fontAlgn="base" hangingPunct="0">
              <a:spcBef>
                <a:spcPct val="0"/>
              </a:spcBef>
              <a:spcAft>
                <a:spcPct val="0"/>
              </a:spcAft>
              <a:defRPr>
                <a:solidFill>
                  <a:schemeClr val="tx1"/>
                </a:solidFill>
                <a:latin typeface="Arial" pitchFamily="34" charset="0"/>
                <a:cs typeface="Arial" pitchFamily="34" charset="0"/>
              </a:defRPr>
            </a:lvl7pPr>
            <a:lvl8pPr marL="3325846" indent="-221723" defTabSz="914607" eaLnBrk="0" fontAlgn="base" hangingPunct="0">
              <a:spcBef>
                <a:spcPct val="0"/>
              </a:spcBef>
              <a:spcAft>
                <a:spcPct val="0"/>
              </a:spcAft>
              <a:defRPr>
                <a:solidFill>
                  <a:schemeClr val="tx1"/>
                </a:solidFill>
                <a:latin typeface="Arial" pitchFamily="34" charset="0"/>
                <a:cs typeface="Arial" pitchFamily="34" charset="0"/>
              </a:defRPr>
            </a:lvl8pPr>
            <a:lvl9pPr marL="3769291" indent="-221723" defTabSz="91460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7951DB-2D6E-497D-83D0-D1AFA43BF5B7}" type="slidenum">
              <a:rPr lang="en-US"/>
              <a:pPr eaLnBrk="1" hangingPunct="1"/>
              <a:t>1</a:t>
            </a:fld>
            <a:endParaRPr lang="en-US"/>
          </a:p>
        </p:txBody>
      </p:sp>
      <p:sp>
        <p:nvSpPr>
          <p:cNvPr id="23555" name="Rectangle 2"/>
          <p:cNvSpPr>
            <a:spLocks noGrp="1" noRot="1" noChangeAspect="1" noChangeArrowheads="1" noTextEdit="1"/>
          </p:cNvSpPr>
          <p:nvPr>
            <p:ph type="sldImg"/>
          </p:nvPr>
        </p:nvSpPr>
        <p:spPr>
          <a:xfrm>
            <a:off x="1146175" y="687388"/>
            <a:ext cx="4567238" cy="3427412"/>
          </a:xfrm>
          <a:ln/>
        </p:spPr>
      </p:sp>
      <p:sp>
        <p:nvSpPr>
          <p:cNvPr id="23556" name="Rectangle 3"/>
          <p:cNvSpPr>
            <a:spLocks noGrp="1" noChangeArrowheads="1"/>
          </p:cNvSpPr>
          <p:nvPr>
            <p:ph type="body" idx="1"/>
          </p:nvPr>
        </p:nvSpPr>
        <p:spPr>
          <a:xfrm>
            <a:off x="685494" y="4341856"/>
            <a:ext cx="54870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57" eaLnBrk="0" hangingPunct="0">
              <a:defRPr>
                <a:solidFill>
                  <a:schemeClr val="tx1"/>
                </a:solidFill>
                <a:latin typeface="Arial" charset="0"/>
                <a:cs typeface="Arial" charset="0"/>
              </a:defRPr>
            </a:lvl1pPr>
            <a:lvl2pPr marL="720560" indent="-277138" defTabSz="914557" eaLnBrk="0" hangingPunct="0">
              <a:defRPr>
                <a:solidFill>
                  <a:schemeClr val="tx1"/>
                </a:solidFill>
                <a:latin typeface="Arial" charset="0"/>
                <a:cs typeface="Arial" charset="0"/>
              </a:defRPr>
            </a:lvl2pPr>
            <a:lvl3pPr marL="1108554" indent="-221711" defTabSz="914557" eaLnBrk="0" hangingPunct="0">
              <a:defRPr>
                <a:solidFill>
                  <a:schemeClr val="tx1"/>
                </a:solidFill>
                <a:latin typeface="Arial" charset="0"/>
                <a:cs typeface="Arial" charset="0"/>
              </a:defRPr>
            </a:lvl3pPr>
            <a:lvl4pPr marL="1551975" indent="-221711" defTabSz="914557" eaLnBrk="0" hangingPunct="0">
              <a:defRPr>
                <a:solidFill>
                  <a:schemeClr val="tx1"/>
                </a:solidFill>
                <a:latin typeface="Arial" charset="0"/>
                <a:cs typeface="Arial" charset="0"/>
              </a:defRPr>
            </a:lvl4pPr>
            <a:lvl5pPr marL="1995397" indent="-221711" defTabSz="914557" eaLnBrk="0" hangingPunct="0">
              <a:defRPr>
                <a:solidFill>
                  <a:schemeClr val="tx1"/>
                </a:solidFill>
                <a:latin typeface="Arial" charset="0"/>
                <a:cs typeface="Arial" charset="0"/>
              </a:defRPr>
            </a:lvl5pPr>
            <a:lvl6pPr marL="2438818" indent="-221711" defTabSz="914557" eaLnBrk="0" fontAlgn="base" hangingPunct="0">
              <a:spcBef>
                <a:spcPct val="0"/>
              </a:spcBef>
              <a:spcAft>
                <a:spcPct val="0"/>
              </a:spcAft>
              <a:defRPr>
                <a:solidFill>
                  <a:schemeClr val="tx1"/>
                </a:solidFill>
                <a:latin typeface="Arial" charset="0"/>
                <a:cs typeface="Arial" charset="0"/>
              </a:defRPr>
            </a:lvl6pPr>
            <a:lvl7pPr marL="2882240" indent="-221711" defTabSz="914557" eaLnBrk="0" fontAlgn="base" hangingPunct="0">
              <a:spcBef>
                <a:spcPct val="0"/>
              </a:spcBef>
              <a:spcAft>
                <a:spcPct val="0"/>
              </a:spcAft>
              <a:defRPr>
                <a:solidFill>
                  <a:schemeClr val="tx1"/>
                </a:solidFill>
                <a:latin typeface="Arial" charset="0"/>
                <a:cs typeface="Arial" charset="0"/>
              </a:defRPr>
            </a:lvl7pPr>
            <a:lvl8pPr marL="3325662" indent="-221711" defTabSz="914557" eaLnBrk="0" fontAlgn="base" hangingPunct="0">
              <a:spcBef>
                <a:spcPct val="0"/>
              </a:spcBef>
              <a:spcAft>
                <a:spcPct val="0"/>
              </a:spcAft>
              <a:defRPr>
                <a:solidFill>
                  <a:schemeClr val="tx1"/>
                </a:solidFill>
                <a:latin typeface="Arial" charset="0"/>
                <a:cs typeface="Arial" charset="0"/>
              </a:defRPr>
            </a:lvl8pPr>
            <a:lvl9pPr marL="3769083" indent="-221711" defTabSz="91455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15</a:t>
            </a:fld>
            <a:endParaRPr lang="en-US" altLang="en-US" dirty="0"/>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5" y="4341856"/>
            <a:ext cx="54870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17</a:t>
            </a:fld>
            <a:endParaRPr lang="en-US" dirty="0"/>
          </a:p>
        </p:txBody>
      </p:sp>
    </p:spTree>
    <p:extLst>
      <p:ext uri="{BB962C8B-B14F-4D97-AF65-F5344CB8AC3E}">
        <p14:creationId xmlns:p14="http://schemas.microsoft.com/office/powerpoint/2010/main" val="289788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42669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3</a:t>
            </a:fld>
            <a:endParaRPr lang="en-US" altLang="en-US"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0345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4</a:t>
            </a:fld>
            <a:endParaRPr lang="en-US" alt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dirty="0"/>
              <a:t>Steve’s slide </a:t>
            </a:r>
          </a:p>
        </p:txBody>
      </p:sp>
    </p:spTree>
    <p:extLst>
      <p:ext uri="{BB962C8B-B14F-4D97-AF65-F5344CB8AC3E}">
        <p14:creationId xmlns:p14="http://schemas.microsoft.com/office/powerpoint/2010/main" val="87171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5</a:t>
            </a:fld>
            <a:endParaRPr lang="en-US" dirty="0"/>
          </a:p>
        </p:txBody>
      </p:sp>
    </p:spTree>
    <p:extLst>
      <p:ext uri="{BB962C8B-B14F-4D97-AF65-F5344CB8AC3E}">
        <p14:creationId xmlns:p14="http://schemas.microsoft.com/office/powerpoint/2010/main" val="289788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9815-E08C-418E-BC2D-06EAB45843E5}" type="slidenum">
              <a:rPr lang="en-US" altLang="en-US"/>
              <a:pPr/>
              <a:t>6</a:t>
            </a:fld>
            <a:endParaRPr lang="en-US" altLang="en-US"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7149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57" eaLnBrk="0" hangingPunct="0">
              <a:defRPr>
                <a:solidFill>
                  <a:schemeClr val="tx1"/>
                </a:solidFill>
                <a:latin typeface="Arial" charset="0"/>
                <a:cs typeface="Arial" charset="0"/>
              </a:defRPr>
            </a:lvl1pPr>
            <a:lvl2pPr marL="720560" indent="-277138" defTabSz="914557" eaLnBrk="0" hangingPunct="0">
              <a:defRPr>
                <a:solidFill>
                  <a:schemeClr val="tx1"/>
                </a:solidFill>
                <a:latin typeface="Arial" charset="0"/>
                <a:cs typeface="Arial" charset="0"/>
              </a:defRPr>
            </a:lvl2pPr>
            <a:lvl3pPr marL="1108554" indent="-221711" defTabSz="914557" eaLnBrk="0" hangingPunct="0">
              <a:defRPr>
                <a:solidFill>
                  <a:schemeClr val="tx1"/>
                </a:solidFill>
                <a:latin typeface="Arial" charset="0"/>
                <a:cs typeface="Arial" charset="0"/>
              </a:defRPr>
            </a:lvl3pPr>
            <a:lvl4pPr marL="1551975" indent="-221711" defTabSz="914557" eaLnBrk="0" hangingPunct="0">
              <a:defRPr>
                <a:solidFill>
                  <a:schemeClr val="tx1"/>
                </a:solidFill>
                <a:latin typeface="Arial" charset="0"/>
                <a:cs typeface="Arial" charset="0"/>
              </a:defRPr>
            </a:lvl4pPr>
            <a:lvl5pPr marL="1995397" indent="-221711" defTabSz="914557" eaLnBrk="0" hangingPunct="0">
              <a:defRPr>
                <a:solidFill>
                  <a:schemeClr val="tx1"/>
                </a:solidFill>
                <a:latin typeface="Arial" charset="0"/>
                <a:cs typeface="Arial" charset="0"/>
              </a:defRPr>
            </a:lvl5pPr>
            <a:lvl6pPr marL="2438818" indent="-221711" defTabSz="914557" eaLnBrk="0" fontAlgn="base" hangingPunct="0">
              <a:spcBef>
                <a:spcPct val="0"/>
              </a:spcBef>
              <a:spcAft>
                <a:spcPct val="0"/>
              </a:spcAft>
              <a:defRPr>
                <a:solidFill>
                  <a:schemeClr val="tx1"/>
                </a:solidFill>
                <a:latin typeface="Arial" charset="0"/>
                <a:cs typeface="Arial" charset="0"/>
              </a:defRPr>
            </a:lvl6pPr>
            <a:lvl7pPr marL="2882240" indent="-221711" defTabSz="914557" eaLnBrk="0" fontAlgn="base" hangingPunct="0">
              <a:spcBef>
                <a:spcPct val="0"/>
              </a:spcBef>
              <a:spcAft>
                <a:spcPct val="0"/>
              </a:spcAft>
              <a:defRPr>
                <a:solidFill>
                  <a:schemeClr val="tx1"/>
                </a:solidFill>
                <a:latin typeface="Arial" charset="0"/>
                <a:cs typeface="Arial" charset="0"/>
              </a:defRPr>
            </a:lvl7pPr>
            <a:lvl8pPr marL="3325662" indent="-221711" defTabSz="914557" eaLnBrk="0" fontAlgn="base" hangingPunct="0">
              <a:spcBef>
                <a:spcPct val="0"/>
              </a:spcBef>
              <a:spcAft>
                <a:spcPct val="0"/>
              </a:spcAft>
              <a:defRPr>
                <a:solidFill>
                  <a:schemeClr val="tx1"/>
                </a:solidFill>
                <a:latin typeface="Arial" charset="0"/>
                <a:cs typeface="Arial" charset="0"/>
              </a:defRPr>
            </a:lvl8pPr>
            <a:lvl9pPr marL="3769083" indent="-221711" defTabSz="91455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13</a:t>
            </a:fld>
            <a:endParaRPr lang="en-US" altLang="en-US" dirty="0"/>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5" y="4341856"/>
            <a:ext cx="54870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57" eaLnBrk="0" hangingPunct="0">
              <a:defRPr>
                <a:solidFill>
                  <a:schemeClr val="tx1"/>
                </a:solidFill>
                <a:latin typeface="Arial" charset="0"/>
                <a:cs typeface="Arial" charset="0"/>
              </a:defRPr>
            </a:lvl1pPr>
            <a:lvl2pPr marL="720560" indent="-277138" defTabSz="914557" eaLnBrk="0" hangingPunct="0">
              <a:defRPr>
                <a:solidFill>
                  <a:schemeClr val="tx1"/>
                </a:solidFill>
                <a:latin typeface="Arial" charset="0"/>
                <a:cs typeface="Arial" charset="0"/>
              </a:defRPr>
            </a:lvl2pPr>
            <a:lvl3pPr marL="1108554" indent="-221711" defTabSz="914557" eaLnBrk="0" hangingPunct="0">
              <a:defRPr>
                <a:solidFill>
                  <a:schemeClr val="tx1"/>
                </a:solidFill>
                <a:latin typeface="Arial" charset="0"/>
                <a:cs typeface="Arial" charset="0"/>
              </a:defRPr>
            </a:lvl3pPr>
            <a:lvl4pPr marL="1551975" indent="-221711" defTabSz="914557" eaLnBrk="0" hangingPunct="0">
              <a:defRPr>
                <a:solidFill>
                  <a:schemeClr val="tx1"/>
                </a:solidFill>
                <a:latin typeface="Arial" charset="0"/>
                <a:cs typeface="Arial" charset="0"/>
              </a:defRPr>
            </a:lvl4pPr>
            <a:lvl5pPr marL="1995397" indent="-221711" defTabSz="914557" eaLnBrk="0" hangingPunct="0">
              <a:defRPr>
                <a:solidFill>
                  <a:schemeClr val="tx1"/>
                </a:solidFill>
                <a:latin typeface="Arial" charset="0"/>
                <a:cs typeface="Arial" charset="0"/>
              </a:defRPr>
            </a:lvl5pPr>
            <a:lvl6pPr marL="2438818" indent="-221711" defTabSz="914557" eaLnBrk="0" fontAlgn="base" hangingPunct="0">
              <a:spcBef>
                <a:spcPct val="0"/>
              </a:spcBef>
              <a:spcAft>
                <a:spcPct val="0"/>
              </a:spcAft>
              <a:defRPr>
                <a:solidFill>
                  <a:schemeClr val="tx1"/>
                </a:solidFill>
                <a:latin typeface="Arial" charset="0"/>
                <a:cs typeface="Arial" charset="0"/>
              </a:defRPr>
            </a:lvl6pPr>
            <a:lvl7pPr marL="2882240" indent="-221711" defTabSz="914557" eaLnBrk="0" fontAlgn="base" hangingPunct="0">
              <a:spcBef>
                <a:spcPct val="0"/>
              </a:spcBef>
              <a:spcAft>
                <a:spcPct val="0"/>
              </a:spcAft>
              <a:defRPr>
                <a:solidFill>
                  <a:schemeClr val="tx1"/>
                </a:solidFill>
                <a:latin typeface="Arial" charset="0"/>
                <a:cs typeface="Arial" charset="0"/>
              </a:defRPr>
            </a:lvl7pPr>
            <a:lvl8pPr marL="3325662" indent="-221711" defTabSz="914557" eaLnBrk="0" fontAlgn="base" hangingPunct="0">
              <a:spcBef>
                <a:spcPct val="0"/>
              </a:spcBef>
              <a:spcAft>
                <a:spcPct val="0"/>
              </a:spcAft>
              <a:defRPr>
                <a:solidFill>
                  <a:schemeClr val="tx1"/>
                </a:solidFill>
                <a:latin typeface="Arial" charset="0"/>
                <a:cs typeface="Arial" charset="0"/>
              </a:defRPr>
            </a:lvl8pPr>
            <a:lvl9pPr marL="3769083" indent="-221711" defTabSz="91455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14</a:t>
            </a:fld>
            <a:endParaRPr lang="en-US" altLang="en-US" dirty="0"/>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5" y="4341856"/>
            <a:ext cx="54870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76BD0-54EC-5A4F-9A86-96D8F8A44B06}" type="datetime1">
              <a:rPr lang="en-US" smtClean="0"/>
              <a:t>8/27/2018</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1E2CD-57C1-1748-A7EB-F9D196069DA9}" type="datetime1">
              <a:rPr lang="en-US" smtClean="0"/>
              <a:t>8/27/2018</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EFB99-0E25-9B49-B48E-BFA21B37F281}" type="datetime1">
              <a:rPr lang="en-US" smtClean="0"/>
              <a:t>8/27/2018</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4F935-B9BA-8A44-9CF0-3E62648D4F31}" type="datetime1">
              <a:rPr lang="en-US" smtClean="0"/>
              <a:t>8/27/2018</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E9D40-AF9B-8543-A31E-92833821DB04}" type="datetime1">
              <a:rPr lang="en-US" smtClean="0"/>
              <a:t>8/27/2018</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64A950-8A82-894F-86EA-3DBB82416994}" type="datetime1">
              <a:rPr lang="en-US" smtClean="0"/>
              <a:t>8/27/2018</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BC36FA-1F08-6E4A-A3E1-81759D2FA0BD}" type="datetime1">
              <a:rPr lang="en-US" smtClean="0"/>
              <a:t>8/27/2018</a:t>
            </a:fld>
            <a:endParaRPr lang="en-US"/>
          </a:p>
        </p:txBody>
      </p:sp>
      <p:sp>
        <p:nvSpPr>
          <p:cNvPr id="8" name="Footer Placeholder 7"/>
          <p:cNvSpPr>
            <a:spLocks noGrp="1"/>
          </p:cNvSpPr>
          <p:nvPr>
            <p:ph type="ftr" sz="quarter" idx="11"/>
          </p:nvPr>
        </p:nvSpPr>
        <p:spPr/>
        <p:txBody>
          <a:bodyPr/>
          <a:lstStyle/>
          <a:p>
            <a:r>
              <a:rPr lang="en-US" smtClean="0"/>
              <a:t>AMASE   </a:t>
            </a:r>
            <a:endParaRPr lang="en-US"/>
          </a:p>
        </p:txBody>
      </p:sp>
      <p:sp>
        <p:nvSpPr>
          <p:cNvPr id="9" name="Slide Number Placeholder 8"/>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5299D-D3C6-584C-AB03-4CAE0BF71587}" type="datetime1">
              <a:rPr lang="en-US" smtClean="0"/>
              <a:t>8/27/2018</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sp>
        <p:nvSpPr>
          <p:cNvPr id="5" name="Slide Number Placeholder 4"/>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B315-8124-FB48-BFA4-A3087563EECF}" type="datetime1">
              <a:rPr lang="en-US" smtClean="0"/>
              <a:t>8/27/2018</a:t>
            </a:fld>
            <a:endParaRPr lang="en-US"/>
          </a:p>
        </p:txBody>
      </p:sp>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C80EF-44E1-B64F-B9AF-5F0B8532B64E}" type="datetime1">
              <a:rPr lang="en-US" smtClean="0"/>
              <a:t>8/27/2018</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CEAF0-7D55-F142-A2FB-C0F029B42E99}" type="datetime1">
              <a:rPr lang="en-US" smtClean="0"/>
              <a:t>8/27/2018</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04695-789B-5147-975B-E0272964B50F}" type="datetime1">
              <a:rPr lang="en-US" smtClean="0"/>
              <a:t>8/27/2018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AMASE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127A-2DBF-924B-94E1-163D8C9D5B47}"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84312"/>
            <a:ext cx="7848600" cy="993775"/>
          </a:xfrm>
        </p:spPr>
        <p:txBody>
          <a:bodyPr>
            <a:normAutofit fontScale="90000"/>
          </a:bodyPr>
          <a:lstStyle/>
          <a:p>
            <a:r>
              <a:rPr lang="en-US" dirty="0" smtClean="0"/>
              <a:t>Architectural Modeling and Analysis for Safety Engineering (AMASE)</a:t>
            </a:r>
            <a:endParaRPr lang="en-US" dirty="0"/>
          </a:p>
        </p:txBody>
      </p:sp>
      <p:sp>
        <p:nvSpPr>
          <p:cNvPr id="3" name="Subtitle 2"/>
          <p:cNvSpPr>
            <a:spLocks noGrp="1"/>
          </p:cNvSpPr>
          <p:nvPr>
            <p:ph type="subTitle" idx="1"/>
          </p:nvPr>
        </p:nvSpPr>
        <p:spPr>
          <a:xfrm>
            <a:off x="762000" y="4267200"/>
            <a:ext cx="3962400" cy="1066800"/>
          </a:xfrm>
        </p:spPr>
        <p:txBody>
          <a:bodyPr/>
          <a:lstStyle/>
          <a:p>
            <a:pPr algn="l"/>
            <a:r>
              <a:rPr lang="en-US" sz="1600" dirty="0" smtClean="0"/>
              <a:t>Year-end Review</a:t>
            </a:r>
          </a:p>
          <a:p>
            <a:pPr algn="l"/>
            <a:r>
              <a:rPr lang="en-US" sz="1600" dirty="0"/>
              <a:t>4</a:t>
            </a:r>
            <a:r>
              <a:rPr lang="en-US" sz="1600" dirty="0" smtClean="0"/>
              <a:t> Oct 2018</a:t>
            </a:r>
            <a:endParaRPr lang="en-US" sz="1600" dirty="0"/>
          </a:p>
        </p:txBody>
      </p:sp>
      <p:sp>
        <p:nvSpPr>
          <p:cNvPr id="6" name="Subtitle 2"/>
          <p:cNvSpPr txBox="1">
            <a:spLocks/>
          </p:cNvSpPr>
          <p:nvPr/>
        </p:nvSpPr>
        <p:spPr bwMode="auto">
          <a:xfrm>
            <a:off x="762000" y="3203575"/>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r>
              <a:rPr lang="en-US" sz="1800" b="1" dirty="0"/>
              <a:t>Research Opportunities in Aeronautics </a:t>
            </a:r>
            <a:r>
              <a:rPr lang="en-US" sz="1800" b="1" dirty="0" smtClean="0"/>
              <a:t>(</a:t>
            </a:r>
            <a:r>
              <a:rPr lang="en-US" sz="1800" b="1" dirty="0"/>
              <a:t>NRA ROA-2015</a:t>
            </a:r>
            <a:r>
              <a:rPr lang="en-US" sz="1800" b="1" dirty="0" smtClean="0"/>
              <a:t>)</a:t>
            </a:r>
          </a:p>
          <a:p>
            <a:pPr marL="0" lvl="1" indent="0">
              <a:buNone/>
            </a:pPr>
            <a:r>
              <a:rPr lang="en-US" dirty="0"/>
              <a:t>Model-based safety analysis of highly complex safety critical systems</a:t>
            </a:r>
          </a:p>
          <a:p>
            <a:endParaRPr lang="en-US" sz="1800" b="1" dirty="0"/>
          </a:p>
        </p:txBody>
      </p:sp>
      <p:pic>
        <p:nvPicPr>
          <p:cNvPr id="5" name="Picture 4" descr="uofm_rockwell_logos.png"/>
          <p:cNvPicPr>
            <a:picLocks noChangeAspect="1"/>
          </p:cNvPicPr>
          <p:nvPr/>
        </p:nvPicPr>
        <p:blipFill>
          <a:blip r:embed="rId3"/>
          <a:stretch>
            <a:fillRect/>
          </a:stretch>
        </p:blipFill>
        <p:spPr>
          <a:xfrm>
            <a:off x="4476750" y="4921250"/>
            <a:ext cx="4660900" cy="1257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752600" y="609600"/>
            <a:ext cx="5638799" cy="6248400"/>
          </a:xfrm>
          <a:prstGeom prst="rect">
            <a:avLst/>
          </a:prstGeom>
        </p:spPr>
      </p:pic>
    </p:spTree>
    <p:extLst>
      <p:ext uri="{BB962C8B-B14F-4D97-AF65-F5344CB8AC3E}">
        <p14:creationId xmlns:p14="http://schemas.microsoft.com/office/powerpoint/2010/main" val="2968680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4805" y="4544457"/>
                <a:ext cx="900112" cy="9302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eChronos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75" y="5090293"/>
              <a:ext cx="1796847" cy="1313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67200"/>
                <a:ext cx="1476375" cy="38100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Kind/JKind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Tree>
    <p:extLst>
      <p:ext uri="{BB962C8B-B14F-4D97-AF65-F5344CB8AC3E}">
        <p14:creationId xmlns:p14="http://schemas.microsoft.com/office/powerpoint/2010/main" val="23815209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866"/>
          <a:stretch/>
        </p:blipFill>
        <p:spPr bwMode="auto">
          <a:xfrm>
            <a:off x="4728193" y="4876800"/>
            <a:ext cx="2072657"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457200" y="1828800"/>
            <a:ext cx="4419600" cy="4297363"/>
          </a:xfrm>
        </p:spPr>
        <p:txBody>
          <a:bodyPr>
            <a:normAutofit fontScale="77500" lnSpcReduction="20000"/>
          </a:bodyPr>
          <a:lstStyle/>
          <a:p>
            <a:r>
              <a:rPr lang="en-US" dirty="0"/>
              <a:t>Each component has a contract consisting of assumptions and guarantees</a:t>
            </a:r>
          </a:p>
          <a:p>
            <a:pPr lvl="1"/>
            <a:r>
              <a:rPr lang="en-US" dirty="0"/>
              <a:t>Assumptions: Constraints over what a component expects </a:t>
            </a:r>
            <a:r>
              <a:rPr lang="en-US" dirty="0" smtClean="0"/>
              <a:t>from </a:t>
            </a:r>
            <a:r>
              <a:rPr lang="en-US" dirty="0"/>
              <a:t>its environment</a:t>
            </a:r>
          </a:p>
          <a:p>
            <a:pPr lvl="1"/>
            <a:r>
              <a:rPr lang="en-US" dirty="0"/>
              <a:t>Guarantees: Constraints over how a component behaves in response to its </a:t>
            </a:r>
            <a:r>
              <a:rPr lang="en-US" dirty="0" smtClean="0"/>
              <a:t>environment (requirements)</a:t>
            </a:r>
            <a:endParaRPr lang="en-US" dirty="0"/>
          </a:p>
          <a:p>
            <a:r>
              <a:rPr lang="en-US" dirty="0"/>
              <a:t>The contract of a component abstracts the behavior of its </a:t>
            </a:r>
            <a:r>
              <a:rPr lang="en-US" dirty="0" smtClean="0"/>
              <a:t>implementation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486D9C8-0CDB-4BF0-99FF-D7490CE4EFA3}" type="slidenum">
              <a:rPr lang="en-US" smtClean="0">
                <a:solidFill>
                  <a:srgbClr val="000000"/>
                </a:solidFill>
              </a:rPr>
              <a:pPr>
                <a:defRPr/>
              </a:pPr>
              <a:t>12</a:t>
            </a:fld>
            <a:endParaRPr lang="en-US" dirty="0">
              <a:solidFill>
                <a:srgbClr val="000000"/>
              </a:solidFill>
            </a:endParaRPr>
          </a:p>
        </p:txBody>
      </p:sp>
      <p:sp>
        <p:nvSpPr>
          <p:cNvPr id="5" name="Rounded Rectangle 4"/>
          <p:cNvSpPr/>
          <p:nvPr/>
        </p:nvSpPr>
        <p:spPr>
          <a:xfrm>
            <a:off x="6019800" y="2432304"/>
            <a:ext cx="2362200"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Flowchart: Data 5"/>
          <p:cNvSpPr/>
          <p:nvPr/>
        </p:nvSpPr>
        <p:spPr>
          <a:xfrm>
            <a:off x="63246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Flowchart: Data 6"/>
          <p:cNvSpPr/>
          <p:nvPr/>
        </p:nvSpPr>
        <p:spPr>
          <a:xfrm>
            <a:off x="72009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Flowchart: Data 7"/>
          <p:cNvSpPr/>
          <p:nvPr/>
        </p:nvSpPr>
        <p:spPr>
          <a:xfrm>
            <a:off x="6172200" y="3733800"/>
            <a:ext cx="1905000" cy="768096"/>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lowchart: Data 8"/>
          <p:cNvSpPr/>
          <p:nvPr/>
        </p:nvSpPr>
        <p:spPr>
          <a:xfrm>
            <a:off x="63627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Flowchart: Data 9"/>
          <p:cNvSpPr/>
          <p:nvPr/>
        </p:nvSpPr>
        <p:spPr>
          <a:xfrm>
            <a:off x="70866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1"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55" t="3514" r="8140" b="15359"/>
          <a:stretch/>
        </p:blipFill>
        <p:spPr bwMode="auto">
          <a:xfrm>
            <a:off x="6972000" y="4800600"/>
            <a:ext cx="2019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5945495" y="609600"/>
            <a:ext cx="2735861" cy="1447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ounded Rectangle 13"/>
          <p:cNvSpPr/>
          <p:nvPr/>
        </p:nvSpPr>
        <p:spPr>
          <a:xfrm>
            <a:off x="6170725" y="8382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ounded Rectangle 14"/>
          <p:cNvSpPr/>
          <p:nvPr/>
        </p:nvSpPr>
        <p:spPr>
          <a:xfrm>
            <a:off x="7448550" y="7620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ounded Rectangle 15"/>
          <p:cNvSpPr/>
          <p:nvPr/>
        </p:nvSpPr>
        <p:spPr>
          <a:xfrm>
            <a:off x="7057287" y="14478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 name="Down Arrow 19"/>
          <p:cNvSpPr/>
          <p:nvPr/>
        </p:nvSpPr>
        <p:spPr>
          <a:xfrm>
            <a:off x="7313425" y="1905000"/>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Down Arrow 20"/>
          <p:cNvSpPr/>
          <p:nvPr/>
        </p:nvSpPr>
        <p:spPr>
          <a:xfrm>
            <a:off x="7313425" y="3206496"/>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Down Arrow 21"/>
          <p:cNvSpPr/>
          <p:nvPr/>
        </p:nvSpPr>
        <p:spPr>
          <a:xfrm rot="1283352">
            <a:off x="6297084" y="4157770"/>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Down Arrow 22"/>
          <p:cNvSpPr/>
          <p:nvPr/>
        </p:nvSpPr>
        <p:spPr>
          <a:xfrm rot="20253590">
            <a:off x="7445405" y="4128815"/>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 name="Freeform 23"/>
          <p:cNvSpPr/>
          <p:nvPr/>
        </p:nvSpPr>
        <p:spPr>
          <a:xfrm>
            <a:off x="5648325" y="600075"/>
            <a:ext cx="219075" cy="3876675"/>
          </a:xfrm>
          <a:custGeom>
            <a:avLst/>
            <a:gdLst>
              <a:gd name="connsiteX0" fmla="*/ 219075 w 219075"/>
              <a:gd name="connsiteY0" fmla="*/ 0 h 3876675"/>
              <a:gd name="connsiteX1" fmla="*/ 0 w 219075"/>
              <a:gd name="connsiteY1" fmla="*/ 0 h 3876675"/>
              <a:gd name="connsiteX2" fmla="*/ 9525 w 219075"/>
              <a:gd name="connsiteY2" fmla="*/ 3876675 h 3876675"/>
              <a:gd name="connsiteX3" fmla="*/ 200025 w 219075"/>
              <a:gd name="connsiteY3" fmla="*/ 3876675 h 3876675"/>
            </a:gdLst>
            <a:ahLst/>
            <a:cxnLst>
              <a:cxn ang="0">
                <a:pos x="connsiteX0" y="connsiteY0"/>
              </a:cxn>
              <a:cxn ang="0">
                <a:pos x="connsiteX1" y="connsiteY1"/>
              </a:cxn>
              <a:cxn ang="0">
                <a:pos x="connsiteX2" y="connsiteY2"/>
              </a:cxn>
              <a:cxn ang="0">
                <a:pos x="connsiteX3" y="connsiteY3"/>
              </a:cxn>
            </a:cxnLst>
            <a:rect l="l" t="t" r="r" b="b"/>
            <a:pathLst>
              <a:path w="219075" h="3876675">
                <a:moveTo>
                  <a:pt x="219075" y="0"/>
                </a:moveTo>
                <a:lnTo>
                  <a:pt x="0" y="0"/>
                </a:lnTo>
                <a:lnTo>
                  <a:pt x="9525" y="3876675"/>
                </a:lnTo>
                <a:lnTo>
                  <a:pt x="200025" y="387667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rot="16200000">
            <a:off x="4353065" y="2286000"/>
            <a:ext cx="2178802" cy="369332"/>
          </a:xfrm>
          <a:prstGeom prst="rect">
            <a:avLst/>
          </a:prstGeom>
          <a:noFill/>
        </p:spPr>
        <p:txBody>
          <a:bodyPr wrap="none" rtlCol="0">
            <a:spAutoFit/>
          </a:bodyPr>
          <a:lstStyle/>
          <a:p>
            <a:r>
              <a:rPr lang="en-US" b="1" dirty="0">
                <a:solidFill>
                  <a:srgbClr val="ABB41D"/>
                </a:solidFill>
              </a:rPr>
              <a:t>AGREE analysis</a:t>
            </a:r>
          </a:p>
        </p:txBody>
      </p:sp>
      <p:sp>
        <p:nvSpPr>
          <p:cNvPr id="26" name="TextBox 25"/>
          <p:cNvSpPr txBox="1"/>
          <p:nvPr/>
        </p:nvSpPr>
        <p:spPr>
          <a:xfrm rot="16200000">
            <a:off x="3469810" y="5461933"/>
            <a:ext cx="1811714" cy="523220"/>
          </a:xfrm>
          <a:prstGeom prst="rect">
            <a:avLst/>
          </a:prstGeom>
          <a:noFill/>
        </p:spPr>
        <p:txBody>
          <a:bodyPr wrap="none" rtlCol="0">
            <a:spAutoFit/>
          </a:bodyPr>
          <a:lstStyle/>
          <a:p>
            <a:pPr algn="ctr"/>
            <a:r>
              <a:rPr lang="en-US" sz="1400" b="1" dirty="0">
                <a:solidFill>
                  <a:srgbClr val="ABB41D"/>
                </a:solidFill>
              </a:rPr>
              <a:t>Component</a:t>
            </a:r>
          </a:p>
          <a:p>
            <a:pPr algn="ctr"/>
            <a:r>
              <a:rPr lang="en-US" sz="1400" b="1" dirty="0">
                <a:solidFill>
                  <a:srgbClr val="ABB41D"/>
                </a:solidFill>
              </a:rPr>
              <a:t>Implementation</a:t>
            </a:r>
          </a:p>
        </p:txBody>
      </p:sp>
      <p:sp>
        <p:nvSpPr>
          <p:cNvPr id="27" name="TextBox 26"/>
          <p:cNvSpPr txBox="1"/>
          <p:nvPr/>
        </p:nvSpPr>
        <p:spPr>
          <a:xfrm>
            <a:off x="6214514" y="816918"/>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8" name="TextBox 27"/>
          <p:cNvSpPr txBox="1"/>
          <p:nvPr/>
        </p:nvSpPr>
        <p:spPr>
          <a:xfrm>
            <a:off x="7508352" y="7620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9" name="TextBox 28"/>
          <p:cNvSpPr txBox="1"/>
          <p:nvPr/>
        </p:nvSpPr>
        <p:spPr>
          <a:xfrm>
            <a:off x="7088515" y="14478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0" name="TextBox 29"/>
          <p:cNvSpPr txBox="1"/>
          <p:nvPr/>
        </p:nvSpPr>
        <p:spPr>
          <a:xfrm>
            <a:off x="6477000" y="2734872"/>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1" name="TextBox 30"/>
          <p:cNvSpPr txBox="1"/>
          <p:nvPr/>
        </p:nvSpPr>
        <p:spPr>
          <a:xfrm>
            <a:off x="7365083" y="2747826"/>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2" name="TextBox 31"/>
          <p:cNvSpPr txBox="1"/>
          <p:nvPr/>
        </p:nvSpPr>
        <p:spPr>
          <a:xfrm>
            <a:off x="6403231"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
        <p:nvSpPr>
          <p:cNvPr id="33" name="TextBox 32"/>
          <p:cNvSpPr txBox="1"/>
          <p:nvPr/>
        </p:nvSpPr>
        <p:spPr>
          <a:xfrm>
            <a:off x="7134225"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
        <p:nvSpPr>
          <p:cNvPr id="35" name="Title 1"/>
          <p:cNvSpPr>
            <a:spLocks noGrp="1"/>
          </p:cNvSpPr>
          <p:nvPr>
            <p:ph type="title"/>
          </p:nvPr>
        </p:nvSpPr>
        <p:spPr>
          <a:xfrm>
            <a:off x="762000" y="609600"/>
            <a:ext cx="7772400" cy="1104899"/>
          </a:xfrm>
        </p:spPr>
        <p:txBody>
          <a:bodyPr>
            <a:noAutofit/>
          </a:bodyPr>
          <a:lstStyle/>
          <a:p>
            <a:pPr algn="l"/>
            <a:r>
              <a:rPr lang="en-US" sz="2400" b="1" dirty="0" smtClean="0">
                <a:solidFill>
                  <a:schemeClr val="bg1">
                    <a:lumMod val="50000"/>
                  </a:schemeClr>
                </a:solidFill>
              </a:rPr>
              <a:t>AGREE:</a:t>
            </a:r>
            <a:br>
              <a:rPr lang="en-US" sz="2400" b="1" dirty="0" smtClean="0">
                <a:solidFill>
                  <a:schemeClr val="bg1">
                    <a:lumMod val="50000"/>
                  </a:schemeClr>
                </a:solidFill>
              </a:rPr>
            </a:br>
            <a:r>
              <a:rPr lang="en-US" sz="2400" b="1" dirty="0" smtClean="0">
                <a:solidFill>
                  <a:schemeClr val="bg1">
                    <a:lumMod val="50000"/>
                  </a:schemeClr>
                </a:solidFill>
              </a:rPr>
              <a:t>Assume Guarantee</a:t>
            </a:r>
            <a:br>
              <a:rPr lang="en-US" sz="2400" b="1" dirty="0" smtClean="0">
                <a:solidFill>
                  <a:schemeClr val="bg1">
                    <a:lumMod val="50000"/>
                  </a:schemeClr>
                </a:solidFill>
              </a:rPr>
            </a:br>
            <a:r>
              <a:rPr lang="en-US" sz="2400" b="1" dirty="0" smtClean="0">
                <a:solidFill>
                  <a:schemeClr val="bg1">
                    <a:lumMod val="50000"/>
                  </a:schemeClr>
                </a:solidFill>
              </a:rPr>
              <a:t>Reasoning Environment</a:t>
            </a:r>
            <a:endParaRPr lang="en-US" sz="2400" b="1" dirty="0">
              <a:solidFill>
                <a:schemeClr val="bg1">
                  <a:lumMod val="50000"/>
                </a:schemeClr>
              </a:solidFill>
            </a:endParaRPr>
          </a:p>
        </p:txBody>
      </p:sp>
    </p:spTree>
    <p:extLst>
      <p:ext uri="{BB962C8B-B14F-4D97-AF65-F5344CB8AC3E}">
        <p14:creationId xmlns:p14="http://schemas.microsoft.com/office/powerpoint/2010/main" val="1990795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13</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783875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14</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1609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15</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73410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 y="1905000"/>
            <a:ext cx="9112130" cy="2719554"/>
          </a:xfrm>
          <a:prstGeom prst="rect">
            <a:avLst/>
          </a:prstGeom>
        </p:spPr>
      </p:pic>
    </p:spTree>
    <p:extLst>
      <p:ext uri="{BB962C8B-B14F-4D97-AF65-F5344CB8AC3E}">
        <p14:creationId xmlns:p14="http://schemas.microsoft.com/office/powerpoint/2010/main" val="374017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2895600"/>
            <a:ext cx="3505200" cy="769441"/>
          </a:xfrm>
          <a:prstGeom prst="rect">
            <a:avLst/>
          </a:prstGeom>
          <a:noFill/>
        </p:spPr>
        <p:txBody>
          <a:bodyPr wrap="square" rtlCol="0">
            <a:spAutoFit/>
          </a:bodyPr>
          <a:lstStyle/>
          <a:p>
            <a:r>
              <a:rPr lang="de-DE" sz="4400" dirty="0" smtClean="0">
                <a:latin typeface="+mn-lt"/>
              </a:rPr>
              <a:t>Fault Model</a:t>
            </a:r>
            <a:endParaRPr lang="en-US" sz="4400" dirty="0">
              <a:latin typeface="+mn-lt"/>
            </a:endParaRPr>
          </a:p>
        </p:txBody>
      </p:sp>
    </p:spTree>
    <p:extLst>
      <p:ext uri="{BB962C8B-B14F-4D97-AF65-F5344CB8AC3E}">
        <p14:creationId xmlns:p14="http://schemas.microsoft.com/office/powerpoint/2010/main" val="3507219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spTree>
    <p:extLst>
      <p:ext uri="{BB962C8B-B14F-4D97-AF65-F5344CB8AC3E}">
        <p14:creationId xmlns:p14="http://schemas.microsoft.com/office/powerpoint/2010/main" val="184768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316" y="21192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734875" y="2141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95600" y="1752600"/>
            <a:ext cx="1582549" cy="369332"/>
          </a:xfrm>
          <a:prstGeom prst="rect">
            <a:avLst/>
          </a:prstGeom>
          <a:noFill/>
        </p:spPr>
        <p:txBody>
          <a:bodyPr wrap="none" rtlCol="0">
            <a:spAutoFit/>
          </a:bodyPr>
          <a:lstStyle/>
          <a:p>
            <a:r>
              <a:rPr lang="en-US" dirty="0" smtClean="0"/>
              <a:t>Component A</a:t>
            </a:r>
            <a:endParaRPr lang="en-US" dirty="0"/>
          </a:p>
        </p:txBody>
      </p:sp>
      <p:sp>
        <p:nvSpPr>
          <p:cNvPr id="6" name="TextBox 5"/>
          <p:cNvSpPr txBox="1"/>
          <p:nvPr/>
        </p:nvSpPr>
        <p:spPr>
          <a:xfrm>
            <a:off x="6371525" y="1760688"/>
            <a:ext cx="1595309" cy="369332"/>
          </a:xfrm>
          <a:prstGeom prst="rect">
            <a:avLst/>
          </a:prstGeom>
          <a:noFill/>
        </p:spPr>
        <p:txBody>
          <a:bodyPr wrap="none" rtlCol="0">
            <a:spAutoFit/>
          </a:bodyPr>
          <a:lstStyle/>
          <a:p>
            <a:r>
              <a:rPr lang="en-US" dirty="0" smtClean="0"/>
              <a:t>Component B</a:t>
            </a:r>
            <a:endParaRPr lang="en-US" dirty="0"/>
          </a:p>
        </p:txBody>
      </p:sp>
      <p:cxnSp>
        <p:nvCxnSpPr>
          <p:cNvPr id="8" name="Straight Arrow Connector 7"/>
          <p:cNvCxnSpPr>
            <a:stCxn id="2" idx="3"/>
          </p:cNvCxnSpPr>
          <p:nvPr/>
        </p:nvCxnSpPr>
        <p:spPr>
          <a:xfrm>
            <a:off x="4149716" y="2576499"/>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49715" y="2240845"/>
            <a:ext cx="556563" cy="369332"/>
          </a:xfrm>
          <a:prstGeom prst="rect">
            <a:avLst/>
          </a:prstGeom>
          <a:noFill/>
        </p:spPr>
        <p:txBody>
          <a:bodyPr wrap="none" rtlCol="0">
            <a:spAutoFit/>
          </a:bodyPr>
          <a:lstStyle/>
          <a:p>
            <a:r>
              <a:rPr lang="en-US" dirty="0" smtClean="0"/>
              <a:t>Out</a:t>
            </a:r>
            <a:endParaRPr lang="en-US" dirty="0"/>
          </a:p>
        </p:txBody>
      </p:sp>
      <p:sp>
        <p:nvSpPr>
          <p:cNvPr id="11" name="TextBox 10"/>
          <p:cNvSpPr txBox="1"/>
          <p:nvPr/>
        </p:nvSpPr>
        <p:spPr>
          <a:xfrm>
            <a:off x="6357848" y="2240845"/>
            <a:ext cx="377026" cy="369332"/>
          </a:xfrm>
          <a:prstGeom prst="rect">
            <a:avLst/>
          </a:prstGeom>
          <a:noFill/>
        </p:spPr>
        <p:txBody>
          <a:bodyPr wrap="none" rtlCol="0">
            <a:spAutoFit/>
          </a:bodyPr>
          <a:lstStyle/>
          <a:p>
            <a:r>
              <a:rPr lang="en-US" dirty="0" smtClean="0"/>
              <a:t>In</a:t>
            </a:r>
            <a:endParaRPr lang="en-US" dirty="0"/>
          </a:p>
        </p:txBody>
      </p:sp>
      <p:sp>
        <p:nvSpPr>
          <p:cNvPr id="12" name="Rectangle 11"/>
          <p:cNvSpPr/>
          <p:nvPr/>
        </p:nvSpPr>
        <p:spPr>
          <a:xfrm>
            <a:off x="3240207" y="4427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39766" y="44500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0491" y="4060989"/>
            <a:ext cx="1582549" cy="369332"/>
          </a:xfrm>
          <a:prstGeom prst="rect">
            <a:avLst/>
          </a:prstGeom>
          <a:noFill/>
        </p:spPr>
        <p:txBody>
          <a:bodyPr wrap="none" rtlCol="0">
            <a:spAutoFit/>
          </a:bodyPr>
          <a:lstStyle/>
          <a:p>
            <a:r>
              <a:rPr lang="en-US" dirty="0" smtClean="0"/>
              <a:t>Component A</a:t>
            </a:r>
            <a:endParaRPr lang="en-US" dirty="0"/>
          </a:p>
        </p:txBody>
      </p:sp>
      <p:sp>
        <p:nvSpPr>
          <p:cNvPr id="15" name="TextBox 14"/>
          <p:cNvSpPr txBox="1"/>
          <p:nvPr/>
        </p:nvSpPr>
        <p:spPr>
          <a:xfrm>
            <a:off x="6405691" y="4069077"/>
            <a:ext cx="1595309" cy="369332"/>
          </a:xfrm>
          <a:prstGeom prst="rect">
            <a:avLst/>
          </a:prstGeom>
          <a:noFill/>
        </p:spPr>
        <p:txBody>
          <a:bodyPr wrap="none" rtlCol="0">
            <a:spAutoFit/>
          </a:bodyPr>
          <a:lstStyle/>
          <a:p>
            <a:r>
              <a:rPr lang="en-US" dirty="0" smtClean="0"/>
              <a:t>Component B</a:t>
            </a:r>
            <a:endParaRPr lang="en-US" dirty="0"/>
          </a:p>
        </p:txBody>
      </p:sp>
      <p:cxnSp>
        <p:nvCxnSpPr>
          <p:cNvPr id="16" name="Straight Arrow Connector 15"/>
          <p:cNvCxnSpPr>
            <a:stCxn id="12" idx="3"/>
          </p:cNvCxnSpPr>
          <p:nvPr/>
        </p:nvCxnSpPr>
        <p:spPr>
          <a:xfrm>
            <a:off x="4154607" y="4884888"/>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54606" y="4549234"/>
            <a:ext cx="556563" cy="369332"/>
          </a:xfrm>
          <a:prstGeom prst="rect">
            <a:avLst/>
          </a:prstGeom>
          <a:noFill/>
        </p:spPr>
        <p:txBody>
          <a:bodyPr wrap="none" rtlCol="0">
            <a:spAutoFit/>
          </a:bodyPr>
          <a:lstStyle/>
          <a:p>
            <a:r>
              <a:rPr lang="en-US" dirty="0" smtClean="0"/>
              <a:t>Out</a:t>
            </a:r>
            <a:endParaRPr lang="en-US" dirty="0"/>
          </a:p>
        </p:txBody>
      </p:sp>
      <p:sp>
        <p:nvSpPr>
          <p:cNvPr id="18" name="TextBox 17"/>
          <p:cNvSpPr txBox="1"/>
          <p:nvPr/>
        </p:nvSpPr>
        <p:spPr>
          <a:xfrm>
            <a:off x="6362739" y="4549234"/>
            <a:ext cx="377026" cy="369332"/>
          </a:xfrm>
          <a:prstGeom prst="rect">
            <a:avLst/>
          </a:prstGeom>
          <a:noFill/>
        </p:spPr>
        <p:txBody>
          <a:bodyPr wrap="none" rtlCol="0">
            <a:spAutoFit/>
          </a:bodyPr>
          <a:lstStyle/>
          <a:p>
            <a:r>
              <a:rPr lang="en-US" dirty="0" smtClean="0"/>
              <a:t>In</a:t>
            </a:r>
            <a:endParaRPr lang="en-US" dirty="0"/>
          </a:p>
        </p:txBody>
      </p:sp>
      <p:sp>
        <p:nvSpPr>
          <p:cNvPr id="19" name="TextBox 18"/>
          <p:cNvSpPr txBox="1"/>
          <p:nvPr/>
        </p:nvSpPr>
        <p:spPr>
          <a:xfrm>
            <a:off x="672735" y="2425511"/>
            <a:ext cx="2133918" cy="369332"/>
          </a:xfrm>
          <a:prstGeom prst="rect">
            <a:avLst/>
          </a:prstGeom>
          <a:noFill/>
        </p:spPr>
        <p:txBody>
          <a:bodyPr wrap="none" rtlCol="0">
            <a:spAutoFit/>
          </a:bodyPr>
          <a:lstStyle/>
          <a:p>
            <a:r>
              <a:rPr lang="en-US" dirty="0" smtClean="0"/>
              <a:t>Nominal Behavior: </a:t>
            </a:r>
            <a:endParaRPr lang="en-US" dirty="0"/>
          </a:p>
        </p:txBody>
      </p:sp>
      <p:sp>
        <p:nvSpPr>
          <p:cNvPr id="27" name="TextBox 26"/>
          <p:cNvSpPr txBox="1"/>
          <p:nvPr/>
        </p:nvSpPr>
        <p:spPr>
          <a:xfrm>
            <a:off x="685229" y="4733900"/>
            <a:ext cx="1800493" cy="369332"/>
          </a:xfrm>
          <a:prstGeom prst="rect">
            <a:avLst/>
          </a:prstGeom>
          <a:noFill/>
        </p:spPr>
        <p:txBody>
          <a:bodyPr wrap="none" rtlCol="0">
            <a:spAutoFit/>
          </a:bodyPr>
          <a:lstStyle/>
          <a:p>
            <a:r>
              <a:rPr lang="en-US" dirty="0" smtClean="0"/>
              <a:t>Fault Behavior: </a:t>
            </a:r>
            <a:endParaRPr lang="en-US" dirty="0"/>
          </a:p>
        </p:txBody>
      </p:sp>
      <p:sp>
        <p:nvSpPr>
          <p:cNvPr id="28" name="Oval 27"/>
          <p:cNvSpPr/>
          <p:nvPr/>
        </p:nvSpPr>
        <p:spPr>
          <a:xfrm>
            <a:off x="5034192" y="4461366"/>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Fault</a:t>
            </a:r>
            <a:endParaRPr lang="en-US" sz="1400" dirty="0"/>
          </a:p>
        </p:txBody>
      </p:sp>
    </p:spTree>
    <p:extLst>
      <p:ext uri="{BB962C8B-B14F-4D97-AF65-F5344CB8AC3E}">
        <p14:creationId xmlns:p14="http://schemas.microsoft.com/office/powerpoint/2010/main" val="1574587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dirty="0"/>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mc:AlternateContent xmlns:mc="http://schemas.openxmlformats.org/markup-compatibility/2006">
                <mc:Choice xmlns:v="urn:schemas-microsoft-com:vml" Requires="v">
                  <p:oleObj spid="_x0000_s46090" name="Visio" r:id="rId4" imgW="7073900" imgH="5549900" progId="">
                    <p:embed/>
                  </p:oleObj>
                </mc:Choice>
                <mc:Fallback>
                  <p:oleObj name="Visio" r:id="rId4" imgW="7073900" imgH="55499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 y="2496"/>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6" y="2832"/>
              <a:ext cx="890"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pic>
          <p:nvPicPr>
            <p:cNvPr id="860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4" y="816"/>
              <a:ext cx="450" cy="56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dirty="0"/>
                <a:t>Requirements and </a:t>
              </a:r>
            </a:p>
            <a:p>
              <a:pPr algn="ctr" eaLnBrk="0" hangingPunct="0">
                <a:spcBef>
                  <a:spcPct val="20000"/>
                </a:spcBef>
                <a:buClr>
                  <a:srgbClr val="FFD300"/>
                </a:buClr>
                <a:buSzPct val="59000"/>
                <a:buFont typeface="Monotype Sorts" pitchFamily="2" charset="2"/>
                <a:buNone/>
              </a:pPr>
              <a:r>
                <a:rPr lang="en-US" altLang="en-US" sz="1400" b="1" dirty="0"/>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8" y="2912"/>
              <a:ext cx="1584" cy="1168"/>
            </a:xfrm>
            <a:prstGeom prst="rect">
              <a:avLst/>
            </a:prstGeom>
            <a:noFill/>
            <a:extLst>
              <a:ext uri="{909E8E84-426E-40DD-AFC4-6F175D3DCCD1}">
                <a14:hiddenFill xmlns:a14="http://schemas.microsoft.com/office/drawing/2010/main">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2"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pic>
          <p:nvPicPr>
            <p:cNvPr id="86030" name="Picture 14"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8"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spTree>
    <p:extLst>
      <p:ext uri="{BB962C8B-B14F-4D97-AF65-F5344CB8AC3E}">
        <p14:creationId xmlns:p14="http://schemas.microsoft.com/office/powerpoint/2010/main" val="2028959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76350"/>
            <a:ext cx="8229600" cy="4849813"/>
          </a:xfrm>
        </p:spPr>
        <p:txBody>
          <a:bodyPr>
            <a:normAutofit/>
          </a:bodyPr>
          <a:lstStyle/>
          <a:p>
            <a:r>
              <a:rPr lang="de-DE" sz="2400" dirty="0" err="1" smtClean="0"/>
              <a:t>Safety</a:t>
            </a:r>
            <a:r>
              <a:rPr lang="de-DE" sz="2400" dirty="0" smtClean="0"/>
              <a:t> </a:t>
            </a:r>
            <a:r>
              <a:rPr lang="de-DE" sz="2400" dirty="0" err="1" smtClean="0"/>
              <a:t>syntax</a:t>
            </a:r>
            <a:r>
              <a:rPr lang="de-DE" sz="2400" dirty="0" smtClean="0"/>
              <a:t> </a:t>
            </a:r>
            <a:r>
              <a:rPr lang="de-DE" sz="2400" dirty="0" err="1" smtClean="0"/>
              <a:t>is</a:t>
            </a:r>
            <a:r>
              <a:rPr lang="de-DE" sz="2400" dirty="0" smtClean="0"/>
              <a:t> incorporated </a:t>
            </a:r>
            <a:r>
              <a:rPr lang="de-DE" sz="2400" dirty="0" err="1" smtClean="0"/>
              <a:t>as</a:t>
            </a:r>
            <a:r>
              <a:rPr lang="de-DE" sz="2400" dirty="0" smtClean="0"/>
              <a:t> an </a:t>
            </a:r>
            <a:r>
              <a:rPr lang="de-DE" sz="2400" dirty="0" err="1" smtClean="0">
                <a:solidFill>
                  <a:schemeClr val="accent3">
                    <a:lumMod val="75000"/>
                  </a:schemeClr>
                </a:solidFill>
              </a:rPr>
              <a:t>annex</a:t>
            </a:r>
            <a:r>
              <a:rPr lang="de-DE" sz="2400" dirty="0" smtClean="0">
                <a:solidFill>
                  <a:schemeClr val="accent3">
                    <a:lumMod val="75000"/>
                  </a:schemeClr>
                </a:solidFill>
              </a:rPr>
              <a:t> </a:t>
            </a:r>
            <a:r>
              <a:rPr lang="de-DE" sz="2400" dirty="0" err="1" smtClean="0"/>
              <a:t>of</a:t>
            </a:r>
            <a:r>
              <a:rPr lang="de-DE" sz="2400" dirty="0" smtClean="0"/>
              <a:t> AADL</a:t>
            </a:r>
            <a:endParaRPr lang="de-DE" sz="2400" dirty="0"/>
          </a:p>
        </p:txBody>
      </p:sp>
      <p:sp>
        <p:nvSpPr>
          <p:cNvPr id="4" name="Fußzeilenplatzhalter 3"/>
          <p:cNvSpPr>
            <a:spLocks noGrp="1"/>
          </p:cNvSpPr>
          <p:nvPr>
            <p:ph type="ftr" sz="quarter" idx="11"/>
          </p:nvPr>
        </p:nvSpPr>
        <p:spPr/>
        <p:txBody>
          <a:bodyPr/>
          <a:lstStyle/>
          <a:p>
            <a:r>
              <a:rPr lang="en-US" smtClean="0"/>
              <a:t>AMASE   </a:t>
            </a:r>
            <a:endParaRPr lang="en-US"/>
          </a:p>
        </p:txBody>
      </p:sp>
      <p:sp>
        <p:nvSpPr>
          <p:cNvPr id="5" name="Foliennummernplatzhalter 4"/>
          <p:cNvSpPr>
            <a:spLocks noGrp="1"/>
          </p:cNvSpPr>
          <p:nvPr>
            <p:ph type="sldNum" sz="quarter" idx="12"/>
          </p:nvPr>
        </p:nvSpPr>
        <p:spPr/>
        <p:txBody>
          <a:bodyPr/>
          <a:lstStyle/>
          <a:p>
            <a:fld id="{A3FF127A-2DBF-924B-94E1-163D8C9D5B47}" type="slidenum">
              <a:rPr lang="en-US" smtClean="0"/>
              <a:pPr/>
              <a:t>20</a:t>
            </a:fld>
            <a:endParaRPr lang="en-US"/>
          </a:p>
        </p:txBody>
      </p:sp>
      <p:sp>
        <p:nvSpPr>
          <p:cNvPr id="6" name="Title 1"/>
          <p:cNvSpPr>
            <a:spLocks noGrp="1"/>
          </p:cNvSpPr>
          <p:nvPr>
            <p:ph type="title"/>
          </p:nvPr>
        </p:nvSpPr>
        <p:spPr/>
        <p:txBody>
          <a:bodyPr/>
          <a:lstStyle/>
          <a:p>
            <a:pPr algn="l"/>
            <a:r>
              <a:rPr lang="en-US" dirty="0" smtClean="0">
                <a:solidFill>
                  <a:schemeClr val="bg1">
                    <a:lumMod val="50000"/>
                  </a:schemeClr>
                </a:solidFill>
              </a:rPr>
              <a:t>Safety Annex</a:t>
            </a:r>
            <a:r>
              <a:rPr lang="en-US" dirty="0" smtClean="0"/>
              <a:t>	</a:t>
            </a:r>
            <a:endParaRPr lang="en-US" dirty="0"/>
          </a:p>
        </p:txBody>
      </p:sp>
      <p:sp>
        <p:nvSpPr>
          <p:cNvPr id="7" name="Rectangle 5"/>
          <p:cNvSpPr/>
          <p:nvPr/>
        </p:nvSpPr>
        <p:spPr>
          <a:xfrm>
            <a:off x="457199" y="1924050"/>
            <a:ext cx="8143876" cy="44323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154" name="Picture 2" descr="C:\Users\stew_da\Downloads\fault_sens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72" y="2264776"/>
            <a:ext cx="7784130" cy="3607717"/>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828675" y="4286250"/>
            <a:ext cx="7505700" cy="1400175"/>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3890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 No inadvertent braking</a:t>
            </a:r>
            <a:endParaRPr lang="en-US" dirty="0"/>
          </a:p>
        </p:txBody>
      </p:sp>
      <p:sp>
        <p:nvSpPr>
          <p:cNvPr id="3" name="Content Placeholder 2"/>
          <p:cNvSpPr>
            <a:spLocks noGrp="1"/>
          </p:cNvSpPr>
          <p:nvPr>
            <p:ph idx="1"/>
          </p:nvPr>
        </p:nvSpPr>
        <p:spPr>
          <a:xfrm>
            <a:off x="762000" y="1600201"/>
            <a:ext cx="7924800" cy="1600200"/>
          </a:xfrm>
        </p:spPr>
        <p:txBody>
          <a:bodyPr>
            <a:normAutofit fontScale="77500" lnSpcReduction="20000"/>
          </a:bodyPr>
          <a:lstStyle/>
          <a:p>
            <a:pPr marL="0" indent="0">
              <a:buNone/>
            </a:pPr>
            <a:r>
              <a:rPr lang="en-US" dirty="0" smtClean="0"/>
              <a:t>Normal Operating Mode: </a:t>
            </a:r>
          </a:p>
          <a:p>
            <a:r>
              <a:rPr lang="en-US" dirty="0" smtClean="0"/>
              <a:t>Mechanical pedal pressed (brakes commanded)</a:t>
            </a:r>
          </a:p>
          <a:p>
            <a:r>
              <a:rPr lang="en-US" dirty="0" smtClean="0"/>
              <a:t>Sensor on pedal converts to electrical signal</a:t>
            </a:r>
          </a:p>
          <a:p>
            <a:r>
              <a:rPr lang="en-US" dirty="0" smtClean="0"/>
              <a:t>Signal sent to BSCU to command brakes</a:t>
            </a:r>
          </a:p>
          <a:p>
            <a:endParaRPr lang="en-US" dirty="0"/>
          </a:p>
        </p:txBody>
      </p:sp>
    </p:spTree>
    <p:extLst>
      <p:ext uri="{BB962C8B-B14F-4D97-AF65-F5344CB8AC3E}">
        <p14:creationId xmlns:p14="http://schemas.microsoft.com/office/powerpoint/2010/main" val="3192233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Fault on the Pedal </a:t>
            </a:r>
            <a:r>
              <a:rPr lang="en-US" dirty="0"/>
              <a:t>S</a:t>
            </a:r>
            <a:r>
              <a:rPr lang="en-US" dirty="0" smtClean="0"/>
              <a:t>ensor </a:t>
            </a:r>
            <a:r>
              <a:rPr lang="en-US" dirty="0"/>
              <a:t>C</a:t>
            </a:r>
            <a:r>
              <a:rPr lang="en-US" dirty="0" smtClean="0"/>
              <a:t>omponent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68" y="2590800"/>
            <a:ext cx="8815263" cy="1600200"/>
          </a:xfrm>
        </p:spPr>
      </p:pic>
    </p:spTree>
    <p:extLst>
      <p:ext uri="{BB962C8B-B14F-4D97-AF65-F5344CB8AC3E}">
        <p14:creationId xmlns:p14="http://schemas.microsoft.com/office/powerpoint/2010/main" val="263131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Fault Propagation</a:t>
            </a:r>
            <a:endParaRPr lang="en-US" dirty="0"/>
          </a:p>
        </p:txBody>
      </p:sp>
      <p:pic>
        <p:nvPicPr>
          <p:cNvPr id="5123" name="Picture 3" descr="C:\Users\stew_da\Desktop\DLR_presentations\current_work\images\SA_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057400"/>
            <a:ext cx="8458201"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304799" y="5715000"/>
            <a:ext cx="190500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436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Sensor </a:t>
            </a:r>
            <a:r>
              <a:rPr lang="en-US" dirty="0"/>
              <a:t>F</a:t>
            </a:r>
            <a:r>
              <a:rPr lang="en-US" dirty="0" smtClean="0"/>
              <a:t>ault</a:t>
            </a:r>
            <a:endParaRPr lang="en-US" dirty="0"/>
          </a:p>
        </p:txBody>
      </p:sp>
      <p:sp>
        <p:nvSpPr>
          <p:cNvPr id="3" name="Content Placeholder 2"/>
          <p:cNvSpPr>
            <a:spLocks noGrp="1"/>
          </p:cNvSpPr>
          <p:nvPr>
            <p:ph idx="1"/>
          </p:nvPr>
        </p:nvSpPr>
        <p:spPr/>
        <p:txBody>
          <a:bodyPr/>
          <a:lstStyle/>
          <a:p>
            <a:r>
              <a:rPr lang="en-US" dirty="0" smtClean="0"/>
              <a:t>Mechanical pedal is not pressed</a:t>
            </a:r>
          </a:p>
          <a:p>
            <a:r>
              <a:rPr lang="en-US" dirty="0" smtClean="0"/>
              <a:t>Inverted Boolean failure on sensor activated</a:t>
            </a:r>
          </a:p>
          <a:p>
            <a:r>
              <a:rPr lang="en-US" dirty="0" smtClean="0"/>
              <a:t>Electrical signal is true and braking is commanded through BSCU</a:t>
            </a:r>
          </a:p>
          <a:p>
            <a:r>
              <a:rPr lang="en-US" dirty="0" smtClean="0"/>
              <a:t>Top level lemma fails (Unintentional braking occurs)</a:t>
            </a:r>
            <a:endParaRPr lang="en-US" dirty="0"/>
          </a:p>
        </p:txBody>
      </p:sp>
    </p:spTree>
    <p:extLst>
      <p:ext uri="{BB962C8B-B14F-4D97-AF65-F5344CB8AC3E}">
        <p14:creationId xmlns:p14="http://schemas.microsoft.com/office/powerpoint/2010/main" val="249334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600" b="1" dirty="0">
                <a:solidFill>
                  <a:schemeClr val="bg1">
                    <a:lumMod val="50000"/>
                  </a:schemeClr>
                </a:solidFill>
              </a:rPr>
              <a:t>Maximum </a:t>
            </a:r>
            <a:r>
              <a:rPr lang="de-DE" sz="3600" b="1" dirty="0" err="1" smtClean="0">
                <a:solidFill>
                  <a:schemeClr val="bg1">
                    <a:lumMod val="50000"/>
                  </a:schemeClr>
                </a:solidFill>
              </a:rPr>
              <a:t>Number</a:t>
            </a:r>
            <a:r>
              <a:rPr lang="de-DE" sz="3600" b="1" dirty="0" smtClean="0">
                <a:solidFill>
                  <a:schemeClr val="bg1">
                    <a:lumMod val="50000"/>
                  </a:schemeClr>
                </a:solidFill>
              </a:rPr>
              <a:t> </a:t>
            </a:r>
            <a:r>
              <a:rPr lang="de-DE" sz="3600" b="1" dirty="0" err="1">
                <a:solidFill>
                  <a:schemeClr val="bg1">
                    <a:lumMod val="50000"/>
                  </a:schemeClr>
                </a:solidFill>
              </a:rPr>
              <a:t>of</a:t>
            </a:r>
            <a:r>
              <a:rPr lang="de-DE" sz="3600" b="1" dirty="0">
                <a:solidFill>
                  <a:schemeClr val="bg1">
                    <a:lumMod val="50000"/>
                  </a:schemeClr>
                </a:solidFill>
              </a:rPr>
              <a:t> </a:t>
            </a:r>
            <a:r>
              <a:rPr lang="de-DE" sz="3600" b="1" dirty="0" err="1" smtClean="0">
                <a:solidFill>
                  <a:schemeClr val="bg1">
                    <a:lumMod val="50000"/>
                  </a:schemeClr>
                </a:solidFill>
              </a:rPr>
              <a:t>Faults</a:t>
            </a:r>
            <a:r>
              <a:rPr lang="de-DE" sz="3600" b="1" dirty="0" smtClean="0">
                <a:solidFill>
                  <a:schemeClr val="bg1">
                    <a:lumMod val="50000"/>
                  </a:schemeClr>
                </a:solidFill>
              </a:rPr>
              <a:t> </a:t>
            </a:r>
            <a:r>
              <a:rPr lang="de-DE" sz="3600" b="1" dirty="0">
                <a:solidFill>
                  <a:schemeClr val="bg1">
                    <a:lumMod val="50000"/>
                  </a:schemeClr>
                </a:solidFill>
              </a:rPr>
              <a:t>(</a:t>
            </a:r>
            <a:r>
              <a:rPr lang="de-DE" sz="3600" b="1" dirty="0" err="1">
                <a:solidFill>
                  <a:schemeClr val="bg1">
                    <a:lumMod val="50000"/>
                  </a:schemeClr>
                </a:solidFill>
              </a:rPr>
              <a:t>Compositional</a:t>
            </a:r>
            <a:r>
              <a:rPr lang="de-DE" sz="3600" b="1" dirty="0">
                <a:solidFill>
                  <a:schemeClr val="bg1">
                    <a:lumMod val="50000"/>
                  </a:schemeClr>
                </a:solidFill>
              </a:rPr>
              <a:t>) </a:t>
            </a: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25</a:t>
            </a:fld>
            <a:endParaRPr lang="en-US" dirty="0"/>
          </a:p>
        </p:txBody>
      </p:sp>
      <p:pic>
        <p:nvPicPr>
          <p:cNvPr id="50178" name="Picture 2" descr="C:\Users\stew_da\Downloads\max_t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032" y="3636959"/>
            <a:ext cx="2636044" cy="12099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552449" y="2257424"/>
            <a:ext cx="8048625" cy="409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514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3600" b="1" dirty="0" err="1">
                <a:solidFill>
                  <a:schemeClr val="bg1">
                    <a:lumMod val="50000"/>
                  </a:schemeClr>
                </a:solidFill>
              </a:rPr>
              <a:t>Probabilistic</a:t>
            </a:r>
            <a:r>
              <a:rPr lang="de-DE" sz="3600" b="1" dirty="0">
                <a:solidFill>
                  <a:schemeClr val="bg1">
                    <a:lumMod val="50000"/>
                  </a:schemeClr>
                </a:solidFill>
              </a:rPr>
              <a:t> </a:t>
            </a:r>
            <a:r>
              <a:rPr lang="de-DE" sz="3600" b="1" dirty="0" smtClean="0">
                <a:solidFill>
                  <a:schemeClr val="bg1">
                    <a:lumMod val="50000"/>
                  </a:schemeClr>
                </a:solidFill>
              </a:rPr>
              <a:t>Analysis (</a:t>
            </a:r>
            <a:r>
              <a:rPr lang="de-DE" sz="3600" b="1" dirty="0" err="1" smtClean="0">
                <a:solidFill>
                  <a:schemeClr val="bg1">
                    <a:lumMod val="50000"/>
                  </a:schemeClr>
                </a:solidFill>
              </a:rPr>
              <a:t>Monolithic</a:t>
            </a:r>
            <a:r>
              <a:rPr lang="de-DE" sz="3600" b="1" dirty="0" smtClean="0">
                <a:solidFill>
                  <a:schemeClr val="bg1">
                    <a:lumMod val="50000"/>
                  </a:schemeClr>
                </a:solidFill>
              </a:rPr>
              <a:t>)</a:t>
            </a: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26</a:t>
            </a:fld>
            <a:endParaRPr lang="en-US" dirty="0"/>
          </a:p>
        </p:txBody>
      </p:sp>
      <p:sp>
        <p:nvSpPr>
          <p:cNvPr id="7" name="Rectangle 5"/>
          <p:cNvSpPr/>
          <p:nvPr/>
        </p:nvSpPr>
        <p:spPr>
          <a:xfrm>
            <a:off x="552449" y="2257424"/>
            <a:ext cx="8048625" cy="409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2" name="Picture 2" descr="C:\Users\stew_da\Downloads\prob_t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897" y="3619501"/>
            <a:ext cx="3355728" cy="119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61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3600" b="1" dirty="0">
                <a:solidFill>
                  <a:schemeClr val="bg1">
                    <a:lumMod val="50000"/>
                  </a:schemeClr>
                </a:solidFill>
              </a:rPr>
              <a:t>Hardware </a:t>
            </a:r>
            <a:r>
              <a:rPr lang="de-DE" sz="3600" b="1" dirty="0" err="1">
                <a:solidFill>
                  <a:schemeClr val="bg1">
                    <a:lumMod val="50000"/>
                  </a:schemeClr>
                </a:solidFill>
              </a:rPr>
              <a:t>Dependent</a:t>
            </a:r>
            <a:r>
              <a:rPr lang="de-DE" sz="3600" b="1" dirty="0">
                <a:solidFill>
                  <a:schemeClr val="bg1">
                    <a:lumMod val="50000"/>
                  </a:schemeClr>
                </a:solidFill>
              </a:rPr>
              <a:t> </a:t>
            </a:r>
            <a:r>
              <a:rPr lang="de-DE" sz="3600" b="1" dirty="0" err="1">
                <a:solidFill>
                  <a:schemeClr val="bg1">
                    <a:lumMod val="50000"/>
                  </a:schemeClr>
                </a:solidFill>
              </a:rPr>
              <a:t>Faults</a:t>
            </a: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r>
              <a:rPr lang="de-DE" dirty="0" smtClean="0"/>
              <a:t>Fault in HW </a:t>
            </a:r>
            <a:r>
              <a:rPr lang="de-DE" dirty="0" err="1" smtClean="0"/>
              <a:t>triggers</a:t>
            </a:r>
            <a:r>
              <a:rPr lang="de-DE" dirty="0" smtClean="0"/>
              <a:t> </a:t>
            </a:r>
            <a:r>
              <a:rPr lang="de-DE" dirty="0" err="1" smtClean="0"/>
              <a:t>faults</a:t>
            </a:r>
            <a:r>
              <a:rPr lang="de-DE" dirty="0" smtClean="0"/>
              <a:t> in </a:t>
            </a:r>
            <a:r>
              <a:rPr lang="de-DE" dirty="0" err="1" smtClean="0"/>
              <a:t>connected</a:t>
            </a:r>
            <a:r>
              <a:rPr lang="de-DE" dirty="0" smtClean="0"/>
              <a:t> </a:t>
            </a:r>
            <a:r>
              <a:rPr lang="de-DE" dirty="0" err="1" smtClean="0"/>
              <a:t>components</a:t>
            </a:r>
            <a:endParaRPr lang="de-DE" dirty="0" smtClean="0"/>
          </a:p>
          <a:p>
            <a:pPr marL="457200" lvl="1" indent="0">
              <a:buNone/>
            </a:pPr>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27</a:t>
            </a:fld>
            <a:endParaRPr lang="en-US" dirty="0"/>
          </a:p>
        </p:txBody>
      </p:sp>
    </p:spTree>
    <p:extLst>
      <p:ext uri="{BB962C8B-B14F-4D97-AF65-F5344CB8AC3E}">
        <p14:creationId xmlns:p14="http://schemas.microsoft.com/office/powerpoint/2010/main" val="2128250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3600" b="1" dirty="0">
                <a:solidFill>
                  <a:schemeClr val="bg1">
                    <a:lumMod val="50000"/>
                  </a:schemeClr>
                </a:solidFill>
              </a:rPr>
              <a:t>Hardware </a:t>
            </a:r>
            <a:r>
              <a:rPr lang="de-DE" sz="3600" b="1" dirty="0" err="1">
                <a:solidFill>
                  <a:schemeClr val="bg1">
                    <a:lumMod val="50000"/>
                  </a:schemeClr>
                </a:solidFill>
              </a:rPr>
              <a:t>Dependent</a:t>
            </a:r>
            <a:r>
              <a:rPr lang="de-DE" sz="3600" b="1" dirty="0">
                <a:solidFill>
                  <a:schemeClr val="bg1">
                    <a:lumMod val="50000"/>
                  </a:schemeClr>
                </a:solidFill>
              </a:rPr>
              <a:t> </a:t>
            </a:r>
            <a:r>
              <a:rPr lang="de-DE" sz="3600" b="1" dirty="0" err="1">
                <a:solidFill>
                  <a:schemeClr val="bg1">
                    <a:lumMod val="50000"/>
                  </a:schemeClr>
                </a:solidFill>
              </a:rPr>
              <a:t>Faults</a:t>
            </a: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pPr marL="457200" lvl="1" indent="0">
              <a:buNone/>
            </a:pPr>
            <a:r>
              <a:rPr lang="de-DE" dirty="0" smtClean="0"/>
              <a:t>HW fault </a:t>
            </a:r>
            <a:r>
              <a:rPr lang="de-DE" dirty="0" err="1" smtClean="0"/>
              <a:t>definition</a:t>
            </a:r>
            <a:r>
              <a:rPr lang="de-DE" dirty="0" smtClean="0"/>
              <a:t> in </a:t>
            </a:r>
            <a:r>
              <a:rPr lang="de-DE" dirty="0" err="1" smtClean="0"/>
              <a:t>the</a:t>
            </a:r>
            <a:r>
              <a:rPr lang="de-DE" dirty="0" smtClean="0"/>
              <a:t> </a:t>
            </a:r>
            <a:r>
              <a:rPr lang="de-DE" dirty="0" smtClean="0"/>
              <a:t>Fault Statement </a:t>
            </a:r>
            <a:r>
              <a:rPr lang="de-DE" dirty="0" err="1" smtClean="0"/>
              <a:t>of</a:t>
            </a:r>
            <a:r>
              <a:rPr lang="de-DE" dirty="0" smtClean="0"/>
              <a:t> </a:t>
            </a:r>
            <a:r>
              <a:rPr lang="de-DE" dirty="0" err="1" smtClean="0"/>
              <a:t>the</a:t>
            </a:r>
            <a:r>
              <a:rPr lang="de-DE" dirty="0" smtClean="0"/>
              <a:t> </a:t>
            </a:r>
            <a:r>
              <a:rPr lang="de-DE" dirty="0" err="1" smtClean="0"/>
              <a:t>component</a:t>
            </a:r>
            <a:r>
              <a:rPr lang="de-DE" dirty="0" smtClean="0"/>
              <a:t> type</a:t>
            </a:r>
          </a:p>
          <a:p>
            <a:pPr marL="457200" lvl="1" indent="0">
              <a:buNone/>
            </a:pPr>
            <a:endParaRPr lang="de-DE" dirty="0"/>
          </a:p>
          <a:p>
            <a:pPr marL="457200" lvl="1" indent="0">
              <a:buNone/>
            </a:pPr>
            <a:endParaRPr lang="de-DE" dirty="0" smtClean="0"/>
          </a:p>
          <a:p>
            <a:pPr marL="457200" lvl="1" indent="0">
              <a:buNone/>
            </a:pPr>
            <a:endParaRPr lang="de-DE" dirty="0"/>
          </a:p>
          <a:p>
            <a:pPr marL="457200" lvl="1" indent="0">
              <a:buNone/>
            </a:pPr>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28</a:t>
            </a:fld>
            <a:endParaRPr lang="en-US" dirty="0"/>
          </a:p>
        </p:txBody>
      </p:sp>
      <p:sp>
        <p:nvSpPr>
          <p:cNvPr id="5" name="Rectangle 5"/>
          <p:cNvSpPr/>
          <p:nvPr/>
        </p:nvSpPr>
        <p:spPr>
          <a:xfrm>
            <a:off x="676275" y="2781300"/>
            <a:ext cx="7400924" cy="32321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250" name="Picture 2" descr="C:\Users\stew_da\Downloads\shutoff_S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06736"/>
            <a:ext cx="6307138"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84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3600" b="1" dirty="0">
                <a:solidFill>
                  <a:schemeClr val="bg1">
                    <a:lumMod val="50000"/>
                  </a:schemeClr>
                </a:solidFill>
              </a:rPr>
              <a:t>Hardware </a:t>
            </a:r>
            <a:r>
              <a:rPr lang="de-DE" sz="3600" b="1" dirty="0" err="1">
                <a:solidFill>
                  <a:schemeClr val="bg1">
                    <a:lumMod val="50000"/>
                  </a:schemeClr>
                </a:solidFill>
              </a:rPr>
              <a:t>Dependent</a:t>
            </a:r>
            <a:r>
              <a:rPr lang="de-DE" sz="3600" b="1" dirty="0">
                <a:solidFill>
                  <a:schemeClr val="bg1">
                    <a:lumMod val="50000"/>
                  </a:schemeClr>
                </a:solidFill>
              </a:rPr>
              <a:t> </a:t>
            </a:r>
            <a:r>
              <a:rPr lang="de-DE" sz="3600" b="1" dirty="0" err="1">
                <a:solidFill>
                  <a:schemeClr val="bg1">
                    <a:lumMod val="50000"/>
                  </a:schemeClr>
                </a:solidFill>
              </a:rPr>
              <a:t>Faults</a:t>
            </a: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pPr marL="457200" lvl="1" indent="0">
              <a:buNone/>
            </a:pPr>
            <a:r>
              <a:rPr lang="de-DE" dirty="0"/>
              <a:t>HW </a:t>
            </a:r>
            <a:r>
              <a:rPr lang="de-DE" dirty="0" err="1"/>
              <a:t>propagation</a:t>
            </a:r>
            <a:r>
              <a:rPr lang="de-DE" dirty="0"/>
              <a:t> in </a:t>
            </a:r>
            <a:r>
              <a:rPr lang="de-DE" dirty="0" err="1" smtClean="0"/>
              <a:t>the</a:t>
            </a:r>
            <a:r>
              <a:rPr lang="de-DE" dirty="0" smtClean="0"/>
              <a:t> </a:t>
            </a:r>
            <a:r>
              <a:rPr lang="de-DE" dirty="0" err="1" smtClean="0"/>
              <a:t>Safety</a:t>
            </a:r>
            <a:r>
              <a:rPr lang="de-DE" dirty="0" smtClean="0"/>
              <a:t> Annex </a:t>
            </a:r>
            <a:r>
              <a:rPr lang="de-DE" dirty="0" err="1" smtClean="0"/>
              <a:t>of</a:t>
            </a:r>
            <a:r>
              <a:rPr lang="de-DE" dirty="0" smtClean="0"/>
              <a:t> </a:t>
            </a:r>
            <a:r>
              <a:rPr lang="de-DE" dirty="0" err="1" smtClean="0"/>
              <a:t>the</a:t>
            </a:r>
            <a:r>
              <a:rPr lang="de-DE" dirty="0" smtClean="0"/>
              <a:t> </a:t>
            </a:r>
            <a:r>
              <a:rPr lang="de-DE" dirty="0" err="1" smtClean="0"/>
              <a:t>component</a:t>
            </a:r>
            <a:r>
              <a:rPr lang="de-DE" dirty="0" smtClean="0"/>
              <a:t> </a:t>
            </a:r>
            <a:r>
              <a:rPr lang="de-DE" dirty="0" err="1" smtClean="0"/>
              <a:t>implementation</a:t>
            </a:r>
            <a:endParaRPr lang="de-DE" dirty="0"/>
          </a:p>
          <a:p>
            <a:pPr marL="457200" lvl="1" indent="0">
              <a:buNone/>
            </a:pPr>
            <a:endParaRPr lang="de-DE" dirty="0"/>
          </a:p>
          <a:p>
            <a:pPr marL="457200" lvl="1" indent="0">
              <a:buNone/>
            </a:pPr>
            <a:endParaRPr lang="de-DE" dirty="0" smtClean="0"/>
          </a:p>
          <a:p>
            <a:pPr marL="457200" lvl="1" indent="0">
              <a:buNone/>
            </a:pPr>
            <a:endParaRPr lang="de-DE" dirty="0"/>
          </a:p>
          <a:p>
            <a:pPr marL="457200" lvl="1" indent="0">
              <a:buNone/>
            </a:pPr>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29</a:t>
            </a:fld>
            <a:endParaRPr lang="en-US" dirty="0"/>
          </a:p>
        </p:txBody>
      </p:sp>
      <p:pic>
        <p:nvPicPr>
          <p:cNvPr id="52226" name="Picture 2" descr="C:\Users\stew_da\Downloads\prop_st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4" y="3848100"/>
            <a:ext cx="5191125"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6275" y="2781300"/>
            <a:ext cx="7400924" cy="32321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10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dirty="0"/>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mc:AlternateContent xmlns:mc="http://schemas.openxmlformats.org/markup-compatibility/2006">
                  <mc:Choice xmlns:v="urn:schemas-microsoft-com:vml" Requires="v">
                    <p:oleObj spid="_x0000_s47130" name="VISIO" r:id="rId4" imgW="3937000" imgH="2781300" progId="">
                      <p:embed/>
                    </p:oleObj>
                  </mc:Choice>
                  <mc:Fallback>
                    <p:oleObj name="VISIO" r:id="rId4" imgW="3937000" imgH="278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2476"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mc:AlternateContent xmlns:mc="http://schemas.openxmlformats.org/markup-compatibility/2006">
                  <mc:Choice xmlns:v="urn:schemas-microsoft-com:vml" Requires="v">
                    <p:oleObj spid="_x0000_s47131" name="VISIO" r:id="rId6" imgW="2336800" imgH="2108200" progId="">
                      <p:embed/>
                    </p:oleObj>
                  </mc:Choice>
                  <mc:Fallback>
                    <p:oleObj name="VISIO" r:id="rId6" imgW="2336800" imgH="2108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1728" t="8691" r="11728" b="4346"/>
                          <a:stretch>
                            <a:fillRect/>
                          </a:stretch>
                        </p:blipFill>
                        <p:spPr bwMode="auto">
                          <a:xfrm>
                            <a:off x="3967" y="1392"/>
                            <a:ext cx="737" cy="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mc:AlternateContent xmlns:mc="http://schemas.openxmlformats.org/markup-compatibility/2006">
                <mc:Choice xmlns:v="urn:schemas-microsoft-com:vml" Requires="v">
                  <p:oleObj spid="_x0000_s47132" name="Visio" r:id="rId8" imgW="7073900" imgH="5549900" progId="">
                    <p:embed/>
                  </p:oleObj>
                </mc:Choice>
                <mc:Fallback>
                  <p:oleObj name="Visio" r:id="rId8" imgW="7073900" imgH="55499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968"/>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spTree>
    <p:extLst>
      <p:ext uri="{BB962C8B-B14F-4D97-AF65-F5344CB8AC3E}">
        <p14:creationId xmlns:p14="http://schemas.microsoft.com/office/powerpoint/2010/main" val="1396851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a:solidFill>
                  <a:schemeClr val="bg1">
                    <a:lumMod val="50000"/>
                  </a:schemeClr>
                </a:solidFill>
              </a:rPr>
              <a:t>Byzantine</a:t>
            </a:r>
            <a:r>
              <a:rPr lang="de-DE" sz="3600" b="1" dirty="0">
                <a:solidFill>
                  <a:schemeClr val="bg1">
                    <a:lumMod val="50000"/>
                  </a:schemeClr>
                </a:solidFill>
              </a:rPr>
              <a:t> </a:t>
            </a:r>
            <a:r>
              <a:rPr lang="de-DE" sz="3600" b="1" dirty="0" err="1" smtClean="0">
                <a:solidFill>
                  <a:schemeClr val="bg1">
                    <a:lumMod val="50000"/>
                  </a:schemeClr>
                </a:solidFill>
              </a:rPr>
              <a:t>Faults</a:t>
            </a:r>
            <a:r>
              <a:rPr lang="de-DE" sz="3600" b="1" dirty="0" smtClean="0">
                <a:solidFill>
                  <a:schemeClr val="bg1">
                    <a:lumMod val="50000"/>
                  </a:schemeClr>
                </a:solidFill>
              </a:rPr>
              <a:t> Simulation: </a:t>
            </a:r>
            <a:br>
              <a:rPr lang="de-DE" sz="3600" b="1" dirty="0" smtClean="0">
                <a:solidFill>
                  <a:schemeClr val="bg1">
                    <a:lumMod val="50000"/>
                  </a:schemeClr>
                </a:solidFill>
              </a:rPr>
            </a:br>
            <a:r>
              <a:rPr lang="de-DE" sz="3600" b="1" dirty="0" smtClean="0">
                <a:solidFill>
                  <a:schemeClr val="bg1">
                    <a:lumMod val="50000"/>
                  </a:schemeClr>
                </a:solidFill>
              </a:rPr>
              <a:t>Flight </a:t>
            </a:r>
            <a:r>
              <a:rPr lang="de-DE" sz="3600" b="1" dirty="0">
                <a:solidFill>
                  <a:schemeClr val="bg1">
                    <a:lumMod val="50000"/>
                  </a:schemeClr>
                </a:solidFill>
              </a:rPr>
              <a:t>Control Computer </a:t>
            </a:r>
            <a:r>
              <a:rPr lang="de-DE" sz="3600" dirty="0"/>
              <a:t/>
            </a:r>
            <a:br>
              <a:rPr lang="de-DE" sz="3600" dirty="0"/>
            </a:b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r>
              <a:rPr lang="de-DE" dirty="0" err="1" smtClean="0"/>
              <a:t>Created</a:t>
            </a:r>
            <a:r>
              <a:rPr lang="de-DE" dirty="0" smtClean="0"/>
              <a:t> multiple </a:t>
            </a:r>
            <a:r>
              <a:rPr lang="de-DE" dirty="0" err="1" smtClean="0"/>
              <a:t>connections</a:t>
            </a:r>
            <a:r>
              <a:rPr lang="de-DE" dirty="0" smtClean="0"/>
              <a:t> </a:t>
            </a:r>
            <a:r>
              <a:rPr lang="de-DE" dirty="0" err="1" smtClean="0"/>
              <a:t>to</a:t>
            </a:r>
            <a:r>
              <a:rPr lang="de-DE" dirty="0" smtClean="0"/>
              <a:t> </a:t>
            </a:r>
            <a:r>
              <a:rPr lang="de-DE" dirty="0" err="1" smtClean="0"/>
              <a:t>observers</a:t>
            </a:r>
            <a:endParaRPr lang="de-DE" dirty="0" smtClean="0"/>
          </a:p>
          <a:p>
            <a:r>
              <a:rPr lang="de-DE" dirty="0" err="1" smtClean="0"/>
              <a:t>Introduced</a:t>
            </a:r>
            <a:r>
              <a:rPr lang="de-DE" dirty="0" smtClean="0"/>
              <a:t> </a:t>
            </a:r>
            <a:r>
              <a:rPr lang="de-DE" dirty="0" err="1" smtClean="0"/>
              <a:t>disagreement</a:t>
            </a:r>
            <a:r>
              <a:rPr lang="de-DE" dirty="0" smtClean="0"/>
              <a:t> </a:t>
            </a:r>
            <a:r>
              <a:rPr lang="de-DE" dirty="0" err="1" smtClean="0"/>
              <a:t>through</a:t>
            </a:r>
            <a:r>
              <a:rPr lang="de-DE" dirty="0" smtClean="0"/>
              <a:t> fault </a:t>
            </a:r>
            <a:r>
              <a:rPr lang="de-DE" dirty="0" err="1" smtClean="0"/>
              <a:t>injection</a:t>
            </a:r>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30</a:t>
            </a:fld>
            <a:endParaRPr lang="en-US" dirty="0"/>
          </a:p>
        </p:txBody>
      </p:sp>
    </p:spTree>
    <p:extLst>
      <p:ext uri="{BB962C8B-B14F-4D97-AF65-F5344CB8AC3E}">
        <p14:creationId xmlns:p14="http://schemas.microsoft.com/office/powerpoint/2010/main" val="3997182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smtClean="0">
                <a:solidFill>
                  <a:schemeClr val="bg1">
                    <a:lumMod val="50000"/>
                  </a:schemeClr>
                </a:solidFill>
              </a:rPr>
              <a:t>Cut Set Generation</a:t>
            </a:r>
            <a:r>
              <a:rPr lang="de-DE" sz="3600" dirty="0"/>
              <a:t/>
            </a:r>
            <a:br>
              <a:rPr lang="de-DE" sz="3600" dirty="0"/>
            </a:b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r>
              <a:rPr lang="de-DE" dirty="0" smtClean="0"/>
              <a:t>Standards (APR4761, AIR6110, </a:t>
            </a:r>
            <a:r>
              <a:rPr lang="de-DE" dirty="0" err="1" smtClean="0"/>
              <a:t>etc</a:t>
            </a:r>
            <a:r>
              <a:rPr lang="de-DE" dirty="0" smtClean="0"/>
              <a:t>) </a:t>
            </a:r>
            <a:r>
              <a:rPr lang="de-DE" dirty="0" err="1" smtClean="0"/>
              <a:t>describe</a:t>
            </a:r>
            <a:r>
              <a:rPr lang="de-DE" dirty="0" smtClean="0"/>
              <a:t> </a:t>
            </a:r>
            <a:r>
              <a:rPr lang="de-DE" dirty="0" err="1" smtClean="0"/>
              <a:t>techniques</a:t>
            </a:r>
            <a:r>
              <a:rPr lang="de-DE" dirty="0" smtClean="0"/>
              <a:t> </a:t>
            </a:r>
            <a:r>
              <a:rPr lang="de-DE" dirty="0" err="1" smtClean="0"/>
              <a:t>involving</a:t>
            </a:r>
            <a:r>
              <a:rPr lang="de-DE" dirty="0" smtClean="0"/>
              <a:t> </a:t>
            </a:r>
            <a:r>
              <a:rPr lang="de-DE" dirty="0" err="1" smtClean="0"/>
              <a:t>cut</a:t>
            </a:r>
            <a:r>
              <a:rPr lang="de-DE" dirty="0" smtClean="0"/>
              <a:t> </a:t>
            </a:r>
            <a:r>
              <a:rPr lang="de-DE" dirty="0" err="1" smtClean="0"/>
              <a:t>sets</a:t>
            </a:r>
            <a:endParaRPr lang="de-DE" dirty="0"/>
          </a:p>
          <a:p>
            <a:r>
              <a:rPr lang="de-DE" dirty="0" err="1" smtClean="0"/>
              <a:t>Required</a:t>
            </a:r>
            <a:r>
              <a:rPr lang="de-DE" dirty="0" smtClean="0"/>
              <a:t> </a:t>
            </a:r>
            <a:r>
              <a:rPr lang="de-DE" dirty="0" err="1" smtClean="0"/>
              <a:t>for</a:t>
            </a:r>
            <a:r>
              <a:rPr lang="de-DE" dirty="0" smtClean="0"/>
              <a:t> FTA </a:t>
            </a:r>
            <a:r>
              <a:rPr lang="de-DE" dirty="0" err="1" smtClean="0"/>
              <a:t>and</a:t>
            </a:r>
            <a:r>
              <a:rPr lang="de-DE" dirty="0" smtClean="0"/>
              <a:t> FMEA</a:t>
            </a:r>
          </a:p>
          <a:p>
            <a:r>
              <a:rPr lang="de-DE" dirty="0" err="1" smtClean="0"/>
              <a:t>Current</a:t>
            </a:r>
            <a:r>
              <a:rPr lang="de-DE" dirty="0" err="1" smtClean="0"/>
              <a:t>ly</a:t>
            </a:r>
            <a:r>
              <a:rPr lang="de-DE" dirty="0" smtClean="0"/>
              <a:t>, </a:t>
            </a:r>
            <a:r>
              <a:rPr lang="de-DE" dirty="0" err="1" smtClean="0"/>
              <a:t>these</a:t>
            </a:r>
            <a:r>
              <a:rPr lang="de-DE" dirty="0" smtClean="0"/>
              <a:t> </a:t>
            </a:r>
            <a:r>
              <a:rPr lang="de-DE" dirty="0" err="1" smtClean="0"/>
              <a:t>are</a:t>
            </a:r>
            <a:r>
              <a:rPr lang="de-DE" dirty="0" smtClean="0"/>
              <a:t> </a:t>
            </a:r>
            <a:r>
              <a:rPr lang="de-DE" dirty="0" err="1" smtClean="0"/>
              <a:t>the</a:t>
            </a:r>
            <a:r>
              <a:rPr lang="de-DE" dirty="0" smtClean="0"/>
              <a:t> </a:t>
            </a:r>
            <a:r>
              <a:rPr lang="de-DE" dirty="0" err="1" smtClean="0"/>
              <a:t>needs</a:t>
            </a:r>
            <a:r>
              <a:rPr lang="de-DE" dirty="0" smtClean="0"/>
              <a:t> </a:t>
            </a:r>
            <a:r>
              <a:rPr lang="de-DE" dirty="0" err="1" smtClean="0"/>
              <a:t>of</a:t>
            </a:r>
            <a:r>
              <a:rPr lang="de-DE" dirty="0" smtClean="0"/>
              <a:t> </a:t>
            </a:r>
            <a:r>
              <a:rPr lang="de-DE" dirty="0" err="1" smtClean="0"/>
              <a:t>Safety</a:t>
            </a:r>
            <a:r>
              <a:rPr lang="de-DE" dirty="0" smtClean="0"/>
              <a:t> Engineers in a </a:t>
            </a:r>
            <a:r>
              <a:rPr lang="de-DE" dirty="0" err="1" smtClean="0"/>
              <a:t>Safety</a:t>
            </a:r>
            <a:r>
              <a:rPr lang="de-DE" dirty="0" smtClean="0"/>
              <a:t> Analysis </a:t>
            </a:r>
            <a:r>
              <a:rPr lang="de-DE" dirty="0" err="1" smtClean="0"/>
              <a:t>tool</a:t>
            </a:r>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31</a:t>
            </a:fld>
            <a:endParaRPr lang="en-US" dirty="0"/>
          </a:p>
        </p:txBody>
      </p:sp>
    </p:spTree>
    <p:extLst>
      <p:ext uri="{BB962C8B-B14F-4D97-AF65-F5344CB8AC3E}">
        <p14:creationId xmlns:p14="http://schemas.microsoft.com/office/powerpoint/2010/main" val="3972789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3" name="Inhaltsplatzhalter 2"/>
          <p:cNvSpPr>
            <a:spLocks noGrp="1"/>
          </p:cNvSpPr>
          <p:nvPr>
            <p:ph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32</a:t>
            </a:fld>
            <a:endParaRPr lang="en-US" dirty="0"/>
          </a:p>
        </p:txBody>
      </p:sp>
    </p:spTree>
    <p:extLst>
      <p:ext uri="{BB962C8B-B14F-4D97-AF65-F5344CB8AC3E}">
        <p14:creationId xmlns:p14="http://schemas.microsoft.com/office/powerpoint/2010/main" val="29338428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33</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Tree>
    <p:extLst>
      <p:ext uri="{BB962C8B-B14F-4D97-AF65-F5344CB8AC3E}">
        <p14:creationId xmlns:p14="http://schemas.microsoft.com/office/powerpoint/2010/main" val="2151289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34</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
        <p:nvSpPr>
          <p:cNvPr id="6" name="Ellipse 5"/>
          <p:cNvSpPr/>
          <p:nvPr/>
        </p:nvSpPr>
        <p:spPr>
          <a:xfrm>
            <a:off x="258127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a:t>
            </a:r>
            <a:endParaRPr lang="de-DE" dirty="0"/>
          </a:p>
        </p:txBody>
      </p:sp>
      <p:sp>
        <p:nvSpPr>
          <p:cNvPr id="7" name="Ellipse 6"/>
          <p:cNvSpPr/>
          <p:nvPr/>
        </p:nvSpPr>
        <p:spPr>
          <a:xfrm>
            <a:off x="320040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b</a:t>
            </a:r>
            <a:endParaRPr lang="de-DE" dirty="0"/>
          </a:p>
        </p:txBody>
      </p:sp>
      <p:sp>
        <p:nvSpPr>
          <p:cNvPr id="8" name="Ellipse 7"/>
          <p:cNvSpPr/>
          <p:nvPr/>
        </p:nvSpPr>
        <p:spPr>
          <a:xfrm>
            <a:off x="381952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c</a:t>
            </a:r>
            <a:endParaRPr lang="de-DE" dirty="0"/>
          </a:p>
        </p:txBody>
      </p:sp>
      <p:sp>
        <p:nvSpPr>
          <p:cNvPr id="9" name="Ellipse 8"/>
          <p:cNvSpPr/>
          <p:nvPr/>
        </p:nvSpPr>
        <p:spPr>
          <a:xfrm>
            <a:off x="443865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d</a:t>
            </a:r>
            <a:endParaRPr lang="de-DE" dirty="0"/>
          </a:p>
        </p:txBody>
      </p:sp>
      <p:sp>
        <p:nvSpPr>
          <p:cNvPr id="10" name="Ellipse 9"/>
          <p:cNvSpPr/>
          <p:nvPr/>
        </p:nvSpPr>
        <p:spPr>
          <a:xfrm>
            <a:off x="506730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e</a:t>
            </a:r>
            <a:endParaRPr lang="de-DE" dirty="0"/>
          </a:p>
        </p:txBody>
      </p:sp>
      <p:sp>
        <p:nvSpPr>
          <p:cNvPr id="11" name="Ellipse 10"/>
          <p:cNvSpPr/>
          <p:nvPr/>
        </p:nvSpPr>
        <p:spPr>
          <a:xfrm>
            <a:off x="569595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f</a:t>
            </a:r>
            <a:endParaRPr lang="de-DE" dirty="0"/>
          </a:p>
        </p:txBody>
      </p:sp>
      <p:sp>
        <p:nvSpPr>
          <p:cNvPr id="52" name="Geschweifte Klammer links 51"/>
          <p:cNvSpPr/>
          <p:nvPr/>
        </p:nvSpPr>
        <p:spPr>
          <a:xfrm rot="5400000" flipH="1">
            <a:off x="3762234" y="1952764"/>
            <a:ext cx="1209956" cy="3571875"/>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53" name="Textfeld 52"/>
          <p:cNvSpPr txBox="1"/>
          <p:nvPr/>
        </p:nvSpPr>
        <p:spPr>
          <a:xfrm>
            <a:off x="3484053" y="4393448"/>
            <a:ext cx="1766317" cy="369332"/>
          </a:xfrm>
          <a:prstGeom prst="rect">
            <a:avLst/>
          </a:prstGeom>
          <a:noFill/>
        </p:spPr>
        <p:txBody>
          <a:bodyPr wrap="none" rtlCol="0">
            <a:spAutoFit/>
          </a:bodyPr>
          <a:lstStyle/>
          <a:p>
            <a:r>
              <a:rPr lang="de-DE" dirty="0" smtClean="0"/>
              <a:t>Model Elements</a:t>
            </a:r>
            <a:endParaRPr lang="de-DE" dirty="0"/>
          </a:p>
        </p:txBody>
      </p:sp>
    </p:spTree>
    <p:extLst>
      <p:ext uri="{BB962C8B-B14F-4D97-AF65-F5344CB8AC3E}">
        <p14:creationId xmlns:p14="http://schemas.microsoft.com/office/powerpoint/2010/main" val="378841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35</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
        <p:nvSpPr>
          <p:cNvPr id="6" name="Ellipse 5"/>
          <p:cNvSpPr/>
          <p:nvPr/>
        </p:nvSpPr>
        <p:spPr>
          <a:xfrm>
            <a:off x="258127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a:t>
            </a:r>
            <a:endParaRPr lang="de-DE" dirty="0"/>
          </a:p>
        </p:txBody>
      </p:sp>
      <p:sp>
        <p:nvSpPr>
          <p:cNvPr id="7" name="Ellipse 6"/>
          <p:cNvSpPr/>
          <p:nvPr/>
        </p:nvSpPr>
        <p:spPr>
          <a:xfrm>
            <a:off x="320040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b</a:t>
            </a:r>
            <a:endParaRPr lang="de-DE" dirty="0"/>
          </a:p>
        </p:txBody>
      </p:sp>
      <p:sp>
        <p:nvSpPr>
          <p:cNvPr id="8" name="Ellipse 7"/>
          <p:cNvSpPr/>
          <p:nvPr/>
        </p:nvSpPr>
        <p:spPr>
          <a:xfrm>
            <a:off x="381952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c</a:t>
            </a:r>
            <a:endParaRPr lang="de-DE" dirty="0"/>
          </a:p>
        </p:txBody>
      </p:sp>
      <p:sp>
        <p:nvSpPr>
          <p:cNvPr id="9" name="Ellipse 8"/>
          <p:cNvSpPr/>
          <p:nvPr/>
        </p:nvSpPr>
        <p:spPr>
          <a:xfrm>
            <a:off x="443865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d</a:t>
            </a:r>
            <a:endParaRPr lang="de-DE" dirty="0"/>
          </a:p>
        </p:txBody>
      </p:sp>
      <p:sp>
        <p:nvSpPr>
          <p:cNvPr id="10" name="Ellipse 9"/>
          <p:cNvSpPr/>
          <p:nvPr/>
        </p:nvSpPr>
        <p:spPr>
          <a:xfrm>
            <a:off x="506730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e</a:t>
            </a:r>
            <a:endParaRPr lang="de-DE" dirty="0"/>
          </a:p>
        </p:txBody>
      </p:sp>
      <p:sp>
        <p:nvSpPr>
          <p:cNvPr id="11" name="Ellipse 10"/>
          <p:cNvSpPr/>
          <p:nvPr/>
        </p:nvSpPr>
        <p:spPr>
          <a:xfrm>
            <a:off x="569595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f</a:t>
            </a:r>
            <a:endParaRPr lang="de-DE" dirty="0"/>
          </a:p>
        </p:txBody>
      </p:sp>
      <p:cxnSp>
        <p:nvCxnSpPr>
          <p:cNvPr id="13" name="Gerade Verbindung mit Pfeil 12"/>
          <p:cNvCxnSpPr>
            <a:stCxn id="6" idx="0"/>
            <a:endCxn id="5" idx="2"/>
          </p:cNvCxnSpPr>
          <p:nvPr/>
        </p:nvCxnSpPr>
        <p:spPr>
          <a:xfrm flipV="1">
            <a:off x="2809875" y="2266950"/>
            <a:ext cx="151447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429000" y="2266950"/>
            <a:ext cx="89535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48125" y="2266950"/>
            <a:ext cx="27622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324350" y="2266950"/>
            <a:ext cx="3429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324350" y="2266950"/>
            <a:ext cx="97155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324350" y="2266950"/>
            <a:ext cx="16002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Geschweifte Klammer links 51"/>
          <p:cNvSpPr/>
          <p:nvPr/>
        </p:nvSpPr>
        <p:spPr>
          <a:xfrm rot="5400000" flipH="1">
            <a:off x="3814621" y="2005152"/>
            <a:ext cx="1114705" cy="3562348"/>
          </a:xfrm>
          <a:prstGeom prst="leftBrace">
            <a:avLst>
              <a:gd name="adj1" fmla="val 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53" name="Textfeld 52"/>
          <p:cNvSpPr txBox="1"/>
          <p:nvPr/>
        </p:nvSpPr>
        <p:spPr>
          <a:xfrm>
            <a:off x="2424805" y="4393448"/>
            <a:ext cx="3894336" cy="461665"/>
          </a:xfrm>
          <a:prstGeom prst="rect">
            <a:avLst/>
          </a:prstGeom>
          <a:noFill/>
        </p:spPr>
        <p:txBody>
          <a:bodyPr wrap="none" rtlCol="0">
            <a:spAutoFit/>
          </a:bodyPr>
          <a:lstStyle/>
          <a:p>
            <a:r>
              <a:rPr lang="de-DE" sz="2400" b="1" dirty="0" smtClean="0"/>
              <a:t>Model Elements: {</a:t>
            </a:r>
            <a:r>
              <a:rPr lang="de-DE" sz="2400" b="1" dirty="0" err="1" smtClean="0"/>
              <a:t>a,b,c,d,e,f</a:t>
            </a:r>
            <a:r>
              <a:rPr lang="de-DE" sz="2400" b="1" dirty="0" smtClean="0"/>
              <a:t>}</a:t>
            </a:r>
            <a:endParaRPr lang="de-DE" sz="2400" b="1" dirty="0"/>
          </a:p>
        </p:txBody>
      </p:sp>
    </p:spTree>
    <p:extLst>
      <p:ext uri="{BB962C8B-B14F-4D97-AF65-F5344CB8AC3E}">
        <p14:creationId xmlns:p14="http://schemas.microsoft.com/office/powerpoint/2010/main" val="2047250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36</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
        <p:nvSpPr>
          <p:cNvPr id="6" name="Ellipse 5"/>
          <p:cNvSpPr/>
          <p:nvPr/>
        </p:nvSpPr>
        <p:spPr>
          <a:xfrm>
            <a:off x="2581275" y="2524125"/>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a:t>
            </a:r>
            <a:endParaRPr lang="de-DE" dirty="0"/>
          </a:p>
        </p:txBody>
      </p:sp>
      <p:sp>
        <p:nvSpPr>
          <p:cNvPr id="7" name="Ellipse 6"/>
          <p:cNvSpPr/>
          <p:nvPr/>
        </p:nvSpPr>
        <p:spPr>
          <a:xfrm>
            <a:off x="320040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b</a:t>
            </a:r>
            <a:endParaRPr lang="de-DE" dirty="0"/>
          </a:p>
        </p:txBody>
      </p:sp>
      <p:sp>
        <p:nvSpPr>
          <p:cNvPr id="8" name="Ellipse 7"/>
          <p:cNvSpPr/>
          <p:nvPr/>
        </p:nvSpPr>
        <p:spPr>
          <a:xfrm>
            <a:off x="3819525" y="2524125"/>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c</a:t>
            </a:r>
            <a:endParaRPr lang="de-DE" dirty="0"/>
          </a:p>
        </p:txBody>
      </p:sp>
      <p:sp>
        <p:nvSpPr>
          <p:cNvPr id="9" name="Ellipse 8"/>
          <p:cNvSpPr/>
          <p:nvPr/>
        </p:nvSpPr>
        <p:spPr>
          <a:xfrm>
            <a:off x="4438650" y="2514600"/>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d</a:t>
            </a:r>
            <a:endParaRPr lang="de-DE" dirty="0"/>
          </a:p>
        </p:txBody>
      </p:sp>
      <p:sp>
        <p:nvSpPr>
          <p:cNvPr id="10" name="Ellipse 9"/>
          <p:cNvSpPr/>
          <p:nvPr/>
        </p:nvSpPr>
        <p:spPr>
          <a:xfrm>
            <a:off x="506730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e</a:t>
            </a:r>
            <a:endParaRPr lang="de-DE" dirty="0"/>
          </a:p>
        </p:txBody>
      </p:sp>
      <p:sp>
        <p:nvSpPr>
          <p:cNvPr id="11" name="Ellipse 10"/>
          <p:cNvSpPr/>
          <p:nvPr/>
        </p:nvSpPr>
        <p:spPr>
          <a:xfrm>
            <a:off x="569595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f</a:t>
            </a:r>
            <a:endParaRPr lang="de-DE" dirty="0"/>
          </a:p>
        </p:txBody>
      </p:sp>
      <p:cxnSp>
        <p:nvCxnSpPr>
          <p:cNvPr id="13" name="Gerade Verbindung mit Pfeil 12"/>
          <p:cNvCxnSpPr>
            <a:stCxn id="6" idx="0"/>
            <a:endCxn id="5" idx="2"/>
          </p:cNvCxnSpPr>
          <p:nvPr/>
        </p:nvCxnSpPr>
        <p:spPr>
          <a:xfrm flipV="1">
            <a:off x="2809875" y="2266950"/>
            <a:ext cx="151447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429000" y="2266950"/>
            <a:ext cx="89535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48125" y="2266950"/>
            <a:ext cx="27622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324350" y="2266950"/>
            <a:ext cx="3429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324350" y="2266950"/>
            <a:ext cx="97155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324350" y="2266950"/>
            <a:ext cx="16002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Geschweifte Klammer links 2"/>
          <p:cNvSpPr/>
          <p:nvPr/>
        </p:nvSpPr>
        <p:spPr>
          <a:xfrm rot="16200000">
            <a:off x="4144567" y="3001561"/>
            <a:ext cx="483392" cy="8477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12" name="Geschweifte Klammer links 11"/>
          <p:cNvSpPr/>
          <p:nvPr/>
        </p:nvSpPr>
        <p:spPr>
          <a:xfrm rot="16200000">
            <a:off x="2540793" y="3133722"/>
            <a:ext cx="447677" cy="5476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14" name="Textfeld 13"/>
          <p:cNvSpPr txBox="1"/>
          <p:nvPr/>
        </p:nvSpPr>
        <p:spPr>
          <a:xfrm>
            <a:off x="2291939" y="3914775"/>
            <a:ext cx="4424288" cy="1569660"/>
          </a:xfrm>
          <a:prstGeom prst="rect">
            <a:avLst/>
          </a:prstGeom>
          <a:noFill/>
        </p:spPr>
        <p:txBody>
          <a:bodyPr wrap="none" rtlCol="0">
            <a:spAutoFit/>
          </a:bodyPr>
          <a:lstStyle/>
          <a:p>
            <a:r>
              <a:rPr lang="de-DE" sz="2400" b="1" dirty="0" smtClean="0"/>
              <a:t>IVC : A </a:t>
            </a:r>
            <a:r>
              <a:rPr lang="de-DE" sz="2400" b="1" dirty="0" err="1" smtClean="0"/>
              <a:t>minimum</a:t>
            </a:r>
            <a:r>
              <a:rPr lang="de-DE" sz="2400" b="1" dirty="0" smtClean="0"/>
              <a:t> </a:t>
            </a:r>
            <a:r>
              <a:rPr lang="de-DE" sz="2400" b="1" dirty="0" err="1" smtClean="0"/>
              <a:t>set</a:t>
            </a:r>
            <a:r>
              <a:rPr lang="de-DE" sz="2400" b="1" dirty="0" smtClean="0"/>
              <a:t> </a:t>
            </a:r>
            <a:r>
              <a:rPr lang="de-DE" sz="2400" b="1" dirty="0" err="1" smtClean="0"/>
              <a:t>of</a:t>
            </a:r>
            <a:r>
              <a:rPr lang="de-DE" sz="2400" b="1" dirty="0" smtClean="0"/>
              <a:t> </a:t>
            </a:r>
            <a:r>
              <a:rPr lang="de-DE" sz="2400" b="1" dirty="0" err="1" smtClean="0"/>
              <a:t>elements</a:t>
            </a:r>
            <a:r>
              <a:rPr lang="de-DE" sz="2400" b="1" dirty="0" smtClean="0"/>
              <a:t> </a:t>
            </a:r>
          </a:p>
          <a:p>
            <a:r>
              <a:rPr lang="de-DE" sz="2400" b="1" dirty="0"/>
              <a:t> </a:t>
            </a:r>
            <a:r>
              <a:rPr lang="de-DE" sz="2400" b="1" dirty="0" smtClean="0"/>
              <a:t>        </a:t>
            </a:r>
            <a:r>
              <a:rPr lang="de-DE" sz="2400" b="1" dirty="0" err="1" smtClean="0"/>
              <a:t>needed</a:t>
            </a:r>
            <a:r>
              <a:rPr lang="de-DE" sz="2400" b="1" dirty="0" smtClean="0"/>
              <a:t> </a:t>
            </a:r>
            <a:r>
              <a:rPr lang="de-DE" sz="2400" b="1" dirty="0" err="1" smtClean="0"/>
              <a:t>to</a:t>
            </a:r>
            <a:r>
              <a:rPr lang="de-DE" sz="2400" b="1" dirty="0" smtClean="0"/>
              <a:t> </a:t>
            </a:r>
            <a:r>
              <a:rPr lang="de-DE" sz="2400" b="1" dirty="0" err="1" smtClean="0"/>
              <a:t>prove</a:t>
            </a:r>
            <a:r>
              <a:rPr lang="de-DE" sz="2400" b="1" dirty="0" smtClean="0"/>
              <a:t> </a:t>
            </a:r>
            <a:r>
              <a:rPr lang="de-DE" sz="2400" b="1" dirty="0" err="1" smtClean="0"/>
              <a:t>the</a:t>
            </a:r>
            <a:r>
              <a:rPr lang="de-DE" sz="2400" b="1" dirty="0" smtClean="0"/>
              <a:t> </a:t>
            </a:r>
          </a:p>
          <a:p>
            <a:r>
              <a:rPr lang="de-DE" sz="2400" b="1" dirty="0"/>
              <a:t> </a:t>
            </a:r>
            <a:r>
              <a:rPr lang="de-DE" sz="2400" b="1" dirty="0" smtClean="0"/>
              <a:t>        </a:t>
            </a:r>
            <a:r>
              <a:rPr lang="de-DE" sz="2400" b="1" dirty="0" err="1" smtClean="0"/>
              <a:t>Safety</a:t>
            </a:r>
            <a:r>
              <a:rPr lang="de-DE" sz="2400" b="1" dirty="0" smtClean="0"/>
              <a:t> Property  </a:t>
            </a:r>
          </a:p>
          <a:p>
            <a:r>
              <a:rPr lang="de-DE" sz="2400" b="1" dirty="0"/>
              <a:t> </a:t>
            </a:r>
            <a:r>
              <a:rPr lang="de-DE" sz="2400" b="1" dirty="0" smtClean="0"/>
              <a:t>        {a, c, d}</a:t>
            </a:r>
            <a:endParaRPr lang="de-DE" sz="2400" b="1" dirty="0"/>
          </a:p>
        </p:txBody>
      </p:sp>
    </p:spTree>
    <p:extLst>
      <p:ext uri="{BB962C8B-B14F-4D97-AF65-F5344CB8AC3E}">
        <p14:creationId xmlns:p14="http://schemas.microsoft.com/office/powerpoint/2010/main" val="3757029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37</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
        <p:nvSpPr>
          <p:cNvPr id="6" name="Ellipse 5"/>
          <p:cNvSpPr/>
          <p:nvPr/>
        </p:nvSpPr>
        <p:spPr>
          <a:xfrm>
            <a:off x="2581275" y="2524125"/>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a:t>
            </a:r>
            <a:endParaRPr lang="de-DE" dirty="0"/>
          </a:p>
        </p:txBody>
      </p:sp>
      <p:sp>
        <p:nvSpPr>
          <p:cNvPr id="7" name="Ellipse 6"/>
          <p:cNvSpPr/>
          <p:nvPr/>
        </p:nvSpPr>
        <p:spPr>
          <a:xfrm>
            <a:off x="3200400" y="2524125"/>
            <a:ext cx="457200" cy="4572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b</a:t>
            </a:r>
            <a:endParaRPr lang="de-DE" dirty="0"/>
          </a:p>
        </p:txBody>
      </p:sp>
      <p:sp>
        <p:nvSpPr>
          <p:cNvPr id="8" name="Ellipse 7"/>
          <p:cNvSpPr/>
          <p:nvPr/>
        </p:nvSpPr>
        <p:spPr>
          <a:xfrm>
            <a:off x="3819525" y="2524125"/>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c</a:t>
            </a:r>
            <a:endParaRPr lang="de-DE" dirty="0"/>
          </a:p>
        </p:txBody>
      </p:sp>
      <p:sp>
        <p:nvSpPr>
          <p:cNvPr id="9" name="Ellipse 8"/>
          <p:cNvSpPr/>
          <p:nvPr/>
        </p:nvSpPr>
        <p:spPr>
          <a:xfrm>
            <a:off x="4438650" y="2514600"/>
            <a:ext cx="457200" cy="457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d</a:t>
            </a:r>
            <a:endParaRPr lang="de-DE" dirty="0"/>
          </a:p>
        </p:txBody>
      </p:sp>
      <p:sp>
        <p:nvSpPr>
          <p:cNvPr id="10" name="Ellipse 9"/>
          <p:cNvSpPr/>
          <p:nvPr/>
        </p:nvSpPr>
        <p:spPr>
          <a:xfrm>
            <a:off x="5067300" y="2514600"/>
            <a:ext cx="457200" cy="4572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e</a:t>
            </a:r>
            <a:endParaRPr lang="de-DE" dirty="0"/>
          </a:p>
        </p:txBody>
      </p:sp>
      <p:sp>
        <p:nvSpPr>
          <p:cNvPr id="11" name="Ellipse 10"/>
          <p:cNvSpPr/>
          <p:nvPr/>
        </p:nvSpPr>
        <p:spPr>
          <a:xfrm>
            <a:off x="5695950" y="2524125"/>
            <a:ext cx="457200" cy="457200"/>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f</a:t>
            </a:r>
            <a:endParaRPr lang="de-DE" dirty="0"/>
          </a:p>
        </p:txBody>
      </p:sp>
      <p:cxnSp>
        <p:nvCxnSpPr>
          <p:cNvPr id="13" name="Gerade Verbindung mit Pfeil 12"/>
          <p:cNvCxnSpPr>
            <a:stCxn id="6" idx="0"/>
            <a:endCxn id="5" idx="2"/>
          </p:cNvCxnSpPr>
          <p:nvPr/>
        </p:nvCxnSpPr>
        <p:spPr>
          <a:xfrm flipV="1">
            <a:off x="2809875" y="2266950"/>
            <a:ext cx="151447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429000" y="2266950"/>
            <a:ext cx="89535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48125" y="2266950"/>
            <a:ext cx="27622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324350" y="2266950"/>
            <a:ext cx="3429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324350" y="2266950"/>
            <a:ext cx="97155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324350" y="2266950"/>
            <a:ext cx="16002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feld 13"/>
          <p:cNvSpPr txBox="1"/>
          <p:nvPr/>
        </p:nvSpPr>
        <p:spPr>
          <a:xfrm>
            <a:off x="1975879" y="3848100"/>
            <a:ext cx="5039841" cy="1569660"/>
          </a:xfrm>
          <a:prstGeom prst="rect">
            <a:avLst/>
          </a:prstGeom>
          <a:noFill/>
        </p:spPr>
        <p:txBody>
          <a:bodyPr wrap="none" rtlCol="0">
            <a:spAutoFit/>
          </a:bodyPr>
          <a:lstStyle/>
          <a:p>
            <a:r>
              <a:rPr lang="de-DE" sz="2400" b="1" dirty="0"/>
              <a:t>All IVCs : All minimal </a:t>
            </a:r>
            <a:r>
              <a:rPr lang="de-DE" sz="2400" b="1" dirty="0" err="1"/>
              <a:t>sets</a:t>
            </a:r>
            <a:r>
              <a:rPr lang="de-DE" sz="2400" b="1" dirty="0"/>
              <a:t> </a:t>
            </a:r>
            <a:r>
              <a:rPr lang="de-DE" sz="2400" b="1" dirty="0" err="1"/>
              <a:t>of</a:t>
            </a:r>
            <a:r>
              <a:rPr lang="de-DE" sz="2400" b="1" dirty="0"/>
              <a:t> </a:t>
            </a:r>
            <a:r>
              <a:rPr lang="de-DE" sz="2400" b="1" dirty="0" err="1"/>
              <a:t>elements</a:t>
            </a:r>
            <a:r>
              <a:rPr lang="de-DE" sz="2400" b="1" dirty="0"/>
              <a:t> </a:t>
            </a:r>
          </a:p>
          <a:p>
            <a:r>
              <a:rPr lang="de-DE" sz="2400" b="1" dirty="0"/>
              <a:t>        </a:t>
            </a:r>
            <a:r>
              <a:rPr lang="de-DE" sz="2400" b="1" dirty="0" err="1"/>
              <a:t>needed</a:t>
            </a:r>
            <a:r>
              <a:rPr lang="de-DE" sz="2400" b="1" dirty="0"/>
              <a:t> </a:t>
            </a:r>
            <a:r>
              <a:rPr lang="de-DE" sz="2400" b="1" dirty="0" err="1"/>
              <a:t>to</a:t>
            </a:r>
            <a:r>
              <a:rPr lang="de-DE" sz="2400" b="1" dirty="0"/>
              <a:t> </a:t>
            </a:r>
            <a:r>
              <a:rPr lang="de-DE" sz="2400" b="1" dirty="0" err="1"/>
              <a:t>prove</a:t>
            </a:r>
            <a:r>
              <a:rPr lang="de-DE" sz="2400" b="1" dirty="0"/>
              <a:t> </a:t>
            </a:r>
            <a:r>
              <a:rPr lang="de-DE" sz="2400" b="1" dirty="0" err="1"/>
              <a:t>the</a:t>
            </a:r>
            <a:r>
              <a:rPr lang="de-DE" sz="2400" b="1" dirty="0"/>
              <a:t> </a:t>
            </a:r>
          </a:p>
          <a:p>
            <a:r>
              <a:rPr lang="de-DE" sz="2400" b="1" dirty="0"/>
              <a:t>        </a:t>
            </a:r>
            <a:r>
              <a:rPr lang="de-DE" sz="2400" b="1" dirty="0" err="1"/>
              <a:t>Safety</a:t>
            </a:r>
            <a:r>
              <a:rPr lang="de-DE" sz="2400" b="1" dirty="0"/>
              <a:t> </a:t>
            </a:r>
            <a:r>
              <a:rPr lang="de-DE" sz="2400" b="1" dirty="0" smtClean="0"/>
              <a:t>Property</a:t>
            </a:r>
          </a:p>
          <a:p>
            <a:r>
              <a:rPr lang="de-DE" sz="2400" b="1" dirty="0"/>
              <a:t> </a:t>
            </a:r>
            <a:r>
              <a:rPr lang="de-DE" sz="2400" b="1" dirty="0" smtClean="0"/>
              <a:t>       { {</a:t>
            </a:r>
            <a:r>
              <a:rPr lang="de-DE" sz="2400" b="1" dirty="0" err="1" smtClean="0"/>
              <a:t>a,c,d</a:t>
            </a:r>
            <a:r>
              <a:rPr lang="de-DE" sz="2400" b="1" dirty="0" smtClean="0"/>
              <a:t>}, {</a:t>
            </a:r>
            <a:r>
              <a:rPr lang="de-DE" sz="2400" b="1" dirty="0" err="1" smtClean="0"/>
              <a:t>b,e</a:t>
            </a:r>
            <a:r>
              <a:rPr lang="de-DE" sz="2400" b="1" dirty="0" smtClean="0"/>
              <a:t>}, {f} }</a:t>
            </a:r>
            <a:endParaRPr lang="de-DE" sz="2400" b="1" dirty="0"/>
          </a:p>
        </p:txBody>
      </p:sp>
    </p:spTree>
    <p:extLst>
      <p:ext uri="{BB962C8B-B14F-4D97-AF65-F5344CB8AC3E}">
        <p14:creationId xmlns:p14="http://schemas.microsoft.com/office/powerpoint/2010/main" val="4142673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 </a:t>
            </a:r>
            <a:r>
              <a:rPr lang="de-DE" sz="3600" b="1" dirty="0" err="1" smtClean="0">
                <a:solidFill>
                  <a:schemeClr val="bg1">
                    <a:lumMod val="50000"/>
                  </a:schemeClr>
                </a:solidFill>
              </a:rPr>
              <a:t>with</a:t>
            </a:r>
            <a:r>
              <a:rPr lang="de-DE" sz="3600" b="1" dirty="0" smtClean="0">
                <a:solidFill>
                  <a:schemeClr val="bg1">
                    <a:lumMod val="50000"/>
                  </a:schemeClr>
                </a:solidFill>
              </a:rPr>
              <a:t> </a:t>
            </a:r>
            <a:r>
              <a:rPr lang="de-DE" sz="3600" b="1" dirty="0" err="1">
                <a:solidFill>
                  <a:schemeClr val="bg1">
                    <a:lumMod val="50000"/>
                  </a:schemeClr>
                </a:solidFill>
              </a:rPr>
              <a:t>F</a:t>
            </a:r>
            <a:r>
              <a:rPr lang="de-DE" sz="3600" b="1" dirty="0" err="1" smtClean="0">
                <a:solidFill>
                  <a:schemeClr val="bg1">
                    <a:lumMod val="50000"/>
                  </a:schemeClr>
                </a:solidFill>
              </a:rPr>
              <a:t>aults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38</a:t>
            </a:fld>
            <a:endParaRPr lang="en-US" dirty="0"/>
          </a:p>
        </p:txBody>
      </p:sp>
      <p:sp>
        <p:nvSpPr>
          <p:cNvPr id="5" name="Rechteck 4"/>
          <p:cNvSpPr/>
          <p:nvPr/>
        </p:nvSpPr>
        <p:spPr>
          <a:xfrm>
            <a:off x="3208712" y="2466976"/>
            <a:ext cx="2402314" cy="5857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mc:AlternateContent xmlns:mc="http://schemas.openxmlformats.org/markup-compatibility/2006">
        <mc:Choice xmlns:a14="http://schemas.microsoft.com/office/drawing/2010/main" Requires="a14">
          <p:sp>
            <p:nvSpPr>
              <p:cNvPr id="6" name="Ellipse 5"/>
              <p:cNvSpPr/>
              <p:nvPr/>
            </p:nvSpPr>
            <p:spPr>
              <a:xfrm>
                <a:off x="1985643" y="3468716"/>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b="0" i="1" smtClean="0">
                              <a:latin typeface="Cambria Math"/>
                            </a:rPr>
                            <m:t>𝑓</m:t>
                          </m:r>
                        </m:e>
                        <m:sub>
                          <m:r>
                            <a:rPr lang="de-DE" b="0" i="1" smtClean="0">
                              <a:latin typeface="Cambria Math"/>
                            </a:rPr>
                            <m:t>1</m:t>
                          </m:r>
                        </m:sub>
                      </m:sSub>
                    </m:oMath>
                  </m:oMathPara>
                </a14:m>
                <a:endParaRPr lang="de-DE" dirty="0"/>
              </a:p>
            </p:txBody>
          </p:sp>
        </mc:Choice>
        <mc:Fallback>
          <p:sp>
            <p:nvSpPr>
              <p:cNvPr id="6" name="Ellipse 5"/>
              <p:cNvSpPr>
                <a:spLocks noRot="1" noChangeAspect="1" noMove="1" noResize="1" noEditPoints="1" noAdjustHandles="1" noChangeArrowheads="1" noChangeShapeType="1" noTextEdit="1"/>
              </p:cNvSpPr>
              <p:nvPr/>
            </p:nvSpPr>
            <p:spPr>
              <a:xfrm>
                <a:off x="1985643" y="3468716"/>
                <a:ext cx="647815" cy="585788"/>
              </a:xfrm>
              <a:prstGeom prst="ellipse">
                <a:avLst/>
              </a:prstGeom>
              <a:blipFill rotWithShape="1">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Ellipse 6"/>
              <p:cNvSpPr/>
              <p:nvPr/>
            </p:nvSpPr>
            <p:spPr>
              <a:xfrm>
                <a:off x="2874106" y="3468716"/>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i="1">
                              <a:latin typeface="Cambria Math"/>
                            </a:rPr>
                            <m:t>𝑓</m:t>
                          </m:r>
                        </m:e>
                        <m:sub>
                          <m:r>
                            <a:rPr lang="de-DE" b="0" i="1" smtClean="0">
                              <a:latin typeface="Cambria Math"/>
                            </a:rPr>
                            <m:t>2</m:t>
                          </m:r>
                        </m:sub>
                      </m:sSub>
                    </m:oMath>
                  </m:oMathPara>
                </a14:m>
                <a:endParaRPr lang="de-DE" dirty="0"/>
              </a:p>
            </p:txBody>
          </p:sp>
        </mc:Choice>
        <mc:Fallback>
          <p:sp>
            <p:nvSpPr>
              <p:cNvPr id="7" name="Ellipse 6"/>
              <p:cNvSpPr>
                <a:spLocks noRot="1" noChangeAspect="1" noMove="1" noResize="1" noEditPoints="1" noAdjustHandles="1" noChangeArrowheads="1" noChangeShapeType="1" noTextEdit="1"/>
              </p:cNvSpPr>
              <p:nvPr/>
            </p:nvSpPr>
            <p:spPr>
              <a:xfrm>
                <a:off x="2874106" y="3468716"/>
                <a:ext cx="647815" cy="585788"/>
              </a:xfrm>
              <a:prstGeom prst="ellipse">
                <a:avLst/>
              </a:prstGeom>
              <a:blipFill rotWithShape="1">
                <a:blip r:embed="rId3"/>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Ellipse 7"/>
              <p:cNvSpPr/>
              <p:nvPr/>
            </p:nvSpPr>
            <p:spPr>
              <a:xfrm>
                <a:off x="3748039" y="3492242"/>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i="1">
                              <a:latin typeface="Cambria Math"/>
                            </a:rPr>
                            <m:t>𝑓</m:t>
                          </m:r>
                        </m:e>
                        <m:sub>
                          <m:r>
                            <a:rPr lang="de-DE" b="0" i="1" smtClean="0">
                              <a:latin typeface="Cambria Math"/>
                            </a:rPr>
                            <m:t>3</m:t>
                          </m:r>
                        </m:sub>
                      </m:sSub>
                    </m:oMath>
                  </m:oMathPara>
                </a14:m>
                <a:endParaRPr lang="de-DE" dirty="0"/>
              </a:p>
            </p:txBody>
          </p:sp>
        </mc:Choice>
        <mc:Fallback>
          <p:sp>
            <p:nvSpPr>
              <p:cNvPr id="8" name="Ellipse 7"/>
              <p:cNvSpPr>
                <a:spLocks noRot="1" noChangeAspect="1" noMove="1" noResize="1" noEditPoints="1" noAdjustHandles="1" noChangeArrowheads="1" noChangeShapeType="1" noTextEdit="1"/>
              </p:cNvSpPr>
              <p:nvPr/>
            </p:nvSpPr>
            <p:spPr>
              <a:xfrm>
                <a:off x="3748039" y="3492242"/>
                <a:ext cx="647815" cy="585788"/>
              </a:xfrm>
              <a:prstGeom prst="ellipse">
                <a:avLst/>
              </a:prstGeom>
              <a:blipFill rotWithShape="1">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Ellipse 8"/>
              <p:cNvSpPr/>
              <p:nvPr/>
            </p:nvSpPr>
            <p:spPr>
              <a:xfrm>
                <a:off x="4668801" y="3446997"/>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𝑔</m:t>
                          </m:r>
                        </m:e>
                        <m:sub>
                          <m:r>
                            <a:rPr lang="de-DE" b="0" i="1" smtClean="0">
                              <a:latin typeface="Cambria Math"/>
                            </a:rPr>
                            <m:t>1</m:t>
                          </m:r>
                        </m:sub>
                      </m:sSub>
                    </m:oMath>
                  </m:oMathPara>
                </a14:m>
                <a:endParaRPr lang="de-DE" dirty="0"/>
              </a:p>
            </p:txBody>
          </p:sp>
        </mc:Choice>
        <mc:Fallback>
          <p:sp>
            <p:nvSpPr>
              <p:cNvPr id="9" name="Ellipse 8"/>
              <p:cNvSpPr>
                <a:spLocks noRot="1" noChangeAspect="1" noMove="1" noResize="1" noEditPoints="1" noAdjustHandles="1" noChangeArrowheads="1" noChangeShapeType="1" noTextEdit="1"/>
              </p:cNvSpPr>
              <p:nvPr/>
            </p:nvSpPr>
            <p:spPr>
              <a:xfrm>
                <a:off x="4668801" y="3446997"/>
                <a:ext cx="647815" cy="585788"/>
              </a:xfrm>
              <a:prstGeom prst="ellipse">
                <a:avLst/>
              </a:prstGeom>
              <a:blipFill rotWithShape="1">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0" name="Ellipse 9"/>
              <p:cNvSpPr/>
              <p:nvPr/>
            </p:nvSpPr>
            <p:spPr>
              <a:xfrm>
                <a:off x="5538290" y="3446997"/>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i="1">
                              <a:latin typeface="Cambria Math"/>
                            </a:rPr>
                            <m:t>𝑔</m:t>
                          </m:r>
                        </m:e>
                        <m:sub>
                          <m:r>
                            <a:rPr lang="de-DE" b="0" i="1" smtClean="0">
                              <a:latin typeface="Cambria Math"/>
                            </a:rPr>
                            <m:t>2</m:t>
                          </m:r>
                        </m:sub>
                      </m:sSub>
                    </m:oMath>
                  </m:oMathPara>
                </a14:m>
                <a:endParaRPr lang="de-DE" dirty="0"/>
              </a:p>
            </p:txBody>
          </p:sp>
        </mc:Choice>
        <mc:Fallback>
          <p:sp>
            <p:nvSpPr>
              <p:cNvPr id="10" name="Ellipse 9"/>
              <p:cNvSpPr>
                <a:spLocks noRot="1" noChangeAspect="1" noMove="1" noResize="1" noEditPoints="1" noAdjustHandles="1" noChangeArrowheads="1" noChangeShapeType="1" noTextEdit="1"/>
              </p:cNvSpPr>
              <p:nvPr/>
            </p:nvSpPr>
            <p:spPr>
              <a:xfrm>
                <a:off x="5538290" y="3446997"/>
                <a:ext cx="647815" cy="585788"/>
              </a:xfrm>
              <a:prstGeom prst="ellipse">
                <a:avLst/>
              </a:prstGeom>
              <a:blipFill rotWithShape="1">
                <a:blip r:embed="rId6"/>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1" name="Ellipse 10"/>
              <p:cNvSpPr/>
              <p:nvPr/>
            </p:nvSpPr>
            <p:spPr>
              <a:xfrm>
                <a:off x="6440364" y="3445190"/>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i="1">
                              <a:latin typeface="Cambria Math"/>
                            </a:rPr>
                            <m:t>𝑔</m:t>
                          </m:r>
                        </m:e>
                        <m:sub>
                          <m:r>
                            <a:rPr lang="de-DE" b="0" i="1" smtClean="0">
                              <a:latin typeface="Cambria Math"/>
                            </a:rPr>
                            <m:t>3</m:t>
                          </m:r>
                        </m:sub>
                      </m:sSub>
                    </m:oMath>
                  </m:oMathPara>
                </a14:m>
                <a:endParaRPr lang="de-DE" dirty="0"/>
              </a:p>
            </p:txBody>
          </p:sp>
        </mc:Choice>
        <mc:Fallback>
          <p:sp>
            <p:nvSpPr>
              <p:cNvPr id="11" name="Ellipse 10"/>
              <p:cNvSpPr>
                <a:spLocks noRot="1" noChangeAspect="1" noMove="1" noResize="1" noEditPoints="1" noAdjustHandles="1" noChangeArrowheads="1" noChangeShapeType="1" noTextEdit="1"/>
              </p:cNvSpPr>
              <p:nvPr/>
            </p:nvSpPr>
            <p:spPr>
              <a:xfrm>
                <a:off x="6440364" y="3445190"/>
                <a:ext cx="647815" cy="585788"/>
              </a:xfrm>
              <a:prstGeom prst="ellipse">
                <a:avLst/>
              </a:prstGeom>
              <a:blipFill rotWithShape="1">
                <a:blip r:embed="rId7"/>
                <a:stretch>
                  <a:fillRect/>
                </a:stretch>
              </a:blipFill>
            </p:spPr>
            <p:txBody>
              <a:bodyPr/>
              <a:lstStyle/>
              <a:p>
                <a:r>
                  <a:rPr lang="de-DE">
                    <a:noFill/>
                  </a:rPr>
                  <a:t> </a:t>
                </a:r>
              </a:p>
            </p:txBody>
          </p:sp>
        </mc:Fallback>
      </mc:AlternateContent>
      <p:cxnSp>
        <p:nvCxnSpPr>
          <p:cNvPr id="13" name="Gerade Verbindung mit Pfeil 12"/>
          <p:cNvCxnSpPr>
            <a:stCxn id="6" idx="0"/>
            <a:endCxn id="5" idx="2"/>
          </p:cNvCxnSpPr>
          <p:nvPr/>
        </p:nvCxnSpPr>
        <p:spPr>
          <a:xfrm flipV="1">
            <a:off x="2309551" y="3052764"/>
            <a:ext cx="2100318" cy="415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198014" y="3052764"/>
            <a:ext cx="1211855" cy="415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71947" y="3052764"/>
            <a:ext cx="337922" cy="439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409869" y="3052764"/>
            <a:ext cx="582840" cy="39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409869" y="3052764"/>
            <a:ext cx="1452329" cy="39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409869" y="3052764"/>
            <a:ext cx="2354403" cy="39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Geschweifte Klammer links 51"/>
          <p:cNvSpPr/>
          <p:nvPr/>
        </p:nvSpPr>
        <p:spPr>
          <a:xfrm rot="5400000" flipH="1">
            <a:off x="3739865" y="2396134"/>
            <a:ext cx="1550257" cy="5061055"/>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53" name="Textfeld 52"/>
          <p:cNvSpPr txBox="1"/>
          <p:nvPr/>
        </p:nvSpPr>
        <p:spPr>
          <a:xfrm>
            <a:off x="1421939" y="5701790"/>
            <a:ext cx="6099298" cy="461665"/>
          </a:xfrm>
          <a:prstGeom prst="rect">
            <a:avLst/>
          </a:prstGeom>
          <a:noFill/>
        </p:spPr>
        <p:txBody>
          <a:bodyPr wrap="none" rtlCol="0">
            <a:spAutoFit/>
          </a:bodyPr>
          <a:lstStyle/>
          <a:p>
            <a:r>
              <a:rPr lang="de-DE" sz="2400" dirty="0" smtClean="0"/>
              <a:t>Model Elements : {</a:t>
            </a:r>
            <a:r>
              <a:rPr lang="de-DE" sz="2400" dirty="0" err="1" smtClean="0"/>
              <a:t>Faults</a:t>
            </a:r>
            <a:r>
              <a:rPr lang="de-DE" sz="2400" dirty="0" smtClean="0"/>
              <a:t> = FALSE, </a:t>
            </a:r>
            <a:r>
              <a:rPr lang="de-DE" sz="2400" dirty="0" err="1" smtClean="0"/>
              <a:t>Guarantees</a:t>
            </a:r>
            <a:r>
              <a:rPr lang="de-DE" sz="2400" dirty="0" smtClean="0"/>
              <a:t>}</a:t>
            </a:r>
            <a:endParaRPr lang="de-DE" sz="2400" dirty="0"/>
          </a:p>
        </p:txBody>
      </p:sp>
    </p:spTree>
    <p:extLst>
      <p:ext uri="{BB962C8B-B14F-4D97-AF65-F5344CB8AC3E}">
        <p14:creationId xmlns:p14="http://schemas.microsoft.com/office/powerpoint/2010/main" val="1267282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smtClean="0">
                <a:solidFill>
                  <a:schemeClr val="bg1">
                    <a:lumMod val="50000"/>
                  </a:schemeClr>
                </a:solidFill>
              </a:rPr>
              <a:t>Cut Set Generation:</a:t>
            </a:r>
            <a:br>
              <a:rPr lang="de-DE" sz="3600" b="1" dirty="0" smtClean="0">
                <a:solidFill>
                  <a:schemeClr val="bg1">
                    <a:lumMod val="50000"/>
                  </a:schemeClr>
                </a:solidFill>
              </a:rPr>
            </a:br>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 </a:t>
            </a:r>
            <a:r>
              <a:rPr lang="de-DE" sz="3600" b="1" dirty="0" err="1" smtClean="0">
                <a:solidFill>
                  <a:schemeClr val="bg1">
                    <a:lumMod val="50000"/>
                  </a:schemeClr>
                </a:solidFill>
              </a:rPr>
              <a:t>with</a:t>
            </a:r>
            <a:r>
              <a:rPr lang="de-DE" sz="3600" b="1" dirty="0" smtClean="0">
                <a:solidFill>
                  <a:schemeClr val="bg1">
                    <a:lumMod val="50000"/>
                  </a:schemeClr>
                </a:solidFill>
              </a:rPr>
              <a:t> </a:t>
            </a:r>
            <a:r>
              <a:rPr lang="de-DE" sz="3600" b="1" dirty="0" err="1">
                <a:solidFill>
                  <a:schemeClr val="bg1">
                    <a:lumMod val="50000"/>
                  </a:schemeClr>
                </a:solidFill>
              </a:rPr>
              <a:t>F</a:t>
            </a:r>
            <a:r>
              <a:rPr lang="de-DE" sz="3600" b="1" dirty="0" err="1" smtClean="0">
                <a:solidFill>
                  <a:schemeClr val="bg1">
                    <a:lumMod val="50000"/>
                  </a:schemeClr>
                </a:solidFill>
              </a:rPr>
              <a:t>aults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39</a:t>
            </a:fld>
            <a:endParaRPr lang="en-US" dirty="0"/>
          </a:p>
        </p:txBody>
      </p:sp>
      <p:sp>
        <p:nvSpPr>
          <p:cNvPr id="5" name="Rechteck 4"/>
          <p:cNvSpPr/>
          <p:nvPr/>
        </p:nvSpPr>
        <p:spPr>
          <a:xfrm>
            <a:off x="3218253" y="2464938"/>
            <a:ext cx="2402314" cy="5857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mc:AlternateContent xmlns:mc="http://schemas.openxmlformats.org/markup-compatibility/2006">
        <mc:Choice xmlns:a14="http://schemas.microsoft.com/office/drawing/2010/main" Requires="a14">
          <p:sp>
            <p:nvSpPr>
              <p:cNvPr id="6" name="Ellipse 5"/>
              <p:cNvSpPr/>
              <p:nvPr/>
            </p:nvSpPr>
            <p:spPr>
              <a:xfrm>
                <a:off x="1995184" y="3466678"/>
                <a:ext cx="647815" cy="585788"/>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b="0" i="1" smtClean="0">
                              <a:latin typeface="Cambria Math"/>
                            </a:rPr>
                            <m:t>𝑓</m:t>
                          </m:r>
                        </m:e>
                        <m:sub>
                          <m:r>
                            <a:rPr lang="de-DE" b="0" i="1" smtClean="0">
                              <a:latin typeface="Cambria Math"/>
                            </a:rPr>
                            <m:t>1</m:t>
                          </m:r>
                        </m:sub>
                      </m:sSub>
                    </m:oMath>
                  </m:oMathPara>
                </a14:m>
                <a:endParaRPr lang="de-DE" dirty="0"/>
              </a:p>
            </p:txBody>
          </p:sp>
        </mc:Choice>
        <mc:Fallback>
          <p:sp>
            <p:nvSpPr>
              <p:cNvPr id="6" name="Ellipse 5"/>
              <p:cNvSpPr>
                <a:spLocks noRot="1" noChangeAspect="1" noMove="1" noResize="1" noEditPoints="1" noAdjustHandles="1" noChangeArrowheads="1" noChangeShapeType="1" noTextEdit="1"/>
              </p:cNvSpPr>
              <p:nvPr/>
            </p:nvSpPr>
            <p:spPr>
              <a:xfrm>
                <a:off x="1995184" y="3466678"/>
                <a:ext cx="647815" cy="585788"/>
              </a:xfrm>
              <a:prstGeom prst="ellipse">
                <a:avLst/>
              </a:prstGeom>
              <a:blipFill rotWithShape="1">
                <a:blip r:embed="rId2"/>
                <a:stretch>
                  <a:fillRect/>
                </a:stretch>
              </a:blipFill>
              <a:ln>
                <a:solidFill>
                  <a:srgbClr val="C00000"/>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Ellipse 6"/>
              <p:cNvSpPr/>
              <p:nvPr/>
            </p:nvSpPr>
            <p:spPr>
              <a:xfrm>
                <a:off x="2883647" y="3466678"/>
                <a:ext cx="647815" cy="585788"/>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i="1">
                              <a:latin typeface="Cambria Math"/>
                            </a:rPr>
                            <m:t>𝑓</m:t>
                          </m:r>
                        </m:e>
                        <m:sub>
                          <m:r>
                            <a:rPr lang="de-DE" b="0" i="1" smtClean="0">
                              <a:latin typeface="Cambria Math"/>
                            </a:rPr>
                            <m:t>2</m:t>
                          </m:r>
                        </m:sub>
                      </m:sSub>
                    </m:oMath>
                  </m:oMathPara>
                </a14:m>
                <a:endParaRPr lang="de-DE" dirty="0"/>
              </a:p>
            </p:txBody>
          </p:sp>
        </mc:Choice>
        <mc:Fallback>
          <p:sp>
            <p:nvSpPr>
              <p:cNvPr id="7" name="Ellipse 6"/>
              <p:cNvSpPr>
                <a:spLocks noRot="1" noChangeAspect="1" noMove="1" noResize="1" noEditPoints="1" noAdjustHandles="1" noChangeArrowheads="1" noChangeShapeType="1" noTextEdit="1"/>
              </p:cNvSpPr>
              <p:nvPr/>
            </p:nvSpPr>
            <p:spPr>
              <a:xfrm>
                <a:off x="2883647" y="3466678"/>
                <a:ext cx="647815" cy="585788"/>
              </a:xfrm>
              <a:prstGeom prst="ellipse">
                <a:avLst/>
              </a:prstGeom>
              <a:blipFill rotWithShape="1">
                <a:blip r:embed="rId3"/>
                <a:stretch>
                  <a:fillRect/>
                </a:stretch>
              </a:blipFill>
              <a:ln>
                <a:solidFill>
                  <a:srgbClr val="00B050"/>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Ellipse 7"/>
              <p:cNvSpPr/>
              <p:nvPr/>
            </p:nvSpPr>
            <p:spPr>
              <a:xfrm>
                <a:off x="3757580" y="3490204"/>
                <a:ext cx="647815" cy="5857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m:t>
                          </m:r>
                          <m:r>
                            <a:rPr lang="de-DE" i="1">
                              <a:latin typeface="Cambria Math"/>
                            </a:rPr>
                            <m:t>𝑓</m:t>
                          </m:r>
                        </m:e>
                        <m:sub>
                          <m:r>
                            <a:rPr lang="de-DE" b="0" i="1" smtClean="0">
                              <a:latin typeface="Cambria Math"/>
                            </a:rPr>
                            <m:t>3</m:t>
                          </m:r>
                        </m:sub>
                      </m:sSub>
                    </m:oMath>
                  </m:oMathPara>
                </a14:m>
                <a:endParaRPr lang="de-DE" dirty="0"/>
              </a:p>
            </p:txBody>
          </p:sp>
        </mc:Choice>
        <mc:Fallback>
          <p:sp>
            <p:nvSpPr>
              <p:cNvPr id="8" name="Ellipse 7"/>
              <p:cNvSpPr>
                <a:spLocks noRot="1" noChangeAspect="1" noMove="1" noResize="1" noEditPoints="1" noAdjustHandles="1" noChangeArrowheads="1" noChangeShapeType="1" noTextEdit="1"/>
              </p:cNvSpPr>
              <p:nvPr/>
            </p:nvSpPr>
            <p:spPr>
              <a:xfrm>
                <a:off x="3757580" y="3490204"/>
                <a:ext cx="647815" cy="585788"/>
              </a:xfrm>
              <a:prstGeom prst="ellipse">
                <a:avLst/>
              </a:prstGeom>
              <a:blipFill rotWithShape="1">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Ellipse 8"/>
              <p:cNvSpPr/>
              <p:nvPr/>
            </p:nvSpPr>
            <p:spPr>
              <a:xfrm>
                <a:off x="4678342" y="3444959"/>
                <a:ext cx="647815" cy="585788"/>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𝑔</m:t>
                          </m:r>
                        </m:e>
                        <m:sub>
                          <m:r>
                            <a:rPr lang="de-DE" b="0" i="1" smtClean="0">
                              <a:latin typeface="Cambria Math"/>
                            </a:rPr>
                            <m:t>1</m:t>
                          </m:r>
                        </m:sub>
                      </m:sSub>
                    </m:oMath>
                  </m:oMathPara>
                </a14:m>
                <a:endParaRPr lang="de-DE" dirty="0"/>
              </a:p>
            </p:txBody>
          </p:sp>
        </mc:Choice>
        <mc:Fallback>
          <p:sp>
            <p:nvSpPr>
              <p:cNvPr id="9" name="Ellipse 8"/>
              <p:cNvSpPr>
                <a:spLocks noRot="1" noChangeAspect="1" noMove="1" noResize="1" noEditPoints="1" noAdjustHandles="1" noChangeArrowheads="1" noChangeShapeType="1" noTextEdit="1"/>
              </p:cNvSpPr>
              <p:nvPr/>
            </p:nvSpPr>
            <p:spPr>
              <a:xfrm>
                <a:off x="4678342" y="3444959"/>
                <a:ext cx="647815" cy="585788"/>
              </a:xfrm>
              <a:prstGeom prst="ellipse">
                <a:avLst/>
              </a:prstGeom>
              <a:blipFill rotWithShape="1">
                <a:blip r:embed="rId5"/>
                <a:stretch>
                  <a:fillRect/>
                </a:stretch>
              </a:blipFill>
              <a:ln>
                <a:solidFill>
                  <a:srgbClr val="C00000"/>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0" name="Ellipse 9"/>
              <p:cNvSpPr/>
              <p:nvPr/>
            </p:nvSpPr>
            <p:spPr>
              <a:xfrm>
                <a:off x="5547831" y="3444959"/>
                <a:ext cx="647815" cy="585788"/>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i="1">
                              <a:latin typeface="Cambria Math"/>
                            </a:rPr>
                            <m:t>𝑔</m:t>
                          </m:r>
                        </m:e>
                        <m:sub>
                          <m:r>
                            <a:rPr lang="de-DE" b="0" i="1" smtClean="0">
                              <a:latin typeface="Cambria Math"/>
                            </a:rPr>
                            <m:t>2</m:t>
                          </m:r>
                        </m:sub>
                      </m:sSub>
                    </m:oMath>
                  </m:oMathPara>
                </a14:m>
                <a:endParaRPr lang="de-DE" dirty="0"/>
              </a:p>
            </p:txBody>
          </p:sp>
        </mc:Choice>
        <mc:Fallback>
          <p:sp>
            <p:nvSpPr>
              <p:cNvPr id="10" name="Ellipse 9"/>
              <p:cNvSpPr>
                <a:spLocks noRot="1" noChangeAspect="1" noMove="1" noResize="1" noEditPoints="1" noAdjustHandles="1" noChangeArrowheads="1" noChangeShapeType="1" noTextEdit="1"/>
              </p:cNvSpPr>
              <p:nvPr/>
            </p:nvSpPr>
            <p:spPr>
              <a:xfrm>
                <a:off x="5547831" y="3444959"/>
                <a:ext cx="647815" cy="585788"/>
              </a:xfrm>
              <a:prstGeom prst="ellipse">
                <a:avLst/>
              </a:prstGeom>
              <a:blipFill rotWithShape="1">
                <a:blip r:embed="rId6"/>
                <a:stretch>
                  <a:fillRect/>
                </a:stretch>
              </a:blipFill>
              <a:ln>
                <a:solidFill>
                  <a:srgbClr val="00B050"/>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1" name="Ellipse 10"/>
              <p:cNvSpPr/>
              <p:nvPr/>
            </p:nvSpPr>
            <p:spPr>
              <a:xfrm>
                <a:off x="6449905" y="3443152"/>
                <a:ext cx="647815" cy="585788"/>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i="1">
                              <a:latin typeface="Cambria Math"/>
                            </a:rPr>
                            <m:t>𝑔</m:t>
                          </m:r>
                        </m:e>
                        <m:sub>
                          <m:r>
                            <a:rPr lang="de-DE" b="0" i="1" smtClean="0">
                              <a:latin typeface="Cambria Math"/>
                            </a:rPr>
                            <m:t>3</m:t>
                          </m:r>
                        </m:sub>
                      </m:sSub>
                    </m:oMath>
                  </m:oMathPara>
                </a14:m>
                <a:endParaRPr lang="de-DE" dirty="0"/>
              </a:p>
            </p:txBody>
          </p:sp>
        </mc:Choice>
        <mc:Fallback>
          <p:sp>
            <p:nvSpPr>
              <p:cNvPr id="11" name="Ellipse 10"/>
              <p:cNvSpPr>
                <a:spLocks noRot="1" noChangeAspect="1" noMove="1" noResize="1" noEditPoints="1" noAdjustHandles="1" noChangeArrowheads="1" noChangeShapeType="1" noTextEdit="1"/>
              </p:cNvSpPr>
              <p:nvPr/>
            </p:nvSpPr>
            <p:spPr>
              <a:xfrm>
                <a:off x="6449905" y="3443152"/>
                <a:ext cx="647815" cy="585788"/>
              </a:xfrm>
              <a:prstGeom prst="ellipse">
                <a:avLst/>
              </a:prstGeom>
              <a:blipFill rotWithShape="1">
                <a:blip r:embed="rId7"/>
                <a:stretch>
                  <a:fillRect/>
                </a:stretch>
              </a:blipFill>
              <a:ln>
                <a:solidFill>
                  <a:srgbClr val="C00000"/>
                </a:solidFill>
              </a:ln>
            </p:spPr>
            <p:txBody>
              <a:bodyPr/>
              <a:lstStyle/>
              <a:p>
                <a:r>
                  <a:rPr lang="de-DE">
                    <a:noFill/>
                  </a:rPr>
                  <a:t> </a:t>
                </a:r>
              </a:p>
            </p:txBody>
          </p:sp>
        </mc:Fallback>
      </mc:AlternateContent>
      <p:cxnSp>
        <p:nvCxnSpPr>
          <p:cNvPr id="13" name="Gerade Verbindung mit Pfeil 12"/>
          <p:cNvCxnSpPr>
            <a:stCxn id="6" idx="0"/>
            <a:endCxn id="5" idx="2"/>
          </p:cNvCxnSpPr>
          <p:nvPr/>
        </p:nvCxnSpPr>
        <p:spPr>
          <a:xfrm flipV="1">
            <a:off x="2319092" y="3050726"/>
            <a:ext cx="2100318" cy="415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207555" y="3050726"/>
            <a:ext cx="1211855" cy="415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81488" y="3050726"/>
            <a:ext cx="337922" cy="439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419410" y="3050726"/>
            <a:ext cx="582840" cy="39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419410" y="3050726"/>
            <a:ext cx="1452329" cy="39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419410" y="3050726"/>
            <a:ext cx="2354403" cy="39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3" name="Textfeld 52"/>
              <p:cNvSpPr txBox="1"/>
              <p:nvPr/>
            </p:nvSpPr>
            <p:spPr>
              <a:xfrm>
                <a:off x="2269723" y="5469912"/>
                <a:ext cx="4005520" cy="461665"/>
              </a:xfrm>
              <a:prstGeom prst="rect">
                <a:avLst/>
              </a:prstGeom>
              <a:noFill/>
            </p:spPr>
            <p:txBody>
              <a:bodyPr wrap="none" rtlCol="0">
                <a:spAutoFit/>
              </a:bodyPr>
              <a:lstStyle/>
              <a:p>
                <a:r>
                  <a:rPr lang="de-DE" sz="2400" dirty="0" smtClean="0"/>
                  <a:t>IVCs : { {</a:t>
                </a:r>
                <a14:m>
                  <m:oMath xmlns:m="http://schemas.openxmlformats.org/officeDocument/2006/math">
                    <m:sSub>
                      <m:sSubPr>
                        <m:ctrlPr>
                          <a:rPr lang="de-DE" sz="2400" i="1">
                            <a:latin typeface="Cambria Math"/>
                          </a:rPr>
                        </m:ctrlPr>
                      </m:sSubPr>
                      <m:e>
                        <m:r>
                          <a:rPr lang="de-DE" sz="2400" b="0" i="1">
                            <a:latin typeface="Cambria Math"/>
                          </a:rPr>
                          <m:t>!</m:t>
                        </m:r>
                        <m:r>
                          <a:rPr lang="de-DE" sz="2400" b="0" i="1">
                            <a:latin typeface="Cambria Math"/>
                          </a:rPr>
                          <m:t>𝑓</m:t>
                        </m:r>
                      </m:e>
                      <m:sub>
                        <m:r>
                          <a:rPr lang="de-DE" sz="2400" b="0" i="1">
                            <a:latin typeface="Cambria Math"/>
                          </a:rPr>
                          <m:t>1</m:t>
                        </m:r>
                      </m:sub>
                    </m:sSub>
                  </m:oMath>
                </a14:m>
                <a:r>
                  <a:rPr lang="de-DE" sz="2400" dirty="0" smtClean="0"/>
                  <a:t>, </a:t>
                </a:r>
                <a14:m>
                  <m:oMath xmlns:m="http://schemas.openxmlformats.org/officeDocument/2006/math">
                    <m:sSub>
                      <m:sSubPr>
                        <m:ctrlPr>
                          <a:rPr lang="de-DE" sz="2400" i="1">
                            <a:latin typeface="Cambria Math"/>
                          </a:rPr>
                        </m:ctrlPr>
                      </m:sSubPr>
                      <m:e>
                        <m:r>
                          <a:rPr lang="de-DE" sz="2400" b="0" i="1" smtClean="0">
                            <a:latin typeface="Cambria Math"/>
                          </a:rPr>
                          <m:t>𝑔</m:t>
                        </m:r>
                      </m:e>
                      <m:sub>
                        <m:r>
                          <a:rPr lang="de-DE" sz="2400" b="0" i="1">
                            <a:latin typeface="Cambria Math"/>
                          </a:rPr>
                          <m:t>1</m:t>
                        </m:r>
                      </m:sub>
                    </m:sSub>
                  </m:oMath>
                </a14:m>
                <a:r>
                  <a:rPr lang="de-DE" sz="2400" dirty="0" smtClean="0"/>
                  <a:t>, </a:t>
                </a:r>
                <a14:m>
                  <m:oMath xmlns:m="http://schemas.openxmlformats.org/officeDocument/2006/math">
                    <m:sSub>
                      <m:sSubPr>
                        <m:ctrlPr>
                          <a:rPr lang="de-DE" sz="2400" i="1" dirty="0" smtClean="0">
                            <a:latin typeface="Cambria Math"/>
                          </a:rPr>
                        </m:ctrlPr>
                      </m:sSubPr>
                      <m:e>
                        <m:r>
                          <a:rPr lang="de-DE" sz="2400" b="0" i="1" dirty="0" smtClean="0">
                            <a:latin typeface="Cambria Math"/>
                          </a:rPr>
                          <m:t>𝑔</m:t>
                        </m:r>
                      </m:e>
                      <m:sub>
                        <m:r>
                          <a:rPr lang="de-DE" sz="2400" b="0" i="1" dirty="0" smtClean="0">
                            <a:latin typeface="Cambria Math"/>
                          </a:rPr>
                          <m:t>3</m:t>
                        </m:r>
                      </m:sub>
                    </m:sSub>
                    <m:r>
                      <a:rPr lang="de-DE" sz="2400" b="0" i="1" dirty="0" smtClean="0">
                        <a:latin typeface="Cambria Math"/>
                      </a:rPr>
                      <m:t>},</m:t>
                    </m:r>
                    <m:r>
                      <m:rPr>
                        <m:nor/>
                      </m:rPr>
                      <a:rPr lang="de-DE" sz="2400" dirty="0"/>
                      <m:t>{</m:t>
                    </m:r>
                    <m:sSub>
                      <m:sSubPr>
                        <m:ctrlPr>
                          <a:rPr lang="de-DE" sz="2400" i="1">
                            <a:latin typeface="Cambria Math"/>
                          </a:rPr>
                        </m:ctrlPr>
                      </m:sSubPr>
                      <m:e>
                        <m:r>
                          <a:rPr lang="de-DE" sz="2400" b="0" i="1">
                            <a:latin typeface="Cambria Math"/>
                          </a:rPr>
                          <m:t>!</m:t>
                        </m:r>
                        <m:r>
                          <a:rPr lang="de-DE" sz="2400" b="0" i="1">
                            <a:latin typeface="Cambria Math"/>
                          </a:rPr>
                          <m:t>𝑓</m:t>
                        </m:r>
                      </m:e>
                      <m:sub>
                        <m:r>
                          <a:rPr lang="de-DE" sz="2400" b="0" i="1" smtClean="0">
                            <a:latin typeface="Cambria Math"/>
                          </a:rPr>
                          <m:t>2</m:t>
                        </m:r>
                      </m:sub>
                    </m:sSub>
                    <m:r>
                      <m:rPr>
                        <m:nor/>
                      </m:rPr>
                      <a:rPr lang="de-DE" sz="2400" dirty="0"/>
                      <m:t>, </m:t>
                    </m:r>
                    <m:sSub>
                      <m:sSubPr>
                        <m:ctrlPr>
                          <a:rPr lang="de-DE" sz="2400" i="1">
                            <a:latin typeface="Cambria Math"/>
                          </a:rPr>
                        </m:ctrlPr>
                      </m:sSubPr>
                      <m:e>
                        <m:r>
                          <a:rPr lang="de-DE" sz="2400" b="0" i="1">
                            <a:latin typeface="Cambria Math"/>
                          </a:rPr>
                          <m:t>𝑔</m:t>
                        </m:r>
                      </m:e>
                      <m:sub>
                        <m:r>
                          <a:rPr lang="de-DE" sz="2400" b="0" i="1" smtClean="0">
                            <a:latin typeface="Cambria Math"/>
                          </a:rPr>
                          <m:t>2</m:t>
                        </m:r>
                      </m:sub>
                    </m:sSub>
                    <m:r>
                      <a:rPr lang="de-DE" sz="2400" b="0" i="1" smtClean="0">
                        <a:latin typeface="Cambria Math"/>
                      </a:rPr>
                      <m:t>}</m:t>
                    </m:r>
                    <m:r>
                      <a:rPr lang="de-DE" sz="2400" b="0" i="1" dirty="0" smtClean="0">
                        <a:latin typeface="Cambria Math"/>
                      </a:rPr>
                      <m:t>}</m:t>
                    </m:r>
                  </m:oMath>
                </a14:m>
                <a:endParaRPr lang="de-DE" sz="2400" dirty="0"/>
              </a:p>
            </p:txBody>
          </p:sp>
        </mc:Choice>
        <mc:Fallback>
          <p:sp>
            <p:nvSpPr>
              <p:cNvPr id="53" name="Textfeld 52"/>
              <p:cNvSpPr txBox="1">
                <a:spLocks noRot="1" noChangeAspect="1" noMove="1" noResize="1" noEditPoints="1" noAdjustHandles="1" noChangeArrowheads="1" noChangeShapeType="1" noTextEdit="1"/>
              </p:cNvSpPr>
              <p:nvPr/>
            </p:nvSpPr>
            <p:spPr>
              <a:xfrm>
                <a:off x="2269723" y="5469912"/>
                <a:ext cx="4005520" cy="461665"/>
              </a:xfrm>
              <a:prstGeom prst="rect">
                <a:avLst/>
              </a:prstGeom>
              <a:blipFill rotWithShape="1">
                <a:blip r:embed="rId8"/>
                <a:stretch>
                  <a:fillRect l="-2283" t="-10526" r="-304" b="-28947"/>
                </a:stretch>
              </a:blipFill>
            </p:spPr>
            <p:txBody>
              <a:bodyPr/>
              <a:lstStyle/>
              <a:p>
                <a:r>
                  <a:rPr lang="de-DE">
                    <a:noFill/>
                  </a:rPr>
                  <a:t> </a:t>
                </a:r>
              </a:p>
            </p:txBody>
          </p:sp>
        </mc:Fallback>
      </mc:AlternateContent>
    </p:spTree>
    <p:extLst>
      <p:ext uri="{BB962C8B-B14F-4D97-AF65-F5344CB8AC3E}">
        <p14:creationId xmlns:p14="http://schemas.microsoft.com/office/powerpoint/2010/main" val="4115683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mc:AlternateContent xmlns:mc="http://schemas.openxmlformats.org/markup-compatibility/2006">
                <mc:Choice xmlns:v="urn:schemas-microsoft-com:vml" Requires="v">
                  <p:oleObj spid="_x0000_s48146" name="VISIO" r:id="rId4" imgW="7073900" imgH="4876800" progId="">
                    <p:embed/>
                  </p:oleObj>
                </mc:Choice>
                <mc:Fallback>
                  <p:oleObj name="VISIO" r:id="rId4" imgW="7073900" imgH="487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 y="1053"/>
                          <a:ext cx="1966" cy="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mc:AlternateContent xmlns:mc="http://schemas.openxmlformats.org/markup-compatibility/2006">
                <mc:Choice xmlns:v="urn:schemas-microsoft-com:vml" Requires="v">
                  <p:oleObj spid="_x0000_s48147" name="VISIO" r:id="rId6" imgW="952500" imgH="495300" progId="">
                    <p:embed/>
                  </p:oleObj>
                </mc:Choice>
                <mc:Fallback>
                  <p:oleObj name="VISIO" r:id="rId6" imgW="952500" imgH="495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1501"/>
                          <a:ext cx="52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700" dirty="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172200" y="582364"/>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spTree>
    <p:extLst>
      <p:ext uri="{BB962C8B-B14F-4D97-AF65-F5344CB8AC3E}">
        <p14:creationId xmlns:p14="http://schemas.microsoft.com/office/powerpoint/2010/main" val="28787277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3600" b="1" dirty="0" smtClean="0">
                <a:solidFill>
                  <a:schemeClr val="bg1">
                    <a:lumMod val="50000"/>
                  </a:schemeClr>
                </a:solidFill>
              </a:rPr>
              <a:t>Cut Set Generation:</a:t>
            </a:r>
            <a:br>
              <a:rPr lang="de-DE" sz="3600" b="1" dirty="0" smtClean="0">
                <a:solidFill>
                  <a:schemeClr val="bg1">
                    <a:lumMod val="50000"/>
                  </a:schemeClr>
                </a:solidFill>
              </a:rPr>
            </a:br>
            <a:r>
              <a:rPr lang="de-DE" sz="3600" b="1" dirty="0" err="1" smtClean="0">
                <a:solidFill>
                  <a:schemeClr val="bg1">
                    <a:lumMod val="50000"/>
                  </a:schemeClr>
                </a:solidFill>
              </a:rPr>
              <a:t>Inductive</a:t>
            </a:r>
            <a:r>
              <a:rPr lang="de-DE" sz="3600" b="1" dirty="0" smtClean="0">
                <a:solidFill>
                  <a:schemeClr val="bg1">
                    <a:lumMod val="50000"/>
                  </a:schemeClr>
                </a:solidFill>
              </a:rPr>
              <a:t> </a:t>
            </a:r>
            <a:r>
              <a:rPr lang="de-DE" sz="3600" b="1" dirty="0" err="1" smtClean="0">
                <a:solidFill>
                  <a:schemeClr val="bg1">
                    <a:lumMod val="50000"/>
                  </a:schemeClr>
                </a:solidFill>
              </a:rPr>
              <a:t>Validity</a:t>
            </a:r>
            <a:r>
              <a:rPr lang="de-DE" sz="3600" b="1" dirty="0" smtClean="0">
                <a:solidFill>
                  <a:schemeClr val="bg1">
                    <a:lumMod val="50000"/>
                  </a:schemeClr>
                </a:solidFill>
              </a:rPr>
              <a:t> Cores</a:t>
            </a:r>
            <a:r>
              <a:rPr lang="de-DE" sz="3600" dirty="0"/>
              <a:t/>
            </a:r>
            <a:br>
              <a:rPr lang="de-DE" sz="3600" dirty="0"/>
            </a:br>
            <a:endParaRPr lang="de-DE" sz="3600" b="1" dirty="0">
              <a:solidFill>
                <a:schemeClr val="bg1">
                  <a:lumMod val="50000"/>
                </a:schemeClr>
              </a:solidFill>
            </a:endParaRP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40</a:t>
            </a:fld>
            <a:endParaRPr lang="en-US" dirty="0"/>
          </a:p>
        </p:txBody>
      </p:sp>
      <p:sp>
        <p:nvSpPr>
          <p:cNvPr id="5" name="Rechteck 4"/>
          <p:cNvSpPr/>
          <p:nvPr/>
        </p:nvSpPr>
        <p:spPr>
          <a:xfrm>
            <a:off x="3476625" y="1809750"/>
            <a:ext cx="169545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Safety</a:t>
            </a:r>
            <a:r>
              <a:rPr lang="de-DE" dirty="0" smtClean="0"/>
              <a:t> Property</a:t>
            </a:r>
            <a:endParaRPr lang="de-DE" dirty="0"/>
          </a:p>
        </p:txBody>
      </p:sp>
      <p:sp>
        <p:nvSpPr>
          <p:cNvPr id="6" name="Ellipse 5"/>
          <p:cNvSpPr/>
          <p:nvPr/>
        </p:nvSpPr>
        <p:spPr>
          <a:xfrm>
            <a:off x="258127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Ellipse 6"/>
          <p:cNvSpPr/>
          <p:nvPr/>
        </p:nvSpPr>
        <p:spPr>
          <a:xfrm>
            <a:off x="320040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 name="Ellipse 7"/>
          <p:cNvSpPr/>
          <p:nvPr/>
        </p:nvSpPr>
        <p:spPr>
          <a:xfrm>
            <a:off x="3819525"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llipse 8"/>
          <p:cNvSpPr/>
          <p:nvPr/>
        </p:nvSpPr>
        <p:spPr>
          <a:xfrm>
            <a:off x="443865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Ellipse 9"/>
          <p:cNvSpPr/>
          <p:nvPr/>
        </p:nvSpPr>
        <p:spPr>
          <a:xfrm>
            <a:off x="5067300" y="2514600"/>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Ellipse 10"/>
          <p:cNvSpPr/>
          <p:nvPr/>
        </p:nvSpPr>
        <p:spPr>
          <a:xfrm>
            <a:off x="5695950" y="2524125"/>
            <a:ext cx="457200" cy="457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3" name="Gerade Verbindung mit Pfeil 12"/>
          <p:cNvCxnSpPr>
            <a:stCxn id="6" idx="0"/>
            <a:endCxn id="5" idx="2"/>
          </p:cNvCxnSpPr>
          <p:nvPr/>
        </p:nvCxnSpPr>
        <p:spPr>
          <a:xfrm flipV="1">
            <a:off x="2809875" y="2266950"/>
            <a:ext cx="151447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7" idx="0"/>
            <a:endCxn id="5" idx="2"/>
          </p:cNvCxnSpPr>
          <p:nvPr/>
        </p:nvCxnSpPr>
        <p:spPr>
          <a:xfrm flipV="1">
            <a:off x="3429000" y="2266950"/>
            <a:ext cx="89535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8" idx="0"/>
            <a:endCxn id="5" idx="2"/>
          </p:cNvCxnSpPr>
          <p:nvPr/>
        </p:nvCxnSpPr>
        <p:spPr>
          <a:xfrm flipV="1">
            <a:off x="4048125" y="2266950"/>
            <a:ext cx="276225"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9" idx="0"/>
            <a:endCxn id="5" idx="2"/>
          </p:cNvCxnSpPr>
          <p:nvPr/>
        </p:nvCxnSpPr>
        <p:spPr>
          <a:xfrm flipH="1" flipV="1">
            <a:off x="4324350" y="2266950"/>
            <a:ext cx="3429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10" idx="0"/>
            <a:endCxn id="5" idx="2"/>
          </p:cNvCxnSpPr>
          <p:nvPr/>
        </p:nvCxnSpPr>
        <p:spPr>
          <a:xfrm flipH="1" flipV="1">
            <a:off x="4324350" y="2266950"/>
            <a:ext cx="97155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1" idx="0"/>
            <a:endCxn id="5" idx="2"/>
          </p:cNvCxnSpPr>
          <p:nvPr/>
        </p:nvCxnSpPr>
        <p:spPr>
          <a:xfrm flipH="1" flipV="1">
            <a:off x="4324350" y="2266950"/>
            <a:ext cx="16002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Geschweifte Klammer links 51"/>
          <p:cNvSpPr/>
          <p:nvPr/>
        </p:nvSpPr>
        <p:spPr>
          <a:xfrm rot="5400000" flipH="1">
            <a:off x="3762234" y="1952764"/>
            <a:ext cx="1209956" cy="3571875"/>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53" name="Textfeld 52"/>
          <p:cNvSpPr txBox="1"/>
          <p:nvPr/>
        </p:nvSpPr>
        <p:spPr>
          <a:xfrm>
            <a:off x="3484053" y="4393448"/>
            <a:ext cx="1766317" cy="369332"/>
          </a:xfrm>
          <a:prstGeom prst="rect">
            <a:avLst/>
          </a:prstGeom>
          <a:noFill/>
        </p:spPr>
        <p:txBody>
          <a:bodyPr wrap="none" rtlCol="0">
            <a:spAutoFit/>
          </a:bodyPr>
          <a:lstStyle/>
          <a:p>
            <a:r>
              <a:rPr lang="de-DE" dirty="0" smtClean="0"/>
              <a:t>Model Elements</a:t>
            </a:r>
            <a:endParaRPr lang="de-DE" dirty="0"/>
          </a:p>
        </p:txBody>
      </p:sp>
    </p:spTree>
    <p:extLst>
      <p:ext uri="{BB962C8B-B14F-4D97-AF65-F5344CB8AC3E}">
        <p14:creationId xmlns:p14="http://schemas.microsoft.com/office/powerpoint/2010/main" val="2113840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
        <p:nvSpPr>
          <p:cNvPr id="4" name="Fußzeilenplatzhalter 3"/>
          <p:cNvSpPr>
            <a:spLocks noGrp="1"/>
          </p:cNvSpPr>
          <p:nvPr>
            <p:ph type="ftr" sz="quarter" idx="11"/>
          </p:nvPr>
        </p:nvSpPr>
        <p:spPr/>
        <p:txBody>
          <a:bodyPr/>
          <a:lstStyle/>
          <a:p>
            <a:r>
              <a:rPr lang="en-US" smtClean="0"/>
              <a:t>AMASE   </a:t>
            </a:r>
            <a:endParaRPr lang="en-US"/>
          </a:p>
        </p:txBody>
      </p:sp>
      <p:sp>
        <p:nvSpPr>
          <p:cNvPr id="5" name="Foliennummernplatzhalter 4"/>
          <p:cNvSpPr>
            <a:spLocks noGrp="1"/>
          </p:cNvSpPr>
          <p:nvPr>
            <p:ph type="sldNum" sz="quarter" idx="12"/>
          </p:nvPr>
        </p:nvSpPr>
        <p:spPr/>
        <p:txBody>
          <a:bodyPr/>
          <a:lstStyle/>
          <a:p>
            <a:fld id="{A3FF127A-2DBF-924B-94E1-163D8C9D5B47}" type="slidenum">
              <a:rPr lang="en-US" smtClean="0"/>
              <a:pPr/>
              <a:t>41</a:t>
            </a:fld>
            <a:endParaRPr lang="en-US"/>
          </a:p>
        </p:txBody>
      </p:sp>
    </p:spTree>
    <p:extLst>
      <p:ext uri="{BB962C8B-B14F-4D97-AF65-F5344CB8AC3E}">
        <p14:creationId xmlns:p14="http://schemas.microsoft.com/office/powerpoint/2010/main" val="122779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2877879"/>
            <a:ext cx="4419600" cy="769441"/>
          </a:xfrm>
          <a:prstGeom prst="rect">
            <a:avLst/>
          </a:prstGeom>
          <a:noFill/>
        </p:spPr>
        <p:txBody>
          <a:bodyPr wrap="square" rtlCol="0">
            <a:spAutoFit/>
          </a:bodyPr>
          <a:lstStyle/>
          <a:p>
            <a:r>
              <a:rPr lang="de-DE" sz="4400" dirty="0" smtClean="0">
                <a:latin typeface="+mn-lt"/>
              </a:rPr>
              <a:t>Nominal Model</a:t>
            </a:r>
            <a:endParaRPr lang="en-US" sz="4400" dirty="0">
              <a:latin typeface="+mn-lt"/>
            </a:endParaRPr>
          </a:p>
        </p:txBody>
      </p:sp>
    </p:spTree>
    <p:extLst>
      <p:ext uri="{BB962C8B-B14F-4D97-AF65-F5344CB8AC3E}">
        <p14:creationId xmlns:p14="http://schemas.microsoft.com/office/powerpoint/2010/main" val="2206136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38200"/>
            <a:ext cx="7772400" cy="503237"/>
          </a:xfrm>
        </p:spPr>
        <p:txBody>
          <a:bodyPr/>
          <a:lstStyle/>
          <a:p>
            <a:r>
              <a:rPr lang="en-US" altLang="en-US" sz="2400" dirty="0"/>
              <a:t>Creation of Nominal System Model</a:t>
            </a:r>
          </a:p>
        </p:txBody>
      </p:sp>
      <p:grpSp>
        <p:nvGrpSpPr>
          <p:cNvPr id="4" name="Group 228"/>
          <p:cNvGrpSpPr>
            <a:grpSpLocks/>
          </p:cNvGrpSpPr>
          <p:nvPr/>
        </p:nvGrpSpPr>
        <p:grpSpPr bwMode="auto">
          <a:xfrm>
            <a:off x="146051" y="1447800"/>
            <a:ext cx="3359150" cy="2819399"/>
            <a:chOff x="252" y="912"/>
            <a:chExt cx="2116" cy="1776"/>
          </a:xfrm>
        </p:grpSpPr>
        <p:grpSp>
          <p:nvGrpSpPr>
            <p:cNvPr id="5" name="Group 4"/>
            <p:cNvGrpSpPr>
              <a:grpSpLocks/>
            </p:cNvGrpSpPr>
            <p:nvPr/>
          </p:nvGrpSpPr>
          <p:grpSpPr bwMode="auto">
            <a:xfrm>
              <a:off x="432" y="1152"/>
              <a:ext cx="1005" cy="1536"/>
              <a:chOff x="175" y="1282"/>
              <a:chExt cx="1005" cy="1536"/>
            </a:xfrm>
          </p:grpSpPr>
          <p:sp>
            <p:nvSpPr>
              <p:cNvPr id="173061"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062"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63"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4"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5"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6"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7"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068"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069"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070"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071"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2"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073"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074"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075"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076"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7"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73078"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79"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0"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081"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2"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83"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84"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5"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086"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7"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8"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9"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0"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1"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2"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3"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4"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5"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6"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7"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098"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9"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0"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1"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2"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3"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4"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5"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6"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7"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8"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9"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173110" name="Rectangle 54"/>
            <p:cNvSpPr>
              <a:spLocks noChangeArrowheads="1"/>
            </p:cNvSpPr>
            <p:nvPr/>
          </p:nvSpPr>
          <p:spPr bwMode="auto">
            <a:xfrm>
              <a:off x="252" y="912"/>
              <a:ext cx="2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a:t>
              </a:r>
            </a:p>
          </p:txBody>
        </p:sp>
      </p:grpSp>
      <p:grpSp>
        <p:nvGrpSpPr>
          <p:cNvPr id="7" name="Group 232"/>
          <p:cNvGrpSpPr>
            <a:grpSpLocks/>
          </p:cNvGrpSpPr>
          <p:nvPr/>
        </p:nvGrpSpPr>
        <p:grpSpPr bwMode="auto">
          <a:xfrm>
            <a:off x="2491961" y="2817782"/>
            <a:ext cx="4267200" cy="3732213"/>
            <a:chOff x="1488" y="1728"/>
            <a:chExt cx="2688" cy="2351"/>
          </a:xfrm>
        </p:grpSpPr>
        <p:sp>
          <p:nvSpPr>
            <p:cNvPr id="173114" name="AutoShape 58"/>
            <p:cNvSpPr>
              <a:spLocks noChangeArrowheads="1"/>
            </p:cNvSpPr>
            <p:nvPr/>
          </p:nvSpPr>
          <p:spPr bwMode="auto">
            <a:xfrm rot="2700000">
              <a:off x="1584" y="1872"/>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173118" name="AutoShape 62"/>
            <p:cNvSpPr>
              <a:spLocks noChangeArrowheads="1"/>
            </p:cNvSpPr>
            <p:nvPr/>
          </p:nvSpPr>
          <p:spPr bwMode="auto">
            <a:xfrm rot="8100000">
              <a:off x="3696" y="1920"/>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nvGrpSpPr>
            <p:cNvPr id="8" name="Group 68"/>
            <p:cNvGrpSpPr>
              <a:grpSpLocks/>
            </p:cNvGrpSpPr>
            <p:nvPr/>
          </p:nvGrpSpPr>
          <p:grpSpPr bwMode="auto">
            <a:xfrm>
              <a:off x="1488" y="1920"/>
              <a:ext cx="2484" cy="1779"/>
              <a:chOff x="519" y="1197"/>
              <a:chExt cx="2926" cy="2019"/>
            </a:xfrm>
          </p:grpSpPr>
          <p:grpSp>
            <p:nvGrpSpPr>
              <p:cNvPr id="9" name="Group 69"/>
              <p:cNvGrpSpPr>
                <a:grpSpLocks/>
              </p:cNvGrpSpPr>
              <p:nvPr/>
            </p:nvGrpSpPr>
            <p:grpSpPr bwMode="auto">
              <a:xfrm>
                <a:off x="1555" y="1197"/>
                <a:ext cx="1890" cy="2019"/>
                <a:chOff x="1176" y="890"/>
                <a:chExt cx="1890" cy="2019"/>
              </a:xfrm>
            </p:grpSpPr>
            <p:sp>
              <p:nvSpPr>
                <p:cNvPr id="173126" name="Rectangle 70"/>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27" name="Rectangle 71"/>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28" name="Line 72"/>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29" name="Freeform 73"/>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0" name="Freeform 74"/>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1" name="Rectangle 75"/>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2" name="Rectangle 76"/>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3" name="Freeform 77"/>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73134" name="Freeform 78"/>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5" name="Rectangle 79"/>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6" name="Rectangle 80"/>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7" name="Freeform 81"/>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73138" name="Freeform 82"/>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9" name="Rectangle 83"/>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0" name="Rectangle 84"/>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1" name="Freeform 85"/>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73142" name="Freeform 86"/>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3" name="Rectangle 87"/>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4" name="Rectangle 88"/>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5" name="Rectangle 89"/>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6" name="Rectangle 90"/>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7" name="Rectangle 91"/>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8" name="Rectangle 92"/>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9" name="Rectangle 93"/>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0" name="Rectangle 94"/>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1" name="Rectangle 95"/>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2" name="Rectangle 96"/>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3" name="Rectangle 97"/>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4" name="Rectangle 98"/>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5" name="Freeform 99"/>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6" name="Freeform 100"/>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57" name="Line 101"/>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8" name="Line 102"/>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9" name="Line 103"/>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0" name="Line 104"/>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1" name="Line 105"/>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2" name="Line 106"/>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3" name="Line 107"/>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4" name="Freeform 108"/>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5" name="Freeform 109"/>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6" name="Line 110"/>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7" name="Freeform 111"/>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73168" name="Freeform 112"/>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9" name="Rectangle 113"/>
                <p:cNvSpPr>
                  <a:spLocks noChangeArrowheads="1"/>
                </p:cNvSpPr>
                <p:nvPr/>
              </p:nvSpPr>
              <p:spPr bwMode="auto">
                <a:xfrm>
                  <a:off x="2725" y="2659"/>
                  <a:ext cx="207"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73170" name="Rectangle 114"/>
                <p:cNvSpPr>
                  <a:spLocks noChangeArrowheads="1"/>
                </p:cNvSpPr>
                <p:nvPr/>
              </p:nvSpPr>
              <p:spPr bwMode="auto">
                <a:xfrm>
                  <a:off x="2711" y="2736"/>
                  <a:ext cx="21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73171" name="Line 115"/>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2" name="Line 116"/>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3" name="Rectangle 117"/>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74" name="Rectangle 118"/>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5" name="Freeform 119"/>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6" name="Line 120"/>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7" name="Freeform 121"/>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78" name="Line 122"/>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9" name="Freeform 123"/>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0" name="Line 124"/>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81" name="Freeform 125"/>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2" name="Rectangle 126"/>
                <p:cNvSpPr>
                  <a:spLocks noChangeArrowheads="1"/>
                </p:cNvSpPr>
                <p:nvPr/>
              </p:nvSpPr>
              <p:spPr bwMode="auto">
                <a:xfrm>
                  <a:off x="1448" y="2197"/>
                  <a:ext cx="3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3" name="Rectangle 127"/>
                <p:cNvSpPr>
                  <a:spLocks noChangeArrowheads="1"/>
                </p:cNvSpPr>
                <p:nvPr/>
              </p:nvSpPr>
              <p:spPr bwMode="auto">
                <a:xfrm>
                  <a:off x="1420" y="2273"/>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4" name="Rectangle 128"/>
                <p:cNvSpPr>
                  <a:spLocks noChangeArrowheads="1"/>
                </p:cNvSpPr>
                <p:nvPr/>
              </p:nvSpPr>
              <p:spPr bwMode="auto">
                <a:xfrm>
                  <a:off x="1433" y="2410"/>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73185" name="Rectangle 129"/>
                <p:cNvSpPr>
                  <a:spLocks noChangeArrowheads="1"/>
                </p:cNvSpPr>
                <p:nvPr/>
              </p:nvSpPr>
              <p:spPr bwMode="auto">
                <a:xfrm>
                  <a:off x="1684" y="2410"/>
                  <a:ext cx="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73186" name="Rectangle 130"/>
                <p:cNvSpPr>
                  <a:spLocks noChangeArrowheads="1"/>
                </p:cNvSpPr>
                <p:nvPr/>
              </p:nvSpPr>
              <p:spPr bwMode="auto">
                <a:xfrm>
                  <a:off x="1448" y="2488"/>
                  <a:ext cx="32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7" name="Rectangle 131"/>
                <p:cNvSpPr>
                  <a:spLocks noChangeArrowheads="1"/>
                </p:cNvSpPr>
                <p:nvPr/>
              </p:nvSpPr>
              <p:spPr bwMode="auto">
                <a:xfrm>
                  <a:off x="1420" y="2565"/>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8" name="Rectangle 132"/>
                <p:cNvSpPr>
                  <a:spLocks noChangeArrowheads="1"/>
                </p:cNvSpPr>
                <p:nvPr/>
              </p:nvSpPr>
              <p:spPr bwMode="auto">
                <a:xfrm>
                  <a:off x="1679" y="890"/>
                  <a:ext cx="45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73189" name="Rectangle 133"/>
                <p:cNvSpPr>
                  <a:spLocks noChangeArrowheads="1"/>
                </p:cNvSpPr>
                <p:nvPr/>
              </p:nvSpPr>
              <p:spPr bwMode="auto">
                <a:xfrm>
                  <a:off x="2222" y="890"/>
                  <a:ext cx="3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73190" name="Rectangle 134"/>
                <p:cNvSpPr>
                  <a:spLocks noChangeArrowheads="1"/>
                </p:cNvSpPr>
                <p:nvPr/>
              </p:nvSpPr>
              <p:spPr bwMode="auto">
                <a:xfrm>
                  <a:off x="2125" y="1184"/>
                  <a:ext cx="5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1" name="Rectangle 135"/>
                <p:cNvSpPr>
                  <a:spLocks noChangeArrowheads="1"/>
                </p:cNvSpPr>
                <p:nvPr/>
              </p:nvSpPr>
              <p:spPr bwMode="auto">
                <a:xfrm>
                  <a:off x="1621" y="1184"/>
                  <a:ext cx="53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2" name="Rectangle 136"/>
                <p:cNvSpPr>
                  <a:spLocks noChangeArrowheads="1"/>
                </p:cNvSpPr>
                <p:nvPr/>
              </p:nvSpPr>
              <p:spPr bwMode="auto">
                <a:xfrm>
                  <a:off x="1423" y="1654"/>
                  <a:ext cx="1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73193" name="Rectangle 137"/>
                <p:cNvSpPr>
                  <a:spLocks noChangeArrowheads="1"/>
                </p:cNvSpPr>
                <p:nvPr/>
              </p:nvSpPr>
              <p:spPr bwMode="auto">
                <a:xfrm>
                  <a:off x="1383" y="1731"/>
                  <a:ext cx="2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73194" name="Rectangle 138"/>
                <p:cNvSpPr>
                  <a:spLocks noChangeArrowheads="1"/>
                </p:cNvSpPr>
                <p:nvPr/>
              </p:nvSpPr>
              <p:spPr bwMode="auto">
                <a:xfrm>
                  <a:off x="1380" y="1808"/>
                  <a:ext cx="2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73195" name="Rectangle 139"/>
                <p:cNvSpPr>
                  <a:spLocks noChangeArrowheads="1"/>
                </p:cNvSpPr>
                <p:nvPr/>
              </p:nvSpPr>
              <p:spPr bwMode="auto">
                <a:xfrm>
                  <a:off x="1804" y="175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73196" name="Rectangle 140"/>
                <p:cNvSpPr>
                  <a:spLocks noChangeArrowheads="1"/>
                </p:cNvSpPr>
                <p:nvPr/>
              </p:nvSpPr>
              <p:spPr bwMode="auto">
                <a:xfrm>
                  <a:off x="1803" y="1825"/>
                  <a:ext cx="5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73197" name="Rectangle 141"/>
                <p:cNvSpPr>
                  <a:spLocks noChangeArrowheads="1"/>
                </p:cNvSpPr>
                <p:nvPr/>
              </p:nvSpPr>
              <p:spPr bwMode="auto">
                <a:xfrm>
                  <a:off x="1804" y="1891"/>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73198" name="Rectangle 142"/>
                <p:cNvSpPr>
                  <a:spLocks noChangeArrowheads="1"/>
                </p:cNvSpPr>
                <p:nvPr/>
              </p:nvSpPr>
              <p:spPr bwMode="auto">
                <a:xfrm>
                  <a:off x="1803" y="1961"/>
                  <a:ext cx="5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73199" name="Rectangle 143"/>
                <p:cNvSpPr>
                  <a:spLocks noChangeArrowheads="1"/>
                </p:cNvSpPr>
                <p:nvPr/>
              </p:nvSpPr>
              <p:spPr bwMode="auto">
                <a:xfrm>
                  <a:off x="1804" y="202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73200" name="Rectangle 144"/>
                <p:cNvSpPr>
                  <a:spLocks noChangeArrowheads="1"/>
                </p:cNvSpPr>
                <p:nvPr/>
              </p:nvSpPr>
              <p:spPr bwMode="auto">
                <a:xfrm>
                  <a:off x="1804" y="2095"/>
                  <a:ext cx="40"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73201" name="Rectangle 145"/>
                <p:cNvSpPr>
                  <a:spLocks noChangeArrowheads="1"/>
                </p:cNvSpPr>
                <p:nvPr/>
              </p:nvSpPr>
              <p:spPr bwMode="auto">
                <a:xfrm>
                  <a:off x="2241" y="1731"/>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2" name="Rectangle 146"/>
                <p:cNvSpPr>
                  <a:spLocks noChangeArrowheads="1"/>
                </p:cNvSpPr>
                <p:nvPr/>
              </p:nvSpPr>
              <p:spPr bwMode="auto">
                <a:xfrm>
                  <a:off x="2242" y="1812"/>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73203" name="Rectangle 147"/>
                <p:cNvSpPr>
                  <a:spLocks noChangeArrowheads="1"/>
                </p:cNvSpPr>
                <p:nvPr/>
              </p:nvSpPr>
              <p:spPr bwMode="auto">
                <a:xfrm>
                  <a:off x="2242" y="1888"/>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4" name="Rectangle 148"/>
                <p:cNvSpPr>
                  <a:spLocks noChangeArrowheads="1"/>
                </p:cNvSpPr>
                <p:nvPr/>
              </p:nvSpPr>
              <p:spPr bwMode="auto">
                <a:xfrm>
                  <a:off x="2241" y="1965"/>
                  <a:ext cx="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05" name="Rectangle 149"/>
                <p:cNvSpPr>
                  <a:spLocks noChangeArrowheads="1"/>
                </p:cNvSpPr>
                <p:nvPr/>
              </p:nvSpPr>
              <p:spPr bwMode="auto">
                <a:xfrm>
                  <a:off x="2241" y="2046"/>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73206" name="Rectangle 150"/>
                <p:cNvSpPr>
                  <a:spLocks noChangeArrowheads="1"/>
                </p:cNvSpPr>
                <p:nvPr/>
              </p:nvSpPr>
              <p:spPr bwMode="auto">
                <a:xfrm>
                  <a:off x="2241" y="2123"/>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73207" name="Rectangle 151"/>
                <p:cNvSpPr>
                  <a:spLocks noChangeArrowheads="1"/>
                </p:cNvSpPr>
                <p:nvPr/>
              </p:nvSpPr>
              <p:spPr bwMode="auto">
                <a:xfrm>
                  <a:off x="2241" y="2204"/>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8" name="Rectangle 152"/>
                <p:cNvSpPr>
                  <a:spLocks noChangeArrowheads="1"/>
                </p:cNvSpPr>
                <p:nvPr/>
              </p:nvSpPr>
              <p:spPr bwMode="auto">
                <a:xfrm>
                  <a:off x="2242" y="2281"/>
                  <a:ext cx="4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9" name="Rectangle 153"/>
                <p:cNvSpPr>
                  <a:spLocks noChangeArrowheads="1"/>
                </p:cNvSpPr>
                <p:nvPr/>
              </p:nvSpPr>
              <p:spPr bwMode="auto">
                <a:xfrm>
                  <a:off x="2241" y="2357"/>
                  <a:ext cx="5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10" name="Rectangle 154"/>
                <p:cNvSpPr>
                  <a:spLocks noChangeArrowheads="1"/>
                </p:cNvSpPr>
                <p:nvPr/>
              </p:nvSpPr>
              <p:spPr bwMode="auto">
                <a:xfrm>
                  <a:off x="2583" y="2007"/>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1" name="Rectangle 155"/>
                <p:cNvSpPr>
                  <a:spLocks noChangeArrowheads="1"/>
                </p:cNvSpPr>
                <p:nvPr/>
              </p:nvSpPr>
              <p:spPr bwMode="auto">
                <a:xfrm>
                  <a:off x="2697" y="2085"/>
                  <a:ext cx="2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73212" name="Rectangle 156"/>
                <p:cNvSpPr>
                  <a:spLocks noChangeArrowheads="1"/>
                </p:cNvSpPr>
                <p:nvPr/>
              </p:nvSpPr>
              <p:spPr bwMode="auto">
                <a:xfrm>
                  <a:off x="1937" y="2428"/>
                  <a:ext cx="2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73213" name="Rectangle 157"/>
                <p:cNvSpPr>
                  <a:spLocks noChangeArrowheads="1"/>
                </p:cNvSpPr>
                <p:nvPr/>
              </p:nvSpPr>
              <p:spPr bwMode="auto">
                <a:xfrm>
                  <a:off x="1941" y="2505"/>
                  <a:ext cx="1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14" name="Rectangle 158"/>
                <p:cNvSpPr>
                  <a:spLocks noChangeArrowheads="1"/>
                </p:cNvSpPr>
                <p:nvPr/>
              </p:nvSpPr>
              <p:spPr bwMode="auto">
                <a:xfrm>
                  <a:off x="2308" y="2463"/>
                  <a:ext cx="13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5" name="Rectangle 159"/>
                <p:cNvSpPr>
                  <a:spLocks noChangeArrowheads="1"/>
                </p:cNvSpPr>
                <p:nvPr/>
              </p:nvSpPr>
              <p:spPr bwMode="auto">
                <a:xfrm>
                  <a:off x="2308" y="2510"/>
                  <a:ext cx="11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6" name="Rectangle 160"/>
                <p:cNvSpPr>
                  <a:spLocks noChangeArrowheads="1"/>
                </p:cNvSpPr>
                <p:nvPr/>
              </p:nvSpPr>
              <p:spPr bwMode="auto">
                <a:xfrm>
                  <a:off x="2308" y="2211"/>
                  <a:ext cx="13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7" name="Rectangle 161"/>
                <p:cNvSpPr>
                  <a:spLocks noChangeArrowheads="1"/>
                </p:cNvSpPr>
                <p:nvPr/>
              </p:nvSpPr>
              <p:spPr bwMode="auto">
                <a:xfrm>
                  <a:off x="2308" y="2256"/>
                  <a:ext cx="11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8" name="Rectangle 162"/>
                <p:cNvSpPr>
                  <a:spLocks noChangeArrowheads="1"/>
                </p:cNvSpPr>
                <p:nvPr/>
              </p:nvSpPr>
              <p:spPr bwMode="auto">
                <a:xfrm>
                  <a:off x="2315" y="1755"/>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9" name="Rectangle 163"/>
                <p:cNvSpPr>
                  <a:spLocks noChangeArrowheads="1"/>
                </p:cNvSpPr>
                <p:nvPr/>
              </p:nvSpPr>
              <p:spPr bwMode="auto">
                <a:xfrm>
                  <a:off x="2436" y="1832"/>
                  <a:ext cx="2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20" name="Rectangle 164"/>
                <p:cNvSpPr>
                  <a:spLocks noChangeArrowheads="1"/>
                </p:cNvSpPr>
                <p:nvPr/>
              </p:nvSpPr>
              <p:spPr bwMode="auto">
                <a:xfrm>
                  <a:off x="2570" y="2270"/>
                  <a:ext cx="43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73221" name="Rectangle 165"/>
                <p:cNvSpPr>
                  <a:spLocks noChangeArrowheads="1"/>
                </p:cNvSpPr>
                <p:nvPr/>
              </p:nvSpPr>
              <p:spPr bwMode="auto">
                <a:xfrm>
                  <a:off x="2661" y="2347"/>
                  <a:ext cx="20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73222" name="Rectangle 166"/>
                <p:cNvSpPr>
                  <a:spLocks noChangeArrowheads="1"/>
                </p:cNvSpPr>
                <p:nvPr/>
              </p:nvSpPr>
              <p:spPr bwMode="auto">
                <a:xfrm>
                  <a:off x="1972" y="1531"/>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73223" name="Line 167"/>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4" name="Line 168"/>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5" name="Line 169"/>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6" name="Line 170"/>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7" name="Line 171"/>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10" name="Group 172"/>
              <p:cNvGrpSpPr>
                <a:grpSpLocks/>
              </p:cNvGrpSpPr>
              <p:nvPr/>
            </p:nvGrpSpPr>
            <p:grpSpPr bwMode="auto">
              <a:xfrm>
                <a:off x="519" y="1589"/>
                <a:ext cx="1034" cy="1546"/>
                <a:chOff x="146" y="1282"/>
                <a:chExt cx="1034" cy="1546"/>
              </a:xfrm>
            </p:grpSpPr>
            <p:sp>
              <p:nvSpPr>
                <p:cNvPr id="173229" name="Rectangle 173"/>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230" name="Rectangle 174"/>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31" name="Line 175"/>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2" name="Freeform 176"/>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3" name="Line 177"/>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4" name="Freeform 178"/>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5" name="Rectangle 179"/>
                <p:cNvSpPr>
                  <a:spLocks noChangeArrowheads="1"/>
                </p:cNvSpPr>
                <p:nvPr/>
              </p:nvSpPr>
              <p:spPr bwMode="auto">
                <a:xfrm>
                  <a:off x="234" y="1365"/>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236" name="Rectangle 180"/>
                <p:cNvSpPr>
                  <a:spLocks noChangeArrowheads="1"/>
                </p:cNvSpPr>
                <p:nvPr/>
              </p:nvSpPr>
              <p:spPr bwMode="auto">
                <a:xfrm>
                  <a:off x="271" y="1560"/>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237" name="Rectangle 181"/>
                <p:cNvSpPr>
                  <a:spLocks noChangeArrowheads="1"/>
                </p:cNvSpPr>
                <p:nvPr/>
              </p:nvSpPr>
              <p:spPr bwMode="auto">
                <a:xfrm>
                  <a:off x="146" y="1876"/>
                  <a:ext cx="39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238" name="Rectangle 182"/>
                <p:cNvSpPr>
                  <a:spLocks noChangeArrowheads="1"/>
                </p:cNvSpPr>
                <p:nvPr/>
              </p:nvSpPr>
              <p:spPr bwMode="auto">
                <a:xfrm>
                  <a:off x="299" y="1770"/>
                  <a:ext cx="1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239" name="Rectangle 183"/>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0" name="Rectangle 184"/>
                <p:cNvSpPr>
                  <a:spLocks noChangeArrowheads="1"/>
                </p:cNvSpPr>
                <p:nvPr/>
              </p:nvSpPr>
              <p:spPr bwMode="auto">
                <a:xfrm>
                  <a:off x="603" y="2460"/>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241" name="Rectangle 185"/>
                <p:cNvSpPr>
                  <a:spLocks noChangeArrowheads="1"/>
                </p:cNvSpPr>
                <p:nvPr/>
              </p:nvSpPr>
              <p:spPr bwMode="auto">
                <a:xfrm>
                  <a:off x="623" y="2628"/>
                  <a:ext cx="45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242" name="Rectangle 186"/>
                <p:cNvSpPr>
                  <a:spLocks noChangeArrowheads="1"/>
                </p:cNvSpPr>
                <p:nvPr/>
              </p:nvSpPr>
              <p:spPr bwMode="auto">
                <a:xfrm>
                  <a:off x="706" y="2741"/>
                  <a:ext cx="30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243" name="Rectangle 187"/>
                <p:cNvSpPr>
                  <a:spLocks noChangeArrowheads="1"/>
                </p:cNvSpPr>
                <p:nvPr/>
              </p:nvSpPr>
              <p:spPr bwMode="auto">
                <a:xfrm>
                  <a:off x="580" y="2542"/>
                  <a:ext cx="59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244" name="Rectangle 188"/>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5" name="Rectangle 189"/>
                <p:cNvSpPr>
                  <a:spLocks noChangeArrowheads="1"/>
                </p:cNvSpPr>
                <p:nvPr/>
              </p:nvSpPr>
              <p:spPr bwMode="auto">
                <a:xfrm>
                  <a:off x="857" y="1492"/>
                  <a:ext cx="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 </a:t>
                  </a:r>
                  <a:endParaRPr lang="en-US" altLang="en-US" sz="900" dirty="0"/>
                </a:p>
              </p:txBody>
            </p:sp>
            <p:sp>
              <p:nvSpPr>
                <p:cNvPr id="173246" name="Line 190"/>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47" name="Freeform 191"/>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48" name="Rectangle 192"/>
                <p:cNvSpPr>
                  <a:spLocks noChangeArrowheads="1"/>
                </p:cNvSpPr>
                <p:nvPr/>
              </p:nvSpPr>
              <p:spPr bwMode="auto">
                <a:xfrm>
                  <a:off x="229" y="2174"/>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249" name="Line 193"/>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0" name="Freeform 194"/>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51" name="Line 195"/>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52" name="Freeform 196"/>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53" name="Rectangle 197"/>
                <p:cNvSpPr>
                  <a:spLocks noChangeArrowheads="1"/>
                </p:cNvSpPr>
                <p:nvPr/>
              </p:nvSpPr>
              <p:spPr bwMode="auto">
                <a:xfrm>
                  <a:off x="274" y="2038"/>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254" name="Line 198"/>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5" name="Line 199"/>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6" name="Line 200"/>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7" name="Line 201"/>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8" name="Line 202"/>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9" name="Line 203"/>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0" name="Line 204"/>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1" name="Line 205"/>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2" name="Line 206"/>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3" name="Line 207"/>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4" name="Line 208"/>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5" name="Rectangle 209"/>
                <p:cNvSpPr>
                  <a:spLocks noChangeArrowheads="1"/>
                </p:cNvSpPr>
                <p:nvPr/>
              </p:nvSpPr>
              <p:spPr bwMode="auto">
                <a:xfrm>
                  <a:off x="706" y="2032"/>
                  <a:ext cx="3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266" name="Line 210"/>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7" name="Line 211"/>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8" name="Line 212"/>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9" name="Line 213"/>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0" name="Line 214"/>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1" name="Line 215"/>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2" name="Line 216"/>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3" name="Line 217"/>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4" name="Line 218"/>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5" name="Line 219"/>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6" name="Line 220"/>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7" name="Line 221"/>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sp>
          <p:nvSpPr>
            <p:cNvPr id="173278" name="Rectangle 222"/>
            <p:cNvSpPr>
              <a:spLocks noChangeArrowheads="1"/>
            </p:cNvSpPr>
            <p:nvPr/>
          </p:nvSpPr>
          <p:spPr bwMode="auto">
            <a:xfrm>
              <a:off x="1610" y="3711"/>
              <a:ext cx="2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 + </a:t>
              </a:r>
            </a:p>
            <a:p>
              <a:pPr algn="ctr"/>
              <a:r>
                <a:rPr lang="en-US" altLang="en-US" sz="1600" b="1" dirty="0">
                  <a:solidFill>
                    <a:schemeClr val="tx2"/>
                  </a:solidFill>
                  <a:latin typeface="+mn-lt"/>
                </a:rPr>
                <a:t>Model of the Mechanical System</a:t>
              </a:r>
            </a:p>
          </p:txBody>
        </p:sp>
      </p:grpSp>
      <p:sp>
        <p:nvSpPr>
          <p:cNvPr id="3" name="Rounded Rectangular Callout 2"/>
          <p:cNvSpPr/>
          <p:nvPr/>
        </p:nvSpPr>
        <p:spPr>
          <a:xfrm>
            <a:off x="2971800" y="1886952"/>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 digital system</a:t>
            </a:r>
          </a:p>
        </p:txBody>
      </p:sp>
      <p:sp>
        <p:nvSpPr>
          <p:cNvPr id="220" name="Rounded Rectangular Callout 219"/>
          <p:cNvSpPr/>
          <p:nvPr/>
        </p:nvSpPr>
        <p:spPr>
          <a:xfrm>
            <a:off x="7391400" y="4494680"/>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a:t>
            </a:r>
            <a:r>
              <a:rPr lang="en-US" altLang="en-US" sz="1200" dirty="0" smtClean="0">
                <a:solidFill>
                  <a:schemeClr val="accent2"/>
                </a:solidFill>
              </a:rPr>
              <a:t> mechanical system</a:t>
            </a:r>
            <a:endParaRPr lang="en-US" altLang="en-US" sz="1200" dirty="0">
              <a:solidFill>
                <a:schemeClr val="accent2"/>
              </a:solidFill>
            </a:endParaRPr>
          </a:p>
        </p:txBody>
      </p:sp>
    </p:spTree>
    <p:extLst>
      <p:ext uri="{BB962C8B-B14F-4D97-AF65-F5344CB8AC3E}">
        <p14:creationId xmlns:p14="http://schemas.microsoft.com/office/powerpoint/2010/main" val="2575045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Tree>
    <p:extLst>
      <p:ext uri="{BB962C8B-B14F-4D97-AF65-F5344CB8AC3E}">
        <p14:creationId xmlns:p14="http://schemas.microsoft.com/office/powerpoint/2010/main" val="2821158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fontScale="90000"/>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724400" y="3581400"/>
              <a:ext cx="1161394" cy="673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144927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1905000" cy="1066800"/>
          </a:xfrm>
        </p:spPr>
        <p:txBody>
          <a:bodyPr>
            <a:normAutofit fontScale="90000"/>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5800" y="609600"/>
            <a:ext cx="10665029" cy="6012491"/>
          </a:xfrm>
        </p:spPr>
      </p:pic>
    </p:spTree>
    <p:extLst>
      <p:ext uri="{BB962C8B-B14F-4D97-AF65-F5344CB8AC3E}">
        <p14:creationId xmlns:p14="http://schemas.microsoft.com/office/powerpoint/2010/main" val="746167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1504</Words>
  <Application>Microsoft Office PowerPoint</Application>
  <PresentationFormat>Bildschirmpräsentation (4:3)</PresentationFormat>
  <Paragraphs>464</Paragraphs>
  <Slides>41</Slides>
  <Notes>12</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41</vt:i4>
      </vt:variant>
    </vt:vector>
  </HeadingPairs>
  <TitlesOfParts>
    <vt:vector size="44" baseType="lpstr">
      <vt:lpstr>Office Theme</vt:lpstr>
      <vt:lpstr>Visio</vt:lpstr>
      <vt:lpstr>VISIO</vt:lpstr>
      <vt:lpstr>Architectural Modeling and Analysis for Safety Engineering (AMASE)</vt:lpstr>
      <vt:lpstr>Motivation</vt:lpstr>
      <vt:lpstr>Model-Based Development</vt:lpstr>
      <vt:lpstr>Model-Based Safety Analysis</vt:lpstr>
      <vt:lpstr>PowerPoint-Präsentation</vt:lpstr>
      <vt:lpstr>Creation of Nominal System Model</vt:lpstr>
      <vt:lpstr>Wheel Brake System</vt:lpstr>
      <vt:lpstr>Architecture Analysis and Design Language (AADL)</vt:lpstr>
      <vt:lpstr>WBS AADL Model</vt:lpstr>
      <vt:lpstr>PowerPoint-Präsentation</vt:lpstr>
      <vt:lpstr>Architecture Modeling and Analysis Tools</vt:lpstr>
      <vt:lpstr>AGREE: Assume Guarantee Reasoning Environment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Safety Annex </vt:lpstr>
      <vt:lpstr>WBS : No inadvertent braking</vt:lpstr>
      <vt:lpstr>A Fault on the Pedal Sensor Component</vt:lpstr>
      <vt:lpstr>Behavioral Fault Propagation</vt:lpstr>
      <vt:lpstr>Active Sensor Fault</vt:lpstr>
      <vt:lpstr>Maximum Number of Faults (Compositional) </vt:lpstr>
      <vt:lpstr>Probabilistic Analysis (Monolithic)</vt:lpstr>
      <vt:lpstr>Hardware Dependent Faults</vt:lpstr>
      <vt:lpstr>Hardware Dependent Faults</vt:lpstr>
      <vt:lpstr>Hardware Dependent Faults</vt:lpstr>
      <vt:lpstr>Byzantine Faults Simulation:  Flight Control Computer  </vt:lpstr>
      <vt:lpstr>Cut Set Generation </vt:lpstr>
      <vt:lpstr>Inductive Validity Cores </vt:lpstr>
      <vt:lpstr>Inductive Validity Cores </vt:lpstr>
      <vt:lpstr>Inductive Validity Cores </vt:lpstr>
      <vt:lpstr>Inductive Validity Cores </vt:lpstr>
      <vt:lpstr>Inductive Validity Cores </vt:lpstr>
      <vt:lpstr>Inductive Validity Cores </vt:lpstr>
      <vt:lpstr>Inductive Validity Cores with Faults </vt:lpstr>
      <vt:lpstr>Cut Set Generation: Inductive Validity Cores with Faults </vt:lpstr>
      <vt:lpstr>Cut Set Generation: Inductive Validity Cores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Modeling and Analysis for Safety Engineering</dc:title>
  <dc:creator>Danielle Stewart</dc:creator>
  <cp:lastModifiedBy>Danielle Kristen Stewart</cp:lastModifiedBy>
  <cp:revision>129</cp:revision>
  <dcterms:created xsi:type="dcterms:W3CDTF">2017-09-14T09:39:38Z</dcterms:created>
  <dcterms:modified xsi:type="dcterms:W3CDTF">2018-08-27T14:25:01Z</dcterms:modified>
</cp:coreProperties>
</file>