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embeddings/oleObject4.bin" ContentType="application/vnd.openxmlformats-officedocument.oleObject"/>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embeddings/oleObject5.bin" ContentType="application/vnd.openxmlformats-officedocument.oleObject"/>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notesSlides/notesSlide6.xml" ContentType="application/vnd.openxmlformats-officedocument.presentationml.notesSlide+xml"/>
  <Override PartName="/ppt/embeddings/oleObject6.bin" ContentType="application/vnd.openxmlformats-officedocument.oleObject"/>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embeddings/oleObject3.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Default Extension="wmf" ContentType="image/x-wmf"/>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7"/>
  </p:notesMasterIdLst>
  <p:handoutMasterIdLst>
    <p:handoutMasterId r:id="rId38"/>
  </p:handoutMasterIdLst>
  <p:sldIdLst>
    <p:sldId id="256" r:id="rId2"/>
    <p:sldId id="285" r:id="rId3"/>
    <p:sldId id="286" r:id="rId4"/>
    <p:sldId id="287" r:id="rId5"/>
    <p:sldId id="288" r:id="rId6"/>
    <p:sldId id="257" r:id="rId7"/>
    <p:sldId id="290" r:id="rId8"/>
    <p:sldId id="258" r:id="rId9"/>
    <p:sldId id="313" r:id="rId10"/>
    <p:sldId id="291" r:id="rId11"/>
    <p:sldId id="300" r:id="rId12"/>
    <p:sldId id="301" r:id="rId13"/>
    <p:sldId id="302" r:id="rId14"/>
    <p:sldId id="259" r:id="rId15"/>
    <p:sldId id="264" r:id="rId16"/>
    <p:sldId id="317" r:id="rId17"/>
    <p:sldId id="262" r:id="rId18"/>
    <p:sldId id="299" r:id="rId19"/>
    <p:sldId id="314" r:id="rId20"/>
    <p:sldId id="303" r:id="rId21"/>
    <p:sldId id="315" r:id="rId22"/>
    <p:sldId id="316" r:id="rId23"/>
    <p:sldId id="305" r:id="rId24"/>
    <p:sldId id="306" r:id="rId25"/>
    <p:sldId id="307" r:id="rId26"/>
    <p:sldId id="312" r:id="rId27"/>
    <p:sldId id="308" r:id="rId28"/>
    <p:sldId id="309" r:id="rId29"/>
    <p:sldId id="311" r:id="rId30"/>
    <p:sldId id="310" r:id="rId31"/>
    <p:sldId id="292" r:id="rId32"/>
    <p:sldId id="298" r:id="rId33"/>
    <p:sldId id="284" r:id="rId34"/>
    <p:sldId id="276" r:id="rId35"/>
    <p:sldId id="28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p:restoredLeft sz="15620"/>
    <p:restoredTop sz="96768" autoAdjust="0"/>
  </p:normalViewPr>
  <p:slideViewPr>
    <p:cSldViewPr snapToGrid="0" snapToObjects="1">
      <p:cViewPr>
        <p:scale>
          <a:sx n="100" d="100"/>
          <a:sy n="100" d="100"/>
        </p:scale>
        <p:origin x="-568" y="-2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30651A-009A-2449-BC63-7A557E80C367}" type="datetimeFigureOut">
              <a:rPr lang="en-US" smtClean="0"/>
              <a:pPr/>
              <a:t>9/14/17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C8DC30-6F07-E44C-A860-65C7176AC23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93D448-A9D5-784B-AD7F-7D93197B9014}" type="datetimeFigureOut">
              <a:rPr lang="en-US" smtClean="0"/>
              <a:pPr/>
              <a:t>9/14/17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F4145-9A54-8B4E-B462-B59B3AACC30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2</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6047567"/>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BBC98-642B-44AD-AB42-CC1AD7162FD5}" type="slidenum">
              <a:rPr lang="en-US" altLang="en-US"/>
              <a:pPr/>
              <a:t>3</a:t>
            </a:fld>
            <a:endParaRPr lang="en-US" alt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3451354"/>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241D-9E0E-4214-8660-AA7652DDB682}" type="slidenum">
              <a:rPr lang="en-US" altLang="en-US"/>
              <a:pPr/>
              <a:t>4</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a:t>Steve’s slide </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171451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9815-E08C-418E-BC2D-06EAB45843E5}" type="slidenum">
              <a:rPr lang="en-US" altLang="en-US"/>
              <a:pPr/>
              <a:t>5</a:t>
            </a:fld>
            <a:endParaRPr lang="en-US" alt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71495691"/>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charset="0"/>
                <a:cs typeface="Arial" charset="0"/>
              </a:defRPr>
            </a:lvl1pPr>
            <a:lvl2pPr marL="720600" indent="-277153" defTabSz="914607" eaLnBrk="0" hangingPunct="0">
              <a:defRPr>
                <a:solidFill>
                  <a:schemeClr val="tx1"/>
                </a:solidFill>
                <a:latin typeface="Arial" charset="0"/>
                <a:cs typeface="Arial" charset="0"/>
              </a:defRPr>
            </a:lvl2pPr>
            <a:lvl3pPr marL="1108615" indent="-221723" defTabSz="914607" eaLnBrk="0" hangingPunct="0">
              <a:defRPr>
                <a:solidFill>
                  <a:schemeClr val="tx1"/>
                </a:solidFill>
                <a:latin typeface="Arial" charset="0"/>
                <a:cs typeface="Arial" charset="0"/>
              </a:defRPr>
            </a:lvl3pPr>
            <a:lvl4pPr marL="1552061" indent="-221723" defTabSz="914607" eaLnBrk="0" hangingPunct="0">
              <a:defRPr>
                <a:solidFill>
                  <a:schemeClr val="tx1"/>
                </a:solidFill>
                <a:latin typeface="Arial" charset="0"/>
                <a:cs typeface="Arial" charset="0"/>
              </a:defRPr>
            </a:lvl4pPr>
            <a:lvl5pPr marL="1995507" indent="-221723" defTabSz="914607" eaLnBrk="0" hangingPunct="0">
              <a:defRPr>
                <a:solidFill>
                  <a:schemeClr val="tx1"/>
                </a:solidFill>
                <a:latin typeface="Arial" charset="0"/>
                <a:cs typeface="Arial" charset="0"/>
              </a:defRPr>
            </a:lvl5pPr>
            <a:lvl6pPr marL="2438953" indent="-221723" defTabSz="914607" eaLnBrk="0" fontAlgn="base" hangingPunct="0">
              <a:spcBef>
                <a:spcPct val="0"/>
              </a:spcBef>
              <a:spcAft>
                <a:spcPct val="0"/>
              </a:spcAft>
              <a:defRPr>
                <a:solidFill>
                  <a:schemeClr val="tx1"/>
                </a:solidFill>
                <a:latin typeface="Arial" charset="0"/>
                <a:cs typeface="Arial" charset="0"/>
              </a:defRPr>
            </a:lvl6pPr>
            <a:lvl7pPr marL="2882399" indent="-221723" defTabSz="914607" eaLnBrk="0" fontAlgn="base" hangingPunct="0">
              <a:spcBef>
                <a:spcPct val="0"/>
              </a:spcBef>
              <a:spcAft>
                <a:spcPct val="0"/>
              </a:spcAft>
              <a:defRPr>
                <a:solidFill>
                  <a:schemeClr val="tx1"/>
                </a:solidFill>
                <a:latin typeface="Arial" charset="0"/>
                <a:cs typeface="Arial" charset="0"/>
              </a:defRPr>
            </a:lvl7pPr>
            <a:lvl8pPr marL="3325846" indent="-221723" defTabSz="914607" eaLnBrk="0" fontAlgn="base" hangingPunct="0">
              <a:spcBef>
                <a:spcPct val="0"/>
              </a:spcBef>
              <a:spcAft>
                <a:spcPct val="0"/>
              </a:spcAft>
              <a:defRPr>
                <a:solidFill>
                  <a:schemeClr val="tx1"/>
                </a:solidFill>
                <a:latin typeface="Arial" charset="0"/>
                <a:cs typeface="Arial" charset="0"/>
              </a:defRPr>
            </a:lvl8pPr>
            <a:lvl9pPr marL="3769291" indent="-221723" defTabSz="91460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11</a:t>
            </a:fld>
            <a:endParaRPr lang="en-US" altLang="en-US"/>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4" y="4341856"/>
            <a:ext cx="5487013" cy="4114800"/>
          </a:xfr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charset="0"/>
                <a:cs typeface="Arial" charset="0"/>
              </a:defRPr>
            </a:lvl1pPr>
            <a:lvl2pPr marL="720600" indent="-277153" defTabSz="914607" eaLnBrk="0" hangingPunct="0">
              <a:defRPr>
                <a:solidFill>
                  <a:schemeClr val="tx1"/>
                </a:solidFill>
                <a:latin typeface="Arial" charset="0"/>
                <a:cs typeface="Arial" charset="0"/>
              </a:defRPr>
            </a:lvl2pPr>
            <a:lvl3pPr marL="1108615" indent="-221723" defTabSz="914607" eaLnBrk="0" hangingPunct="0">
              <a:defRPr>
                <a:solidFill>
                  <a:schemeClr val="tx1"/>
                </a:solidFill>
                <a:latin typeface="Arial" charset="0"/>
                <a:cs typeface="Arial" charset="0"/>
              </a:defRPr>
            </a:lvl3pPr>
            <a:lvl4pPr marL="1552061" indent="-221723" defTabSz="914607" eaLnBrk="0" hangingPunct="0">
              <a:defRPr>
                <a:solidFill>
                  <a:schemeClr val="tx1"/>
                </a:solidFill>
                <a:latin typeface="Arial" charset="0"/>
                <a:cs typeface="Arial" charset="0"/>
              </a:defRPr>
            </a:lvl4pPr>
            <a:lvl5pPr marL="1995507" indent="-221723" defTabSz="914607" eaLnBrk="0" hangingPunct="0">
              <a:defRPr>
                <a:solidFill>
                  <a:schemeClr val="tx1"/>
                </a:solidFill>
                <a:latin typeface="Arial" charset="0"/>
                <a:cs typeface="Arial" charset="0"/>
              </a:defRPr>
            </a:lvl5pPr>
            <a:lvl6pPr marL="2438953" indent="-221723" defTabSz="914607" eaLnBrk="0" fontAlgn="base" hangingPunct="0">
              <a:spcBef>
                <a:spcPct val="0"/>
              </a:spcBef>
              <a:spcAft>
                <a:spcPct val="0"/>
              </a:spcAft>
              <a:defRPr>
                <a:solidFill>
                  <a:schemeClr val="tx1"/>
                </a:solidFill>
                <a:latin typeface="Arial" charset="0"/>
                <a:cs typeface="Arial" charset="0"/>
              </a:defRPr>
            </a:lvl6pPr>
            <a:lvl7pPr marL="2882399" indent="-221723" defTabSz="914607" eaLnBrk="0" fontAlgn="base" hangingPunct="0">
              <a:spcBef>
                <a:spcPct val="0"/>
              </a:spcBef>
              <a:spcAft>
                <a:spcPct val="0"/>
              </a:spcAft>
              <a:defRPr>
                <a:solidFill>
                  <a:schemeClr val="tx1"/>
                </a:solidFill>
                <a:latin typeface="Arial" charset="0"/>
                <a:cs typeface="Arial" charset="0"/>
              </a:defRPr>
            </a:lvl7pPr>
            <a:lvl8pPr marL="3325846" indent="-221723" defTabSz="914607" eaLnBrk="0" fontAlgn="base" hangingPunct="0">
              <a:spcBef>
                <a:spcPct val="0"/>
              </a:spcBef>
              <a:spcAft>
                <a:spcPct val="0"/>
              </a:spcAft>
              <a:defRPr>
                <a:solidFill>
                  <a:schemeClr val="tx1"/>
                </a:solidFill>
                <a:latin typeface="Arial" charset="0"/>
                <a:cs typeface="Arial" charset="0"/>
              </a:defRPr>
            </a:lvl8pPr>
            <a:lvl9pPr marL="3769291" indent="-221723" defTabSz="91460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12</a:t>
            </a:fld>
            <a:endParaRPr lang="en-US" altLang="en-US"/>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4" y="4341856"/>
            <a:ext cx="5487013" cy="4114800"/>
          </a:xfr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charset="0"/>
                <a:cs typeface="Arial" charset="0"/>
              </a:defRPr>
            </a:lvl1pPr>
            <a:lvl2pPr marL="720600" indent="-277153" defTabSz="914607" eaLnBrk="0" hangingPunct="0">
              <a:defRPr>
                <a:solidFill>
                  <a:schemeClr val="tx1"/>
                </a:solidFill>
                <a:latin typeface="Arial" charset="0"/>
                <a:cs typeface="Arial" charset="0"/>
              </a:defRPr>
            </a:lvl2pPr>
            <a:lvl3pPr marL="1108615" indent="-221723" defTabSz="914607" eaLnBrk="0" hangingPunct="0">
              <a:defRPr>
                <a:solidFill>
                  <a:schemeClr val="tx1"/>
                </a:solidFill>
                <a:latin typeface="Arial" charset="0"/>
                <a:cs typeface="Arial" charset="0"/>
              </a:defRPr>
            </a:lvl3pPr>
            <a:lvl4pPr marL="1552061" indent="-221723" defTabSz="914607" eaLnBrk="0" hangingPunct="0">
              <a:defRPr>
                <a:solidFill>
                  <a:schemeClr val="tx1"/>
                </a:solidFill>
                <a:latin typeface="Arial" charset="0"/>
                <a:cs typeface="Arial" charset="0"/>
              </a:defRPr>
            </a:lvl4pPr>
            <a:lvl5pPr marL="1995507" indent="-221723" defTabSz="914607" eaLnBrk="0" hangingPunct="0">
              <a:defRPr>
                <a:solidFill>
                  <a:schemeClr val="tx1"/>
                </a:solidFill>
                <a:latin typeface="Arial" charset="0"/>
                <a:cs typeface="Arial" charset="0"/>
              </a:defRPr>
            </a:lvl5pPr>
            <a:lvl6pPr marL="2438953" indent="-221723" defTabSz="914607" eaLnBrk="0" fontAlgn="base" hangingPunct="0">
              <a:spcBef>
                <a:spcPct val="0"/>
              </a:spcBef>
              <a:spcAft>
                <a:spcPct val="0"/>
              </a:spcAft>
              <a:defRPr>
                <a:solidFill>
                  <a:schemeClr val="tx1"/>
                </a:solidFill>
                <a:latin typeface="Arial" charset="0"/>
                <a:cs typeface="Arial" charset="0"/>
              </a:defRPr>
            </a:lvl6pPr>
            <a:lvl7pPr marL="2882399" indent="-221723" defTabSz="914607" eaLnBrk="0" fontAlgn="base" hangingPunct="0">
              <a:spcBef>
                <a:spcPct val="0"/>
              </a:spcBef>
              <a:spcAft>
                <a:spcPct val="0"/>
              </a:spcAft>
              <a:defRPr>
                <a:solidFill>
                  <a:schemeClr val="tx1"/>
                </a:solidFill>
                <a:latin typeface="Arial" charset="0"/>
                <a:cs typeface="Arial" charset="0"/>
              </a:defRPr>
            </a:lvl7pPr>
            <a:lvl8pPr marL="3325846" indent="-221723" defTabSz="914607" eaLnBrk="0" fontAlgn="base" hangingPunct="0">
              <a:spcBef>
                <a:spcPct val="0"/>
              </a:spcBef>
              <a:spcAft>
                <a:spcPct val="0"/>
              </a:spcAft>
              <a:defRPr>
                <a:solidFill>
                  <a:schemeClr val="tx1"/>
                </a:solidFill>
                <a:latin typeface="Arial" charset="0"/>
                <a:cs typeface="Arial" charset="0"/>
              </a:defRPr>
            </a:lvl8pPr>
            <a:lvl9pPr marL="3769291" indent="-221723" defTabSz="91460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13</a:t>
            </a:fld>
            <a:endParaRPr lang="en-US" altLang="en-US"/>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4" y="4341856"/>
            <a:ext cx="5487013" cy="4114800"/>
          </a:xfr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801411-898A-2742-AE40-6AC04F0A2FC7}" type="datetime1">
              <a:rPr lang="en-US" smtClean="0"/>
              <a:pPr/>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66A44-0BBE-0D41-B61C-E5211FC4C1B5}" type="datetime1">
              <a:rPr lang="en-US" smtClean="0"/>
              <a:pPr/>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15F38E-CB36-1249-9652-2C2296F6FE43}" type="datetime1">
              <a:rPr lang="en-US" smtClean="0"/>
              <a:pPr/>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F61D3-43E4-C249-A280-7D81B6B2A167}" type="datetime1">
              <a:rPr lang="en-US" smtClean="0"/>
              <a:pPr/>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E04C5-8A23-2445-BBD3-B32875E64C21}" type="datetime1">
              <a:rPr lang="en-US" smtClean="0"/>
              <a:pPr/>
              <a:t>9/14/17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35E1B8-20E6-5647-AF31-EE137A35B50E}" type="datetime1">
              <a:rPr lang="en-US" smtClean="0"/>
              <a:pPr/>
              <a:t>9/14/17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A189A3-CFB5-4B40-BCE8-FF90CCD08514}" type="datetime1">
              <a:rPr lang="en-US" smtClean="0"/>
              <a:pPr/>
              <a:t>9/14/17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34C543-33AF-2645-8007-1C8AE31C0F72}" type="datetime1">
              <a:rPr lang="en-US" smtClean="0"/>
              <a:pPr/>
              <a:t>9/14/17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3327F-906E-A44E-B677-A8F6BAA2CD34}" type="datetime1">
              <a:rPr lang="en-US" smtClean="0"/>
              <a:pPr/>
              <a:t>9/14/17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E7442-CFD8-9B4E-B814-BEFC3CB38E8D}" type="datetime1">
              <a:rPr lang="en-US" smtClean="0"/>
              <a:pPr/>
              <a:t>9/14/17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8C1A8-D9AE-2D43-8DDE-D1AF44DD44A9}" type="datetime1">
              <a:rPr lang="en-US" smtClean="0"/>
              <a:pPr/>
              <a:t>9/14/17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A2862-E43D-7749-96CD-FF050033B7D3}" type="datetime1">
              <a:rPr lang="en-US" smtClean="0"/>
              <a:pPr/>
              <a:t>9/14/17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F127A-2DBF-924B-94E1-163D8C9D5B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wmf"/><Relationship Id="rId5" Type="http://schemas.openxmlformats.org/officeDocument/2006/relationships/image" Target="../media/image20.png"/><Relationship Id="rId6" Type="http://schemas.openxmlformats.org/officeDocument/2006/relationships/image" Target="../media/image21.jpeg"/><Relationship Id="rId7"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df"/><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df"/><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wmf"/><Relationship Id="rId6" Type="http://schemas.openxmlformats.org/officeDocument/2006/relationships/image" Target="../media/image3.png"/><Relationship Id="rId7" Type="http://schemas.openxmlformats.org/officeDocument/2006/relationships/image" Target="../media/image4.wmf"/><Relationship Id="rId8"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oleObject" Target="../embeddings/oleObject3.bin"/><Relationship Id="rId6"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5.bin"/><Relationship Id="rId5" Type="http://schemas.openxmlformats.org/officeDocument/2006/relationships/oleObject" Target="../embeddings/oleObject6.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8755"/>
            <a:ext cx="7772400" cy="2021441"/>
          </a:xfrm>
        </p:spPr>
        <p:txBody>
          <a:bodyPr/>
          <a:lstStyle/>
          <a:p>
            <a:r>
              <a:rPr lang="en-US" dirty="0" smtClean="0"/>
              <a:t>Architecture Modeling and Analysis for Safety Engineering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Danielle Stewart</a:t>
            </a:r>
          </a:p>
          <a:p>
            <a:r>
              <a:rPr lang="en-US" dirty="0" smtClean="0"/>
              <a:t>Michael Whalen</a:t>
            </a:r>
          </a:p>
          <a:p>
            <a:r>
              <a:rPr lang="en-US" dirty="0" smtClean="0"/>
              <a:t>Darren </a:t>
            </a:r>
            <a:r>
              <a:rPr lang="en-US" dirty="0" err="1" smtClean="0"/>
              <a:t>Cofer</a:t>
            </a:r>
            <a:endParaRPr lang="en-US" dirty="0" smtClean="0"/>
          </a:p>
          <a:p>
            <a:r>
              <a:rPr lang="en-US" dirty="0" smtClean="0"/>
              <a:t>Mats </a:t>
            </a:r>
            <a:r>
              <a:rPr lang="en-US" dirty="0" err="1" smtClean="0"/>
              <a:t>Heimdahl</a:t>
            </a:r>
            <a:endParaRPr lang="en-US" dirty="0" smtClean="0"/>
          </a:p>
          <a:p>
            <a:endParaRPr lang="en-US" dirty="0" smtClean="0"/>
          </a:p>
          <a:p>
            <a:r>
              <a:rPr lang="en-US" dirty="0" smtClean="0"/>
              <a:t>University of Minnesota, Rockwell Collins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nvGrpSpPr>
          <p:cNvPr id="4" name="Group 94"/>
          <p:cNvGrpSpPr/>
          <p:nvPr/>
        </p:nvGrpSpPr>
        <p:grpSpPr>
          <a:xfrm>
            <a:off x="1836396" y="2628900"/>
            <a:ext cx="3661087" cy="3870187"/>
            <a:chOff x="1836396" y="2628900"/>
            <a:chExt cx="3661087" cy="3870187"/>
          </a:xfrm>
        </p:grpSpPr>
        <p:grpSp>
          <p:nvGrpSpPr>
            <p:cNvPr id="5" name="Group 95"/>
            <p:cNvGrpSpPr/>
            <p:nvPr/>
          </p:nvGrpSpPr>
          <p:grpSpPr>
            <a:xfrm>
              <a:off x="1873646" y="2628900"/>
              <a:ext cx="1110265" cy="533400"/>
              <a:chOff x="1129973" y="1950482"/>
              <a:chExt cx="1110265" cy="533400"/>
            </a:xfrm>
          </p:grpSpPr>
          <p:grpSp>
            <p:nvGrpSpPr>
              <p:cNvPr id="6"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7"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4805" y="4544457"/>
                <a:ext cx="900112" cy="93027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smtClean="0">
                    <a:ln>
                      <a:noFill/>
                    </a:ln>
                    <a:solidFill>
                      <a:srgbClr val="000000"/>
                    </a:solidFill>
                    <a:effectLst/>
                    <a:uLnTx/>
                    <a:uFillTx/>
                    <a:ea typeface="ＭＳ Ｐゴシック" pitchFamily="34" charset="-128"/>
                    <a:cs typeface="Arial"/>
                  </a:rPr>
                  <a:t>eChronos</a:t>
                </a:r>
                <a:endPar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8" name="Group 108"/>
          <p:cNvGrpSpPr/>
          <p:nvPr/>
        </p:nvGrpSpPr>
        <p:grpSpPr>
          <a:xfrm>
            <a:off x="5035675" y="4126468"/>
            <a:ext cx="3651125" cy="2277770"/>
            <a:chOff x="5035675" y="4126468"/>
            <a:chExt cx="3651125" cy="2277770"/>
          </a:xfrm>
        </p:grpSpPr>
        <p:grpSp>
          <p:nvGrpSpPr>
            <p:cNvPr id="9"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10"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grpSp>
            <p:nvGrpSpPr>
              <p:cNvPr id="11"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grpSp>
            <p:nvGrpSpPr>
              <p:cNvPr id="12"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35675" y="5090293"/>
              <a:ext cx="1796847" cy="13139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grpSp>
        <p:nvGrpSpPr>
          <p:cNvPr id="13" name="Group 137"/>
          <p:cNvGrpSpPr/>
          <p:nvPr/>
        </p:nvGrpSpPr>
        <p:grpSpPr>
          <a:xfrm>
            <a:off x="306132" y="1752600"/>
            <a:ext cx="2624822" cy="4304874"/>
            <a:chOff x="306132" y="1752600"/>
            <a:chExt cx="2624822" cy="4304874"/>
          </a:xfrm>
        </p:grpSpPr>
        <p:grpSp>
          <p:nvGrpSpPr>
            <p:cNvPr id="14"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838200" y="4267200"/>
                <a:ext cx="1476375" cy="3810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5" name="Group 142"/>
              <p:cNvGrpSpPr/>
              <p:nvPr/>
            </p:nvGrpSpPr>
            <p:grpSpPr>
              <a:xfrm>
                <a:off x="1469873" y="1752600"/>
                <a:ext cx="1112138" cy="533400"/>
                <a:chOff x="1129973" y="1950482"/>
                <a:chExt cx="1112138" cy="533400"/>
              </a:xfrm>
            </p:grpSpPr>
            <p:grpSp>
              <p:nvGrpSpPr>
                <p:cNvPr id="16"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grpSp>
        <p:nvGrpSpPr>
          <p:cNvPr id="17"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nvGrpSpPr>
            <p:cNvPr id="18" name="Group 152"/>
            <p:cNvGrpSpPr/>
            <p:nvPr/>
          </p:nvGrpSpPr>
          <p:grpSpPr>
            <a:xfrm>
              <a:off x="6497183" y="1381125"/>
              <a:ext cx="1503817" cy="533400"/>
              <a:chOff x="6640902" y="1295400"/>
              <a:chExt cx="1503817" cy="533400"/>
            </a:xfrm>
          </p:grpSpPr>
          <p:grpSp>
            <p:nvGrpSpPr>
              <p:cNvPr id="19"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20" name="Group 159"/>
          <p:cNvGrpSpPr/>
          <p:nvPr/>
        </p:nvGrpSpPr>
        <p:grpSpPr>
          <a:xfrm>
            <a:off x="6477000" y="1981200"/>
            <a:ext cx="1807644" cy="2199650"/>
            <a:chOff x="6540793" y="2133600"/>
            <a:chExt cx="1807644" cy="2199650"/>
          </a:xfrm>
        </p:grpSpPr>
        <p:grpSp>
          <p:nvGrpSpPr>
            <p:cNvPr id="21" name="Group 160"/>
            <p:cNvGrpSpPr/>
            <p:nvPr/>
          </p:nvGrpSpPr>
          <p:grpSpPr>
            <a:xfrm>
              <a:off x="6540793" y="2133600"/>
              <a:ext cx="1110265" cy="533400"/>
              <a:chOff x="6640902" y="1295400"/>
              <a:chExt cx="1110265" cy="533400"/>
            </a:xfrm>
          </p:grpSpPr>
          <p:grpSp>
            <p:nvGrpSpPr>
              <p:cNvPr id="22"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grpSp>
        <p:nvGrpSpPr>
          <p:cNvPr id="23" name="Group 168"/>
          <p:cNvGrpSpPr/>
          <p:nvPr/>
        </p:nvGrpSpPr>
        <p:grpSpPr>
          <a:xfrm>
            <a:off x="6477000" y="2590800"/>
            <a:ext cx="1504101" cy="1590675"/>
            <a:chOff x="6387559" y="2933700"/>
            <a:chExt cx="1504101" cy="1590675"/>
          </a:xfrm>
        </p:grpSpPr>
        <p:grpSp>
          <p:nvGrpSpPr>
            <p:cNvPr id="24"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a:t>
            </a:r>
            <a:r>
              <a:rPr kumimoji="0" lang="en-US" sz="1800" b="1" i="0" u="none" strike="noStrike" kern="0" cap="none" spc="0" normalizeH="0" baseline="0" noProof="0" dirty="0" err="1" smtClean="0">
                <a:ln>
                  <a:noFill/>
                </a:ln>
                <a:solidFill>
                  <a:srgbClr val="F8F8F8"/>
                </a:solidFill>
                <a:effectLst/>
                <a:uLnTx/>
                <a:uFillTx/>
                <a:latin typeface="Verdana"/>
                <a:ea typeface="ＭＳ Ｐゴシック"/>
                <a:cs typeface="Arial"/>
              </a:rPr>
              <a:t>JKind</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5" name="Group 176"/>
          <p:cNvGrpSpPr/>
          <p:nvPr/>
        </p:nvGrpSpPr>
        <p:grpSpPr>
          <a:xfrm>
            <a:off x="6477000" y="3200400"/>
            <a:ext cx="1288220" cy="1000126"/>
            <a:chOff x="6387559" y="2933700"/>
            <a:chExt cx="1288220" cy="1000126"/>
          </a:xfrm>
        </p:grpSpPr>
        <p:grpSp>
          <p:nvGrpSpPr>
            <p:cNvPr id="26"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34097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770630" y="2170176"/>
            <a:ext cx="1219200" cy="72542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11</a:t>
            </a:fld>
            <a:endParaRPr lang="en-US"/>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32630" y="1371600"/>
            <a:ext cx="1306570" cy="1112837"/>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75330" y="1752600"/>
            <a:ext cx="952500" cy="624302"/>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93631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770630" y="2170176"/>
            <a:ext cx="1219200" cy="72542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12</a:t>
            </a:fld>
            <a:endParaRPr lang="en-US"/>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32630" y="1371600"/>
            <a:ext cx="1306570" cy="1112837"/>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75330" y="1752600"/>
            <a:ext cx="952500" cy="624302"/>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Oval 64"/>
          <p:cNvSpPr/>
          <p:nvPr/>
        </p:nvSpPr>
        <p:spPr>
          <a:xfrm>
            <a:off x="457200" y="3733800"/>
            <a:ext cx="5132311" cy="2408198"/>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93631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770630" y="2170176"/>
            <a:ext cx="1219200" cy="72542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13</a:t>
            </a:fld>
            <a:endParaRPr lang="en-US"/>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32630" y="1371600"/>
            <a:ext cx="1306570" cy="1112837"/>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75330" y="1752600"/>
            <a:ext cx="952500" cy="624302"/>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p:cNvSpPr/>
          <p:nvPr/>
        </p:nvSpPr>
        <p:spPr>
          <a:xfrm>
            <a:off x="5181600" y="3200400"/>
            <a:ext cx="3962400" cy="315595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936311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Content Placeholder 6" descr="sys_bscu.png"/>
          <p:cNvPicPr>
            <a:picLocks noGrp="1" noChangeAspect="1"/>
          </p:cNvPicPr>
          <p:nvPr>
            <p:ph idx="4294967295"/>
          </p:nvPr>
        </p:nvPicPr>
        <p:blipFill>
          <a:blip r:embed="rId3"/>
          <a:srcRect l="-7533" r="-7533"/>
          <a:stretch>
            <a:fillRect/>
          </a:stretch>
        </p:blipFill>
        <p:spPr>
          <a:xfrm>
            <a:off x="454652" y="799675"/>
            <a:ext cx="8434586" cy="562811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agree_bscu1.png"/>
          <p:cNvPicPr>
            <a:picLocks noChangeAspect="1"/>
          </p:cNvPicPr>
          <p:nvPr/>
        </p:nvPicPr>
        <p:blipFill>
          <a:blip r:embed="rId2"/>
          <a:stretch>
            <a:fillRect/>
          </a:stretch>
        </p:blipFill>
        <p:spPr>
          <a:xfrm>
            <a:off x="514350" y="3225800"/>
            <a:ext cx="8267700" cy="5207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49500"/>
            <a:ext cx="8229600" cy="3776663"/>
          </a:xfrm>
        </p:spPr>
        <p:txBody>
          <a:bodyPr/>
          <a:lstStyle/>
          <a:p>
            <a:r>
              <a:rPr lang="en-US" dirty="0" smtClean="0"/>
              <a:t>Wrap nominal component in fault</a:t>
            </a:r>
          </a:p>
          <a:p>
            <a:r>
              <a:rPr lang="en-US" dirty="0" smtClean="0"/>
              <a:t>Watch behavior of system through AGREE contracts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arbitraryComp.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45047" y="1525588"/>
            <a:ext cx="6083301" cy="3581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arbitComp2.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0" y="444500"/>
            <a:ext cx="9053165" cy="5257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lemmaPedal.png"/>
          <p:cNvPicPr>
            <a:picLocks noChangeAspect="1"/>
          </p:cNvPicPr>
          <p:nvPr/>
        </p:nvPicPr>
        <p:blipFill>
          <a:blip r:embed="rId2"/>
          <a:stretch>
            <a:fillRect/>
          </a:stretch>
        </p:blipFill>
        <p:spPr>
          <a:xfrm>
            <a:off x="355600" y="2501900"/>
            <a:ext cx="8648700" cy="1587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p:txBody>
          <a:bodyPr/>
          <a:lstStyle/>
          <a:p>
            <a:r>
              <a:rPr lang="en-US" altLang="en-US"/>
              <a:t>Motivation</a:t>
            </a:r>
          </a:p>
        </p:txBody>
      </p:sp>
      <p:grpSp>
        <p:nvGrpSpPr>
          <p:cNvPr id="3" name="Group 32"/>
          <p:cNvGrpSpPr>
            <a:grpSpLocks/>
          </p:cNvGrpSpPr>
          <p:nvPr/>
        </p:nvGrpSpPr>
        <p:grpSpPr bwMode="auto">
          <a:xfrm>
            <a:off x="207963" y="3733800"/>
            <a:ext cx="2840037" cy="2428875"/>
            <a:chOff x="131" y="2352"/>
            <a:chExt cx="1789" cy="1530"/>
          </a:xfrm>
        </p:grpSpPr>
        <p:graphicFrame>
          <p:nvGraphicFramePr>
            <p:cNvPr id="86018" name="Object 2"/>
            <p:cNvGraphicFramePr>
              <a:graphicFrameLocks noChangeAspect="1"/>
            </p:cNvGraphicFramePr>
            <p:nvPr/>
          </p:nvGraphicFramePr>
          <p:xfrm>
            <a:off x="131" y="2496"/>
            <a:ext cx="1789" cy="1386"/>
          </p:xfrm>
          <a:graphic>
            <a:graphicData uri="http://schemas.openxmlformats.org/presentationml/2006/ole">
              <p:oleObj spid="_x0000_s39938" name="Visio" r:id="rId4" imgW="7073900" imgH="5549900" progId="">
                <p:embed/>
              </p:oleObj>
            </a:graphicData>
          </a:graphic>
        </p:graphicFrame>
        <p:sp>
          <p:nvSpPr>
            <p:cNvPr id="86029" name="Line 13"/>
            <p:cNvSpPr>
              <a:spLocks noChangeShapeType="1"/>
            </p:cNvSpPr>
            <p:nvPr/>
          </p:nvSpPr>
          <p:spPr bwMode="auto">
            <a:xfrm>
              <a:off x="720" y="2352"/>
              <a:ext cx="96" cy="336"/>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4" name="Group 33"/>
          <p:cNvGrpSpPr>
            <a:grpSpLocks/>
          </p:cNvGrpSpPr>
          <p:nvPr/>
        </p:nvGrpSpPr>
        <p:grpSpPr bwMode="auto">
          <a:xfrm>
            <a:off x="7010400" y="3810000"/>
            <a:ext cx="1524000" cy="2438400"/>
            <a:chOff x="4416" y="2400"/>
            <a:chExt cx="890" cy="1536"/>
          </a:xfrm>
        </p:grpSpPr>
        <p:pic>
          <p:nvPicPr>
            <p:cNvPr id="86024" name="Picture 8"/>
            <p:cNvPicPr>
              <a:picLocks noChangeAspect="1"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416" y="2832"/>
              <a:ext cx="890" cy="110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pic>
        <p:sp>
          <p:nvSpPr>
            <p:cNvPr id="86034" name="Line 18"/>
            <p:cNvSpPr>
              <a:spLocks noChangeShapeType="1"/>
            </p:cNvSpPr>
            <p:nvPr/>
          </p:nvSpPr>
          <p:spPr bwMode="auto">
            <a:xfrm flipH="1">
              <a:off x="4944" y="2400"/>
              <a:ext cx="144" cy="288"/>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5" name="Group 29"/>
          <p:cNvGrpSpPr>
            <a:grpSpLocks/>
          </p:cNvGrpSpPr>
          <p:nvPr/>
        </p:nvGrpSpPr>
        <p:grpSpPr bwMode="auto">
          <a:xfrm>
            <a:off x="2514600" y="1295400"/>
            <a:ext cx="4038600" cy="990600"/>
            <a:chOff x="1584" y="816"/>
            <a:chExt cx="2544" cy="624"/>
          </a:xfrm>
        </p:grpSpPr>
        <p:sp>
          <p:nvSpPr>
            <p:cNvPr id="86020" name="Document"/>
            <p:cNvSpPr>
              <a:spLocks noEditPoints="1" noChangeArrowheads="1"/>
            </p:cNvSpPr>
            <p:nvPr/>
          </p:nvSpPr>
          <p:spPr bwMode="auto">
            <a:xfrm>
              <a:off x="1584" y="816"/>
              <a:ext cx="338" cy="55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86021" name="Picture 5"/>
            <p:cNvPicPr>
              <a:picLocks noChangeAspect="1" noChangeArrowheads="1"/>
            </p:cNvPicPr>
            <p:nvPr/>
          </p:nvPicPr>
          <p:blipFill>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064" y="816"/>
              <a:ext cx="450" cy="56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tx2"/>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76200">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86022" name="Documents"/>
            <p:cNvSpPr>
              <a:spLocks noEditPoints="1" noChangeArrowheads="1"/>
            </p:cNvSpPr>
            <p:nvPr/>
          </p:nvSpPr>
          <p:spPr bwMode="auto">
            <a:xfrm>
              <a:off x="3696" y="816"/>
              <a:ext cx="432" cy="62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86035" name="Text Box 19"/>
            <p:cNvSpPr txBox="1">
              <a:spLocks noChangeArrowheads="1"/>
            </p:cNvSpPr>
            <p:nvPr/>
          </p:nvSpPr>
          <p:spPr bwMode="auto">
            <a:xfrm>
              <a:off x="2544" y="912"/>
              <a:ext cx="1127" cy="35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76200">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20000"/>
                </a:spcBef>
                <a:buClr>
                  <a:srgbClr val="FFD300"/>
                </a:buClr>
                <a:buSzPct val="59000"/>
                <a:buFont typeface="Monotype Sorts" pitchFamily="2" charset="2"/>
                <a:buNone/>
              </a:pPr>
              <a:r>
                <a:rPr lang="en-US" altLang="en-US" sz="1400" b="1"/>
                <a:t>Requirements and </a:t>
              </a:r>
            </a:p>
            <a:p>
              <a:pPr algn="ctr" eaLnBrk="0" hangingPunct="0">
                <a:spcBef>
                  <a:spcPct val="20000"/>
                </a:spcBef>
                <a:buClr>
                  <a:srgbClr val="FFD300"/>
                </a:buClr>
                <a:buSzPct val="59000"/>
                <a:buFont typeface="Monotype Sorts" pitchFamily="2" charset="2"/>
                <a:buNone/>
              </a:pPr>
              <a:r>
                <a:rPr lang="en-US" altLang="en-US" sz="1400" b="1"/>
                <a:t>Design Documents</a:t>
              </a:r>
            </a:p>
          </p:txBody>
        </p:sp>
      </p:grpSp>
      <p:grpSp>
        <p:nvGrpSpPr>
          <p:cNvPr id="6" name="Group 34"/>
          <p:cNvGrpSpPr>
            <a:grpSpLocks/>
          </p:cNvGrpSpPr>
          <p:nvPr/>
        </p:nvGrpSpPr>
        <p:grpSpPr bwMode="auto">
          <a:xfrm>
            <a:off x="2667000" y="4622800"/>
            <a:ext cx="4114800" cy="1854200"/>
            <a:chOff x="1680" y="2912"/>
            <a:chExt cx="2592" cy="1168"/>
          </a:xfrm>
        </p:grpSpPr>
        <p:pic>
          <p:nvPicPr>
            <p:cNvPr id="86023" name="Picture 7" descr="MCj02309870000[1]"/>
            <p:cNvPicPr>
              <a:picLocks noChangeAspect="1" noChangeArrowheads="1"/>
            </p:cNvPicPr>
            <p:nvPr/>
          </p:nvPicPr>
          <p:blipFill>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208" y="2912"/>
              <a:ext cx="1584" cy="116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86037" name="Line 21"/>
            <p:cNvSpPr>
              <a:spLocks noChangeShapeType="1"/>
            </p:cNvSpPr>
            <p:nvPr/>
          </p:nvSpPr>
          <p:spPr bwMode="auto">
            <a:xfrm rot="-10800000" flipH="1" flipV="1">
              <a:off x="1680" y="3312"/>
              <a:ext cx="480" cy="96"/>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38" name="Line 22"/>
            <p:cNvSpPr>
              <a:spLocks noChangeShapeType="1"/>
            </p:cNvSpPr>
            <p:nvPr/>
          </p:nvSpPr>
          <p:spPr bwMode="auto">
            <a:xfrm rot="10800000" flipV="1">
              <a:off x="3840" y="3360"/>
              <a:ext cx="432" cy="96"/>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7" name="Group 30"/>
          <p:cNvGrpSpPr>
            <a:grpSpLocks/>
          </p:cNvGrpSpPr>
          <p:nvPr/>
        </p:nvGrpSpPr>
        <p:grpSpPr bwMode="auto">
          <a:xfrm>
            <a:off x="228600" y="1735138"/>
            <a:ext cx="5638800" cy="1971675"/>
            <a:chOff x="144" y="1093"/>
            <a:chExt cx="3552" cy="1242"/>
          </a:xfrm>
        </p:grpSpPr>
        <p:pic>
          <p:nvPicPr>
            <p:cNvPr id="86025" name="Picture 9" descr="MCj02955600000[1]"/>
            <p:cNvPicPr>
              <a:picLocks noChangeAspect="1" noChangeArrowheads="1"/>
            </p:cNvPicPr>
            <p:nvPr/>
          </p:nvPicPr>
          <p:blipFill>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92" y="1584"/>
              <a:ext cx="936" cy="7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86026" name="Line 10"/>
            <p:cNvSpPr>
              <a:spLocks noChangeShapeType="1"/>
            </p:cNvSpPr>
            <p:nvPr/>
          </p:nvSpPr>
          <p:spPr bwMode="auto">
            <a:xfrm flipH="1">
              <a:off x="1008" y="1392"/>
              <a:ext cx="576" cy="288"/>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27" name="Line 11"/>
            <p:cNvSpPr>
              <a:spLocks noChangeShapeType="1"/>
            </p:cNvSpPr>
            <p:nvPr/>
          </p:nvSpPr>
          <p:spPr bwMode="auto">
            <a:xfrm flipH="1">
              <a:off x="1152" y="1392"/>
              <a:ext cx="1104" cy="432"/>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28" name="Line 12"/>
            <p:cNvSpPr>
              <a:spLocks noChangeShapeType="1"/>
            </p:cNvSpPr>
            <p:nvPr/>
          </p:nvSpPr>
          <p:spPr bwMode="auto">
            <a:xfrm flipH="1">
              <a:off x="1152" y="1440"/>
              <a:ext cx="2544" cy="528"/>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41" name="Text Box 25"/>
            <p:cNvSpPr txBox="1">
              <a:spLocks noChangeArrowheads="1"/>
            </p:cNvSpPr>
            <p:nvPr/>
          </p:nvSpPr>
          <p:spPr bwMode="auto">
            <a:xfrm>
              <a:off x="144" y="1093"/>
              <a:ext cx="816" cy="44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a:t>Safety </a:t>
              </a:r>
            </a:p>
            <a:p>
              <a:pPr algn="ctr">
                <a:spcBef>
                  <a:spcPct val="50000"/>
                </a:spcBef>
              </a:pPr>
              <a:r>
                <a:rPr lang="en-US" altLang="en-US" sz="1600" b="1"/>
                <a:t>Analyst A</a:t>
              </a:r>
            </a:p>
          </p:txBody>
        </p:sp>
      </p:grpSp>
      <p:grpSp>
        <p:nvGrpSpPr>
          <p:cNvPr id="8" name="Group 31"/>
          <p:cNvGrpSpPr>
            <a:grpSpLocks/>
          </p:cNvGrpSpPr>
          <p:nvPr/>
        </p:nvGrpSpPr>
        <p:grpSpPr bwMode="auto">
          <a:xfrm>
            <a:off x="2895600" y="1735138"/>
            <a:ext cx="5905500" cy="1971675"/>
            <a:chOff x="1824" y="1093"/>
            <a:chExt cx="3720" cy="1242"/>
          </a:xfrm>
        </p:grpSpPr>
        <p:sp>
          <p:nvSpPr>
            <p:cNvPr id="86031" name="Line 15"/>
            <p:cNvSpPr>
              <a:spLocks noChangeShapeType="1"/>
            </p:cNvSpPr>
            <p:nvPr/>
          </p:nvSpPr>
          <p:spPr bwMode="auto">
            <a:xfrm>
              <a:off x="1824" y="1488"/>
              <a:ext cx="2688" cy="576"/>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33" name="Line 17"/>
            <p:cNvSpPr>
              <a:spLocks noChangeShapeType="1"/>
            </p:cNvSpPr>
            <p:nvPr/>
          </p:nvSpPr>
          <p:spPr bwMode="auto">
            <a:xfrm>
              <a:off x="2544" y="1344"/>
              <a:ext cx="2064" cy="576"/>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pic>
          <p:nvPicPr>
            <p:cNvPr id="86030" name="Picture 14" descr="MCj02955600000[1]"/>
            <p:cNvPicPr>
              <a:picLocks noChangeAspect="1" noChangeArrowheads="1"/>
            </p:cNvPicPr>
            <p:nvPr/>
          </p:nvPicPr>
          <p:blipFill>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608" y="1584"/>
              <a:ext cx="936" cy="7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86032" name="Line 16"/>
            <p:cNvSpPr>
              <a:spLocks noChangeShapeType="1"/>
            </p:cNvSpPr>
            <p:nvPr/>
          </p:nvSpPr>
          <p:spPr bwMode="auto">
            <a:xfrm>
              <a:off x="4224" y="1488"/>
              <a:ext cx="336" cy="192"/>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42" name="Text Box 26"/>
            <p:cNvSpPr txBox="1">
              <a:spLocks noChangeArrowheads="1"/>
            </p:cNvSpPr>
            <p:nvPr/>
          </p:nvSpPr>
          <p:spPr bwMode="auto">
            <a:xfrm>
              <a:off x="4704" y="1093"/>
              <a:ext cx="816" cy="44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a:t>Safety </a:t>
              </a:r>
            </a:p>
            <a:p>
              <a:pPr algn="ctr">
                <a:spcBef>
                  <a:spcPct val="50000"/>
                </a:spcBef>
              </a:pPr>
              <a:r>
                <a:rPr lang="en-US" altLang="en-US" sz="1600" b="1"/>
                <a:t>Analyst B</a:t>
              </a:r>
            </a:p>
          </p:txBody>
        </p:sp>
      </p:grpSp>
      <p:grpSp>
        <p:nvGrpSpPr>
          <p:cNvPr id="9" name="Group 36"/>
          <p:cNvGrpSpPr>
            <a:grpSpLocks/>
          </p:cNvGrpSpPr>
          <p:nvPr/>
        </p:nvGrpSpPr>
        <p:grpSpPr bwMode="auto">
          <a:xfrm>
            <a:off x="2093912" y="3276600"/>
            <a:ext cx="5526088" cy="1101725"/>
            <a:chOff x="1552" y="2074"/>
            <a:chExt cx="3481" cy="694"/>
          </a:xfrm>
        </p:grpSpPr>
        <p:sp>
          <p:nvSpPr>
            <p:cNvPr id="86040" name="Text Box 24"/>
            <p:cNvSpPr txBox="1">
              <a:spLocks noChangeArrowheads="1"/>
            </p:cNvSpPr>
            <p:nvPr/>
          </p:nvSpPr>
          <p:spPr bwMode="auto">
            <a:xfrm>
              <a:off x="1552" y="2074"/>
              <a:ext cx="2086" cy="22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r>
                <a:rPr lang="en-US" altLang="en-US" sz="1700" b="1">
                  <a:latin typeface="+mn-lt"/>
                </a:rPr>
                <a:t>System Safety Analysis is</a:t>
              </a:r>
            </a:p>
          </p:txBody>
        </p:sp>
        <p:sp>
          <p:nvSpPr>
            <p:cNvPr id="86043" name="Text Box 27"/>
            <p:cNvSpPr txBox="1">
              <a:spLocks noChangeArrowheads="1"/>
            </p:cNvSpPr>
            <p:nvPr/>
          </p:nvSpPr>
          <p:spPr bwMode="auto">
            <a:xfrm>
              <a:off x="1696" y="2305"/>
              <a:ext cx="2773" cy="22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r>
                <a:rPr lang="en-US" altLang="en-US" sz="1700" b="1">
                  <a:latin typeface="+mn-lt"/>
                </a:rPr>
                <a:t>- Based on Informal Specifications</a:t>
              </a:r>
            </a:p>
          </p:txBody>
        </p:sp>
        <p:sp>
          <p:nvSpPr>
            <p:cNvPr id="86044" name="Text Box 28"/>
            <p:cNvSpPr txBox="1">
              <a:spLocks noChangeArrowheads="1"/>
            </p:cNvSpPr>
            <p:nvPr/>
          </p:nvSpPr>
          <p:spPr bwMode="auto">
            <a:xfrm>
              <a:off x="1696" y="2545"/>
              <a:ext cx="3337" cy="22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r>
                <a:rPr lang="en-US" altLang="en-US" sz="1700" b="1" dirty="0">
                  <a:latin typeface="+mn-lt"/>
                </a:rPr>
                <a:t>- Highly Dependent on Skill of the Analyst</a:t>
              </a:r>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75109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Summary of Nominal Model Changes</a:t>
            </a:r>
            <a:endParaRPr lang="en-US" sz="2000" dirty="0"/>
          </a:p>
        </p:txBody>
      </p:sp>
      <p:sp>
        <p:nvSpPr>
          <p:cNvPr id="3" name="Slide Number Placeholder 2"/>
          <p:cNvSpPr>
            <a:spLocks noGrp="1"/>
          </p:cNvSpPr>
          <p:nvPr>
            <p:ph type="sldNum" sz="quarter" idx="10"/>
          </p:nvPr>
        </p:nvSpPr>
        <p:spPr/>
        <p:txBody>
          <a:bodyPr/>
          <a:lstStyle/>
          <a:p>
            <a:pPr>
              <a:defRPr/>
            </a:pPr>
            <a:fld id="{0913AD8B-6753-4D8D-9DCF-DBA38AAB592C}" type="slidenum">
              <a:rPr lang="en-US" smtClean="0"/>
              <a:pPr>
                <a:defRPr/>
              </a:pPr>
              <a:t>20</a:t>
            </a:fld>
            <a:endParaRPr lang="en-US"/>
          </a:p>
        </p:txBody>
      </p:sp>
      <p:sp>
        <p:nvSpPr>
          <p:cNvPr id="4" name="Content Placeholder 2"/>
          <p:cNvSpPr txBox="1">
            <a:spLocks/>
          </p:cNvSpPr>
          <p:nvPr/>
        </p:nvSpPr>
        <p:spPr>
          <a:xfrm>
            <a:off x="762000" y="2247900"/>
            <a:ext cx="7924800" cy="3390900"/>
          </a:xfrm>
          <a:prstGeom prst="rect">
            <a:avLst/>
          </a:prstGeom>
        </p:spPr>
        <p:txBody>
          <a:bodyPr>
            <a:normAutofit/>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a:spcAft>
                <a:spcPts val="1200"/>
              </a:spcAft>
            </a:pPr>
            <a:r>
              <a:rPr lang="en-US" kern="0" dirty="0" smtClean="0"/>
              <a:t>Feedback from the wheel component to the BSCU component</a:t>
            </a:r>
          </a:p>
          <a:p>
            <a:pPr>
              <a:spcAft>
                <a:spcPts val="1200"/>
              </a:spcAft>
              <a:buNone/>
            </a:pPr>
            <a:endParaRPr lang="en-US" kern="0" dirty="0" smtClean="0"/>
          </a:p>
          <a:p>
            <a:pPr>
              <a:spcAft>
                <a:spcPts val="1200"/>
              </a:spcAft>
            </a:pPr>
            <a:r>
              <a:rPr lang="en-US" kern="0" dirty="0" smtClean="0"/>
              <a:t>Weaken top level contract to account for feedback</a:t>
            </a:r>
          </a:p>
          <a:p>
            <a:pPr>
              <a:spcAft>
                <a:spcPts val="1200"/>
              </a:spcAft>
              <a:buNone/>
            </a:pPr>
            <a:endParaRPr lang="en-US" kern="0" dirty="0" smtClean="0"/>
          </a:p>
          <a:p>
            <a:pPr>
              <a:spcAft>
                <a:spcPts val="1200"/>
              </a:spcAft>
            </a:pPr>
            <a:r>
              <a:rPr lang="en-US" kern="0" dirty="0" smtClean="0"/>
              <a:t>Selector component cannot control normal, alternate, and emergency modes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769005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96066"/>
          </a:xfrm>
        </p:spPr>
        <p:txBody>
          <a:bodyPr>
            <a:normAutofit fontScale="90000"/>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6812" y="596067"/>
            <a:ext cx="10665029" cy="6012491"/>
          </a:xfrm>
        </p:spPr>
      </p:pic>
      <p:sp>
        <p:nvSpPr>
          <p:cNvPr id="5" name="Rectangle 4"/>
          <p:cNvSpPr/>
          <p:nvPr/>
        </p:nvSpPr>
        <p:spPr>
          <a:xfrm>
            <a:off x="5549900" y="5829300"/>
            <a:ext cx="1562100" cy="779258"/>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Summary of Nominal Model Changes</a:t>
            </a:r>
            <a:endParaRPr lang="en-US" sz="2000" dirty="0"/>
          </a:p>
        </p:txBody>
      </p:sp>
      <p:sp>
        <p:nvSpPr>
          <p:cNvPr id="3" name="Slide Number Placeholder 2"/>
          <p:cNvSpPr>
            <a:spLocks noGrp="1"/>
          </p:cNvSpPr>
          <p:nvPr>
            <p:ph type="sldNum" sz="quarter" idx="10"/>
          </p:nvPr>
        </p:nvSpPr>
        <p:spPr/>
        <p:txBody>
          <a:bodyPr/>
          <a:lstStyle/>
          <a:p>
            <a:pPr>
              <a:defRPr/>
            </a:pPr>
            <a:fld id="{0913AD8B-6753-4D8D-9DCF-DBA38AAB592C}" type="slidenum">
              <a:rPr lang="en-US" smtClean="0"/>
              <a:pPr>
                <a:defRPr/>
              </a:pPr>
              <a:t>22</a:t>
            </a:fld>
            <a:endParaRPr lang="en-US"/>
          </a:p>
        </p:txBody>
      </p:sp>
      <p:sp>
        <p:nvSpPr>
          <p:cNvPr id="4" name="Content Placeholder 2"/>
          <p:cNvSpPr txBox="1">
            <a:spLocks/>
          </p:cNvSpPr>
          <p:nvPr/>
        </p:nvSpPr>
        <p:spPr>
          <a:xfrm>
            <a:off x="762000" y="2247900"/>
            <a:ext cx="7924800" cy="3390900"/>
          </a:xfrm>
          <a:prstGeom prst="rect">
            <a:avLst/>
          </a:prstGeom>
        </p:spPr>
        <p:txBody>
          <a:bodyPr>
            <a:normAutofit/>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a:spcAft>
                <a:spcPts val="1200"/>
              </a:spcAft>
            </a:pPr>
            <a:r>
              <a:rPr lang="en-US" kern="0" dirty="0" smtClean="0"/>
              <a:t>Feedback from the wheel component to the BSCU component</a:t>
            </a:r>
          </a:p>
          <a:p>
            <a:pPr>
              <a:spcAft>
                <a:spcPts val="1200"/>
              </a:spcAft>
              <a:buNone/>
            </a:pPr>
            <a:endParaRPr lang="en-US" kern="0" dirty="0" smtClean="0"/>
          </a:p>
          <a:p>
            <a:pPr>
              <a:spcAft>
                <a:spcPts val="1200"/>
              </a:spcAft>
            </a:pPr>
            <a:r>
              <a:rPr lang="en-US" kern="0" dirty="0" smtClean="0"/>
              <a:t>Weaken top level contract to account for feedback</a:t>
            </a:r>
          </a:p>
          <a:p>
            <a:pPr>
              <a:spcAft>
                <a:spcPts val="1200"/>
              </a:spcAft>
              <a:buNone/>
            </a:pPr>
            <a:endParaRPr lang="en-US" kern="0" dirty="0" smtClean="0"/>
          </a:p>
          <a:p>
            <a:pPr>
              <a:spcAft>
                <a:spcPts val="1200"/>
              </a:spcAft>
            </a:pPr>
            <a:r>
              <a:rPr lang="en-US" kern="0" dirty="0" smtClean="0"/>
              <a:t>Selector component cannot control normal, alternate, and emergency modes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769005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afetyAnnex.png"/>
          <p:cNvPicPr>
            <a:picLocks noChangeAspect="1"/>
          </p:cNvPicPr>
          <p:nvPr/>
        </p:nvPicPr>
        <p:blipFill>
          <a:blip r:embed="rId2"/>
          <a:stretch>
            <a:fillRect/>
          </a:stretch>
        </p:blipFill>
        <p:spPr>
          <a:xfrm>
            <a:off x="482600" y="1384300"/>
            <a:ext cx="8051800" cy="4013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afetyAnnex.png"/>
          <p:cNvPicPr>
            <a:picLocks noChangeAspect="1"/>
          </p:cNvPicPr>
          <p:nvPr/>
        </p:nvPicPr>
        <p:blipFill>
          <a:blip r:embed="rId2"/>
          <a:stretch>
            <a:fillRect/>
          </a:stretch>
        </p:blipFill>
        <p:spPr>
          <a:xfrm>
            <a:off x="482600" y="1392752"/>
            <a:ext cx="8051800" cy="4013200"/>
          </a:xfrm>
          <a:prstGeom prst="rect">
            <a:avLst/>
          </a:prstGeom>
        </p:spPr>
      </p:pic>
      <p:sp>
        <p:nvSpPr>
          <p:cNvPr id="3" name="Oval 2"/>
          <p:cNvSpPr/>
          <p:nvPr/>
        </p:nvSpPr>
        <p:spPr>
          <a:xfrm>
            <a:off x="1905000" y="1930400"/>
            <a:ext cx="1155700" cy="8382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080000" y="2501900"/>
            <a:ext cx="1016000" cy="6858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727700" y="1739900"/>
            <a:ext cx="1549400" cy="342900"/>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3" idx="7"/>
          </p:cNvCxnSpPr>
          <p:nvPr/>
        </p:nvCxnSpPr>
        <p:spPr>
          <a:xfrm rot="5400000" flipH="1" flipV="1">
            <a:off x="4248200" y="573652"/>
            <a:ext cx="122752" cy="28362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5727700" y="2082800"/>
            <a:ext cx="647700" cy="3937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afetyAnnex.png"/>
          <p:cNvPicPr>
            <a:picLocks noChangeAspect="1"/>
          </p:cNvPicPr>
          <p:nvPr/>
        </p:nvPicPr>
        <p:blipFill>
          <a:blip r:embed="rId2"/>
          <a:stretch>
            <a:fillRect/>
          </a:stretch>
        </p:blipFill>
        <p:spPr>
          <a:xfrm>
            <a:off x="482600" y="1397000"/>
            <a:ext cx="8051800" cy="4013200"/>
          </a:xfrm>
          <a:prstGeom prst="rect">
            <a:avLst/>
          </a:prstGeom>
        </p:spPr>
      </p:pic>
      <p:cxnSp>
        <p:nvCxnSpPr>
          <p:cNvPr id="5" name="Straight Connector 4"/>
          <p:cNvCxnSpPr/>
          <p:nvPr/>
        </p:nvCxnSpPr>
        <p:spPr>
          <a:xfrm>
            <a:off x="2311400" y="3444876"/>
            <a:ext cx="16129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afetyAnnex.png"/>
          <p:cNvPicPr>
            <a:picLocks noChangeAspect="1"/>
          </p:cNvPicPr>
          <p:nvPr/>
        </p:nvPicPr>
        <p:blipFill>
          <a:blip r:embed="rId2"/>
          <a:stretch>
            <a:fillRect/>
          </a:stretch>
        </p:blipFill>
        <p:spPr>
          <a:xfrm>
            <a:off x="482600" y="1397000"/>
            <a:ext cx="8051800" cy="4013200"/>
          </a:xfrm>
          <a:prstGeom prst="rect">
            <a:avLst/>
          </a:prstGeom>
        </p:spPr>
      </p:pic>
      <p:cxnSp>
        <p:nvCxnSpPr>
          <p:cNvPr id="5" name="Straight Connector 4"/>
          <p:cNvCxnSpPr/>
          <p:nvPr/>
        </p:nvCxnSpPr>
        <p:spPr>
          <a:xfrm>
            <a:off x="1346200" y="3859212"/>
            <a:ext cx="16129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afetyAnnex.png"/>
          <p:cNvPicPr>
            <a:picLocks noChangeAspect="1"/>
          </p:cNvPicPr>
          <p:nvPr/>
        </p:nvPicPr>
        <p:blipFill>
          <a:blip r:embed="rId2"/>
          <a:stretch>
            <a:fillRect/>
          </a:stretch>
        </p:blipFill>
        <p:spPr>
          <a:xfrm>
            <a:off x="482600" y="1395412"/>
            <a:ext cx="8051800" cy="4013200"/>
          </a:xfrm>
          <a:prstGeom prst="rect">
            <a:avLst/>
          </a:prstGeom>
        </p:spPr>
      </p:pic>
      <p:cxnSp>
        <p:nvCxnSpPr>
          <p:cNvPr id="5" name="Straight Connector 4"/>
          <p:cNvCxnSpPr/>
          <p:nvPr/>
        </p:nvCxnSpPr>
        <p:spPr>
          <a:xfrm>
            <a:off x="2159000" y="4584700"/>
            <a:ext cx="7874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afetyAnnex.png"/>
          <p:cNvPicPr>
            <a:picLocks noChangeAspect="1"/>
          </p:cNvPicPr>
          <p:nvPr/>
        </p:nvPicPr>
        <p:blipFill>
          <a:blip r:embed="rId2"/>
          <a:stretch>
            <a:fillRect/>
          </a:stretch>
        </p:blipFill>
        <p:spPr>
          <a:xfrm>
            <a:off x="482600" y="1397000"/>
            <a:ext cx="8051800" cy="4013200"/>
          </a:xfrm>
          <a:prstGeom prst="rect">
            <a:avLst/>
          </a:prstGeom>
        </p:spPr>
      </p:pic>
      <p:cxnSp>
        <p:nvCxnSpPr>
          <p:cNvPr id="5" name="Straight Connector 4"/>
          <p:cNvCxnSpPr/>
          <p:nvPr/>
        </p:nvCxnSpPr>
        <p:spPr>
          <a:xfrm>
            <a:off x="7150100" y="4570412"/>
            <a:ext cx="6223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5700"/>
            <a:ext cx="8229600" cy="3700463"/>
          </a:xfrm>
        </p:spPr>
        <p:txBody>
          <a:bodyPr/>
          <a:lstStyle/>
          <a:p>
            <a:r>
              <a:rPr lang="en-US" dirty="0" smtClean="0"/>
              <a:t>Formal Design and Safety Analysis of AIR6110 Wheel Brake System : </a:t>
            </a:r>
            <a:r>
              <a:rPr lang="en-US" dirty="0" err="1" smtClean="0"/>
              <a:t>Bozzano</a:t>
            </a:r>
            <a:r>
              <a:rPr lang="en-US" dirty="0" smtClean="0"/>
              <a:t>, </a:t>
            </a:r>
            <a:r>
              <a:rPr lang="en-US" dirty="0" err="1" smtClean="0"/>
              <a:t>Cimatti</a:t>
            </a:r>
            <a:r>
              <a:rPr lang="en-US" dirty="0" smtClean="0"/>
              <a:t>, et. 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altLang="en-US"/>
              <a:t>Model-Based Development</a:t>
            </a:r>
          </a:p>
        </p:txBody>
      </p:sp>
      <p:grpSp>
        <p:nvGrpSpPr>
          <p:cNvPr id="3" name="Group 14"/>
          <p:cNvGrpSpPr>
            <a:grpSpLocks/>
          </p:cNvGrpSpPr>
          <p:nvPr/>
        </p:nvGrpSpPr>
        <p:grpSpPr bwMode="auto">
          <a:xfrm>
            <a:off x="609600" y="1600200"/>
            <a:ext cx="4800600" cy="4724400"/>
            <a:chOff x="384" y="1008"/>
            <a:chExt cx="3024" cy="2976"/>
          </a:xfrm>
        </p:grpSpPr>
        <p:grpSp>
          <p:nvGrpSpPr>
            <p:cNvPr id="4" name="Group 5"/>
            <p:cNvGrpSpPr>
              <a:grpSpLocks/>
            </p:cNvGrpSpPr>
            <p:nvPr/>
          </p:nvGrpSpPr>
          <p:grpSpPr bwMode="auto">
            <a:xfrm>
              <a:off x="384" y="1008"/>
              <a:ext cx="3024" cy="2232"/>
              <a:chOff x="3120" y="960"/>
              <a:chExt cx="2476" cy="1752"/>
            </a:xfrm>
          </p:grpSpPr>
          <p:graphicFrame>
            <p:nvGraphicFramePr>
              <p:cNvPr id="234502" name="Object 6"/>
              <p:cNvGraphicFramePr>
                <a:graphicFrameLocks noChangeAspect="1"/>
              </p:cNvGraphicFramePr>
              <p:nvPr/>
            </p:nvGraphicFramePr>
            <p:xfrm>
              <a:off x="3120" y="960"/>
              <a:ext cx="2476" cy="1752"/>
            </p:xfrm>
            <a:graphic>
              <a:graphicData uri="http://schemas.openxmlformats.org/presentationml/2006/ole">
                <p:oleObj spid="_x0000_s43010" name="VISIO" r:id="rId4" imgW="3937000" imgH="2781300" progId="">
                  <p:embed/>
                </p:oleObj>
              </a:graphicData>
            </a:graphic>
          </p:graphicFrame>
          <p:graphicFrame>
            <p:nvGraphicFramePr>
              <p:cNvPr id="234503" name="Object 7" descr="c2sdocs"/>
              <p:cNvGraphicFramePr>
                <a:graphicFrameLocks noChangeAspect="1"/>
              </p:cNvGraphicFramePr>
              <p:nvPr/>
            </p:nvGraphicFramePr>
            <p:xfrm>
              <a:off x="3967" y="1392"/>
              <a:ext cx="737" cy="756"/>
            </p:xfrm>
            <a:graphic>
              <a:graphicData uri="http://schemas.openxmlformats.org/presentationml/2006/ole">
                <p:oleObj spid="_x0000_s43011" name="VISIO" r:id="rId5" imgW="2336800" imgH="2108200" progId="">
                  <p:embed/>
                </p:oleObj>
              </a:graphicData>
            </a:graphic>
          </p:graphicFrame>
        </p:grpSp>
        <p:sp>
          <p:nvSpPr>
            <p:cNvPr id="234508" name="Text Box 12"/>
            <p:cNvSpPr txBox="1">
              <a:spLocks noChangeArrowheads="1"/>
            </p:cNvSpPr>
            <p:nvPr/>
          </p:nvSpPr>
          <p:spPr bwMode="auto">
            <a:xfrm>
              <a:off x="924" y="3344"/>
              <a:ext cx="1901" cy="64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We Base the Entire </a:t>
              </a:r>
            </a:p>
            <a:p>
              <a:pPr algn="ctr"/>
              <a:r>
                <a:rPr lang="en-US" altLang="en-US" sz="2000" b="1" dirty="0">
                  <a:solidFill>
                    <a:schemeClr val="tx2"/>
                  </a:solidFill>
                  <a:latin typeface="+mn-lt"/>
                </a:rPr>
                <a:t>Development Cycle</a:t>
              </a:r>
            </a:p>
            <a:p>
              <a:pPr algn="ctr"/>
              <a:r>
                <a:rPr lang="en-US" altLang="en-US" sz="2000" b="1" dirty="0">
                  <a:solidFill>
                    <a:schemeClr val="tx2"/>
                  </a:solidFill>
                  <a:latin typeface="+mn-lt"/>
                </a:rPr>
                <a:t>Around the Model</a:t>
              </a:r>
            </a:p>
          </p:txBody>
        </p:sp>
      </p:grpSp>
      <p:grpSp>
        <p:nvGrpSpPr>
          <p:cNvPr id="5" name="Group 15"/>
          <p:cNvGrpSpPr>
            <a:grpSpLocks/>
          </p:cNvGrpSpPr>
          <p:nvPr/>
        </p:nvGrpSpPr>
        <p:grpSpPr bwMode="auto">
          <a:xfrm>
            <a:off x="5562601" y="2184400"/>
            <a:ext cx="3271838" cy="3140075"/>
            <a:chOff x="3504" y="1376"/>
            <a:chExt cx="2061" cy="1978"/>
          </a:xfrm>
        </p:grpSpPr>
        <p:graphicFrame>
          <p:nvGraphicFramePr>
            <p:cNvPr id="234505" name="Object 9"/>
            <p:cNvGraphicFramePr>
              <a:graphicFrameLocks noChangeAspect="1"/>
            </p:cNvGraphicFramePr>
            <p:nvPr/>
          </p:nvGraphicFramePr>
          <p:xfrm>
            <a:off x="3648" y="1968"/>
            <a:ext cx="1789" cy="1386"/>
          </p:xfrm>
          <a:graphic>
            <a:graphicData uri="http://schemas.openxmlformats.org/presentationml/2006/ole">
              <p:oleObj spid="_x0000_s43012" name="Visio" r:id="rId6" imgW="7073900" imgH="5549900" progId="">
                <p:embed/>
              </p:oleObj>
            </a:graphicData>
          </a:graphic>
        </p:graphicFrame>
        <p:sp>
          <p:nvSpPr>
            <p:cNvPr id="234507" name="AutoShape 11"/>
            <p:cNvSpPr>
              <a:spLocks noChangeArrowheads="1"/>
            </p:cNvSpPr>
            <p:nvPr/>
          </p:nvSpPr>
          <p:spPr bwMode="auto">
            <a:xfrm rot="1303765">
              <a:off x="3504" y="2160"/>
              <a:ext cx="432" cy="288"/>
            </a:xfrm>
            <a:prstGeom prst="rightArrow">
              <a:avLst>
                <a:gd name="adj1" fmla="val 50000"/>
                <a:gd name="adj2" fmla="val 37500"/>
              </a:avLst>
            </a:prstGeom>
            <a:solidFill>
              <a:schemeClr val="tx2"/>
            </a:solidFill>
            <a:ln w="17526" algn="ctr">
              <a:solidFill>
                <a:srgbClr val="0000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234509" name="Text Box 13"/>
            <p:cNvSpPr txBox="1">
              <a:spLocks noChangeArrowheads="1"/>
            </p:cNvSpPr>
            <p:nvPr/>
          </p:nvSpPr>
          <p:spPr bwMode="auto">
            <a:xfrm>
              <a:off x="3959" y="1376"/>
              <a:ext cx="1606" cy="446"/>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Why Not the</a:t>
              </a:r>
            </a:p>
            <a:p>
              <a:pPr algn="ctr"/>
              <a:r>
                <a:rPr lang="en-US" altLang="en-US" sz="2000" b="1" dirty="0">
                  <a:solidFill>
                    <a:schemeClr val="tx2"/>
                  </a:solidFill>
                  <a:latin typeface="+mn-lt"/>
                </a:rPr>
                <a:t>Safety Analysis?</a:t>
              </a:r>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57116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Failure Effect Modeling</a:t>
            </a:r>
            <a:br>
              <a:rPr lang="en-US" dirty="0" smtClean="0"/>
            </a:br>
            <a:r>
              <a:rPr lang="en-US" dirty="0" smtClean="0"/>
              <a:t>vs.</a:t>
            </a:r>
            <a:br>
              <a:rPr lang="en-US" dirty="0" smtClean="0"/>
            </a:br>
            <a:r>
              <a:rPr lang="en-US" dirty="0" smtClean="0"/>
              <a:t>Failure Logic Modeling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AADL Error Annex: FLM</a:t>
            </a:r>
            <a:endParaRPr lang="en-US" dirty="0"/>
          </a:p>
        </p:txBody>
      </p:sp>
      <p:pic>
        <p:nvPicPr>
          <p:cNvPr id="5" name="Picture 4"/>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143000" y="2286000"/>
            <a:ext cx="6896100" cy="28575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42626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Space Exploration</a:t>
            </a:r>
            <a:endParaRPr lang="en-US" dirty="0"/>
          </a:p>
        </p:txBody>
      </p:sp>
      <p:graphicFrame>
        <p:nvGraphicFramePr>
          <p:cNvPr id="5" name="Content Placeholder 4"/>
          <p:cNvGraphicFramePr>
            <a:graphicFrameLocks noGrp="1"/>
          </p:cNvGraphicFramePr>
          <p:nvPr>
            <p:ph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28467917"/>
              </p:ext>
            </p:extLst>
          </p:nvPr>
        </p:nvGraphicFramePr>
        <p:xfrm>
          <a:off x="152404" y="1879598"/>
          <a:ext cx="8915396" cy="3519476"/>
        </p:xfrm>
        <a:graphic>
          <a:graphicData uri="http://schemas.openxmlformats.org/drawingml/2006/table">
            <a:tbl>
              <a:tblPr firstRow="1" bandRow="1">
                <a:tableStyleId>{5C22544A-7EE6-4342-B048-85BDC9FD1C3A}</a:tableStyleId>
              </a:tblPr>
              <a:tblGrid>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1600407287"/>
                    </a:ext>
                  </a:extLst>
                </a:gridCol>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3044956548"/>
                    </a:ext>
                  </a:extLst>
                </a:gridCol>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877524885"/>
                    </a:ext>
                  </a:extLst>
                </a:gridCol>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3615529188"/>
                    </a:ext>
                  </a:extLst>
                </a:gridCol>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2358067977"/>
                    </a:ext>
                  </a:extLst>
                </a:gridCol>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237309728"/>
                    </a:ext>
                  </a:extLst>
                </a:gridCol>
                <a:gridCol w="1273628">
                  <a:extLst>
                    <a:ext uri="{9D8B030D-6E8A-4147-A177-3AD203B41FA5}">
                      <a16:col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2309588941"/>
                    </a:ext>
                  </a:extLst>
                </a:gridCol>
              </a:tblGrid>
              <a:tr h="592387">
                <a:tc>
                  <a:txBody>
                    <a:bodyPr/>
                    <a:lstStyle/>
                    <a:p>
                      <a:r>
                        <a:rPr lang="en-US" sz="1400" dirty="0" smtClean="0"/>
                        <a:t>Tool</a:t>
                      </a:r>
                      <a:endParaRPr lang="en-US" sz="1400" dirty="0"/>
                    </a:p>
                  </a:txBody>
                  <a:tcPr/>
                </a:tc>
                <a:tc>
                  <a:txBody>
                    <a:bodyPr/>
                    <a:lstStyle/>
                    <a:p>
                      <a:r>
                        <a:rPr lang="en-US" sz="1400" dirty="0" smtClean="0"/>
                        <a:t>Abs.</a:t>
                      </a:r>
                      <a:r>
                        <a:rPr lang="en-US" sz="1400" baseline="0" dirty="0" smtClean="0"/>
                        <a:t> Level</a:t>
                      </a:r>
                      <a:endParaRPr lang="en-US" sz="1400" dirty="0"/>
                    </a:p>
                  </a:txBody>
                  <a:tcPr/>
                </a:tc>
                <a:tc>
                  <a:txBody>
                    <a:bodyPr/>
                    <a:lstStyle/>
                    <a:p>
                      <a:r>
                        <a:rPr lang="en-US" sz="1400" dirty="0" smtClean="0"/>
                        <a:t>Causal</a:t>
                      </a:r>
                      <a:r>
                        <a:rPr lang="en-US" sz="1400" baseline="0" dirty="0" smtClean="0"/>
                        <a:t> or Non-causal</a:t>
                      </a:r>
                      <a:endParaRPr lang="en-US" sz="1400" dirty="0"/>
                    </a:p>
                  </a:txBody>
                  <a:tcPr/>
                </a:tc>
                <a:tc>
                  <a:txBody>
                    <a:bodyPr/>
                    <a:lstStyle/>
                    <a:p>
                      <a:r>
                        <a:rPr lang="en-US" sz="1400" dirty="0" smtClean="0"/>
                        <a:t>SA-Only</a:t>
                      </a:r>
                      <a:r>
                        <a:rPr lang="en-US" sz="1400" baseline="0" dirty="0" smtClean="0"/>
                        <a:t> Models</a:t>
                      </a:r>
                      <a:r>
                        <a:rPr lang="en-US" sz="1400" dirty="0" smtClean="0"/>
                        <a:t>?</a:t>
                      </a:r>
                      <a:endParaRPr lang="en-US" sz="1400" dirty="0"/>
                    </a:p>
                  </a:txBody>
                  <a:tcPr/>
                </a:tc>
                <a:tc>
                  <a:txBody>
                    <a:bodyPr/>
                    <a:lstStyle/>
                    <a:p>
                      <a:r>
                        <a:rPr lang="en-US" sz="1400" dirty="0" smtClean="0"/>
                        <a:t>Compo-</a:t>
                      </a:r>
                      <a:r>
                        <a:rPr lang="en-US" sz="1400" dirty="0" err="1" smtClean="0"/>
                        <a:t>sitional</a:t>
                      </a:r>
                      <a:r>
                        <a:rPr lang="en-US" sz="1400" dirty="0" smtClean="0"/>
                        <a:t>?</a:t>
                      </a:r>
                      <a:endParaRPr lang="en-US" sz="1400" dirty="0"/>
                    </a:p>
                  </a:txBody>
                  <a:tcPr/>
                </a:tc>
                <a:tc>
                  <a:txBody>
                    <a:bodyPr/>
                    <a:lstStyle/>
                    <a:p>
                      <a:r>
                        <a:rPr lang="en-US" sz="1400" dirty="0" smtClean="0"/>
                        <a:t>Rich Types?</a:t>
                      </a:r>
                      <a:endParaRPr lang="en-US" sz="1400" dirty="0"/>
                    </a:p>
                  </a:txBody>
                  <a:tcPr/>
                </a:tc>
                <a:tc>
                  <a:txBody>
                    <a:bodyPr/>
                    <a:lstStyle/>
                    <a:p>
                      <a:r>
                        <a:rPr lang="en-US" sz="1400" smtClean="0"/>
                        <a:t>Propagation</a:t>
                      </a:r>
                      <a:r>
                        <a:rPr lang="en-US" sz="1400" baseline="0" smtClean="0"/>
                        <a:t> </a:t>
                      </a:r>
                      <a:r>
                        <a:rPr lang="en-US" sz="1400" baseline="0" dirty="0" smtClean="0"/>
                        <a:t>Model</a:t>
                      </a:r>
                      <a:endParaRPr lang="en-US" sz="140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2327762507"/>
                  </a:ext>
                </a:extLst>
              </a:tr>
              <a:tr h="348463">
                <a:tc>
                  <a:txBody>
                    <a:bodyPr/>
                    <a:lstStyle/>
                    <a:p>
                      <a:r>
                        <a:rPr lang="en-US" sz="1400" dirty="0" err="1" smtClean="0"/>
                        <a:t>AltaRica</a:t>
                      </a:r>
                      <a:r>
                        <a:rPr lang="en-US" sz="1400" dirty="0" smtClean="0"/>
                        <a:t> 3.0</a:t>
                      </a:r>
                      <a:endParaRPr lang="en-US" sz="1400" dirty="0"/>
                    </a:p>
                  </a:txBody>
                  <a:tcPr/>
                </a:tc>
                <a:tc>
                  <a:txBody>
                    <a:bodyPr/>
                    <a:lstStyle/>
                    <a:p>
                      <a:r>
                        <a:rPr lang="en-US" sz="1400" dirty="0" smtClean="0"/>
                        <a:t>High</a:t>
                      </a:r>
                      <a:endParaRPr lang="en-US" sz="1400" dirty="0"/>
                    </a:p>
                  </a:txBody>
                  <a:tcPr/>
                </a:tc>
                <a:tc>
                  <a:txBody>
                    <a:bodyPr/>
                    <a:lstStyle/>
                    <a:p>
                      <a:r>
                        <a:rPr lang="en-US" sz="1400" dirty="0" smtClean="0"/>
                        <a:t>Non-causal</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FEM/FLM</a:t>
                      </a:r>
                      <a:endParaRPr lang="en-US" sz="140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3230801578"/>
                  </a:ext>
                </a:extLst>
              </a:tr>
              <a:tr h="348463">
                <a:tc>
                  <a:txBody>
                    <a:bodyPr/>
                    <a:lstStyle/>
                    <a:p>
                      <a:r>
                        <a:rPr lang="en-US" sz="1400" dirty="0" err="1" smtClean="0"/>
                        <a:t>HiP</a:t>
                      </a:r>
                      <a:r>
                        <a:rPr lang="en-US" sz="1400" dirty="0" smtClean="0"/>
                        <a:t>-HOPS</a:t>
                      </a:r>
                      <a:endParaRPr lang="en-US" sz="1400" dirty="0"/>
                    </a:p>
                  </a:txBody>
                  <a:tcPr/>
                </a:tc>
                <a:tc>
                  <a:txBody>
                    <a:bodyPr/>
                    <a:lstStyle/>
                    <a:p>
                      <a:r>
                        <a:rPr lang="en-US" sz="1400" dirty="0" smtClean="0"/>
                        <a:t>High</a:t>
                      </a:r>
                      <a:endParaRPr lang="en-US" sz="1400" dirty="0"/>
                    </a:p>
                  </a:txBody>
                  <a:tcPr/>
                </a:tc>
                <a:tc>
                  <a:txBody>
                    <a:bodyPr/>
                    <a:lstStyle/>
                    <a:p>
                      <a:r>
                        <a:rPr lang="en-US" sz="1400" dirty="0" smtClean="0"/>
                        <a:t>Causal</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FLM</a:t>
                      </a:r>
                      <a:endParaRPr lang="en-US" sz="140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845880110"/>
                  </a:ext>
                </a:extLst>
              </a:tr>
              <a:tr h="348463">
                <a:tc>
                  <a:txBody>
                    <a:bodyPr/>
                    <a:lstStyle/>
                    <a:p>
                      <a:r>
                        <a:rPr lang="en-US" sz="1400" dirty="0" smtClean="0"/>
                        <a:t>Joshi</a:t>
                      </a:r>
                      <a:endParaRPr lang="en-US" sz="1400" dirty="0"/>
                    </a:p>
                  </a:txBody>
                  <a:tcPr/>
                </a:tc>
                <a:tc>
                  <a:txBody>
                    <a:bodyPr/>
                    <a:lstStyle/>
                    <a:p>
                      <a:r>
                        <a:rPr lang="en-US" sz="1400" dirty="0" smtClean="0"/>
                        <a:t>Low-High</a:t>
                      </a:r>
                      <a:endParaRPr lang="en-US" sz="1400" dirty="0"/>
                    </a:p>
                  </a:txBody>
                  <a:tcPr/>
                </a:tc>
                <a:tc>
                  <a:txBody>
                    <a:bodyPr/>
                    <a:lstStyle/>
                    <a:p>
                      <a:r>
                        <a:rPr lang="en-US" sz="1400" dirty="0" smtClean="0"/>
                        <a:t>Causal</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FEM/FLM</a:t>
                      </a:r>
                      <a:endParaRPr lang="en-US" sz="140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1689966565"/>
                  </a:ext>
                </a:extLst>
              </a:tr>
              <a:tr h="592387">
                <a:tc>
                  <a:txBody>
                    <a:bodyPr/>
                    <a:lstStyle/>
                    <a:p>
                      <a:r>
                        <a:rPr lang="en-US" sz="1400" dirty="0" smtClean="0"/>
                        <a:t>AADL Error</a:t>
                      </a:r>
                      <a:r>
                        <a:rPr lang="en-US" sz="1400" baseline="0" dirty="0" smtClean="0"/>
                        <a:t> Annex</a:t>
                      </a:r>
                      <a:endParaRPr lang="en-US" sz="1400" dirty="0"/>
                    </a:p>
                  </a:txBody>
                  <a:tcPr/>
                </a:tc>
                <a:tc>
                  <a:txBody>
                    <a:bodyPr/>
                    <a:lstStyle/>
                    <a:p>
                      <a:r>
                        <a:rPr lang="en-US" sz="1400" dirty="0" smtClean="0"/>
                        <a:t>Low-High</a:t>
                      </a:r>
                      <a:endParaRPr lang="en-US" sz="1400" dirty="0"/>
                    </a:p>
                  </a:txBody>
                  <a:tcPr/>
                </a:tc>
                <a:tc>
                  <a:txBody>
                    <a:bodyPr/>
                    <a:lstStyle/>
                    <a:p>
                      <a:r>
                        <a:rPr lang="en-US" sz="1400" dirty="0" smtClean="0"/>
                        <a:t>Non-causal</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c>
                  <a:txBody>
                    <a:bodyPr/>
                    <a:lstStyle/>
                    <a:p>
                      <a:r>
                        <a:rPr lang="en-US" sz="1400" dirty="0" smtClean="0"/>
                        <a:t>FLM</a:t>
                      </a:r>
                      <a:endParaRPr lang="en-US" sz="140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920023951"/>
                  </a:ext>
                </a:extLst>
              </a:tr>
              <a:tr h="592387">
                <a:tc>
                  <a:txBody>
                    <a:bodyPr/>
                    <a:lstStyle/>
                    <a:p>
                      <a:r>
                        <a:rPr lang="en-US" sz="1400" b="1" dirty="0" smtClean="0"/>
                        <a:t>AGREE w/ Extensions</a:t>
                      </a:r>
                      <a:endParaRPr lang="en-US" sz="1400" b="1" dirty="0"/>
                    </a:p>
                  </a:txBody>
                  <a:tcPr/>
                </a:tc>
                <a:tc>
                  <a:txBody>
                    <a:bodyPr/>
                    <a:lstStyle/>
                    <a:p>
                      <a:r>
                        <a:rPr lang="en-US" sz="1400" b="1" dirty="0" smtClean="0"/>
                        <a:t>Low-High</a:t>
                      </a:r>
                      <a:endParaRPr lang="en-US" sz="1400" b="1" dirty="0"/>
                    </a:p>
                  </a:txBody>
                  <a:tcPr/>
                </a:tc>
                <a:tc>
                  <a:txBody>
                    <a:bodyPr/>
                    <a:lstStyle/>
                    <a:p>
                      <a:r>
                        <a:rPr lang="en-US" sz="1400" b="1" dirty="0" smtClean="0"/>
                        <a:t>Causal</a:t>
                      </a:r>
                      <a:endParaRPr lang="en-US" sz="1400" b="1" dirty="0"/>
                    </a:p>
                  </a:txBody>
                  <a:tcPr/>
                </a:tc>
                <a:tc>
                  <a:txBody>
                    <a:bodyPr/>
                    <a:lstStyle/>
                    <a:p>
                      <a:r>
                        <a:rPr lang="en-US" sz="1400" b="1" dirty="0" smtClean="0"/>
                        <a:t>No</a:t>
                      </a:r>
                      <a:endParaRPr lang="en-US" sz="1400" b="1" dirty="0"/>
                    </a:p>
                  </a:txBody>
                  <a:tcPr/>
                </a:tc>
                <a:tc>
                  <a:txBody>
                    <a:bodyPr/>
                    <a:lstStyle/>
                    <a:p>
                      <a:r>
                        <a:rPr lang="en-US" sz="1400" b="1" dirty="0" smtClean="0"/>
                        <a:t>Yes</a:t>
                      </a:r>
                      <a:endParaRPr lang="en-US" sz="1400" b="1" dirty="0"/>
                    </a:p>
                  </a:txBody>
                  <a:tcPr/>
                </a:tc>
                <a:tc>
                  <a:txBody>
                    <a:bodyPr/>
                    <a:lstStyle/>
                    <a:p>
                      <a:r>
                        <a:rPr lang="en-US" sz="1400" b="1" dirty="0" smtClean="0"/>
                        <a:t>Yes</a:t>
                      </a:r>
                      <a:endParaRPr lang="en-US" sz="1400" b="1" dirty="0"/>
                    </a:p>
                  </a:txBody>
                  <a:tcPr/>
                </a:tc>
                <a:tc>
                  <a:txBody>
                    <a:bodyPr/>
                    <a:lstStyle/>
                    <a:p>
                      <a:r>
                        <a:rPr lang="en-US" sz="1400" b="1" dirty="0" smtClean="0"/>
                        <a:t>FEM/FLM</a:t>
                      </a:r>
                      <a:endParaRPr lang="en-US" sz="1400" b="1"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3982383906"/>
                  </a:ext>
                </a:extLst>
              </a:tr>
              <a:tr h="348463">
                <a:tc>
                  <a:txBody>
                    <a:bodyPr/>
                    <a:lstStyle/>
                    <a:p>
                      <a:r>
                        <a:rPr lang="en-US" sz="1400" b="0" dirty="0" err="1" smtClean="0"/>
                        <a:t>smartIflow</a:t>
                      </a:r>
                      <a:endParaRPr lang="en-US" sz="1400" b="0" dirty="0"/>
                    </a:p>
                  </a:txBody>
                  <a:tcPr/>
                </a:tc>
                <a:tc>
                  <a:txBody>
                    <a:bodyPr/>
                    <a:lstStyle/>
                    <a:p>
                      <a:r>
                        <a:rPr lang="en-US" sz="1400" b="0" dirty="0" smtClean="0"/>
                        <a:t>Medium High</a:t>
                      </a:r>
                      <a:endParaRPr lang="en-US" sz="1400" b="0" dirty="0"/>
                    </a:p>
                  </a:txBody>
                  <a:tcPr/>
                </a:tc>
                <a:tc>
                  <a:txBody>
                    <a:bodyPr/>
                    <a:lstStyle/>
                    <a:p>
                      <a:r>
                        <a:rPr lang="en-US" sz="1400" b="0" dirty="0" smtClean="0"/>
                        <a:t>Non-causal</a:t>
                      </a:r>
                      <a:endParaRPr lang="en-US" sz="1400" b="0" dirty="0"/>
                    </a:p>
                  </a:txBody>
                  <a:tcPr/>
                </a:tc>
                <a:tc>
                  <a:txBody>
                    <a:bodyPr/>
                    <a:lstStyle/>
                    <a:p>
                      <a:r>
                        <a:rPr lang="en-US" sz="1400" b="0" dirty="0" smtClean="0"/>
                        <a:t>No</a:t>
                      </a:r>
                      <a:endParaRPr lang="en-US" sz="1400" b="0" dirty="0"/>
                    </a:p>
                  </a:txBody>
                  <a:tcPr/>
                </a:tc>
                <a:tc>
                  <a:txBody>
                    <a:bodyPr/>
                    <a:lstStyle/>
                    <a:p>
                      <a:r>
                        <a:rPr lang="en-US" sz="1400" b="0" dirty="0" smtClean="0"/>
                        <a:t>No</a:t>
                      </a:r>
                      <a:endParaRPr lang="en-US" sz="1400" b="0" dirty="0"/>
                    </a:p>
                  </a:txBody>
                  <a:tcPr/>
                </a:tc>
                <a:tc>
                  <a:txBody>
                    <a:bodyPr/>
                    <a:lstStyle/>
                    <a:p>
                      <a:r>
                        <a:rPr lang="en-US" sz="1400" b="0" dirty="0" smtClean="0"/>
                        <a:t>No</a:t>
                      </a:r>
                      <a:endParaRPr lang="en-US" sz="1400" b="0" dirty="0"/>
                    </a:p>
                  </a:txBody>
                  <a:tcPr/>
                </a:tc>
                <a:tc>
                  <a:txBody>
                    <a:bodyPr/>
                    <a:lstStyle/>
                    <a:p>
                      <a:r>
                        <a:rPr lang="en-US" sz="1400" b="0" dirty="0" smtClean="0"/>
                        <a:t>FEM/FLM</a:t>
                      </a:r>
                      <a:endParaRPr lang="en-US" sz="1400" b="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1118523980"/>
                  </a:ext>
                </a:extLst>
              </a:tr>
              <a:tr h="348463">
                <a:tc>
                  <a:txBody>
                    <a:bodyPr/>
                    <a:lstStyle/>
                    <a:p>
                      <a:r>
                        <a:rPr lang="en-US" sz="1400" b="0" dirty="0" err="1" smtClean="0"/>
                        <a:t>xSAP</a:t>
                      </a:r>
                      <a:endParaRPr lang="en-US" sz="1400" b="0" dirty="0"/>
                    </a:p>
                  </a:txBody>
                  <a:tcPr/>
                </a:tc>
                <a:tc>
                  <a:txBody>
                    <a:bodyPr/>
                    <a:lstStyle/>
                    <a:p>
                      <a:r>
                        <a:rPr lang="en-US" sz="1400" b="0" dirty="0" smtClean="0"/>
                        <a:t>Low-high</a:t>
                      </a:r>
                      <a:endParaRPr lang="en-US" sz="1400" b="0" dirty="0"/>
                    </a:p>
                  </a:txBody>
                  <a:tcPr/>
                </a:tc>
                <a:tc>
                  <a:txBody>
                    <a:bodyPr/>
                    <a:lstStyle/>
                    <a:p>
                      <a:r>
                        <a:rPr lang="en-US" sz="1400" b="0" dirty="0" smtClean="0"/>
                        <a:t>Causal</a:t>
                      </a:r>
                      <a:endParaRPr lang="en-US" sz="1400" b="0" dirty="0"/>
                    </a:p>
                  </a:txBody>
                  <a:tcPr/>
                </a:tc>
                <a:tc>
                  <a:txBody>
                    <a:bodyPr/>
                    <a:lstStyle/>
                    <a:p>
                      <a:r>
                        <a:rPr lang="en-US" sz="1400" b="0" dirty="0" smtClean="0"/>
                        <a:t>Yes</a:t>
                      </a:r>
                      <a:endParaRPr lang="en-US" sz="1400" b="0" dirty="0"/>
                    </a:p>
                  </a:txBody>
                  <a:tcPr/>
                </a:tc>
                <a:tc>
                  <a:txBody>
                    <a:bodyPr/>
                    <a:lstStyle/>
                    <a:p>
                      <a:r>
                        <a:rPr lang="en-US" sz="1400" b="0" dirty="0" smtClean="0"/>
                        <a:t>Yes</a:t>
                      </a:r>
                      <a:endParaRPr lang="en-US" sz="1400" b="0" dirty="0"/>
                    </a:p>
                  </a:txBody>
                  <a:tcPr/>
                </a:tc>
                <a:tc>
                  <a:txBody>
                    <a:bodyPr/>
                    <a:lstStyle/>
                    <a:p>
                      <a:r>
                        <a:rPr lang="en-US" sz="1400" b="0" dirty="0" smtClean="0"/>
                        <a:t>Yes</a:t>
                      </a:r>
                      <a:endParaRPr lang="en-US" sz="1400" b="0" dirty="0"/>
                    </a:p>
                  </a:txBody>
                  <a:tcPr/>
                </a:tc>
                <a:tc>
                  <a:txBody>
                    <a:bodyPr/>
                    <a:lstStyle/>
                    <a:p>
                      <a:r>
                        <a:rPr lang="en-US" sz="1400" b="0" dirty="0" smtClean="0"/>
                        <a:t>FEM/FLM</a:t>
                      </a:r>
                      <a:endParaRPr lang="en-US" sz="1400" b="0" dirty="0"/>
                    </a:p>
                  </a:txBody>
                  <a:tcPr/>
                </a:tc>
                <a:extLst>
                  <a:ext uri="{0D108BD9-81ED-4DB2-BD59-A6C34878D82A}">
                    <a16:rowId xmlns:mc="http://schemas.openxmlformats.org/markup-compatibility/2006" xmlns:mv="urn:schemas-microsoft-com:mac:vml" xmlns:a16="http://schemas.microsoft.com/office/drawing/2014/main" xmlns:p="http://schemas.openxmlformats.org/presentationml/2006/main" xmlns:r="http://schemas.openxmlformats.org/officeDocument/2006/relationships" xmlns:a="http://schemas.openxmlformats.org/drawingml/2006/main" xmlns="" val="1062140204"/>
                  </a:ext>
                </a:extLst>
              </a:tr>
            </a:tbl>
          </a:graphicData>
        </a:graphic>
      </p:graphicFrame>
      <p:sp>
        <p:nvSpPr>
          <p:cNvPr id="4" name="Slide Number Placeholder 3"/>
          <p:cNvSpPr>
            <a:spLocks noGrp="1"/>
          </p:cNvSpPr>
          <p:nvPr>
            <p:ph type="sldNum" sz="quarter" idx="10"/>
          </p:nvPr>
        </p:nvSpPr>
        <p:spPr/>
        <p:txBody>
          <a:bodyPr/>
          <a:lstStyle/>
          <a:p>
            <a:pPr>
              <a:defRPr/>
            </a:pPr>
            <a:fld id="{7486D9C8-0CDB-4BF0-99FF-D7490CE4EFA3}" type="slidenum">
              <a:rPr lang="en-US" smtClean="0"/>
              <a:pPr>
                <a:defRPr/>
              </a:pPr>
              <a:t>32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2977259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90500"/>
            <a:ext cx="7772400" cy="1470025"/>
          </a:xfrm>
        </p:spPr>
        <p:txBody>
          <a:bodyPr/>
          <a:lstStyle/>
          <a:p>
            <a:r>
              <a:rPr lang="en-US" dirty="0" smtClean="0"/>
              <a:t>Future Work</a:t>
            </a:r>
            <a:endParaRPr lang="en-US" dirty="0"/>
          </a:p>
        </p:txBody>
      </p:sp>
      <p:sp>
        <p:nvSpPr>
          <p:cNvPr id="4" name="Subtitle 3"/>
          <p:cNvSpPr>
            <a:spLocks noGrp="1"/>
          </p:cNvSpPr>
          <p:nvPr>
            <p:ph type="subTitle" idx="1"/>
          </p:nvPr>
        </p:nvSpPr>
        <p:spPr>
          <a:xfrm>
            <a:off x="1371600" y="2463800"/>
            <a:ext cx="6400800" cy="2273300"/>
          </a:xfrm>
        </p:spPr>
        <p:txBody>
          <a:bodyPr/>
          <a:lstStyle/>
          <a:p>
            <a:pPr>
              <a:buFont typeface="Arial"/>
              <a:buChar char="•"/>
            </a:pPr>
            <a:r>
              <a:rPr lang="en-US" dirty="0" smtClean="0"/>
              <a:t>Scalability</a:t>
            </a:r>
          </a:p>
          <a:p>
            <a:pPr>
              <a:buFont typeface="Arial"/>
              <a:buChar char="•"/>
            </a:pPr>
            <a:r>
              <a:rPr lang="en-US" dirty="0" smtClean="0"/>
              <a:t>Probabilistic Analysis</a:t>
            </a:r>
          </a:p>
          <a:p>
            <a:pPr>
              <a:buFont typeface="Arial"/>
              <a:buChar char="•"/>
            </a:pPr>
            <a:r>
              <a:rPr lang="en-US" dirty="0" smtClean="0"/>
              <a:t>Real time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101272"/>
            <a:ext cx="8229600" cy="3105727"/>
          </a:xfrm>
        </p:spPr>
        <p:txBody>
          <a:bodyPr>
            <a:normAutofit/>
          </a:bodyPr>
          <a:lstStyle/>
          <a:p>
            <a:r>
              <a:rPr lang="en-US" sz="4889" dirty="0" smtClean="0"/>
              <a:t>Questions?</a:t>
            </a:r>
            <a:r>
              <a:rPr lang="en-US" dirty="0" smtClean="0"/>
              <a:t/>
            </a:r>
            <a:br>
              <a:rPr lang="en-US" dirty="0" smtClean="0"/>
            </a:br>
            <a:r>
              <a:rPr lang="en-US" dirty="0" smtClean="0"/>
              <a:t/>
            </a:r>
            <a:br>
              <a:rPr lang="en-US" dirty="0" smtClean="0"/>
            </a:br>
            <a:r>
              <a:rPr lang="en-US" dirty="0" smtClean="0"/>
              <a:t/>
            </a:r>
            <a:br>
              <a:rPr lang="en-US" dirty="0" smtClean="0"/>
            </a:br>
            <a:endParaRPr lang="en-US" sz="4444"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Previous Work</a:t>
            </a:r>
            <a:endParaRPr lang="en-US" dirty="0"/>
          </a:p>
        </p:txBody>
      </p:sp>
      <p:sp>
        <p:nvSpPr>
          <p:cNvPr id="3" name="Content Placeholder 2"/>
          <p:cNvSpPr>
            <a:spLocks noGrp="1"/>
          </p:cNvSpPr>
          <p:nvPr>
            <p:ph idx="1"/>
          </p:nvPr>
        </p:nvSpPr>
        <p:spPr>
          <a:xfrm>
            <a:off x="762000" y="1600200"/>
            <a:ext cx="7924800" cy="4876800"/>
          </a:xfrm>
        </p:spPr>
        <p:txBody>
          <a:bodyPr>
            <a:normAutofit fontScale="70000" lnSpcReduction="20000"/>
          </a:bodyPr>
          <a:lstStyle/>
          <a:p>
            <a:r>
              <a:rPr lang="en-US" dirty="0" smtClean="0"/>
              <a:t>Component-Level, rather than Architecture-Level Descriptions</a:t>
            </a:r>
          </a:p>
          <a:p>
            <a:pPr lvl="1"/>
            <a:r>
              <a:rPr lang="en-US" dirty="0" smtClean="0"/>
              <a:t>Previous work in Simulink / SCADE</a:t>
            </a:r>
          </a:p>
          <a:p>
            <a:pPr lvl="1"/>
            <a:r>
              <a:rPr lang="en-US" dirty="0" smtClean="0"/>
              <a:t>Designed for talking about </a:t>
            </a:r>
            <a:r>
              <a:rPr lang="en-US" i="1" dirty="0" smtClean="0"/>
              <a:t>component </a:t>
            </a:r>
            <a:r>
              <a:rPr lang="en-US" dirty="0" smtClean="0"/>
              <a:t>behavior rather than </a:t>
            </a:r>
            <a:r>
              <a:rPr lang="en-US" i="1" dirty="0" smtClean="0"/>
              <a:t>architecture</a:t>
            </a:r>
          </a:p>
          <a:p>
            <a:pPr lvl="1"/>
            <a:r>
              <a:rPr lang="en-US" dirty="0" smtClean="0"/>
              <a:t>Architecture description language is better location for analysis</a:t>
            </a:r>
          </a:p>
          <a:p>
            <a:pPr lvl="1"/>
            <a:endParaRPr lang="en-US" sz="1050" dirty="0" smtClean="0"/>
          </a:p>
          <a:p>
            <a:r>
              <a:rPr lang="en-US" dirty="0" smtClean="0"/>
              <a:t>Scale</a:t>
            </a:r>
          </a:p>
          <a:p>
            <a:pPr lvl="1"/>
            <a:r>
              <a:rPr lang="en-US" dirty="0" smtClean="0"/>
              <a:t>Previous analyses were built on BDD-based tools with much less scalability than current model checkers (</a:t>
            </a:r>
            <a:r>
              <a:rPr lang="en-US" dirty="0" err="1" smtClean="0"/>
              <a:t>JKind</a:t>
            </a:r>
            <a:r>
              <a:rPr lang="en-US" dirty="0" smtClean="0"/>
              <a:t>, </a:t>
            </a:r>
            <a:r>
              <a:rPr lang="en-US" dirty="0" err="1" smtClean="0"/>
              <a:t>NuXmv</a:t>
            </a:r>
            <a:r>
              <a:rPr lang="en-US" dirty="0" smtClean="0"/>
              <a:t>)</a:t>
            </a:r>
          </a:p>
          <a:p>
            <a:pPr lvl="1"/>
            <a:r>
              <a:rPr lang="en-US" dirty="0" smtClean="0"/>
              <a:t>Even with new tools, functional models rapidly become too complex to analyze monolithically</a:t>
            </a:r>
          </a:p>
          <a:p>
            <a:endParaRPr lang="en-US" sz="700" dirty="0" smtClean="0"/>
          </a:p>
          <a:p>
            <a:r>
              <a:rPr lang="en-US" dirty="0" smtClean="0"/>
              <a:t>Integration</a:t>
            </a:r>
          </a:p>
          <a:p>
            <a:pPr lvl="1"/>
            <a:r>
              <a:rPr lang="en-US" dirty="0" smtClean="0"/>
              <a:t>Not integrated with existing analyses for fault tolerance</a:t>
            </a:r>
          </a:p>
          <a:p>
            <a:pPr lvl="1"/>
            <a:endParaRPr lang="en-US" sz="1100" dirty="0"/>
          </a:p>
          <a:p>
            <a:r>
              <a:rPr lang="en-US" dirty="0" smtClean="0"/>
              <a:t>Visualization of results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958568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5876" y="542926"/>
            <a:ext cx="7772400" cy="503237"/>
          </a:xfrm>
        </p:spPr>
        <p:txBody>
          <a:bodyPr/>
          <a:lstStyle/>
          <a:p>
            <a:r>
              <a:rPr lang="en-US" altLang="en-US" sz="2400" dirty="0"/>
              <a:t>Model-Based Safety Analysis</a:t>
            </a:r>
          </a:p>
        </p:txBody>
      </p:sp>
      <p:sp>
        <p:nvSpPr>
          <p:cNvPr id="154627" name="Rectangle 3"/>
          <p:cNvSpPr>
            <a:spLocks noGrp="1" noChangeArrowheads="1"/>
          </p:cNvSpPr>
          <p:nvPr>
            <p:ph type="body" idx="1"/>
          </p:nvPr>
        </p:nvSpPr>
        <p:spPr>
          <a:xfrm>
            <a:off x="254000" y="5130800"/>
            <a:ext cx="4559300" cy="374650"/>
          </a:xfrm>
        </p:spPr>
        <p:txBody>
          <a:bodyPr/>
          <a:lstStyle/>
          <a:p>
            <a:pPr>
              <a:lnSpc>
                <a:spcPct val="80000"/>
              </a:lnSpc>
              <a:buSzPct val="70000"/>
            </a:pPr>
            <a:r>
              <a:rPr lang="en-US" altLang="en-US" sz="1700" dirty="0"/>
              <a:t>Add Fault Model for Physical </a:t>
            </a:r>
            <a:r>
              <a:rPr lang="en-US" altLang="en-US" sz="1700" dirty="0" smtClean="0"/>
              <a:t>System</a:t>
            </a:r>
            <a:endParaRPr lang="en-US" altLang="en-US" sz="1700" dirty="0"/>
          </a:p>
        </p:txBody>
      </p:sp>
      <p:grpSp>
        <p:nvGrpSpPr>
          <p:cNvPr id="4" name="Group 4"/>
          <p:cNvGrpSpPr>
            <a:grpSpLocks/>
          </p:cNvGrpSpPr>
          <p:nvPr/>
        </p:nvGrpSpPr>
        <p:grpSpPr bwMode="auto">
          <a:xfrm>
            <a:off x="277813" y="2035175"/>
            <a:ext cx="1595437" cy="2438400"/>
            <a:chOff x="175" y="1282"/>
            <a:chExt cx="1005" cy="1536"/>
          </a:xfrm>
        </p:grpSpPr>
        <p:sp>
          <p:nvSpPr>
            <p:cNvPr id="154629"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30"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31"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32"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33"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34"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35" name="Rectangle 11"/>
            <p:cNvSpPr>
              <a:spLocks noChangeArrowheads="1"/>
            </p:cNvSpPr>
            <p:nvPr/>
          </p:nvSpPr>
          <p:spPr bwMode="auto">
            <a:xfrm>
              <a:off x="257" y="1365"/>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A</a:t>
              </a:r>
              <a:endParaRPr lang="en-US" altLang="en-US"/>
            </a:p>
          </p:txBody>
        </p:sp>
        <p:sp>
          <p:nvSpPr>
            <p:cNvPr id="154636" name="Rectangle 12"/>
            <p:cNvSpPr>
              <a:spLocks noChangeArrowheads="1"/>
            </p:cNvSpPr>
            <p:nvPr/>
          </p:nvSpPr>
          <p:spPr bwMode="auto">
            <a:xfrm>
              <a:off x="291" y="1560"/>
              <a:ext cx="22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1</a:t>
              </a:r>
              <a:endParaRPr lang="en-US" altLang="en-US"/>
            </a:p>
          </p:txBody>
        </p:sp>
        <p:sp>
          <p:nvSpPr>
            <p:cNvPr id="154637" name="Rectangle 13"/>
            <p:cNvSpPr>
              <a:spLocks noChangeArrowheads="1"/>
            </p:cNvSpPr>
            <p:nvPr/>
          </p:nvSpPr>
          <p:spPr bwMode="auto">
            <a:xfrm>
              <a:off x="175" y="1876"/>
              <a:ext cx="33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Feed back </a:t>
              </a:r>
              <a:endParaRPr lang="en-US" altLang="en-US"/>
            </a:p>
          </p:txBody>
        </p:sp>
        <p:sp>
          <p:nvSpPr>
            <p:cNvPr id="154638" name="Rectangle 14"/>
            <p:cNvSpPr>
              <a:spLocks noChangeArrowheads="1"/>
            </p:cNvSpPr>
            <p:nvPr/>
          </p:nvSpPr>
          <p:spPr bwMode="auto">
            <a:xfrm>
              <a:off x="312" y="1770"/>
              <a:ext cx="1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a:t>
              </a:r>
              <a:endParaRPr lang="en-US" altLang="en-US"/>
            </a:p>
          </p:txBody>
        </p:sp>
        <p:sp>
          <p:nvSpPr>
            <p:cNvPr id="154639"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40" name="Rectangle 16"/>
            <p:cNvSpPr>
              <a:spLocks noChangeArrowheads="1"/>
            </p:cNvSpPr>
            <p:nvPr/>
          </p:nvSpPr>
          <p:spPr bwMode="auto">
            <a:xfrm>
              <a:off x="642" y="2460"/>
              <a:ext cx="44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Fault Tolerant </a:t>
              </a:r>
              <a:endParaRPr lang="en-US" altLang="en-US"/>
            </a:p>
          </p:txBody>
        </p:sp>
        <p:sp>
          <p:nvSpPr>
            <p:cNvPr id="154641" name="Rectangle 17"/>
            <p:cNvSpPr>
              <a:spLocks noChangeArrowheads="1"/>
            </p:cNvSpPr>
            <p:nvPr/>
          </p:nvSpPr>
          <p:spPr bwMode="auto">
            <a:xfrm>
              <a:off x="657" y="2628"/>
              <a:ext cx="38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Control Unit </a:t>
              </a:r>
              <a:endParaRPr lang="en-US" altLang="en-US"/>
            </a:p>
          </p:txBody>
        </p:sp>
        <p:sp>
          <p:nvSpPr>
            <p:cNvPr id="154642" name="Rectangle 18"/>
            <p:cNvSpPr>
              <a:spLocks noChangeArrowheads="1"/>
            </p:cNvSpPr>
            <p:nvPr/>
          </p:nvSpPr>
          <p:spPr bwMode="auto">
            <a:xfrm>
              <a:off x="729" y="2741"/>
              <a:ext cx="25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BSCU )</a:t>
              </a:r>
              <a:endParaRPr lang="en-US" altLang="en-US"/>
            </a:p>
          </p:txBody>
        </p:sp>
        <p:sp>
          <p:nvSpPr>
            <p:cNvPr id="154643" name="Rectangle 19"/>
            <p:cNvSpPr>
              <a:spLocks noChangeArrowheads="1"/>
            </p:cNvSpPr>
            <p:nvPr/>
          </p:nvSpPr>
          <p:spPr bwMode="auto">
            <a:xfrm>
              <a:off x="625" y="2542"/>
              <a:ext cx="504"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System </a:t>
              </a:r>
              <a:endParaRPr lang="en-US" altLang="en-US"/>
            </a:p>
          </p:txBody>
        </p:sp>
        <p:sp>
          <p:nvSpPr>
            <p:cNvPr id="154644"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45" name="Rectangle 21"/>
            <p:cNvSpPr>
              <a:spLocks noChangeArrowheads="1"/>
            </p:cNvSpPr>
            <p:nvPr/>
          </p:nvSpPr>
          <p:spPr bwMode="auto">
            <a:xfrm>
              <a:off x="741" y="1492"/>
              <a:ext cx="256" cy="17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A</a:t>
              </a:r>
              <a:endParaRPr lang="en-US" altLang="en-US" sz="900"/>
            </a:p>
          </p:txBody>
        </p:sp>
        <p:sp>
          <p:nvSpPr>
            <p:cNvPr id="154646"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47"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48" name="Rectangle 24"/>
            <p:cNvSpPr>
              <a:spLocks noChangeArrowheads="1"/>
            </p:cNvSpPr>
            <p:nvPr/>
          </p:nvSpPr>
          <p:spPr bwMode="auto">
            <a:xfrm>
              <a:off x="252" y="2174"/>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B</a:t>
              </a:r>
              <a:endParaRPr lang="en-US" altLang="en-US"/>
            </a:p>
          </p:txBody>
        </p:sp>
        <p:sp>
          <p:nvSpPr>
            <p:cNvPr id="154649"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0"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51"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52"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53" name="Rectangle 29"/>
            <p:cNvSpPr>
              <a:spLocks noChangeArrowheads="1"/>
            </p:cNvSpPr>
            <p:nvPr/>
          </p:nvSpPr>
          <p:spPr bwMode="auto">
            <a:xfrm>
              <a:off x="294" y="2037"/>
              <a:ext cx="22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2</a:t>
              </a:r>
              <a:endParaRPr lang="en-US" altLang="en-US"/>
            </a:p>
          </p:txBody>
        </p:sp>
        <p:sp>
          <p:nvSpPr>
            <p:cNvPr id="154654"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5"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6"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7"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8"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9"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0"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1"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2"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3"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4"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5" name="Rectangle 41"/>
            <p:cNvSpPr>
              <a:spLocks noChangeArrowheads="1"/>
            </p:cNvSpPr>
            <p:nvPr/>
          </p:nvSpPr>
          <p:spPr bwMode="auto">
            <a:xfrm>
              <a:off x="729" y="2032"/>
              <a:ext cx="256" cy="17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B</a:t>
              </a:r>
              <a:endParaRPr lang="en-US" altLang="en-US" sz="900"/>
            </a:p>
          </p:txBody>
        </p:sp>
        <p:sp>
          <p:nvSpPr>
            <p:cNvPr id="154666"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7"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8"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9"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0"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1"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2"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3"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4"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5"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6"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7"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grpSp>
        <p:nvGrpSpPr>
          <p:cNvPr id="5" name="Group 54"/>
          <p:cNvGrpSpPr>
            <a:grpSpLocks/>
          </p:cNvGrpSpPr>
          <p:nvPr/>
        </p:nvGrpSpPr>
        <p:grpSpPr bwMode="auto">
          <a:xfrm>
            <a:off x="1876425" y="1412875"/>
            <a:ext cx="2941638" cy="3205163"/>
            <a:chOff x="1176" y="890"/>
            <a:chExt cx="1853" cy="2019"/>
          </a:xfrm>
        </p:grpSpPr>
        <p:sp>
          <p:nvSpPr>
            <p:cNvPr id="154679" name="Rectangle 55"/>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80" name="Rectangle 56"/>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81" name="Line 57"/>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82" name="Freeform 58"/>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83" name="Freeform 59"/>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84" name="Rectangle 60"/>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85" name="Rectangle 61"/>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86" name="Freeform 62"/>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a:p>
          </p:txBody>
        </p:sp>
        <p:sp>
          <p:nvSpPr>
            <p:cNvPr id="154687" name="Freeform 63"/>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88" name="Rectangle 64"/>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89" name="Rectangle 65"/>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0" name="Freeform 66"/>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a:p>
          </p:txBody>
        </p:sp>
        <p:sp>
          <p:nvSpPr>
            <p:cNvPr id="154691" name="Freeform 67"/>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2" name="Rectangle 68"/>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93" name="Rectangle 69"/>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4" name="Freeform 70"/>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a:p>
          </p:txBody>
        </p:sp>
        <p:sp>
          <p:nvSpPr>
            <p:cNvPr id="154695" name="Freeform 71"/>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6" name="Rectangle 72"/>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97" name="Rectangle 73"/>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8" name="Rectangle 74"/>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99" name="Rectangle 75"/>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0" name="Rectangle 76"/>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1" name="Rectangle 77"/>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2" name="Rectangle 78"/>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3" name="Rectangle 79"/>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4" name="Rectangle 80"/>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5" name="Rectangle 81"/>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6" name="Rectangle 82"/>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7" name="Rectangle 83"/>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8" name="Freeform 84"/>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9" name="Freeform 85"/>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10" name="Line 86"/>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1" name="Line 87"/>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2" name="Line 88"/>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3" name="Line 89"/>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4" name="Line 90"/>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5" name="Line 91"/>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6" name="Line 92"/>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7" name="Freeform 93"/>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18" name="Freeform 94"/>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19" name="Line 95"/>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20" name="Freeform 96"/>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a:p>
          </p:txBody>
        </p:sp>
        <p:sp>
          <p:nvSpPr>
            <p:cNvPr id="154721" name="Freeform 97"/>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22" name="Rectangle 98"/>
            <p:cNvSpPr>
              <a:spLocks noChangeArrowheads="1"/>
            </p:cNvSpPr>
            <p:nvPr/>
          </p:nvSpPr>
          <p:spPr bwMode="auto">
            <a:xfrm>
              <a:off x="2741" y="2659"/>
              <a:ext cx="17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 </a:t>
              </a:r>
              <a:endParaRPr lang="en-US" altLang="en-US"/>
            </a:p>
          </p:txBody>
        </p:sp>
        <p:sp>
          <p:nvSpPr>
            <p:cNvPr id="154723" name="Rectangle 99"/>
            <p:cNvSpPr>
              <a:spLocks noChangeArrowheads="1"/>
            </p:cNvSpPr>
            <p:nvPr/>
          </p:nvSpPr>
          <p:spPr bwMode="auto">
            <a:xfrm>
              <a:off x="2728" y="2736"/>
              <a:ext cx="18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Model</a:t>
              </a:r>
              <a:endParaRPr lang="en-US" altLang="en-US"/>
            </a:p>
          </p:txBody>
        </p:sp>
        <p:sp>
          <p:nvSpPr>
            <p:cNvPr id="154724" name="Line 100"/>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25" name="Line 101"/>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26" name="Rectangle 102"/>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27" name="Rectangle 103"/>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28" name="Freeform 104"/>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29" name="Line 105"/>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30" name="Freeform 106"/>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31" name="Line 107"/>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32" name="Freeform 108"/>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33" name="Line 109"/>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34" name="Freeform 110"/>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35" name="Rectangle 111"/>
            <p:cNvSpPr>
              <a:spLocks noChangeArrowheads="1"/>
            </p:cNvSpPr>
            <p:nvPr/>
          </p:nvSpPr>
          <p:spPr bwMode="auto">
            <a:xfrm>
              <a:off x="1473" y="2197"/>
              <a:ext cx="278"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AntiSkid </a:t>
              </a:r>
              <a:endParaRPr lang="en-US" altLang="en-US"/>
            </a:p>
          </p:txBody>
        </p:sp>
        <p:sp>
          <p:nvSpPr>
            <p:cNvPr id="154736" name="Rectangle 112"/>
            <p:cNvSpPr>
              <a:spLocks noChangeArrowheads="1"/>
            </p:cNvSpPr>
            <p:nvPr/>
          </p:nvSpPr>
          <p:spPr bwMode="auto">
            <a:xfrm>
              <a:off x="1448" y="2274"/>
              <a:ext cx="31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Command</a:t>
              </a:r>
              <a:endParaRPr lang="en-US" altLang="en-US"/>
            </a:p>
          </p:txBody>
        </p:sp>
        <p:sp>
          <p:nvSpPr>
            <p:cNvPr id="154737" name="Rectangle 113"/>
            <p:cNvSpPr>
              <a:spLocks noChangeArrowheads="1"/>
            </p:cNvSpPr>
            <p:nvPr/>
          </p:nvSpPr>
          <p:spPr bwMode="auto">
            <a:xfrm>
              <a:off x="1455" y="2410"/>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a:t>
              </a:r>
              <a:endParaRPr lang="en-US" altLang="en-US"/>
            </a:p>
          </p:txBody>
        </p:sp>
        <p:sp>
          <p:nvSpPr>
            <p:cNvPr id="154738" name="Rectangle 114"/>
            <p:cNvSpPr>
              <a:spLocks noChangeArrowheads="1"/>
            </p:cNvSpPr>
            <p:nvPr/>
          </p:nvSpPr>
          <p:spPr bwMode="auto">
            <a:xfrm>
              <a:off x="1689" y="2410"/>
              <a:ext cx="5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a:t>
              </a:r>
              <a:endParaRPr lang="en-US" altLang="en-US"/>
            </a:p>
          </p:txBody>
        </p:sp>
        <p:sp>
          <p:nvSpPr>
            <p:cNvPr id="154739" name="Rectangle 115"/>
            <p:cNvSpPr>
              <a:spLocks noChangeArrowheads="1"/>
            </p:cNvSpPr>
            <p:nvPr/>
          </p:nvSpPr>
          <p:spPr bwMode="auto">
            <a:xfrm>
              <a:off x="1473" y="2488"/>
              <a:ext cx="278"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AntiSkid </a:t>
              </a:r>
              <a:endParaRPr lang="en-US" altLang="en-US"/>
            </a:p>
          </p:txBody>
        </p:sp>
        <p:sp>
          <p:nvSpPr>
            <p:cNvPr id="154740" name="Rectangle 116"/>
            <p:cNvSpPr>
              <a:spLocks noChangeArrowheads="1"/>
            </p:cNvSpPr>
            <p:nvPr/>
          </p:nvSpPr>
          <p:spPr bwMode="auto">
            <a:xfrm>
              <a:off x="1448" y="2565"/>
              <a:ext cx="31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Command</a:t>
              </a:r>
              <a:endParaRPr lang="en-US" altLang="en-US"/>
            </a:p>
          </p:txBody>
        </p:sp>
        <p:sp>
          <p:nvSpPr>
            <p:cNvPr id="154741" name="Rectangle 117"/>
            <p:cNvSpPr>
              <a:spLocks noChangeArrowheads="1"/>
            </p:cNvSpPr>
            <p:nvPr/>
          </p:nvSpPr>
          <p:spPr bwMode="auto">
            <a:xfrm>
              <a:off x="1713" y="890"/>
              <a:ext cx="38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Green Pump</a:t>
              </a:r>
              <a:endParaRPr lang="en-US" altLang="en-US"/>
            </a:p>
          </p:txBody>
        </p:sp>
        <p:sp>
          <p:nvSpPr>
            <p:cNvPr id="154742" name="Rectangle 118"/>
            <p:cNvSpPr>
              <a:spLocks noChangeArrowheads="1"/>
            </p:cNvSpPr>
            <p:nvPr/>
          </p:nvSpPr>
          <p:spPr bwMode="auto">
            <a:xfrm>
              <a:off x="2252" y="890"/>
              <a:ext cx="33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Blue Pump</a:t>
              </a:r>
              <a:endParaRPr lang="en-US" altLang="en-US"/>
            </a:p>
          </p:txBody>
        </p:sp>
        <p:sp>
          <p:nvSpPr>
            <p:cNvPr id="154743" name="Rectangle 119"/>
            <p:cNvSpPr>
              <a:spLocks noChangeArrowheads="1"/>
            </p:cNvSpPr>
            <p:nvPr/>
          </p:nvSpPr>
          <p:spPr bwMode="auto">
            <a:xfrm>
              <a:off x="2165" y="1184"/>
              <a:ext cx="451"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Isolation Valve</a:t>
              </a:r>
              <a:endParaRPr lang="en-US" altLang="en-US"/>
            </a:p>
          </p:txBody>
        </p:sp>
        <p:sp>
          <p:nvSpPr>
            <p:cNvPr id="154744" name="Rectangle 120"/>
            <p:cNvSpPr>
              <a:spLocks noChangeArrowheads="1"/>
            </p:cNvSpPr>
            <p:nvPr/>
          </p:nvSpPr>
          <p:spPr bwMode="auto">
            <a:xfrm>
              <a:off x="1662" y="1184"/>
              <a:ext cx="451"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Isolation Valve</a:t>
              </a:r>
              <a:endParaRPr lang="en-US" altLang="en-US"/>
            </a:p>
          </p:txBody>
        </p:sp>
        <p:sp>
          <p:nvSpPr>
            <p:cNvPr id="154745" name="Rectangle 121"/>
            <p:cNvSpPr>
              <a:spLocks noChangeArrowheads="1"/>
            </p:cNvSpPr>
            <p:nvPr/>
          </p:nvSpPr>
          <p:spPr bwMode="auto">
            <a:xfrm>
              <a:off x="1438" y="1654"/>
              <a:ext cx="160"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Shut </a:t>
              </a:r>
              <a:endParaRPr lang="en-US" altLang="en-US"/>
            </a:p>
          </p:txBody>
        </p:sp>
        <p:sp>
          <p:nvSpPr>
            <p:cNvPr id="154746" name="Rectangle 122"/>
            <p:cNvSpPr>
              <a:spLocks noChangeArrowheads="1"/>
            </p:cNvSpPr>
            <p:nvPr/>
          </p:nvSpPr>
          <p:spPr bwMode="auto">
            <a:xfrm>
              <a:off x="1405" y="1731"/>
              <a:ext cx="2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Normal </a:t>
              </a:r>
              <a:endParaRPr lang="en-US" altLang="en-US"/>
            </a:p>
          </p:txBody>
        </p:sp>
        <p:sp>
          <p:nvSpPr>
            <p:cNvPr id="154747" name="Rectangle 123"/>
            <p:cNvSpPr>
              <a:spLocks noChangeArrowheads="1"/>
            </p:cNvSpPr>
            <p:nvPr/>
          </p:nvSpPr>
          <p:spPr bwMode="auto">
            <a:xfrm>
              <a:off x="1400" y="1808"/>
              <a:ext cx="22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System</a:t>
              </a:r>
              <a:endParaRPr lang="en-US" altLang="en-US"/>
            </a:p>
          </p:txBody>
        </p:sp>
        <p:sp>
          <p:nvSpPr>
            <p:cNvPr id="154748" name="Rectangle 124"/>
            <p:cNvSpPr>
              <a:spLocks noChangeArrowheads="1"/>
            </p:cNvSpPr>
            <p:nvPr/>
          </p:nvSpPr>
          <p:spPr bwMode="auto">
            <a:xfrm>
              <a:off x="1808" y="1758"/>
              <a:ext cx="40"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N</a:t>
              </a:r>
              <a:endParaRPr lang="en-US" altLang="en-US"/>
            </a:p>
          </p:txBody>
        </p:sp>
        <p:sp>
          <p:nvSpPr>
            <p:cNvPr id="154749" name="Rectangle 125"/>
            <p:cNvSpPr>
              <a:spLocks noChangeArrowheads="1"/>
            </p:cNvSpPr>
            <p:nvPr/>
          </p:nvSpPr>
          <p:spPr bwMode="auto">
            <a:xfrm>
              <a:off x="1806" y="1825"/>
              <a:ext cx="44"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O</a:t>
              </a:r>
              <a:endParaRPr lang="en-US" altLang="en-US"/>
            </a:p>
          </p:txBody>
        </p:sp>
        <p:sp>
          <p:nvSpPr>
            <p:cNvPr id="154750" name="Rectangle 126"/>
            <p:cNvSpPr>
              <a:spLocks noChangeArrowheads="1"/>
            </p:cNvSpPr>
            <p:nvPr/>
          </p:nvSpPr>
          <p:spPr bwMode="auto">
            <a:xfrm>
              <a:off x="1808" y="1891"/>
              <a:ext cx="40"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R</a:t>
              </a:r>
              <a:endParaRPr lang="en-US" altLang="en-US"/>
            </a:p>
          </p:txBody>
        </p:sp>
        <p:sp>
          <p:nvSpPr>
            <p:cNvPr id="154751" name="Rectangle 127"/>
            <p:cNvSpPr>
              <a:spLocks noChangeArrowheads="1"/>
            </p:cNvSpPr>
            <p:nvPr/>
          </p:nvSpPr>
          <p:spPr bwMode="auto">
            <a:xfrm>
              <a:off x="1806" y="1961"/>
              <a:ext cx="47"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M</a:t>
              </a:r>
              <a:endParaRPr lang="en-US" altLang="en-US"/>
            </a:p>
          </p:txBody>
        </p:sp>
        <p:sp>
          <p:nvSpPr>
            <p:cNvPr id="154752" name="Rectangle 128"/>
            <p:cNvSpPr>
              <a:spLocks noChangeArrowheads="1"/>
            </p:cNvSpPr>
            <p:nvPr/>
          </p:nvSpPr>
          <p:spPr bwMode="auto">
            <a:xfrm>
              <a:off x="1808" y="2028"/>
              <a:ext cx="40"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A</a:t>
              </a:r>
              <a:endParaRPr lang="en-US" altLang="en-US"/>
            </a:p>
          </p:txBody>
        </p:sp>
        <p:sp>
          <p:nvSpPr>
            <p:cNvPr id="154753" name="Rectangle 129"/>
            <p:cNvSpPr>
              <a:spLocks noChangeArrowheads="1"/>
            </p:cNvSpPr>
            <p:nvPr/>
          </p:nvSpPr>
          <p:spPr bwMode="auto">
            <a:xfrm>
              <a:off x="1807" y="2095"/>
              <a:ext cx="34"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L</a:t>
              </a:r>
              <a:endParaRPr lang="en-US" altLang="en-US"/>
            </a:p>
          </p:txBody>
        </p:sp>
        <p:sp>
          <p:nvSpPr>
            <p:cNvPr id="154754" name="Rectangle 130"/>
            <p:cNvSpPr>
              <a:spLocks noChangeArrowheads="1"/>
            </p:cNvSpPr>
            <p:nvPr/>
          </p:nvSpPr>
          <p:spPr bwMode="auto">
            <a:xfrm>
              <a:off x="2245" y="1731"/>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A</a:t>
              </a:r>
              <a:endParaRPr lang="en-US" altLang="en-US"/>
            </a:p>
          </p:txBody>
        </p:sp>
        <p:sp>
          <p:nvSpPr>
            <p:cNvPr id="154755" name="Rectangle 131"/>
            <p:cNvSpPr>
              <a:spLocks noChangeArrowheads="1"/>
            </p:cNvSpPr>
            <p:nvPr/>
          </p:nvSpPr>
          <p:spPr bwMode="auto">
            <a:xfrm>
              <a:off x="2246" y="1811"/>
              <a:ext cx="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L</a:t>
              </a:r>
              <a:endParaRPr lang="en-US" altLang="en-US"/>
            </a:p>
          </p:txBody>
        </p:sp>
        <p:sp>
          <p:nvSpPr>
            <p:cNvPr id="154756" name="Rectangle 132"/>
            <p:cNvSpPr>
              <a:spLocks noChangeArrowheads="1"/>
            </p:cNvSpPr>
            <p:nvPr/>
          </p:nvSpPr>
          <p:spPr bwMode="auto">
            <a:xfrm>
              <a:off x="2246" y="1888"/>
              <a:ext cx="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T</a:t>
              </a:r>
              <a:endParaRPr lang="en-US" altLang="en-US"/>
            </a:p>
          </p:txBody>
        </p:sp>
        <p:sp>
          <p:nvSpPr>
            <p:cNvPr id="154757" name="Rectangle 133"/>
            <p:cNvSpPr>
              <a:spLocks noChangeArrowheads="1"/>
            </p:cNvSpPr>
            <p:nvPr/>
          </p:nvSpPr>
          <p:spPr bwMode="auto">
            <a:xfrm>
              <a:off x="2245" y="1965"/>
              <a:ext cx="4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E</a:t>
              </a:r>
              <a:endParaRPr lang="en-US" altLang="en-US"/>
            </a:p>
          </p:txBody>
        </p:sp>
        <p:sp>
          <p:nvSpPr>
            <p:cNvPr id="154758" name="Rectangle 134"/>
            <p:cNvSpPr>
              <a:spLocks noChangeArrowheads="1"/>
            </p:cNvSpPr>
            <p:nvPr/>
          </p:nvSpPr>
          <p:spPr bwMode="auto">
            <a:xfrm>
              <a:off x="2245" y="2046"/>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R</a:t>
              </a:r>
              <a:endParaRPr lang="en-US" altLang="en-US"/>
            </a:p>
          </p:txBody>
        </p:sp>
        <p:sp>
          <p:nvSpPr>
            <p:cNvPr id="154759" name="Rectangle 135"/>
            <p:cNvSpPr>
              <a:spLocks noChangeArrowheads="1"/>
            </p:cNvSpPr>
            <p:nvPr/>
          </p:nvSpPr>
          <p:spPr bwMode="auto">
            <a:xfrm>
              <a:off x="2245" y="2123"/>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N</a:t>
              </a:r>
              <a:endParaRPr lang="en-US" altLang="en-US"/>
            </a:p>
          </p:txBody>
        </p:sp>
        <p:sp>
          <p:nvSpPr>
            <p:cNvPr id="154760" name="Rectangle 136"/>
            <p:cNvSpPr>
              <a:spLocks noChangeArrowheads="1"/>
            </p:cNvSpPr>
            <p:nvPr/>
          </p:nvSpPr>
          <p:spPr bwMode="auto">
            <a:xfrm>
              <a:off x="2245" y="2204"/>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A</a:t>
              </a:r>
              <a:endParaRPr lang="en-US" altLang="en-US"/>
            </a:p>
          </p:txBody>
        </p:sp>
        <p:sp>
          <p:nvSpPr>
            <p:cNvPr id="154761" name="Rectangle 137"/>
            <p:cNvSpPr>
              <a:spLocks noChangeArrowheads="1"/>
            </p:cNvSpPr>
            <p:nvPr/>
          </p:nvSpPr>
          <p:spPr bwMode="auto">
            <a:xfrm>
              <a:off x="2246" y="2281"/>
              <a:ext cx="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T</a:t>
              </a:r>
              <a:endParaRPr lang="en-US" altLang="en-US"/>
            </a:p>
          </p:txBody>
        </p:sp>
        <p:sp>
          <p:nvSpPr>
            <p:cNvPr id="154762" name="Rectangle 138"/>
            <p:cNvSpPr>
              <a:spLocks noChangeArrowheads="1"/>
            </p:cNvSpPr>
            <p:nvPr/>
          </p:nvSpPr>
          <p:spPr bwMode="auto">
            <a:xfrm>
              <a:off x="2245" y="2358"/>
              <a:ext cx="4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E</a:t>
              </a:r>
              <a:endParaRPr lang="en-US" altLang="en-US"/>
            </a:p>
          </p:txBody>
        </p:sp>
        <p:sp>
          <p:nvSpPr>
            <p:cNvPr id="154763" name="Rectangle 139"/>
            <p:cNvSpPr>
              <a:spLocks noChangeArrowheads="1"/>
            </p:cNvSpPr>
            <p:nvPr/>
          </p:nvSpPr>
          <p:spPr bwMode="auto">
            <a:xfrm>
              <a:off x="2619" y="2007"/>
              <a:ext cx="410"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Accumulator </a:t>
              </a:r>
              <a:endParaRPr lang="en-US" altLang="en-US"/>
            </a:p>
          </p:txBody>
        </p:sp>
        <p:sp>
          <p:nvSpPr>
            <p:cNvPr id="154764" name="Rectangle 140"/>
            <p:cNvSpPr>
              <a:spLocks noChangeArrowheads="1"/>
            </p:cNvSpPr>
            <p:nvPr/>
          </p:nvSpPr>
          <p:spPr bwMode="auto">
            <a:xfrm>
              <a:off x="2712" y="2085"/>
              <a:ext cx="178"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Pump</a:t>
              </a:r>
              <a:endParaRPr lang="en-US" altLang="en-US"/>
            </a:p>
          </p:txBody>
        </p:sp>
        <p:sp>
          <p:nvSpPr>
            <p:cNvPr id="154765" name="Rectangle 141"/>
            <p:cNvSpPr>
              <a:spLocks noChangeArrowheads="1"/>
            </p:cNvSpPr>
            <p:nvPr/>
          </p:nvSpPr>
          <p:spPr bwMode="auto">
            <a:xfrm>
              <a:off x="1953" y="2428"/>
              <a:ext cx="18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Meter </a:t>
              </a:r>
              <a:endParaRPr lang="en-US" altLang="en-US"/>
            </a:p>
          </p:txBody>
        </p:sp>
        <p:sp>
          <p:nvSpPr>
            <p:cNvPr id="154766" name="Rectangle 142"/>
            <p:cNvSpPr>
              <a:spLocks noChangeArrowheads="1"/>
            </p:cNvSpPr>
            <p:nvPr/>
          </p:nvSpPr>
          <p:spPr bwMode="auto">
            <a:xfrm>
              <a:off x="1955" y="2505"/>
              <a:ext cx="16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Valve</a:t>
              </a:r>
              <a:endParaRPr lang="en-US" altLang="en-US"/>
            </a:p>
          </p:txBody>
        </p:sp>
        <p:sp>
          <p:nvSpPr>
            <p:cNvPr id="154767" name="Rectangle 143"/>
            <p:cNvSpPr>
              <a:spLocks noChangeArrowheads="1"/>
            </p:cNvSpPr>
            <p:nvPr/>
          </p:nvSpPr>
          <p:spPr bwMode="auto">
            <a:xfrm>
              <a:off x="2317" y="2463"/>
              <a:ext cx="112"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Meter </a:t>
              </a:r>
              <a:endParaRPr lang="en-US" altLang="en-US"/>
            </a:p>
          </p:txBody>
        </p:sp>
        <p:sp>
          <p:nvSpPr>
            <p:cNvPr id="154768" name="Rectangle 144"/>
            <p:cNvSpPr>
              <a:spLocks noChangeArrowheads="1"/>
            </p:cNvSpPr>
            <p:nvPr/>
          </p:nvSpPr>
          <p:spPr bwMode="auto">
            <a:xfrm>
              <a:off x="2316" y="2509"/>
              <a:ext cx="100"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Valve</a:t>
              </a:r>
              <a:endParaRPr lang="en-US" altLang="en-US"/>
            </a:p>
          </p:txBody>
        </p:sp>
        <p:sp>
          <p:nvSpPr>
            <p:cNvPr id="154769" name="Rectangle 145"/>
            <p:cNvSpPr>
              <a:spLocks noChangeArrowheads="1"/>
            </p:cNvSpPr>
            <p:nvPr/>
          </p:nvSpPr>
          <p:spPr bwMode="auto">
            <a:xfrm>
              <a:off x="2317" y="2211"/>
              <a:ext cx="112"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Meter </a:t>
              </a:r>
              <a:endParaRPr lang="en-US" altLang="en-US"/>
            </a:p>
          </p:txBody>
        </p:sp>
        <p:sp>
          <p:nvSpPr>
            <p:cNvPr id="154770" name="Rectangle 146"/>
            <p:cNvSpPr>
              <a:spLocks noChangeArrowheads="1"/>
            </p:cNvSpPr>
            <p:nvPr/>
          </p:nvSpPr>
          <p:spPr bwMode="auto">
            <a:xfrm>
              <a:off x="2316" y="2256"/>
              <a:ext cx="100"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Valve</a:t>
              </a:r>
              <a:endParaRPr lang="en-US" altLang="en-US"/>
            </a:p>
          </p:txBody>
        </p:sp>
        <p:sp>
          <p:nvSpPr>
            <p:cNvPr id="154771" name="Rectangle 147"/>
            <p:cNvSpPr>
              <a:spLocks noChangeArrowheads="1"/>
            </p:cNvSpPr>
            <p:nvPr/>
          </p:nvSpPr>
          <p:spPr bwMode="auto">
            <a:xfrm>
              <a:off x="2352" y="1755"/>
              <a:ext cx="410"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Accumulator </a:t>
              </a:r>
              <a:endParaRPr lang="en-US" altLang="en-US"/>
            </a:p>
          </p:txBody>
        </p:sp>
        <p:sp>
          <p:nvSpPr>
            <p:cNvPr id="154772" name="Rectangle 148"/>
            <p:cNvSpPr>
              <a:spLocks noChangeArrowheads="1"/>
            </p:cNvSpPr>
            <p:nvPr/>
          </p:nvSpPr>
          <p:spPr bwMode="auto">
            <a:xfrm>
              <a:off x="2451" y="1832"/>
              <a:ext cx="16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Valve</a:t>
              </a:r>
              <a:endParaRPr lang="en-US" altLang="en-US"/>
            </a:p>
          </p:txBody>
        </p:sp>
        <p:sp>
          <p:nvSpPr>
            <p:cNvPr id="154773" name="Rectangle 149"/>
            <p:cNvSpPr>
              <a:spLocks noChangeArrowheads="1"/>
            </p:cNvSpPr>
            <p:nvPr/>
          </p:nvSpPr>
          <p:spPr bwMode="auto">
            <a:xfrm>
              <a:off x="2602" y="2270"/>
              <a:ext cx="36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Mechanical </a:t>
              </a:r>
              <a:endParaRPr lang="en-US" altLang="en-US"/>
            </a:p>
          </p:txBody>
        </p:sp>
        <p:sp>
          <p:nvSpPr>
            <p:cNvPr id="154774" name="Rectangle 150"/>
            <p:cNvSpPr>
              <a:spLocks noChangeArrowheads="1"/>
            </p:cNvSpPr>
            <p:nvPr/>
          </p:nvSpPr>
          <p:spPr bwMode="auto">
            <a:xfrm>
              <a:off x="2677" y="2347"/>
              <a:ext cx="17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a:t>
              </a:r>
              <a:endParaRPr lang="en-US" altLang="en-US"/>
            </a:p>
          </p:txBody>
        </p:sp>
        <p:sp>
          <p:nvSpPr>
            <p:cNvPr id="154775" name="Rectangle 151"/>
            <p:cNvSpPr>
              <a:spLocks noChangeArrowheads="1"/>
            </p:cNvSpPr>
            <p:nvPr/>
          </p:nvSpPr>
          <p:spPr bwMode="auto">
            <a:xfrm>
              <a:off x="2011" y="1531"/>
              <a:ext cx="441"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Selector Valve</a:t>
              </a:r>
              <a:endParaRPr lang="en-US" altLang="en-US"/>
            </a:p>
          </p:txBody>
        </p:sp>
        <p:sp>
          <p:nvSpPr>
            <p:cNvPr id="154776" name="Line 152"/>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77" name="Line 153"/>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78" name="Line 154"/>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79" name="Line 155"/>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80" name="Line 156"/>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grpSp>
        <p:nvGrpSpPr>
          <p:cNvPr id="6" name="Group 157"/>
          <p:cNvGrpSpPr>
            <a:grpSpLocks/>
          </p:cNvGrpSpPr>
          <p:nvPr/>
        </p:nvGrpSpPr>
        <p:grpSpPr bwMode="auto">
          <a:xfrm>
            <a:off x="1643063" y="2271713"/>
            <a:ext cx="171450" cy="1303337"/>
            <a:chOff x="1035" y="1431"/>
            <a:chExt cx="108" cy="821"/>
          </a:xfrm>
        </p:grpSpPr>
        <p:sp>
          <p:nvSpPr>
            <p:cNvPr id="154782" name="Rectangle 158"/>
            <p:cNvSpPr>
              <a:spLocks noChangeArrowheads="1"/>
            </p:cNvSpPr>
            <p:nvPr/>
          </p:nvSpPr>
          <p:spPr bwMode="auto">
            <a:xfrm>
              <a:off x="1041" y="1431"/>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3" name="Rectangle 159"/>
            <p:cNvSpPr>
              <a:spLocks noChangeArrowheads="1"/>
            </p:cNvSpPr>
            <p:nvPr/>
          </p:nvSpPr>
          <p:spPr bwMode="auto">
            <a:xfrm>
              <a:off x="1044" y="1539"/>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4" name="Rectangle 160"/>
            <p:cNvSpPr>
              <a:spLocks noChangeArrowheads="1"/>
            </p:cNvSpPr>
            <p:nvPr/>
          </p:nvSpPr>
          <p:spPr bwMode="auto">
            <a:xfrm>
              <a:off x="1041" y="1668"/>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5" name="Rectangle 161"/>
            <p:cNvSpPr>
              <a:spLocks noChangeArrowheads="1"/>
            </p:cNvSpPr>
            <p:nvPr/>
          </p:nvSpPr>
          <p:spPr bwMode="auto">
            <a:xfrm>
              <a:off x="1038" y="20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6" name="Rectangle 162"/>
            <p:cNvSpPr>
              <a:spLocks noChangeArrowheads="1"/>
            </p:cNvSpPr>
            <p:nvPr/>
          </p:nvSpPr>
          <p:spPr bwMode="auto">
            <a:xfrm>
              <a:off x="1035" y="198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7" name="Rectangle 163"/>
            <p:cNvSpPr>
              <a:spLocks noChangeArrowheads="1"/>
            </p:cNvSpPr>
            <p:nvPr/>
          </p:nvSpPr>
          <p:spPr bwMode="auto">
            <a:xfrm>
              <a:off x="1038" y="222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8" name="Rectangle 164"/>
            <p:cNvSpPr>
              <a:spLocks noChangeArrowheads="1"/>
            </p:cNvSpPr>
            <p:nvPr/>
          </p:nvSpPr>
          <p:spPr bwMode="auto">
            <a:xfrm>
              <a:off x="1116" y="14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9" name="Rectangle 165"/>
            <p:cNvSpPr>
              <a:spLocks noChangeArrowheads="1"/>
            </p:cNvSpPr>
            <p:nvPr/>
          </p:nvSpPr>
          <p:spPr bwMode="auto">
            <a:xfrm>
              <a:off x="1077" y="182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0" name="Rectangle 166"/>
            <p:cNvSpPr>
              <a:spLocks noChangeArrowheads="1"/>
            </p:cNvSpPr>
            <p:nvPr/>
          </p:nvSpPr>
          <p:spPr bwMode="auto">
            <a:xfrm>
              <a:off x="1047" y="2166"/>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grpSp>
      <p:grpSp>
        <p:nvGrpSpPr>
          <p:cNvPr id="7" name="Group 167"/>
          <p:cNvGrpSpPr>
            <a:grpSpLocks/>
          </p:cNvGrpSpPr>
          <p:nvPr/>
        </p:nvGrpSpPr>
        <p:grpSpPr bwMode="auto">
          <a:xfrm>
            <a:off x="2933700" y="1719263"/>
            <a:ext cx="876300" cy="2289175"/>
            <a:chOff x="1848" y="1083"/>
            <a:chExt cx="552" cy="1442"/>
          </a:xfrm>
        </p:grpSpPr>
        <p:sp>
          <p:nvSpPr>
            <p:cNvPr id="154792" name="Rectangle 168"/>
            <p:cNvSpPr>
              <a:spLocks noChangeArrowheads="1"/>
            </p:cNvSpPr>
            <p:nvPr/>
          </p:nvSpPr>
          <p:spPr bwMode="auto">
            <a:xfrm>
              <a:off x="1851" y="132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3" name="Rectangle 169"/>
            <p:cNvSpPr>
              <a:spLocks noChangeArrowheads="1"/>
            </p:cNvSpPr>
            <p:nvPr/>
          </p:nvSpPr>
          <p:spPr bwMode="auto">
            <a:xfrm>
              <a:off x="1848" y="108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4" name="Rectangle 170"/>
            <p:cNvSpPr>
              <a:spLocks noChangeArrowheads="1"/>
            </p:cNvSpPr>
            <p:nvPr/>
          </p:nvSpPr>
          <p:spPr bwMode="auto">
            <a:xfrm>
              <a:off x="2367" y="108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5" name="Rectangle 171"/>
            <p:cNvSpPr>
              <a:spLocks noChangeArrowheads="1"/>
            </p:cNvSpPr>
            <p:nvPr/>
          </p:nvSpPr>
          <p:spPr bwMode="auto">
            <a:xfrm>
              <a:off x="2373" y="132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6" name="Rectangle 172"/>
            <p:cNvSpPr>
              <a:spLocks noChangeArrowheads="1"/>
            </p:cNvSpPr>
            <p:nvPr/>
          </p:nvSpPr>
          <p:spPr bwMode="auto">
            <a:xfrm>
              <a:off x="2151" y="1632"/>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7" name="Rectangle 173"/>
            <p:cNvSpPr>
              <a:spLocks noChangeArrowheads="1"/>
            </p:cNvSpPr>
            <p:nvPr/>
          </p:nvSpPr>
          <p:spPr bwMode="auto">
            <a:xfrm>
              <a:off x="2367" y="189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8" name="Rectangle 174"/>
            <p:cNvSpPr>
              <a:spLocks noChangeArrowheads="1"/>
            </p:cNvSpPr>
            <p:nvPr/>
          </p:nvSpPr>
          <p:spPr bwMode="auto">
            <a:xfrm>
              <a:off x="2367" y="225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9" name="Rectangle 175"/>
            <p:cNvSpPr>
              <a:spLocks noChangeArrowheads="1"/>
            </p:cNvSpPr>
            <p:nvPr/>
          </p:nvSpPr>
          <p:spPr bwMode="auto">
            <a:xfrm>
              <a:off x="1848" y="2490"/>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800" name="Rectangle 176"/>
            <p:cNvSpPr>
              <a:spLocks noChangeArrowheads="1"/>
            </p:cNvSpPr>
            <p:nvPr/>
          </p:nvSpPr>
          <p:spPr bwMode="auto">
            <a:xfrm>
              <a:off x="2367" y="2481"/>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grpSp>
      <p:grpSp>
        <p:nvGrpSpPr>
          <p:cNvPr id="8" name="Group 177"/>
          <p:cNvGrpSpPr>
            <a:grpSpLocks/>
          </p:cNvGrpSpPr>
          <p:nvPr/>
        </p:nvGrpSpPr>
        <p:grpSpPr bwMode="auto">
          <a:xfrm>
            <a:off x="4884738" y="1757363"/>
            <a:ext cx="4030662" cy="2281237"/>
            <a:chOff x="2925" y="1053"/>
            <a:chExt cx="2539" cy="1437"/>
          </a:xfrm>
        </p:grpSpPr>
        <p:graphicFrame>
          <p:nvGraphicFramePr>
            <p:cNvPr id="154802" name="Object 178"/>
            <p:cNvGraphicFramePr>
              <a:graphicFrameLocks noChangeAspect="1"/>
            </p:cNvGraphicFramePr>
            <p:nvPr/>
          </p:nvGraphicFramePr>
          <p:xfrm>
            <a:off x="3498" y="1053"/>
            <a:ext cx="1966" cy="1437"/>
          </p:xfrm>
          <a:graphic>
            <a:graphicData uri="http://schemas.openxmlformats.org/presentationml/2006/ole">
              <p:oleObj spid="_x0000_s45058" name="VISIO" r:id="rId4" imgW="7073900" imgH="4876800" progId="">
                <p:embed/>
              </p:oleObj>
            </a:graphicData>
          </a:graphic>
        </p:graphicFrame>
        <p:graphicFrame>
          <p:nvGraphicFramePr>
            <p:cNvPr id="154803" name="Object 179"/>
            <p:cNvGraphicFramePr>
              <a:graphicFrameLocks noChangeAspect="1"/>
            </p:cNvGraphicFramePr>
            <p:nvPr/>
          </p:nvGraphicFramePr>
          <p:xfrm>
            <a:off x="2925" y="1501"/>
            <a:ext cx="522" cy="285"/>
          </p:xfrm>
          <a:graphic>
            <a:graphicData uri="http://schemas.openxmlformats.org/presentationml/2006/ole">
              <p:oleObj spid="_x0000_s45059" name="VISIO" r:id="rId5" imgW="952500" imgH="495300" progId="">
                <p:embed/>
              </p:oleObj>
            </a:graphicData>
          </a:graphic>
        </p:graphicFrame>
      </p:grpSp>
      <p:sp>
        <p:nvSpPr>
          <p:cNvPr id="154804" name="Rectangle 180"/>
          <p:cNvSpPr>
            <a:spLocks noChangeArrowheads="1"/>
          </p:cNvSpPr>
          <p:nvPr/>
        </p:nvSpPr>
        <p:spPr bwMode="auto">
          <a:xfrm>
            <a:off x="228600" y="4724400"/>
            <a:ext cx="5257800" cy="3746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Model the Digital Controller Architecture</a:t>
            </a:r>
          </a:p>
        </p:txBody>
      </p:sp>
      <p:sp>
        <p:nvSpPr>
          <p:cNvPr id="154805" name="Rectangle 181"/>
          <p:cNvSpPr>
            <a:spLocks noChangeArrowheads="1"/>
          </p:cNvSpPr>
          <p:nvPr/>
        </p:nvSpPr>
        <p:spPr bwMode="auto">
          <a:xfrm>
            <a:off x="254000" y="5861050"/>
            <a:ext cx="8902700" cy="4381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Automation Enables “What-If” Consideration of System Designs</a:t>
            </a:r>
          </a:p>
          <a:p>
            <a:pPr>
              <a:lnSpc>
                <a:spcPct val="90000"/>
              </a:lnSpc>
              <a:buClrTx/>
              <a:buFont typeface="Arial" panose="020B0604020202020204" pitchFamily="34" charset="0"/>
              <a:buChar char="•"/>
            </a:pPr>
            <a:endParaRPr lang="en-US" altLang="en-US" sz="1700" b="0" dirty="0">
              <a:solidFill>
                <a:schemeClr val="tx1"/>
              </a:solidFill>
              <a:latin typeface="+mn-lt"/>
            </a:endParaRPr>
          </a:p>
        </p:txBody>
      </p:sp>
      <p:sp>
        <p:nvSpPr>
          <p:cNvPr id="154806" name="Rectangle 182"/>
          <p:cNvSpPr>
            <a:spLocks noChangeArrowheads="1"/>
          </p:cNvSpPr>
          <p:nvPr/>
        </p:nvSpPr>
        <p:spPr bwMode="auto">
          <a:xfrm>
            <a:off x="647700" y="5410200"/>
            <a:ext cx="8496300" cy="3492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80000"/>
              </a:lnSpc>
              <a:buFont typeface="Wingdings" panose="05000000000000000000" pitchFamily="2" charset="2"/>
              <a:buNone/>
            </a:pPr>
            <a:endParaRPr lang="en-US" altLang="en-US" sz="1800" dirty="0"/>
          </a:p>
        </p:txBody>
      </p:sp>
      <p:sp>
        <p:nvSpPr>
          <p:cNvPr id="154807" name="Rectangle 183"/>
          <p:cNvSpPr>
            <a:spLocks noChangeArrowheads="1"/>
          </p:cNvSpPr>
          <p:nvPr/>
        </p:nvSpPr>
        <p:spPr bwMode="auto">
          <a:xfrm>
            <a:off x="4677459" y="5087938"/>
            <a:ext cx="3929281" cy="35394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1700">
                <a:latin typeface="+mn-lt"/>
              </a:rPr>
              <a:t>and Digital Controller Architecture</a:t>
            </a:r>
          </a:p>
        </p:txBody>
      </p:sp>
      <p:sp>
        <p:nvSpPr>
          <p:cNvPr id="154808" name="Rectangle 184"/>
          <p:cNvSpPr>
            <a:spLocks noChangeArrowheads="1"/>
          </p:cNvSpPr>
          <p:nvPr/>
        </p:nvSpPr>
        <p:spPr bwMode="auto">
          <a:xfrm>
            <a:off x="254000" y="5467350"/>
            <a:ext cx="8902700" cy="4381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Integrates System and Safety Engineering About a Common Model</a:t>
            </a:r>
          </a:p>
        </p:txBody>
      </p:sp>
      <p:sp>
        <p:nvSpPr>
          <p:cNvPr id="154809" name="Rectangle 185"/>
          <p:cNvSpPr>
            <a:spLocks noChangeArrowheads="1"/>
          </p:cNvSpPr>
          <p:nvPr/>
        </p:nvSpPr>
        <p:spPr bwMode="auto">
          <a:xfrm>
            <a:off x="5054600" y="4724400"/>
            <a:ext cx="4089400" cy="3746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1700" b="0" dirty="0">
                <a:solidFill>
                  <a:schemeClr val="tx1"/>
                </a:solidFill>
                <a:latin typeface="+mn-lt"/>
              </a:rPr>
              <a:t>and the Physical System</a:t>
            </a:r>
          </a:p>
        </p:txBody>
      </p:sp>
      <p:sp>
        <p:nvSpPr>
          <p:cNvPr id="3" name="Rectangle 2"/>
          <p:cNvSpPr/>
          <p:nvPr/>
        </p:nvSpPr>
        <p:spPr>
          <a:xfrm>
            <a:off x="6019800" y="542926"/>
            <a:ext cx="2971800" cy="1089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Wheel Braking System</a:t>
            </a:r>
          </a:p>
          <a:p>
            <a:pPr algn="ctr"/>
            <a:r>
              <a:rPr lang="en-US" dirty="0" smtClean="0"/>
              <a:t>AIR6110</a:t>
            </a:r>
          </a:p>
          <a:p>
            <a:pPr algn="ctr"/>
            <a:r>
              <a:rPr lang="en-US" sz="1200" dirty="0"/>
              <a:t>CONTIGUOUS AIRCRAFT/SYSTEM DEVELOPMENT PROCESS </a:t>
            </a:r>
            <a:r>
              <a:rPr lang="en-US" sz="1200" dirty="0" smtClean="0"/>
              <a:t>EXAMPLE</a:t>
            </a:r>
            <a:endParaRPr lang="en-US" sz="1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4001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809"/>
                                        </p:tgtEl>
                                        <p:attrNameLst>
                                          <p:attrName>style.visibility</p:attrName>
                                        </p:attrNameLst>
                                      </p:cBhvr>
                                      <p:to>
                                        <p:strVal val="visible"/>
                                      </p:to>
                                    </p:set>
                                    <p:anim calcmode="lin" valueType="num">
                                      <p:cBhvr additive="base">
                                        <p:cTn id="11" dur="1000" fill="hold"/>
                                        <p:tgtEl>
                                          <p:spTgt spid="154809"/>
                                        </p:tgtEl>
                                        <p:attrNameLst>
                                          <p:attrName>ppt_x</p:attrName>
                                        </p:attrNameLst>
                                      </p:cBhvr>
                                      <p:tavLst>
                                        <p:tav tm="0">
                                          <p:val>
                                            <p:strVal val="1+#ppt_w/2"/>
                                          </p:val>
                                        </p:tav>
                                        <p:tav tm="100000">
                                          <p:val>
                                            <p:strVal val="#ppt_x"/>
                                          </p:val>
                                        </p:tav>
                                      </p:tavLst>
                                    </p:anim>
                                    <p:anim calcmode="lin" valueType="num">
                                      <p:cBhvr additive="base">
                                        <p:cTn id="12" dur="1000" fill="hold"/>
                                        <p:tgtEl>
                                          <p:spTgt spid="1548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4627">
                                            <p:txEl>
                                              <p:pRg st="0" end="0"/>
                                            </p:txEl>
                                          </p:spTgt>
                                        </p:tgtEl>
                                        <p:attrNameLst>
                                          <p:attrName>style.visibility</p:attrName>
                                        </p:attrNameLst>
                                      </p:cBhvr>
                                      <p:to>
                                        <p:strVal val="visible"/>
                                      </p:to>
                                    </p:set>
                                    <p:anim calcmode="lin" valueType="num">
                                      <p:cBhvr additive="base">
                                        <p:cTn id="21" dur="10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0-#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807"/>
                                        </p:tgtEl>
                                        <p:attrNameLst>
                                          <p:attrName>style.visibility</p:attrName>
                                        </p:attrNameLst>
                                      </p:cBhvr>
                                      <p:to>
                                        <p:strVal val="visible"/>
                                      </p:to>
                                    </p:set>
                                    <p:anim calcmode="lin" valueType="num">
                                      <p:cBhvr additive="base">
                                        <p:cTn id="31" dur="1000" fill="hold"/>
                                        <p:tgtEl>
                                          <p:spTgt spid="154807"/>
                                        </p:tgtEl>
                                        <p:attrNameLst>
                                          <p:attrName>ppt_x</p:attrName>
                                        </p:attrNameLst>
                                      </p:cBhvr>
                                      <p:tavLst>
                                        <p:tav tm="0">
                                          <p:val>
                                            <p:strVal val="1+#ppt_w/2"/>
                                          </p:val>
                                        </p:tav>
                                        <p:tav tm="100000">
                                          <p:val>
                                            <p:strVal val="#ppt_x"/>
                                          </p:val>
                                        </p:tav>
                                      </p:tavLst>
                                    </p:anim>
                                    <p:anim calcmode="lin" valueType="num">
                                      <p:cBhvr additive="base">
                                        <p:cTn id="32" dur="1000" fill="hold"/>
                                        <p:tgtEl>
                                          <p:spTgt spid="15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8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805" grpId="0"/>
      <p:bldP spid="154807" grpId="0"/>
      <p:bldP spid="154808" grpId="0"/>
      <p:bldP spid="154809"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838200"/>
            <a:ext cx="7772400" cy="503237"/>
          </a:xfrm>
        </p:spPr>
        <p:txBody>
          <a:bodyPr/>
          <a:lstStyle/>
          <a:p>
            <a:r>
              <a:rPr lang="en-US" altLang="en-US" sz="2400" dirty="0"/>
              <a:t>Creation of Nominal System Model</a:t>
            </a:r>
          </a:p>
        </p:txBody>
      </p:sp>
      <p:grpSp>
        <p:nvGrpSpPr>
          <p:cNvPr id="4" name="Group 228"/>
          <p:cNvGrpSpPr>
            <a:grpSpLocks/>
          </p:cNvGrpSpPr>
          <p:nvPr/>
        </p:nvGrpSpPr>
        <p:grpSpPr bwMode="auto">
          <a:xfrm>
            <a:off x="146051" y="1447800"/>
            <a:ext cx="3359150" cy="2819399"/>
            <a:chOff x="252" y="912"/>
            <a:chExt cx="2116" cy="1776"/>
          </a:xfrm>
        </p:grpSpPr>
        <p:grpSp>
          <p:nvGrpSpPr>
            <p:cNvPr id="5" name="Group 4"/>
            <p:cNvGrpSpPr>
              <a:grpSpLocks/>
            </p:cNvGrpSpPr>
            <p:nvPr/>
          </p:nvGrpSpPr>
          <p:grpSpPr bwMode="auto">
            <a:xfrm>
              <a:off x="432" y="1152"/>
              <a:ext cx="1005" cy="1536"/>
              <a:chOff x="175" y="1282"/>
              <a:chExt cx="1005" cy="1536"/>
            </a:xfrm>
          </p:grpSpPr>
          <p:sp>
            <p:nvSpPr>
              <p:cNvPr id="173061"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062"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063"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064"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065"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066"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067" name="Rectangle 11"/>
              <p:cNvSpPr>
                <a:spLocks noChangeArrowheads="1"/>
              </p:cNvSpPr>
              <p:nvPr/>
            </p:nvSpPr>
            <p:spPr bwMode="auto">
              <a:xfrm>
                <a:off x="257" y="1365"/>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A</a:t>
                </a:r>
                <a:endParaRPr lang="en-US" altLang="en-US"/>
              </a:p>
            </p:txBody>
          </p:sp>
          <p:sp>
            <p:nvSpPr>
              <p:cNvPr id="173068" name="Rectangle 12"/>
              <p:cNvSpPr>
                <a:spLocks noChangeArrowheads="1"/>
              </p:cNvSpPr>
              <p:nvPr/>
            </p:nvSpPr>
            <p:spPr bwMode="auto">
              <a:xfrm>
                <a:off x="291" y="1560"/>
                <a:ext cx="22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1</a:t>
                </a:r>
                <a:endParaRPr lang="en-US" altLang="en-US"/>
              </a:p>
            </p:txBody>
          </p:sp>
          <p:sp>
            <p:nvSpPr>
              <p:cNvPr id="173069" name="Rectangle 13"/>
              <p:cNvSpPr>
                <a:spLocks noChangeArrowheads="1"/>
              </p:cNvSpPr>
              <p:nvPr/>
            </p:nvSpPr>
            <p:spPr bwMode="auto">
              <a:xfrm>
                <a:off x="175" y="1876"/>
                <a:ext cx="33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Feed back </a:t>
                </a:r>
                <a:endParaRPr lang="en-US" altLang="en-US"/>
              </a:p>
            </p:txBody>
          </p:sp>
          <p:sp>
            <p:nvSpPr>
              <p:cNvPr id="173070" name="Rectangle 14"/>
              <p:cNvSpPr>
                <a:spLocks noChangeArrowheads="1"/>
              </p:cNvSpPr>
              <p:nvPr/>
            </p:nvSpPr>
            <p:spPr bwMode="auto">
              <a:xfrm>
                <a:off x="312" y="1770"/>
                <a:ext cx="1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a:t>
                </a:r>
                <a:endParaRPr lang="en-US" altLang="en-US"/>
              </a:p>
            </p:txBody>
          </p:sp>
          <p:sp>
            <p:nvSpPr>
              <p:cNvPr id="173071"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072" name="Rectangle 16"/>
              <p:cNvSpPr>
                <a:spLocks noChangeArrowheads="1"/>
              </p:cNvSpPr>
              <p:nvPr/>
            </p:nvSpPr>
            <p:spPr bwMode="auto">
              <a:xfrm>
                <a:off x="642" y="2460"/>
                <a:ext cx="44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Fault Tolerant </a:t>
                </a:r>
                <a:endParaRPr lang="en-US" altLang="en-US"/>
              </a:p>
            </p:txBody>
          </p:sp>
          <p:sp>
            <p:nvSpPr>
              <p:cNvPr id="173073" name="Rectangle 17"/>
              <p:cNvSpPr>
                <a:spLocks noChangeArrowheads="1"/>
              </p:cNvSpPr>
              <p:nvPr/>
            </p:nvSpPr>
            <p:spPr bwMode="auto">
              <a:xfrm>
                <a:off x="657" y="2628"/>
                <a:ext cx="38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Control Unit </a:t>
                </a:r>
                <a:endParaRPr lang="en-US" altLang="en-US"/>
              </a:p>
            </p:txBody>
          </p:sp>
          <p:sp>
            <p:nvSpPr>
              <p:cNvPr id="173074" name="Rectangle 18"/>
              <p:cNvSpPr>
                <a:spLocks noChangeArrowheads="1"/>
              </p:cNvSpPr>
              <p:nvPr/>
            </p:nvSpPr>
            <p:spPr bwMode="auto">
              <a:xfrm>
                <a:off x="729" y="2741"/>
                <a:ext cx="25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BSCU )</a:t>
                </a:r>
                <a:endParaRPr lang="en-US" altLang="en-US"/>
              </a:p>
            </p:txBody>
          </p:sp>
          <p:sp>
            <p:nvSpPr>
              <p:cNvPr id="173075" name="Rectangle 19"/>
              <p:cNvSpPr>
                <a:spLocks noChangeArrowheads="1"/>
              </p:cNvSpPr>
              <p:nvPr/>
            </p:nvSpPr>
            <p:spPr bwMode="auto">
              <a:xfrm>
                <a:off x="625" y="2542"/>
                <a:ext cx="504"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System </a:t>
                </a:r>
                <a:endParaRPr lang="en-US" altLang="en-US"/>
              </a:p>
            </p:txBody>
          </p:sp>
          <p:sp>
            <p:nvSpPr>
              <p:cNvPr id="173076"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077" name="Rectangle 21"/>
              <p:cNvSpPr>
                <a:spLocks noChangeArrowheads="1"/>
              </p:cNvSpPr>
              <p:nvPr/>
            </p:nvSpPr>
            <p:spPr bwMode="auto">
              <a:xfrm>
                <a:off x="741" y="1492"/>
                <a:ext cx="256" cy="17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A</a:t>
                </a:r>
                <a:endParaRPr lang="en-US" altLang="en-US" sz="900"/>
              </a:p>
            </p:txBody>
          </p:sp>
          <p:sp>
            <p:nvSpPr>
              <p:cNvPr id="173078"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079"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080" name="Rectangle 24"/>
              <p:cNvSpPr>
                <a:spLocks noChangeArrowheads="1"/>
              </p:cNvSpPr>
              <p:nvPr/>
            </p:nvSpPr>
            <p:spPr bwMode="auto">
              <a:xfrm>
                <a:off x="252" y="2174"/>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B</a:t>
                </a:r>
                <a:endParaRPr lang="en-US" altLang="en-US"/>
              </a:p>
            </p:txBody>
          </p:sp>
          <p:sp>
            <p:nvSpPr>
              <p:cNvPr id="173081"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82"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083"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084"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085" name="Rectangle 29"/>
              <p:cNvSpPr>
                <a:spLocks noChangeArrowheads="1"/>
              </p:cNvSpPr>
              <p:nvPr/>
            </p:nvSpPr>
            <p:spPr bwMode="auto">
              <a:xfrm>
                <a:off x="294" y="2037"/>
                <a:ext cx="22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2</a:t>
                </a:r>
                <a:endParaRPr lang="en-US" altLang="en-US"/>
              </a:p>
            </p:txBody>
          </p:sp>
          <p:sp>
            <p:nvSpPr>
              <p:cNvPr id="173086"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87"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88"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89"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0"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1"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2"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3"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4"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5"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6"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7" name="Rectangle 41"/>
              <p:cNvSpPr>
                <a:spLocks noChangeArrowheads="1"/>
              </p:cNvSpPr>
              <p:nvPr/>
            </p:nvSpPr>
            <p:spPr bwMode="auto">
              <a:xfrm>
                <a:off x="729" y="2032"/>
                <a:ext cx="256" cy="17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B</a:t>
                </a:r>
                <a:endParaRPr lang="en-US" altLang="en-US" sz="900"/>
              </a:p>
            </p:txBody>
          </p:sp>
          <p:sp>
            <p:nvSpPr>
              <p:cNvPr id="173098"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099"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0"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1"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2"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3"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4"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5"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6"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7"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8"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109"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sp>
          <p:nvSpPr>
            <p:cNvPr id="173110" name="Rectangle 54"/>
            <p:cNvSpPr>
              <a:spLocks noChangeArrowheads="1"/>
            </p:cNvSpPr>
            <p:nvPr/>
          </p:nvSpPr>
          <p:spPr bwMode="auto">
            <a:xfrm>
              <a:off x="252" y="912"/>
              <a:ext cx="2116" cy="21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a:t>
              </a:r>
            </a:p>
          </p:txBody>
        </p:sp>
      </p:grpSp>
      <p:grpSp>
        <p:nvGrpSpPr>
          <p:cNvPr id="6" name="Group 233"/>
          <p:cNvGrpSpPr>
            <a:grpSpLocks/>
          </p:cNvGrpSpPr>
          <p:nvPr/>
        </p:nvGrpSpPr>
        <p:grpSpPr bwMode="auto">
          <a:xfrm>
            <a:off x="5994400" y="1400175"/>
            <a:ext cx="2590800" cy="2105025"/>
            <a:chOff x="3936" y="768"/>
            <a:chExt cx="1632" cy="1326"/>
          </a:xfrm>
        </p:grpSpPr>
        <p:pic>
          <p:nvPicPr>
            <p:cNvPr id="173116" name="Picture 60" descr="MCj02220750000[1]"/>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24" y="1152"/>
              <a:ext cx="1138" cy="942"/>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173117" name="Text Box 61"/>
            <p:cNvSpPr txBox="1">
              <a:spLocks noChangeArrowheads="1"/>
            </p:cNvSpPr>
            <p:nvPr/>
          </p:nvSpPr>
          <p:spPr bwMode="auto">
            <a:xfrm>
              <a:off x="3936" y="768"/>
              <a:ext cx="1632" cy="21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76200">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buClr>
                  <a:srgbClr val="FFD300"/>
                </a:buClr>
                <a:buSzPct val="59000"/>
                <a:buFont typeface="Monotype Sorts" pitchFamily="2" charset="2"/>
                <a:buNone/>
              </a:pPr>
              <a:r>
                <a:rPr lang="en-US" altLang="en-US" sz="1600" b="1" dirty="0"/>
                <a:t>Library of</a:t>
              </a:r>
              <a:r>
                <a:rPr lang="en-US" altLang="en-US" sz="1600" b="1" dirty="0" smtClean="0"/>
                <a:t> Faults</a:t>
              </a:r>
              <a:endParaRPr lang="en-US" altLang="en-US" sz="1600" b="1" dirty="0"/>
            </a:p>
          </p:txBody>
        </p:sp>
      </p:grpSp>
      <p:grpSp>
        <p:nvGrpSpPr>
          <p:cNvPr id="7" name="Group 232"/>
          <p:cNvGrpSpPr>
            <a:grpSpLocks/>
          </p:cNvGrpSpPr>
          <p:nvPr/>
        </p:nvGrpSpPr>
        <p:grpSpPr bwMode="auto">
          <a:xfrm>
            <a:off x="2108200" y="2743200"/>
            <a:ext cx="4267200" cy="3732213"/>
            <a:chOff x="1488" y="1728"/>
            <a:chExt cx="2688" cy="2351"/>
          </a:xfrm>
        </p:grpSpPr>
        <p:sp>
          <p:nvSpPr>
            <p:cNvPr id="173114" name="AutoShape 58"/>
            <p:cNvSpPr>
              <a:spLocks noChangeArrowheads="1"/>
            </p:cNvSpPr>
            <p:nvPr/>
          </p:nvSpPr>
          <p:spPr bwMode="auto">
            <a:xfrm rot="2700000">
              <a:off x="1584" y="1872"/>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73118" name="AutoShape 62"/>
            <p:cNvSpPr>
              <a:spLocks noChangeArrowheads="1"/>
            </p:cNvSpPr>
            <p:nvPr/>
          </p:nvSpPr>
          <p:spPr bwMode="auto">
            <a:xfrm rot="8100000">
              <a:off x="3696" y="1920"/>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8" name="Group 68"/>
            <p:cNvGrpSpPr>
              <a:grpSpLocks/>
            </p:cNvGrpSpPr>
            <p:nvPr/>
          </p:nvGrpSpPr>
          <p:grpSpPr bwMode="auto">
            <a:xfrm>
              <a:off x="1488" y="1920"/>
              <a:ext cx="2484" cy="1779"/>
              <a:chOff x="519" y="1197"/>
              <a:chExt cx="2926" cy="2019"/>
            </a:xfrm>
          </p:grpSpPr>
          <p:grpSp>
            <p:nvGrpSpPr>
              <p:cNvPr id="9" name="Group 69"/>
              <p:cNvGrpSpPr>
                <a:grpSpLocks/>
              </p:cNvGrpSpPr>
              <p:nvPr/>
            </p:nvGrpSpPr>
            <p:grpSpPr bwMode="auto">
              <a:xfrm>
                <a:off x="1555" y="1197"/>
                <a:ext cx="1890" cy="2019"/>
                <a:chOff x="1176" y="890"/>
                <a:chExt cx="1890" cy="2019"/>
              </a:xfrm>
            </p:grpSpPr>
            <p:sp>
              <p:nvSpPr>
                <p:cNvPr id="173126" name="Rectangle 70"/>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27" name="Rectangle 71"/>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28" name="Line 72"/>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29" name="Freeform 73"/>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130" name="Freeform 74"/>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131" name="Rectangle 75"/>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32" name="Rectangle 76"/>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33" name="Freeform 77"/>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a:p>
              </p:txBody>
            </p:sp>
            <p:sp>
              <p:nvSpPr>
                <p:cNvPr id="173134" name="Freeform 78"/>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35" name="Rectangle 79"/>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36" name="Rectangle 80"/>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37" name="Freeform 81"/>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a:p>
              </p:txBody>
            </p:sp>
            <p:sp>
              <p:nvSpPr>
                <p:cNvPr id="173138" name="Freeform 82"/>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39" name="Rectangle 83"/>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40" name="Rectangle 84"/>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41" name="Freeform 85"/>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a:p>
              </p:txBody>
            </p:sp>
            <p:sp>
              <p:nvSpPr>
                <p:cNvPr id="173142" name="Freeform 86"/>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43" name="Rectangle 87"/>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44" name="Rectangle 88"/>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45" name="Rectangle 89"/>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46" name="Rectangle 90"/>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47" name="Rectangle 91"/>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48" name="Rectangle 92"/>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49" name="Rectangle 93"/>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50" name="Rectangle 94"/>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51" name="Rectangle 95"/>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52" name="Rectangle 96"/>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53" name="Rectangle 97"/>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54" name="Rectangle 98"/>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55" name="Freeform 99"/>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56" name="Freeform 100"/>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157" name="Line 101"/>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58" name="Line 102"/>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59" name="Line 103"/>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60" name="Line 104"/>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61" name="Line 105"/>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62" name="Line 106"/>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63" name="Line 107"/>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64" name="Freeform 108"/>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65" name="Freeform 109"/>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66" name="Line 110"/>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67" name="Freeform 111"/>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a:p>
              </p:txBody>
            </p:sp>
            <p:sp>
              <p:nvSpPr>
                <p:cNvPr id="173168" name="Freeform 112"/>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69" name="Rectangle 113"/>
                <p:cNvSpPr>
                  <a:spLocks noChangeArrowheads="1"/>
                </p:cNvSpPr>
                <p:nvPr/>
              </p:nvSpPr>
              <p:spPr bwMode="auto">
                <a:xfrm>
                  <a:off x="2725" y="2659"/>
                  <a:ext cx="207"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 </a:t>
                  </a:r>
                  <a:endParaRPr lang="en-US" altLang="en-US"/>
                </a:p>
              </p:txBody>
            </p:sp>
            <p:sp>
              <p:nvSpPr>
                <p:cNvPr id="173170" name="Rectangle 114"/>
                <p:cNvSpPr>
                  <a:spLocks noChangeArrowheads="1"/>
                </p:cNvSpPr>
                <p:nvPr/>
              </p:nvSpPr>
              <p:spPr bwMode="auto">
                <a:xfrm>
                  <a:off x="2711" y="2736"/>
                  <a:ext cx="218"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Model</a:t>
                  </a:r>
                  <a:endParaRPr lang="en-US" altLang="en-US"/>
                </a:p>
              </p:txBody>
            </p:sp>
            <p:sp>
              <p:nvSpPr>
                <p:cNvPr id="173171" name="Line 115"/>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72" name="Line 116"/>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73" name="Rectangle 117"/>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174" name="Rectangle 118"/>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75" name="Freeform 119"/>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176" name="Line 120"/>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77" name="Freeform 121"/>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178" name="Line 122"/>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79" name="Freeform 123"/>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180" name="Line 124"/>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181" name="Freeform 125"/>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182" name="Rectangle 126"/>
                <p:cNvSpPr>
                  <a:spLocks noChangeArrowheads="1"/>
                </p:cNvSpPr>
                <p:nvPr/>
              </p:nvSpPr>
              <p:spPr bwMode="auto">
                <a:xfrm>
                  <a:off x="1448" y="2197"/>
                  <a:ext cx="328"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AntiSkid </a:t>
                  </a:r>
                  <a:endParaRPr lang="en-US" altLang="en-US"/>
                </a:p>
              </p:txBody>
            </p:sp>
            <p:sp>
              <p:nvSpPr>
                <p:cNvPr id="173183" name="Rectangle 127"/>
                <p:cNvSpPr>
                  <a:spLocks noChangeArrowheads="1"/>
                </p:cNvSpPr>
                <p:nvPr/>
              </p:nvSpPr>
              <p:spPr bwMode="auto">
                <a:xfrm>
                  <a:off x="1420" y="2273"/>
                  <a:ext cx="369"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Command</a:t>
                  </a:r>
                  <a:endParaRPr lang="en-US" altLang="en-US"/>
                </a:p>
              </p:txBody>
            </p:sp>
            <p:sp>
              <p:nvSpPr>
                <p:cNvPr id="173184" name="Rectangle 128"/>
                <p:cNvSpPr>
                  <a:spLocks noChangeArrowheads="1"/>
                </p:cNvSpPr>
                <p:nvPr/>
              </p:nvSpPr>
              <p:spPr bwMode="auto">
                <a:xfrm>
                  <a:off x="1433" y="2410"/>
                  <a:ext cx="303"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a:t>
                  </a:r>
                  <a:endParaRPr lang="en-US" altLang="en-US"/>
                </a:p>
              </p:txBody>
            </p:sp>
            <p:sp>
              <p:nvSpPr>
                <p:cNvPr id="173185" name="Rectangle 129"/>
                <p:cNvSpPr>
                  <a:spLocks noChangeArrowheads="1"/>
                </p:cNvSpPr>
                <p:nvPr/>
              </p:nvSpPr>
              <p:spPr bwMode="auto">
                <a:xfrm>
                  <a:off x="1684" y="2410"/>
                  <a:ext cx="65"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a:t>
                  </a:r>
                  <a:endParaRPr lang="en-US" altLang="en-US"/>
                </a:p>
              </p:txBody>
            </p:sp>
            <p:sp>
              <p:nvSpPr>
                <p:cNvPr id="173186" name="Rectangle 130"/>
                <p:cNvSpPr>
                  <a:spLocks noChangeArrowheads="1"/>
                </p:cNvSpPr>
                <p:nvPr/>
              </p:nvSpPr>
              <p:spPr bwMode="auto">
                <a:xfrm>
                  <a:off x="1448" y="2488"/>
                  <a:ext cx="328"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AntiSkid </a:t>
                  </a:r>
                  <a:endParaRPr lang="en-US" altLang="en-US"/>
                </a:p>
              </p:txBody>
            </p:sp>
            <p:sp>
              <p:nvSpPr>
                <p:cNvPr id="173187" name="Rectangle 131"/>
                <p:cNvSpPr>
                  <a:spLocks noChangeArrowheads="1"/>
                </p:cNvSpPr>
                <p:nvPr/>
              </p:nvSpPr>
              <p:spPr bwMode="auto">
                <a:xfrm>
                  <a:off x="1420" y="2565"/>
                  <a:ext cx="369"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Command</a:t>
                  </a:r>
                  <a:endParaRPr lang="en-US" altLang="en-US"/>
                </a:p>
              </p:txBody>
            </p:sp>
            <p:sp>
              <p:nvSpPr>
                <p:cNvPr id="173188" name="Rectangle 132"/>
                <p:cNvSpPr>
                  <a:spLocks noChangeArrowheads="1"/>
                </p:cNvSpPr>
                <p:nvPr/>
              </p:nvSpPr>
              <p:spPr bwMode="auto">
                <a:xfrm>
                  <a:off x="1679" y="890"/>
                  <a:ext cx="450"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Green Pump</a:t>
                  </a:r>
                  <a:endParaRPr lang="en-US" altLang="en-US"/>
                </a:p>
              </p:txBody>
            </p:sp>
            <p:sp>
              <p:nvSpPr>
                <p:cNvPr id="173189" name="Rectangle 133"/>
                <p:cNvSpPr>
                  <a:spLocks noChangeArrowheads="1"/>
                </p:cNvSpPr>
                <p:nvPr/>
              </p:nvSpPr>
              <p:spPr bwMode="auto">
                <a:xfrm>
                  <a:off x="2222" y="890"/>
                  <a:ext cx="395"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Blue Pump</a:t>
                  </a:r>
                  <a:endParaRPr lang="en-US" altLang="en-US"/>
                </a:p>
              </p:txBody>
            </p:sp>
            <p:sp>
              <p:nvSpPr>
                <p:cNvPr id="173190" name="Rectangle 134"/>
                <p:cNvSpPr>
                  <a:spLocks noChangeArrowheads="1"/>
                </p:cNvSpPr>
                <p:nvPr/>
              </p:nvSpPr>
              <p:spPr bwMode="auto">
                <a:xfrm>
                  <a:off x="2125" y="1184"/>
                  <a:ext cx="531"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Isolation Valve</a:t>
                  </a:r>
                  <a:endParaRPr lang="en-US" altLang="en-US"/>
                </a:p>
              </p:txBody>
            </p:sp>
            <p:sp>
              <p:nvSpPr>
                <p:cNvPr id="173191" name="Rectangle 135"/>
                <p:cNvSpPr>
                  <a:spLocks noChangeArrowheads="1"/>
                </p:cNvSpPr>
                <p:nvPr/>
              </p:nvSpPr>
              <p:spPr bwMode="auto">
                <a:xfrm>
                  <a:off x="1621" y="1184"/>
                  <a:ext cx="532"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Isolation Valve</a:t>
                  </a:r>
                  <a:endParaRPr lang="en-US" altLang="en-US"/>
                </a:p>
              </p:txBody>
            </p:sp>
            <p:sp>
              <p:nvSpPr>
                <p:cNvPr id="173192" name="Rectangle 136"/>
                <p:cNvSpPr>
                  <a:spLocks noChangeArrowheads="1"/>
                </p:cNvSpPr>
                <p:nvPr/>
              </p:nvSpPr>
              <p:spPr bwMode="auto">
                <a:xfrm>
                  <a:off x="1423" y="1654"/>
                  <a:ext cx="189"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Shut </a:t>
                  </a:r>
                  <a:endParaRPr lang="en-US" altLang="en-US"/>
                </a:p>
              </p:txBody>
            </p:sp>
            <p:sp>
              <p:nvSpPr>
                <p:cNvPr id="173193" name="Rectangle 137"/>
                <p:cNvSpPr>
                  <a:spLocks noChangeArrowheads="1"/>
                </p:cNvSpPr>
                <p:nvPr/>
              </p:nvSpPr>
              <p:spPr bwMode="auto">
                <a:xfrm>
                  <a:off x="1383" y="1731"/>
                  <a:ext cx="282"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Normal </a:t>
                  </a:r>
                  <a:endParaRPr lang="en-US" altLang="en-US"/>
                </a:p>
              </p:txBody>
            </p:sp>
            <p:sp>
              <p:nvSpPr>
                <p:cNvPr id="173194" name="Rectangle 138"/>
                <p:cNvSpPr>
                  <a:spLocks noChangeArrowheads="1"/>
                </p:cNvSpPr>
                <p:nvPr/>
              </p:nvSpPr>
              <p:spPr bwMode="auto">
                <a:xfrm>
                  <a:off x="1380" y="1808"/>
                  <a:ext cx="270"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System</a:t>
                  </a:r>
                  <a:endParaRPr lang="en-US" altLang="en-US"/>
                </a:p>
              </p:txBody>
            </p:sp>
            <p:sp>
              <p:nvSpPr>
                <p:cNvPr id="173195" name="Rectangle 139"/>
                <p:cNvSpPr>
                  <a:spLocks noChangeArrowheads="1"/>
                </p:cNvSpPr>
                <p:nvPr/>
              </p:nvSpPr>
              <p:spPr bwMode="auto">
                <a:xfrm>
                  <a:off x="1804" y="1758"/>
                  <a:ext cx="47" cy="7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N</a:t>
                  </a:r>
                  <a:endParaRPr lang="en-US" altLang="en-US"/>
                </a:p>
              </p:txBody>
            </p:sp>
            <p:sp>
              <p:nvSpPr>
                <p:cNvPr id="173196" name="Rectangle 140"/>
                <p:cNvSpPr>
                  <a:spLocks noChangeArrowheads="1"/>
                </p:cNvSpPr>
                <p:nvPr/>
              </p:nvSpPr>
              <p:spPr bwMode="auto">
                <a:xfrm>
                  <a:off x="1803" y="1825"/>
                  <a:ext cx="52" cy="7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O</a:t>
                  </a:r>
                  <a:endParaRPr lang="en-US" altLang="en-US"/>
                </a:p>
              </p:txBody>
            </p:sp>
            <p:sp>
              <p:nvSpPr>
                <p:cNvPr id="173197" name="Rectangle 141"/>
                <p:cNvSpPr>
                  <a:spLocks noChangeArrowheads="1"/>
                </p:cNvSpPr>
                <p:nvPr/>
              </p:nvSpPr>
              <p:spPr bwMode="auto">
                <a:xfrm>
                  <a:off x="1804" y="1891"/>
                  <a:ext cx="47" cy="7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R</a:t>
                  </a:r>
                  <a:endParaRPr lang="en-US" altLang="en-US"/>
                </a:p>
              </p:txBody>
            </p:sp>
            <p:sp>
              <p:nvSpPr>
                <p:cNvPr id="173198" name="Rectangle 142"/>
                <p:cNvSpPr>
                  <a:spLocks noChangeArrowheads="1"/>
                </p:cNvSpPr>
                <p:nvPr/>
              </p:nvSpPr>
              <p:spPr bwMode="auto">
                <a:xfrm>
                  <a:off x="1803" y="1961"/>
                  <a:ext cx="55" cy="7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M</a:t>
                  </a:r>
                  <a:endParaRPr lang="en-US" altLang="en-US"/>
                </a:p>
              </p:txBody>
            </p:sp>
            <p:sp>
              <p:nvSpPr>
                <p:cNvPr id="173199" name="Rectangle 143"/>
                <p:cNvSpPr>
                  <a:spLocks noChangeArrowheads="1"/>
                </p:cNvSpPr>
                <p:nvPr/>
              </p:nvSpPr>
              <p:spPr bwMode="auto">
                <a:xfrm>
                  <a:off x="1804" y="2028"/>
                  <a:ext cx="47" cy="7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A</a:t>
                  </a:r>
                  <a:endParaRPr lang="en-US" altLang="en-US"/>
                </a:p>
              </p:txBody>
            </p:sp>
            <p:sp>
              <p:nvSpPr>
                <p:cNvPr id="173200" name="Rectangle 144"/>
                <p:cNvSpPr>
                  <a:spLocks noChangeArrowheads="1"/>
                </p:cNvSpPr>
                <p:nvPr/>
              </p:nvSpPr>
              <p:spPr bwMode="auto">
                <a:xfrm>
                  <a:off x="1804" y="2095"/>
                  <a:ext cx="40" cy="7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L</a:t>
                  </a:r>
                  <a:endParaRPr lang="en-US" altLang="en-US"/>
                </a:p>
              </p:txBody>
            </p:sp>
            <p:sp>
              <p:nvSpPr>
                <p:cNvPr id="173201" name="Rectangle 145"/>
                <p:cNvSpPr>
                  <a:spLocks noChangeArrowheads="1"/>
                </p:cNvSpPr>
                <p:nvPr/>
              </p:nvSpPr>
              <p:spPr bwMode="auto">
                <a:xfrm>
                  <a:off x="2241" y="1731"/>
                  <a:ext cx="54"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A</a:t>
                  </a:r>
                  <a:endParaRPr lang="en-US" altLang="en-US"/>
                </a:p>
              </p:txBody>
            </p:sp>
            <p:sp>
              <p:nvSpPr>
                <p:cNvPr id="173202" name="Rectangle 146"/>
                <p:cNvSpPr>
                  <a:spLocks noChangeArrowheads="1"/>
                </p:cNvSpPr>
                <p:nvPr/>
              </p:nvSpPr>
              <p:spPr bwMode="auto">
                <a:xfrm>
                  <a:off x="2242" y="1812"/>
                  <a:ext cx="46"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L</a:t>
                  </a:r>
                  <a:endParaRPr lang="en-US" altLang="en-US"/>
                </a:p>
              </p:txBody>
            </p:sp>
            <p:sp>
              <p:nvSpPr>
                <p:cNvPr id="173203" name="Rectangle 147"/>
                <p:cNvSpPr>
                  <a:spLocks noChangeArrowheads="1"/>
                </p:cNvSpPr>
                <p:nvPr/>
              </p:nvSpPr>
              <p:spPr bwMode="auto">
                <a:xfrm>
                  <a:off x="2242" y="1888"/>
                  <a:ext cx="46"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T</a:t>
                  </a:r>
                  <a:endParaRPr lang="en-US" altLang="en-US"/>
                </a:p>
              </p:txBody>
            </p:sp>
            <p:sp>
              <p:nvSpPr>
                <p:cNvPr id="173204" name="Rectangle 148"/>
                <p:cNvSpPr>
                  <a:spLocks noChangeArrowheads="1"/>
                </p:cNvSpPr>
                <p:nvPr/>
              </p:nvSpPr>
              <p:spPr bwMode="auto">
                <a:xfrm>
                  <a:off x="2241" y="1965"/>
                  <a:ext cx="51"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E</a:t>
                  </a:r>
                  <a:endParaRPr lang="en-US" altLang="en-US"/>
                </a:p>
              </p:txBody>
            </p:sp>
            <p:sp>
              <p:nvSpPr>
                <p:cNvPr id="173205" name="Rectangle 149"/>
                <p:cNvSpPr>
                  <a:spLocks noChangeArrowheads="1"/>
                </p:cNvSpPr>
                <p:nvPr/>
              </p:nvSpPr>
              <p:spPr bwMode="auto">
                <a:xfrm>
                  <a:off x="2241" y="2046"/>
                  <a:ext cx="54"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R</a:t>
                  </a:r>
                  <a:endParaRPr lang="en-US" altLang="en-US"/>
                </a:p>
              </p:txBody>
            </p:sp>
            <p:sp>
              <p:nvSpPr>
                <p:cNvPr id="173206" name="Rectangle 150"/>
                <p:cNvSpPr>
                  <a:spLocks noChangeArrowheads="1"/>
                </p:cNvSpPr>
                <p:nvPr/>
              </p:nvSpPr>
              <p:spPr bwMode="auto">
                <a:xfrm>
                  <a:off x="2241" y="2123"/>
                  <a:ext cx="54"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N</a:t>
                  </a:r>
                  <a:endParaRPr lang="en-US" altLang="en-US"/>
                </a:p>
              </p:txBody>
            </p:sp>
            <p:sp>
              <p:nvSpPr>
                <p:cNvPr id="173207" name="Rectangle 151"/>
                <p:cNvSpPr>
                  <a:spLocks noChangeArrowheads="1"/>
                </p:cNvSpPr>
                <p:nvPr/>
              </p:nvSpPr>
              <p:spPr bwMode="auto">
                <a:xfrm>
                  <a:off x="2241" y="2204"/>
                  <a:ext cx="54"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A</a:t>
                  </a:r>
                  <a:endParaRPr lang="en-US" altLang="en-US"/>
                </a:p>
              </p:txBody>
            </p:sp>
            <p:sp>
              <p:nvSpPr>
                <p:cNvPr id="173208" name="Rectangle 152"/>
                <p:cNvSpPr>
                  <a:spLocks noChangeArrowheads="1"/>
                </p:cNvSpPr>
                <p:nvPr/>
              </p:nvSpPr>
              <p:spPr bwMode="auto">
                <a:xfrm>
                  <a:off x="2242" y="2281"/>
                  <a:ext cx="46"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T</a:t>
                  </a:r>
                  <a:endParaRPr lang="en-US" altLang="en-US"/>
                </a:p>
              </p:txBody>
            </p:sp>
            <p:sp>
              <p:nvSpPr>
                <p:cNvPr id="173209" name="Rectangle 153"/>
                <p:cNvSpPr>
                  <a:spLocks noChangeArrowheads="1"/>
                </p:cNvSpPr>
                <p:nvPr/>
              </p:nvSpPr>
              <p:spPr bwMode="auto">
                <a:xfrm>
                  <a:off x="2241" y="2357"/>
                  <a:ext cx="51"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E</a:t>
                  </a:r>
                  <a:endParaRPr lang="en-US" altLang="en-US"/>
                </a:p>
              </p:txBody>
            </p:sp>
            <p:sp>
              <p:nvSpPr>
                <p:cNvPr id="173210" name="Rectangle 154"/>
                <p:cNvSpPr>
                  <a:spLocks noChangeArrowheads="1"/>
                </p:cNvSpPr>
                <p:nvPr/>
              </p:nvSpPr>
              <p:spPr bwMode="auto">
                <a:xfrm>
                  <a:off x="2583" y="2007"/>
                  <a:ext cx="483"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Accumulator </a:t>
                  </a:r>
                  <a:endParaRPr lang="en-US" altLang="en-US"/>
                </a:p>
              </p:txBody>
            </p:sp>
            <p:sp>
              <p:nvSpPr>
                <p:cNvPr id="173211" name="Rectangle 155"/>
                <p:cNvSpPr>
                  <a:spLocks noChangeArrowheads="1"/>
                </p:cNvSpPr>
                <p:nvPr/>
              </p:nvSpPr>
              <p:spPr bwMode="auto">
                <a:xfrm>
                  <a:off x="2697" y="2085"/>
                  <a:ext cx="209"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Pump</a:t>
                  </a:r>
                  <a:endParaRPr lang="en-US" altLang="en-US"/>
                </a:p>
              </p:txBody>
            </p:sp>
            <p:sp>
              <p:nvSpPr>
                <p:cNvPr id="173212" name="Rectangle 156"/>
                <p:cNvSpPr>
                  <a:spLocks noChangeArrowheads="1"/>
                </p:cNvSpPr>
                <p:nvPr/>
              </p:nvSpPr>
              <p:spPr bwMode="auto">
                <a:xfrm>
                  <a:off x="1937" y="2428"/>
                  <a:ext cx="223"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Meter </a:t>
                  </a:r>
                  <a:endParaRPr lang="en-US" altLang="en-US"/>
                </a:p>
              </p:txBody>
            </p:sp>
            <p:sp>
              <p:nvSpPr>
                <p:cNvPr id="173213" name="Rectangle 157"/>
                <p:cNvSpPr>
                  <a:spLocks noChangeArrowheads="1"/>
                </p:cNvSpPr>
                <p:nvPr/>
              </p:nvSpPr>
              <p:spPr bwMode="auto">
                <a:xfrm>
                  <a:off x="1941" y="2505"/>
                  <a:ext cx="199"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Valve</a:t>
                  </a:r>
                  <a:endParaRPr lang="en-US" altLang="en-US"/>
                </a:p>
              </p:txBody>
            </p:sp>
            <p:sp>
              <p:nvSpPr>
                <p:cNvPr id="173214" name="Rectangle 158"/>
                <p:cNvSpPr>
                  <a:spLocks noChangeArrowheads="1"/>
                </p:cNvSpPr>
                <p:nvPr/>
              </p:nvSpPr>
              <p:spPr bwMode="auto">
                <a:xfrm>
                  <a:off x="2308" y="2463"/>
                  <a:ext cx="132" cy="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Meter </a:t>
                  </a:r>
                  <a:endParaRPr lang="en-US" altLang="en-US"/>
                </a:p>
              </p:txBody>
            </p:sp>
            <p:sp>
              <p:nvSpPr>
                <p:cNvPr id="173215" name="Rectangle 159"/>
                <p:cNvSpPr>
                  <a:spLocks noChangeArrowheads="1"/>
                </p:cNvSpPr>
                <p:nvPr/>
              </p:nvSpPr>
              <p:spPr bwMode="auto">
                <a:xfrm>
                  <a:off x="2308" y="2510"/>
                  <a:ext cx="118" cy="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Valve</a:t>
                  </a:r>
                  <a:endParaRPr lang="en-US" altLang="en-US"/>
                </a:p>
              </p:txBody>
            </p:sp>
            <p:sp>
              <p:nvSpPr>
                <p:cNvPr id="173216" name="Rectangle 160"/>
                <p:cNvSpPr>
                  <a:spLocks noChangeArrowheads="1"/>
                </p:cNvSpPr>
                <p:nvPr/>
              </p:nvSpPr>
              <p:spPr bwMode="auto">
                <a:xfrm>
                  <a:off x="2308" y="2211"/>
                  <a:ext cx="132" cy="5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Meter </a:t>
                  </a:r>
                  <a:endParaRPr lang="en-US" altLang="en-US"/>
                </a:p>
              </p:txBody>
            </p:sp>
            <p:sp>
              <p:nvSpPr>
                <p:cNvPr id="173217" name="Rectangle 161"/>
                <p:cNvSpPr>
                  <a:spLocks noChangeArrowheads="1"/>
                </p:cNvSpPr>
                <p:nvPr/>
              </p:nvSpPr>
              <p:spPr bwMode="auto">
                <a:xfrm>
                  <a:off x="2308" y="2256"/>
                  <a:ext cx="118" cy="5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Valve</a:t>
                  </a:r>
                  <a:endParaRPr lang="en-US" altLang="en-US"/>
                </a:p>
              </p:txBody>
            </p:sp>
            <p:sp>
              <p:nvSpPr>
                <p:cNvPr id="173218" name="Rectangle 162"/>
                <p:cNvSpPr>
                  <a:spLocks noChangeArrowheads="1"/>
                </p:cNvSpPr>
                <p:nvPr/>
              </p:nvSpPr>
              <p:spPr bwMode="auto">
                <a:xfrm>
                  <a:off x="2315" y="1755"/>
                  <a:ext cx="483"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Accumulator </a:t>
                  </a:r>
                  <a:endParaRPr lang="en-US" altLang="en-US"/>
                </a:p>
              </p:txBody>
            </p:sp>
            <p:sp>
              <p:nvSpPr>
                <p:cNvPr id="173219" name="Rectangle 163"/>
                <p:cNvSpPr>
                  <a:spLocks noChangeArrowheads="1"/>
                </p:cNvSpPr>
                <p:nvPr/>
              </p:nvSpPr>
              <p:spPr bwMode="auto">
                <a:xfrm>
                  <a:off x="2436" y="1832"/>
                  <a:ext cx="200"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Valve</a:t>
                  </a:r>
                  <a:endParaRPr lang="en-US" altLang="en-US"/>
                </a:p>
              </p:txBody>
            </p:sp>
            <p:sp>
              <p:nvSpPr>
                <p:cNvPr id="173220" name="Rectangle 164"/>
                <p:cNvSpPr>
                  <a:spLocks noChangeArrowheads="1"/>
                </p:cNvSpPr>
                <p:nvPr/>
              </p:nvSpPr>
              <p:spPr bwMode="auto">
                <a:xfrm>
                  <a:off x="2570" y="2270"/>
                  <a:ext cx="430"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Mechanical </a:t>
                  </a:r>
                  <a:endParaRPr lang="en-US" altLang="en-US"/>
                </a:p>
              </p:txBody>
            </p:sp>
            <p:sp>
              <p:nvSpPr>
                <p:cNvPr id="173221" name="Rectangle 165"/>
                <p:cNvSpPr>
                  <a:spLocks noChangeArrowheads="1"/>
                </p:cNvSpPr>
                <p:nvPr/>
              </p:nvSpPr>
              <p:spPr bwMode="auto">
                <a:xfrm>
                  <a:off x="2661" y="2347"/>
                  <a:ext cx="203"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a:t>
                  </a:r>
                  <a:endParaRPr lang="en-US" altLang="en-US"/>
                </a:p>
              </p:txBody>
            </p:sp>
            <p:sp>
              <p:nvSpPr>
                <p:cNvPr id="173222" name="Rectangle 166"/>
                <p:cNvSpPr>
                  <a:spLocks noChangeArrowheads="1"/>
                </p:cNvSpPr>
                <p:nvPr/>
              </p:nvSpPr>
              <p:spPr bwMode="auto">
                <a:xfrm>
                  <a:off x="1972" y="1531"/>
                  <a:ext cx="520"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Selector Valve</a:t>
                  </a:r>
                  <a:endParaRPr lang="en-US" altLang="en-US"/>
                </a:p>
              </p:txBody>
            </p:sp>
            <p:sp>
              <p:nvSpPr>
                <p:cNvPr id="173223" name="Line 167"/>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24" name="Line 168"/>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25" name="Line 169"/>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26" name="Line 170"/>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27" name="Line 171"/>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grpSp>
            <p:nvGrpSpPr>
              <p:cNvPr id="10" name="Group 172"/>
              <p:cNvGrpSpPr>
                <a:grpSpLocks/>
              </p:cNvGrpSpPr>
              <p:nvPr/>
            </p:nvGrpSpPr>
            <p:grpSpPr bwMode="auto">
              <a:xfrm>
                <a:off x="519" y="1589"/>
                <a:ext cx="1034" cy="1546"/>
                <a:chOff x="146" y="1282"/>
                <a:chExt cx="1034" cy="1546"/>
              </a:xfrm>
            </p:grpSpPr>
            <p:sp>
              <p:nvSpPr>
                <p:cNvPr id="173229" name="Rectangle 173"/>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73230" name="Rectangle 174"/>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231" name="Line 175"/>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232" name="Freeform 176"/>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233" name="Line 177"/>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234" name="Freeform 178"/>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235" name="Rectangle 179"/>
                <p:cNvSpPr>
                  <a:spLocks noChangeArrowheads="1"/>
                </p:cNvSpPr>
                <p:nvPr/>
              </p:nvSpPr>
              <p:spPr bwMode="auto">
                <a:xfrm>
                  <a:off x="234" y="1365"/>
                  <a:ext cx="303"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A</a:t>
                  </a:r>
                  <a:endParaRPr lang="en-US" altLang="en-US"/>
                </a:p>
              </p:txBody>
            </p:sp>
            <p:sp>
              <p:nvSpPr>
                <p:cNvPr id="173236" name="Rectangle 180"/>
                <p:cNvSpPr>
                  <a:spLocks noChangeArrowheads="1"/>
                </p:cNvSpPr>
                <p:nvPr/>
              </p:nvSpPr>
              <p:spPr bwMode="auto">
                <a:xfrm>
                  <a:off x="271" y="1560"/>
                  <a:ext cx="266"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1</a:t>
                  </a:r>
                  <a:endParaRPr lang="en-US" altLang="en-US"/>
                </a:p>
              </p:txBody>
            </p:sp>
            <p:sp>
              <p:nvSpPr>
                <p:cNvPr id="173237" name="Rectangle 181"/>
                <p:cNvSpPr>
                  <a:spLocks noChangeArrowheads="1"/>
                </p:cNvSpPr>
                <p:nvPr/>
              </p:nvSpPr>
              <p:spPr bwMode="auto">
                <a:xfrm>
                  <a:off x="146" y="1876"/>
                  <a:ext cx="392"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Feed back </a:t>
                  </a:r>
                  <a:endParaRPr lang="en-US" altLang="en-US"/>
                </a:p>
              </p:txBody>
            </p:sp>
            <p:sp>
              <p:nvSpPr>
                <p:cNvPr id="173238" name="Rectangle 182"/>
                <p:cNvSpPr>
                  <a:spLocks noChangeArrowheads="1"/>
                </p:cNvSpPr>
                <p:nvPr/>
              </p:nvSpPr>
              <p:spPr bwMode="auto">
                <a:xfrm>
                  <a:off x="299" y="1770"/>
                  <a:ext cx="185"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a:t>
                  </a:r>
                  <a:endParaRPr lang="en-US" altLang="en-US"/>
                </a:p>
              </p:txBody>
            </p:sp>
            <p:sp>
              <p:nvSpPr>
                <p:cNvPr id="173239" name="Rectangle 183"/>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240" name="Rectangle 184"/>
                <p:cNvSpPr>
                  <a:spLocks noChangeArrowheads="1"/>
                </p:cNvSpPr>
                <p:nvPr/>
              </p:nvSpPr>
              <p:spPr bwMode="auto">
                <a:xfrm>
                  <a:off x="603" y="2460"/>
                  <a:ext cx="520"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Fault Tolerant </a:t>
                  </a:r>
                  <a:endParaRPr lang="en-US" altLang="en-US"/>
                </a:p>
              </p:txBody>
            </p:sp>
            <p:sp>
              <p:nvSpPr>
                <p:cNvPr id="173241" name="Rectangle 185"/>
                <p:cNvSpPr>
                  <a:spLocks noChangeArrowheads="1"/>
                </p:cNvSpPr>
                <p:nvPr/>
              </p:nvSpPr>
              <p:spPr bwMode="auto">
                <a:xfrm>
                  <a:off x="623" y="2628"/>
                  <a:ext cx="456"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Control Unit </a:t>
                  </a:r>
                  <a:endParaRPr lang="en-US" altLang="en-US"/>
                </a:p>
              </p:txBody>
            </p:sp>
            <p:sp>
              <p:nvSpPr>
                <p:cNvPr id="173242" name="Rectangle 186"/>
                <p:cNvSpPr>
                  <a:spLocks noChangeArrowheads="1"/>
                </p:cNvSpPr>
                <p:nvPr/>
              </p:nvSpPr>
              <p:spPr bwMode="auto">
                <a:xfrm>
                  <a:off x="706" y="2741"/>
                  <a:ext cx="306"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BSCU )</a:t>
                  </a:r>
                  <a:endParaRPr lang="en-US" altLang="en-US"/>
                </a:p>
              </p:txBody>
            </p:sp>
            <p:sp>
              <p:nvSpPr>
                <p:cNvPr id="173243" name="Rectangle 187"/>
                <p:cNvSpPr>
                  <a:spLocks noChangeArrowheads="1"/>
                </p:cNvSpPr>
                <p:nvPr/>
              </p:nvSpPr>
              <p:spPr bwMode="auto">
                <a:xfrm>
                  <a:off x="580" y="2542"/>
                  <a:ext cx="594" cy="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System </a:t>
                  </a:r>
                  <a:endParaRPr lang="en-US" altLang="en-US"/>
                </a:p>
              </p:txBody>
            </p:sp>
            <p:sp>
              <p:nvSpPr>
                <p:cNvPr id="173244" name="Rectangle 188"/>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245" name="Rectangle 189"/>
                <p:cNvSpPr>
                  <a:spLocks noChangeArrowheads="1"/>
                </p:cNvSpPr>
                <p:nvPr/>
              </p:nvSpPr>
              <p:spPr bwMode="auto">
                <a:xfrm>
                  <a:off x="857" y="1492"/>
                  <a:ext cx="24" cy="9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 </a:t>
                  </a:r>
                  <a:endParaRPr lang="en-US" altLang="en-US" sz="900"/>
                </a:p>
              </p:txBody>
            </p:sp>
            <p:sp>
              <p:nvSpPr>
                <p:cNvPr id="173246" name="Line 190"/>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247" name="Freeform 191"/>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248" name="Rectangle 192"/>
                <p:cNvSpPr>
                  <a:spLocks noChangeArrowheads="1"/>
                </p:cNvSpPr>
                <p:nvPr/>
              </p:nvSpPr>
              <p:spPr bwMode="auto">
                <a:xfrm>
                  <a:off x="229" y="2174"/>
                  <a:ext cx="303"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B</a:t>
                  </a:r>
                  <a:endParaRPr lang="en-US" altLang="en-US"/>
                </a:p>
              </p:txBody>
            </p:sp>
            <p:sp>
              <p:nvSpPr>
                <p:cNvPr id="173249" name="Line 193"/>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50" name="Freeform 194"/>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73251" name="Line 195"/>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73252" name="Freeform 196"/>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73253" name="Rectangle 197"/>
                <p:cNvSpPr>
                  <a:spLocks noChangeArrowheads="1"/>
                </p:cNvSpPr>
                <p:nvPr/>
              </p:nvSpPr>
              <p:spPr bwMode="auto">
                <a:xfrm>
                  <a:off x="274" y="2038"/>
                  <a:ext cx="266" cy="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2</a:t>
                  </a:r>
                  <a:endParaRPr lang="en-US" altLang="en-US"/>
                </a:p>
              </p:txBody>
            </p:sp>
            <p:sp>
              <p:nvSpPr>
                <p:cNvPr id="173254" name="Line 198"/>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55" name="Line 199"/>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56" name="Line 200"/>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57" name="Line 201"/>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58" name="Line 202"/>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59" name="Line 203"/>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0" name="Line 204"/>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1" name="Line 205"/>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2" name="Line 206"/>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3" name="Line 207"/>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4" name="Line 208"/>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5" name="Rectangle 209"/>
                <p:cNvSpPr>
                  <a:spLocks noChangeArrowheads="1"/>
                </p:cNvSpPr>
                <p:nvPr/>
              </p:nvSpPr>
              <p:spPr bwMode="auto">
                <a:xfrm>
                  <a:off x="706" y="2032"/>
                  <a:ext cx="302" cy="19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B</a:t>
                  </a:r>
                  <a:endParaRPr lang="en-US" altLang="en-US" sz="900"/>
                </a:p>
              </p:txBody>
            </p:sp>
            <p:sp>
              <p:nvSpPr>
                <p:cNvPr id="173266" name="Line 210"/>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7" name="Line 211"/>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8" name="Line 212"/>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69" name="Line 213"/>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0" name="Line 214"/>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1" name="Line 215"/>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2" name="Line 216"/>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3" name="Line 217"/>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4" name="Line 218"/>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5" name="Line 219"/>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6" name="Line 220"/>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73277" name="Line 221"/>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grpSp>
        <p:sp>
          <p:nvSpPr>
            <p:cNvPr id="173278" name="Rectangle 222"/>
            <p:cNvSpPr>
              <a:spLocks noChangeArrowheads="1"/>
            </p:cNvSpPr>
            <p:nvPr/>
          </p:nvSpPr>
          <p:spPr bwMode="auto">
            <a:xfrm>
              <a:off x="1610" y="3711"/>
              <a:ext cx="2445" cy="36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 + </a:t>
              </a:r>
            </a:p>
            <a:p>
              <a:pPr algn="ctr"/>
              <a:r>
                <a:rPr lang="en-US" altLang="en-US" sz="1600" b="1" dirty="0">
                  <a:solidFill>
                    <a:schemeClr val="tx2"/>
                  </a:solidFill>
                  <a:latin typeface="+mn-lt"/>
                </a:rPr>
                <a:t>Model of the Mechanical System</a:t>
              </a:r>
            </a:p>
          </p:txBody>
        </p:sp>
      </p:grpSp>
      <p:sp>
        <p:nvSpPr>
          <p:cNvPr id="3" name="Rounded Rectangular Callout 2"/>
          <p:cNvSpPr/>
          <p:nvPr/>
        </p:nvSpPr>
        <p:spPr>
          <a:xfrm>
            <a:off x="2971800" y="1886952"/>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 digital system</a:t>
            </a:r>
          </a:p>
        </p:txBody>
      </p:sp>
      <p:sp>
        <p:nvSpPr>
          <p:cNvPr id="220" name="Rounded Rectangular Callout 219"/>
          <p:cNvSpPr/>
          <p:nvPr/>
        </p:nvSpPr>
        <p:spPr>
          <a:xfrm>
            <a:off x="6852079" y="4593548"/>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a:t>
            </a:r>
            <a:r>
              <a:rPr lang="en-US" altLang="en-US" sz="1200" dirty="0" smtClean="0">
                <a:solidFill>
                  <a:schemeClr val="accent2"/>
                </a:solidFill>
              </a:rPr>
              <a:t> mechanical system</a:t>
            </a:r>
            <a:endParaRPr lang="en-US" altLang="en-US" sz="1200" dirty="0">
              <a:solidFill>
                <a:schemeClr val="accent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09782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0"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38604"/>
          </a:xfrm>
        </p:spPr>
        <p:txBody>
          <a:bodyPr>
            <a:normAutofit fontScale="90000"/>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fontScale="90000"/>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4724400" y="3581400"/>
              <a:ext cx="1161394" cy="67360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grpSp>
        <p:nvGrpSpPr>
          <p:cNvPr id="4" name="Group 2049"/>
          <p:cNvGrpSpPr/>
          <p:nvPr/>
        </p:nvGrpSpPr>
        <p:grpSpPr>
          <a:xfrm>
            <a:off x="4343400" y="1371600"/>
            <a:ext cx="4595523" cy="2080852"/>
            <a:chOff x="4343400" y="1371600"/>
            <a:chExt cx="4595523" cy="2080852"/>
          </a:xfrm>
        </p:grpSpPr>
        <p:pic>
          <p:nvPicPr>
            <p:cNvPr id="27" name="Picture 7"/>
            <p:cNvPicPr>
              <a:picLocks noChangeAspect="1" noChangeArrowheads="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334000" y="1371600"/>
              <a:ext cx="3604923" cy="208085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cxnSp>
          <p:nvCxnSpPr>
            <p:cNvPr id="28" name="Straight Connector 27"/>
            <p:cNvCxnSpPr/>
            <p:nvPr/>
          </p:nvCxnSpPr>
          <p:spPr>
            <a:xfrm flipV="1">
              <a:off x="4343400" y="1381126"/>
              <a:ext cx="1511930" cy="447674"/>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2514600"/>
              <a:ext cx="1447800" cy="838200"/>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564488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96066"/>
          </a:xfrm>
        </p:spPr>
        <p:txBody>
          <a:bodyPr>
            <a:normAutofit fontScale="90000"/>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6812" y="596067"/>
            <a:ext cx="10665029" cy="601249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wbs_aadl_bscu.png"/>
          <p:cNvPicPr>
            <a:picLocks noChangeAspect="1"/>
          </p:cNvPicPr>
          <p:nvPr/>
        </p:nvPicPr>
        <p:blipFill>
          <a:blip r:embed="rId2"/>
          <a:stretch>
            <a:fillRect/>
          </a:stretch>
        </p:blipFill>
        <p:spPr>
          <a:xfrm>
            <a:off x="1508125" y="0"/>
            <a:ext cx="5670550"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11384</TotalTime>
  <Words>1304</Words>
  <Application>Microsoft Macintosh PowerPoint</Application>
  <PresentationFormat>On-screen Show (4:3)</PresentationFormat>
  <Paragraphs>409</Paragraphs>
  <Slides>35</Slides>
  <Notes>9</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Visio</vt:lpstr>
      <vt:lpstr>VISIO</vt:lpstr>
      <vt:lpstr>Architecture Modeling and Analysis for Safety Engineering</vt:lpstr>
      <vt:lpstr>Motivation</vt:lpstr>
      <vt:lpstr>Model-Based Development</vt:lpstr>
      <vt:lpstr>Model-Based Safety Analysis</vt:lpstr>
      <vt:lpstr>Creation of Nominal System Model</vt:lpstr>
      <vt:lpstr>Wheel Brake System</vt:lpstr>
      <vt:lpstr>Architecture Analysis and Design Language (AADL)</vt:lpstr>
      <vt:lpstr>WBS AADL Model</vt:lpstr>
      <vt:lpstr>Slide 9</vt:lpstr>
      <vt:lpstr>Architecture Modeling and Analysis Tools</vt:lpstr>
      <vt:lpstr>Slide 11</vt:lpstr>
      <vt:lpstr>Slide 12</vt:lpstr>
      <vt:lpstr>Slide 13</vt:lpstr>
      <vt:lpstr>Slide 14</vt:lpstr>
      <vt:lpstr>Slide 15</vt:lpstr>
      <vt:lpstr>Slide 16</vt:lpstr>
      <vt:lpstr>Slide 17</vt:lpstr>
      <vt:lpstr>Slide 18</vt:lpstr>
      <vt:lpstr>Slide 19</vt:lpstr>
      <vt:lpstr>Summary of Nominal Model Changes</vt:lpstr>
      <vt:lpstr>WBS AADL Model</vt:lpstr>
      <vt:lpstr>Summary of Nominal Model Changes</vt:lpstr>
      <vt:lpstr>Slide 23</vt:lpstr>
      <vt:lpstr>Slide 24</vt:lpstr>
      <vt:lpstr>Slide 25</vt:lpstr>
      <vt:lpstr>Slide 26</vt:lpstr>
      <vt:lpstr>Slide 27</vt:lpstr>
      <vt:lpstr>Slide 28</vt:lpstr>
      <vt:lpstr>Slide 29</vt:lpstr>
      <vt:lpstr>Failure Effect Modeling vs. Failure Logic Modeling</vt:lpstr>
      <vt:lpstr>AADL Error Annex: FLM</vt:lpstr>
      <vt:lpstr>Trade Space Exploration</vt:lpstr>
      <vt:lpstr>Future Work</vt:lpstr>
      <vt:lpstr>Questions?   </vt:lpstr>
      <vt:lpstr>Issues with Previous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Modeling and Analysis for Safety Engineering</dc:title>
  <dc:creator>Danielle Stewart</dc:creator>
  <cp:lastModifiedBy>Danielle Stewart</cp:lastModifiedBy>
  <cp:revision>55</cp:revision>
  <dcterms:created xsi:type="dcterms:W3CDTF">2017-09-14T09:52:21Z</dcterms:created>
  <dcterms:modified xsi:type="dcterms:W3CDTF">2017-09-20T19:44:47Z</dcterms:modified>
</cp:coreProperties>
</file>