
<file path=[Content_Types].xml><?xml version="1.0" encoding="utf-8"?>
<Types xmlns="http://schemas.openxmlformats.org/package/2006/content-types">
  <Default Extension="pdf" ContentType="application/pdf"/>
  <Default Extension="rels" ContentType="application/vnd.openxmlformats-package.relationships+xml"/>
  <Override PartName="/ppt/slides/slide14.xml" ContentType="application/vnd.openxmlformats-officedocument.presentationml.slide+xml"/>
  <Override PartName="/ppt/embeddings/oleObject1.bin" ContentType="application/vnd.openxmlformats-officedocument.oleObject"/>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embeddings/oleObject6.bin" ContentType="application/vnd.openxmlformats-officedocument.oleObject"/>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embeddings/oleObject5.bin" ContentType="application/vnd.openxmlformats-officedocument.oleObject"/>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embeddings/oleObject4.bin" ContentType="application/vnd.openxmlformats-officedocument.oleObject"/>
  <Default Extension="wmf" ContentType="image/x-wmf"/>
  <Override PartName="/ppt/slides/slide48.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Default Extension="jpeg" ContentType="image/jpeg"/>
  <Override PartName="/ppt/embeddings/oleObject3.bin" ContentType="application/vnd.openxmlformats-officedocument.oleObject"/>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embeddings/oleObject2.bin" ContentType="application/vnd.openxmlformats-officedocument.oleObject"/>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51"/>
  </p:notesMasterIdLst>
  <p:handoutMasterIdLst>
    <p:handoutMasterId r:id="rId52"/>
  </p:handoutMasterIdLst>
  <p:sldIdLst>
    <p:sldId id="334" r:id="rId2"/>
    <p:sldId id="285" r:id="rId3"/>
    <p:sldId id="286" r:id="rId4"/>
    <p:sldId id="287" r:id="rId5"/>
    <p:sldId id="257" r:id="rId6"/>
    <p:sldId id="339" r:id="rId7"/>
    <p:sldId id="340" r:id="rId8"/>
    <p:sldId id="341" r:id="rId9"/>
    <p:sldId id="290" r:id="rId10"/>
    <p:sldId id="345" r:id="rId11"/>
    <p:sldId id="258" r:id="rId12"/>
    <p:sldId id="313" r:id="rId13"/>
    <p:sldId id="291" r:id="rId14"/>
    <p:sldId id="342" r:id="rId15"/>
    <p:sldId id="300" r:id="rId16"/>
    <p:sldId id="301" r:id="rId17"/>
    <p:sldId id="302" r:id="rId18"/>
    <p:sldId id="259" r:id="rId19"/>
    <p:sldId id="343" r:id="rId20"/>
    <p:sldId id="344" r:id="rId21"/>
    <p:sldId id="346" r:id="rId22"/>
    <p:sldId id="317" r:id="rId23"/>
    <p:sldId id="262" r:id="rId24"/>
    <p:sldId id="299" r:id="rId25"/>
    <p:sldId id="314" r:id="rId26"/>
    <p:sldId id="347" r:id="rId27"/>
    <p:sldId id="348" r:id="rId28"/>
    <p:sldId id="303" r:id="rId29"/>
    <p:sldId id="315" r:id="rId30"/>
    <p:sldId id="316" r:id="rId31"/>
    <p:sldId id="350" r:id="rId32"/>
    <p:sldId id="349" r:id="rId33"/>
    <p:sldId id="351" r:id="rId34"/>
    <p:sldId id="320" r:id="rId35"/>
    <p:sldId id="352" r:id="rId36"/>
    <p:sldId id="358" r:id="rId37"/>
    <p:sldId id="357" r:id="rId38"/>
    <p:sldId id="353" r:id="rId39"/>
    <p:sldId id="355" r:id="rId40"/>
    <p:sldId id="327" r:id="rId41"/>
    <p:sldId id="329" r:id="rId42"/>
    <p:sldId id="328" r:id="rId43"/>
    <p:sldId id="331" r:id="rId44"/>
    <p:sldId id="330" r:id="rId45"/>
    <p:sldId id="337" r:id="rId46"/>
    <p:sldId id="335" r:id="rId47"/>
    <p:sldId id="336" r:id="rId48"/>
    <p:sldId id="338" r:id="rId49"/>
    <p:sldId id="35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p:restoredLeft sz="15620"/>
    <p:restoredTop sz="96768" autoAdjust="0"/>
  </p:normalViewPr>
  <p:slideViewPr>
    <p:cSldViewPr snapToGrid="0" snapToObjects="1">
      <p:cViewPr>
        <p:scale>
          <a:sx n="100" d="100"/>
          <a:sy n="100" d="100"/>
        </p:scale>
        <p:origin x="-568" y="2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30651A-009A-2449-BC63-7A557E80C367}" type="datetimeFigureOut">
              <a:rPr lang="en-US" smtClean="0"/>
              <a:pPr/>
              <a:t>9/14/17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C8DC30-6F07-E44C-A860-65C7176AC23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93D448-A9D5-784B-AD7F-7D93197B9014}" type="datetimeFigureOut">
              <a:rPr lang="en-US" smtClean="0"/>
              <a:pPr/>
              <a:t>9/14/17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F4145-9A54-8B4E-B462-B59B3AACC30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pitchFamily="34" charset="0"/>
                <a:cs typeface="Arial" pitchFamily="34" charset="0"/>
              </a:defRPr>
            </a:lvl1pPr>
            <a:lvl2pPr marL="720600" indent="-277153" defTabSz="914607" eaLnBrk="0" hangingPunct="0">
              <a:defRPr>
                <a:solidFill>
                  <a:schemeClr val="tx1"/>
                </a:solidFill>
                <a:latin typeface="Arial" pitchFamily="34" charset="0"/>
                <a:cs typeface="Arial" pitchFamily="34" charset="0"/>
              </a:defRPr>
            </a:lvl2pPr>
            <a:lvl3pPr marL="1108615" indent="-221723" defTabSz="914607" eaLnBrk="0" hangingPunct="0">
              <a:defRPr>
                <a:solidFill>
                  <a:schemeClr val="tx1"/>
                </a:solidFill>
                <a:latin typeface="Arial" pitchFamily="34" charset="0"/>
                <a:cs typeface="Arial" pitchFamily="34" charset="0"/>
              </a:defRPr>
            </a:lvl3pPr>
            <a:lvl4pPr marL="1552061" indent="-221723" defTabSz="914607" eaLnBrk="0" hangingPunct="0">
              <a:defRPr>
                <a:solidFill>
                  <a:schemeClr val="tx1"/>
                </a:solidFill>
                <a:latin typeface="Arial" pitchFamily="34" charset="0"/>
                <a:cs typeface="Arial" pitchFamily="34" charset="0"/>
              </a:defRPr>
            </a:lvl4pPr>
            <a:lvl5pPr marL="1995507" indent="-221723" defTabSz="914607" eaLnBrk="0" hangingPunct="0">
              <a:defRPr>
                <a:solidFill>
                  <a:schemeClr val="tx1"/>
                </a:solidFill>
                <a:latin typeface="Arial" pitchFamily="34" charset="0"/>
                <a:cs typeface="Arial" pitchFamily="34" charset="0"/>
              </a:defRPr>
            </a:lvl5pPr>
            <a:lvl6pPr marL="2438953" indent="-221723" defTabSz="914607" eaLnBrk="0" fontAlgn="base" hangingPunct="0">
              <a:spcBef>
                <a:spcPct val="0"/>
              </a:spcBef>
              <a:spcAft>
                <a:spcPct val="0"/>
              </a:spcAft>
              <a:defRPr>
                <a:solidFill>
                  <a:schemeClr val="tx1"/>
                </a:solidFill>
                <a:latin typeface="Arial" pitchFamily="34" charset="0"/>
                <a:cs typeface="Arial" pitchFamily="34" charset="0"/>
              </a:defRPr>
            </a:lvl6pPr>
            <a:lvl7pPr marL="2882399" indent="-221723" defTabSz="914607" eaLnBrk="0" fontAlgn="base" hangingPunct="0">
              <a:spcBef>
                <a:spcPct val="0"/>
              </a:spcBef>
              <a:spcAft>
                <a:spcPct val="0"/>
              </a:spcAft>
              <a:defRPr>
                <a:solidFill>
                  <a:schemeClr val="tx1"/>
                </a:solidFill>
                <a:latin typeface="Arial" pitchFamily="34" charset="0"/>
                <a:cs typeface="Arial" pitchFamily="34" charset="0"/>
              </a:defRPr>
            </a:lvl7pPr>
            <a:lvl8pPr marL="3325846" indent="-221723" defTabSz="914607" eaLnBrk="0" fontAlgn="base" hangingPunct="0">
              <a:spcBef>
                <a:spcPct val="0"/>
              </a:spcBef>
              <a:spcAft>
                <a:spcPct val="0"/>
              </a:spcAft>
              <a:defRPr>
                <a:solidFill>
                  <a:schemeClr val="tx1"/>
                </a:solidFill>
                <a:latin typeface="Arial" pitchFamily="34" charset="0"/>
                <a:cs typeface="Arial" pitchFamily="34" charset="0"/>
              </a:defRPr>
            </a:lvl8pPr>
            <a:lvl9pPr marL="3769291" indent="-221723" defTabSz="91460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7951DB-2D6E-497D-83D0-D1AFA43BF5B7}" type="slidenum">
              <a:rPr lang="en-US"/>
              <a:pPr eaLnBrk="1" hangingPunct="1"/>
              <a:t>1</a:t>
            </a:fld>
            <a:endParaRPr lang="en-US"/>
          </a:p>
        </p:txBody>
      </p:sp>
      <p:sp>
        <p:nvSpPr>
          <p:cNvPr id="23555" name="Rectangle 2"/>
          <p:cNvSpPr>
            <a:spLocks noGrp="1" noRot="1" noChangeAspect="1" noChangeArrowheads="1" noTextEdit="1"/>
          </p:cNvSpPr>
          <p:nvPr>
            <p:ph type="sldImg"/>
          </p:nvPr>
        </p:nvSpPr>
        <p:spPr>
          <a:xfrm>
            <a:off x="1146175" y="687388"/>
            <a:ext cx="4567238" cy="3427412"/>
          </a:xfrm>
          <a:ln/>
        </p:spPr>
      </p:sp>
      <p:sp>
        <p:nvSpPr>
          <p:cNvPr id="23556" name="Rectangle 3"/>
          <p:cNvSpPr>
            <a:spLocks noGrp="1" noChangeArrowheads="1"/>
          </p:cNvSpPr>
          <p:nvPr>
            <p:ph type="body" idx="1"/>
          </p:nvPr>
        </p:nvSpPr>
        <p:spPr>
          <a:xfrm>
            <a:off x="685494" y="4341856"/>
            <a:ext cx="5487013" cy="4114800"/>
          </a:xfrm>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2</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6047567"/>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BBC98-642B-44AD-AB42-CC1AD7162FD5}" type="slidenum">
              <a:rPr lang="en-US" altLang="en-US"/>
              <a:pPr/>
              <a:t>3</a:t>
            </a:fld>
            <a:endParaRPr lang="en-US" alt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3451354"/>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241D-9E0E-4214-8660-AA7652DDB682}" type="slidenum">
              <a:rPr lang="en-US" altLang="en-US"/>
              <a:pPr/>
              <a:t>4</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a:t>Steve’s slide </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1714512"/>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charset="0"/>
                <a:cs typeface="Arial" charset="0"/>
              </a:defRPr>
            </a:lvl1pPr>
            <a:lvl2pPr marL="720600" indent="-277153" defTabSz="914607" eaLnBrk="0" hangingPunct="0">
              <a:defRPr>
                <a:solidFill>
                  <a:schemeClr val="tx1"/>
                </a:solidFill>
                <a:latin typeface="Arial" charset="0"/>
                <a:cs typeface="Arial" charset="0"/>
              </a:defRPr>
            </a:lvl2pPr>
            <a:lvl3pPr marL="1108615" indent="-221723" defTabSz="914607" eaLnBrk="0" hangingPunct="0">
              <a:defRPr>
                <a:solidFill>
                  <a:schemeClr val="tx1"/>
                </a:solidFill>
                <a:latin typeface="Arial" charset="0"/>
                <a:cs typeface="Arial" charset="0"/>
              </a:defRPr>
            </a:lvl3pPr>
            <a:lvl4pPr marL="1552061" indent="-221723" defTabSz="914607" eaLnBrk="0" hangingPunct="0">
              <a:defRPr>
                <a:solidFill>
                  <a:schemeClr val="tx1"/>
                </a:solidFill>
                <a:latin typeface="Arial" charset="0"/>
                <a:cs typeface="Arial" charset="0"/>
              </a:defRPr>
            </a:lvl4pPr>
            <a:lvl5pPr marL="1995507" indent="-221723" defTabSz="914607" eaLnBrk="0" hangingPunct="0">
              <a:defRPr>
                <a:solidFill>
                  <a:schemeClr val="tx1"/>
                </a:solidFill>
                <a:latin typeface="Arial" charset="0"/>
                <a:cs typeface="Arial" charset="0"/>
              </a:defRPr>
            </a:lvl5pPr>
            <a:lvl6pPr marL="2438953" indent="-221723" defTabSz="914607" eaLnBrk="0" fontAlgn="base" hangingPunct="0">
              <a:spcBef>
                <a:spcPct val="0"/>
              </a:spcBef>
              <a:spcAft>
                <a:spcPct val="0"/>
              </a:spcAft>
              <a:defRPr>
                <a:solidFill>
                  <a:schemeClr val="tx1"/>
                </a:solidFill>
                <a:latin typeface="Arial" charset="0"/>
                <a:cs typeface="Arial" charset="0"/>
              </a:defRPr>
            </a:lvl6pPr>
            <a:lvl7pPr marL="2882399" indent="-221723" defTabSz="914607" eaLnBrk="0" fontAlgn="base" hangingPunct="0">
              <a:spcBef>
                <a:spcPct val="0"/>
              </a:spcBef>
              <a:spcAft>
                <a:spcPct val="0"/>
              </a:spcAft>
              <a:defRPr>
                <a:solidFill>
                  <a:schemeClr val="tx1"/>
                </a:solidFill>
                <a:latin typeface="Arial" charset="0"/>
                <a:cs typeface="Arial" charset="0"/>
              </a:defRPr>
            </a:lvl7pPr>
            <a:lvl8pPr marL="3325846" indent="-221723" defTabSz="914607" eaLnBrk="0" fontAlgn="base" hangingPunct="0">
              <a:spcBef>
                <a:spcPct val="0"/>
              </a:spcBef>
              <a:spcAft>
                <a:spcPct val="0"/>
              </a:spcAft>
              <a:defRPr>
                <a:solidFill>
                  <a:schemeClr val="tx1"/>
                </a:solidFill>
                <a:latin typeface="Arial" charset="0"/>
                <a:cs typeface="Arial" charset="0"/>
              </a:defRPr>
            </a:lvl8pPr>
            <a:lvl9pPr marL="3769291" indent="-221723" defTabSz="91460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15</a:t>
            </a:fld>
            <a:endParaRPr lang="en-US" altLang="en-US"/>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4" y="4341856"/>
            <a:ext cx="5487013" cy="4114800"/>
          </a:xfr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charset="0"/>
                <a:cs typeface="Arial" charset="0"/>
              </a:defRPr>
            </a:lvl1pPr>
            <a:lvl2pPr marL="720600" indent="-277153" defTabSz="914607" eaLnBrk="0" hangingPunct="0">
              <a:defRPr>
                <a:solidFill>
                  <a:schemeClr val="tx1"/>
                </a:solidFill>
                <a:latin typeface="Arial" charset="0"/>
                <a:cs typeface="Arial" charset="0"/>
              </a:defRPr>
            </a:lvl2pPr>
            <a:lvl3pPr marL="1108615" indent="-221723" defTabSz="914607" eaLnBrk="0" hangingPunct="0">
              <a:defRPr>
                <a:solidFill>
                  <a:schemeClr val="tx1"/>
                </a:solidFill>
                <a:latin typeface="Arial" charset="0"/>
                <a:cs typeface="Arial" charset="0"/>
              </a:defRPr>
            </a:lvl3pPr>
            <a:lvl4pPr marL="1552061" indent="-221723" defTabSz="914607" eaLnBrk="0" hangingPunct="0">
              <a:defRPr>
                <a:solidFill>
                  <a:schemeClr val="tx1"/>
                </a:solidFill>
                <a:latin typeface="Arial" charset="0"/>
                <a:cs typeface="Arial" charset="0"/>
              </a:defRPr>
            </a:lvl4pPr>
            <a:lvl5pPr marL="1995507" indent="-221723" defTabSz="914607" eaLnBrk="0" hangingPunct="0">
              <a:defRPr>
                <a:solidFill>
                  <a:schemeClr val="tx1"/>
                </a:solidFill>
                <a:latin typeface="Arial" charset="0"/>
                <a:cs typeface="Arial" charset="0"/>
              </a:defRPr>
            </a:lvl5pPr>
            <a:lvl6pPr marL="2438953" indent="-221723" defTabSz="914607" eaLnBrk="0" fontAlgn="base" hangingPunct="0">
              <a:spcBef>
                <a:spcPct val="0"/>
              </a:spcBef>
              <a:spcAft>
                <a:spcPct val="0"/>
              </a:spcAft>
              <a:defRPr>
                <a:solidFill>
                  <a:schemeClr val="tx1"/>
                </a:solidFill>
                <a:latin typeface="Arial" charset="0"/>
                <a:cs typeface="Arial" charset="0"/>
              </a:defRPr>
            </a:lvl6pPr>
            <a:lvl7pPr marL="2882399" indent="-221723" defTabSz="914607" eaLnBrk="0" fontAlgn="base" hangingPunct="0">
              <a:spcBef>
                <a:spcPct val="0"/>
              </a:spcBef>
              <a:spcAft>
                <a:spcPct val="0"/>
              </a:spcAft>
              <a:defRPr>
                <a:solidFill>
                  <a:schemeClr val="tx1"/>
                </a:solidFill>
                <a:latin typeface="Arial" charset="0"/>
                <a:cs typeface="Arial" charset="0"/>
              </a:defRPr>
            </a:lvl7pPr>
            <a:lvl8pPr marL="3325846" indent="-221723" defTabSz="914607" eaLnBrk="0" fontAlgn="base" hangingPunct="0">
              <a:spcBef>
                <a:spcPct val="0"/>
              </a:spcBef>
              <a:spcAft>
                <a:spcPct val="0"/>
              </a:spcAft>
              <a:defRPr>
                <a:solidFill>
                  <a:schemeClr val="tx1"/>
                </a:solidFill>
                <a:latin typeface="Arial" charset="0"/>
                <a:cs typeface="Arial" charset="0"/>
              </a:defRPr>
            </a:lvl8pPr>
            <a:lvl9pPr marL="3769291" indent="-221723" defTabSz="91460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16</a:t>
            </a:fld>
            <a:endParaRPr lang="en-US" altLang="en-US"/>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4" y="4341856"/>
            <a:ext cx="5487013" cy="4114800"/>
          </a:xfr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defTabSz="914607" eaLnBrk="0" hangingPunct="0">
              <a:defRPr>
                <a:solidFill>
                  <a:schemeClr val="tx1"/>
                </a:solidFill>
                <a:latin typeface="Arial" charset="0"/>
                <a:cs typeface="Arial" charset="0"/>
              </a:defRPr>
            </a:lvl1pPr>
            <a:lvl2pPr marL="720600" indent="-277153" defTabSz="914607" eaLnBrk="0" hangingPunct="0">
              <a:defRPr>
                <a:solidFill>
                  <a:schemeClr val="tx1"/>
                </a:solidFill>
                <a:latin typeface="Arial" charset="0"/>
                <a:cs typeface="Arial" charset="0"/>
              </a:defRPr>
            </a:lvl2pPr>
            <a:lvl3pPr marL="1108615" indent="-221723" defTabSz="914607" eaLnBrk="0" hangingPunct="0">
              <a:defRPr>
                <a:solidFill>
                  <a:schemeClr val="tx1"/>
                </a:solidFill>
                <a:latin typeface="Arial" charset="0"/>
                <a:cs typeface="Arial" charset="0"/>
              </a:defRPr>
            </a:lvl3pPr>
            <a:lvl4pPr marL="1552061" indent="-221723" defTabSz="914607" eaLnBrk="0" hangingPunct="0">
              <a:defRPr>
                <a:solidFill>
                  <a:schemeClr val="tx1"/>
                </a:solidFill>
                <a:latin typeface="Arial" charset="0"/>
                <a:cs typeface="Arial" charset="0"/>
              </a:defRPr>
            </a:lvl4pPr>
            <a:lvl5pPr marL="1995507" indent="-221723" defTabSz="914607" eaLnBrk="0" hangingPunct="0">
              <a:defRPr>
                <a:solidFill>
                  <a:schemeClr val="tx1"/>
                </a:solidFill>
                <a:latin typeface="Arial" charset="0"/>
                <a:cs typeface="Arial" charset="0"/>
              </a:defRPr>
            </a:lvl5pPr>
            <a:lvl6pPr marL="2438953" indent="-221723" defTabSz="914607" eaLnBrk="0" fontAlgn="base" hangingPunct="0">
              <a:spcBef>
                <a:spcPct val="0"/>
              </a:spcBef>
              <a:spcAft>
                <a:spcPct val="0"/>
              </a:spcAft>
              <a:defRPr>
                <a:solidFill>
                  <a:schemeClr val="tx1"/>
                </a:solidFill>
                <a:latin typeface="Arial" charset="0"/>
                <a:cs typeface="Arial" charset="0"/>
              </a:defRPr>
            </a:lvl6pPr>
            <a:lvl7pPr marL="2882399" indent="-221723" defTabSz="914607" eaLnBrk="0" fontAlgn="base" hangingPunct="0">
              <a:spcBef>
                <a:spcPct val="0"/>
              </a:spcBef>
              <a:spcAft>
                <a:spcPct val="0"/>
              </a:spcAft>
              <a:defRPr>
                <a:solidFill>
                  <a:schemeClr val="tx1"/>
                </a:solidFill>
                <a:latin typeface="Arial" charset="0"/>
                <a:cs typeface="Arial" charset="0"/>
              </a:defRPr>
            </a:lvl7pPr>
            <a:lvl8pPr marL="3325846" indent="-221723" defTabSz="914607" eaLnBrk="0" fontAlgn="base" hangingPunct="0">
              <a:spcBef>
                <a:spcPct val="0"/>
              </a:spcBef>
              <a:spcAft>
                <a:spcPct val="0"/>
              </a:spcAft>
              <a:defRPr>
                <a:solidFill>
                  <a:schemeClr val="tx1"/>
                </a:solidFill>
                <a:latin typeface="Arial" charset="0"/>
                <a:cs typeface="Arial" charset="0"/>
              </a:defRPr>
            </a:lvl8pPr>
            <a:lvl9pPr marL="3769291" indent="-221723" defTabSz="914607"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17</a:t>
            </a:fld>
            <a:endParaRPr lang="en-US" altLang="en-US"/>
          </a:p>
        </p:txBody>
      </p:sp>
      <p:sp>
        <p:nvSpPr>
          <p:cNvPr id="36867" name="Rectangle 2"/>
          <p:cNvSpPr>
            <a:spLocks noGrp="1" noRot="1" noChangeAspect="1" noChangeArrowheads="1" noTextEdit="1"/>
          </p:cNvSpPr>
          <p:nvPr>
            <p:ph type="sldImg"/>
          </p:nvPr>
        </p:nvSpPr>
        <p:spPr>
          <a:xfrm>
            <a:off x="1146175" y="687388"/>
            <a:ext cx="4567238" cy="3427412"/>
          </a:xfrm>
          <a:ln/>
        </p:spPr>
      </p:sp>
      <p:sp>
        <p:nvSpPr>
          <p:cNvPr id="36868" name="Rectangle 3"/>
          <p:cNvSpPr>
            <a:spLocks noGrp="1" noChangeArrowheads="1"/>
          </p:cNvSpPr>
          <p:nvPr>
            <p:ph type="body" idx="1"/>
          </p:nvPr>
        </p:nvSpPr>
        <p:spPr>
          <a:xfrm>
            <a:off x="685494" y="4341856"/>
            <a:ext cx="5487013" cy="4114800"/>
          </a:xfrm>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76BD0-54EC-5A4F-9A86-96D8F8A44B06}" type="datetime1">
              <a:rPr lang="en-US" smtClean="0"/>
              <a:t>9/14/17</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1E2CD-57C1-1748-A7EB-F9D196069DA9}" type="datetime1">
              <a:rPr lang="en-US" smtClean="0"/>
              <a:t>9/14/17</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EFB99-0E25-9B49-B48E-BFA21B37F281}" type="datetime1">
              <a:rPr lang="en-US" smtClean="0"/>
              <a:t>9/14/17</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4F935-B9BA-8A44-9CF0-3E62648D4F31}" type="datetime1">
              <a:rPr lang="en-US" smtClean="0"/>
              <a:t>9/14/17</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7E9D40-AF9B-8543-A31E-92833821DB04}" type="datetime1">
              <a:rPr lang="en-US" smtClean="0"/>
              <a:t>9/14/17</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64A950-8A82-894F-86EA-3DBB82416994}" type="datetime1">
              <a:rPr lang="en-US" smtClean="0"/>
              <a:t>9/14/17</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BC36FA-1F08-6E4A-A3E1-81759D2FA0BD}" type="datetime1">
              <a:rPr lang="en-US" smtClean="0"/>
              <a:t>9/14/17</a:t>
            </a:fld>
            <a:endParaRPr lang="en-US"/>
          </a:p>
        </p:txBody>
      </p:sp>
      <p:sp>
        <p:nvSpPr>
          <p:cNvPr id="8" name="Footer Placeholder 7"/>
          <p:cNvSpPr>
            <a:spLocks noGrp="1"/>
          </p:cNvSpPr>
          <p:nvPr>
            <p:ph type="ftr" sz="quarter" idx="11"/>
          </p:nvPr>
        </p:nvSpPr>
        <p:spPr/>
        <p:txBody>
          <a:bodyPr/>
          <a:lstStyle/>
          <a:p>
            <a:r>
              <a:rPr lang="en-US" smtClean="0"/>
              <a:t>AMASE   </a:t>
            </a:r>
            <a:endParaRPr lang="en-US"/>
          </a:p>
        </p:txBody>
      </p:sp>
      <p:sp>
        <p:nvSpPr>
          <p:cNvPr id="9" name="Slide Number Placeholder 8"/>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5299D-D3C6-584C-AB03-4CAE0BF71587}" type="datetime1">
              <a:rPr lang="en-US" smtClean="0"/>
              <a:t>9/14/17</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sp>
        <p:nvSpPr>
          <p:cNvPr id="5" name="Slide Number Placeholder 4"/>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B315-8124-FB48-BFA4-A3087563EECF}" type="datetime1">
              <a:rPr lang="en-US" smtClean="0"/>
              <a:t>9/14/17</a:t>
            </a:fld>
            <a:endParaRPr lang="en-US"/>
          </a:p>
        </p:txBody>
      </p:sp>
      <p:sp>
        <p:nvSpPr>
          <p:cNvPr id="3" name="Footer Placeholder 2"/>
          <p:cNvSpPr>
            <a:spLocks noGrp="1"/>
          </p:cNvSpPr>
          <p:nvPr>
            <p:ph type="ftr" sz="quarter" idx="11"/>
          </p:nvPr>
        </p:nvSpPr>
        <p:spPr/>
        <p:txBody>
          <a:bodyPr/>
          <a:lstStyle/>
          <a:p>
            <a:r>
              <a:rPr lang="en-US" smtClean="0"/>
              <a:t>AMASE   </a:t>
            </a:r>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C80EF-44E1-B64F-B9AF-5F0B8532B64E}" type="datetime1">
              <a:rPr lang="en-US" smtClean="0"/>
              <a:t>9/14/17</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CEAF0-7D55-F142-A2FB-C0F029B42E99}" type="datetime1">
              <a:rPr lang="en-US" smtClean="0"/>
              <a:t>9/14/17</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Slide Number Placeholder 6"/>
          <p:cNvSpPr>
            <a:spLocks noGrp="1"/>
          </p:cNvSpPr>
          <p:nvPr>
            <p:ph type="sldNum" sz="quarter" idx="12"/>
          </p:nvPr>
        </p:nvSpPr>
        <p:spPr/>
        <p:txBody>
          <a:bodyPr/>
          <a:lstStyle/>
          <a:p>
            <a:fld id="{A3FF127A-2DBF-924B-94E1-163D8C9D5B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04695-789B-5147-975B-E0272964B50F}" type="datetime1">
              <a:rPr lang="en-US" smtClean="0"/>
              <a:t>9/14/17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AMASE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F127A-2DBF-924B-94E1-163D8C9D5B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wmf"/><Relationship Id="rId5" Type="http://schemas.openxmlformats.org/officeDocument/2006/relationships/image" Target="../media/image20.png"/><Relationship Id="rId6" Type="http://schemas.openxmlformats.org/officeDocument/2006/relationships/image" Target="../media/image21.jpeg"/><Relationship Id="rId7"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wmf"/><Relationship Id="rId5" Type="http://schemas.openxmlformats.org/officeDocument/2006/relationships/image" Target="../media/image20.png"/><Relationship Id="rId6" Type="http://schemas.openxmlformats.org/officeDocument/2006/relationships/image" Target="../media/image21.jpeg"/><Relationship Id="rId7"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df"/><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df"/><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oleObject" Target="../embeddings/oleObject3.bin"/><Relationship Id="rId6"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df"/><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oleObject" Target="../embeddings/oleObject6.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df"/><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84312"/>
            <a:ext cx="7848600" cy="993775"/>
          </a:xfrm>
        </p:spPr>
        <p:txBody>
          <a:bodyPr>
            <a:normAutofit fontScale="90000"/>
          </a:bodyPr>
          <a:lstStyle/>
          <a:p>
            <a:r>
              <a:rPr lang="en-US" dirty="0" smtClean="0"/>
              <a:t>Architectural Modeling and Analysis for Safety Engineering (AMASE)</a:t>
            </a:r>
            <a:endParaRPr lang="en-US" dirty="0"/>
          </a:p>
        </p:txBody>
      </p:sp>
      <p:sp>
        <p:nvSpPr>
          <p:cNvPr id="3" name="Subtitle 2"/>
          <p:cNvSpPr>
            <a:spLocks noGrp="1"/>
          </p:cNvSpPr>
          <p:nvPr>
            <p:ph type="subTitle" idx="1"/>
          </p:nvPr>
        </p:nvSpPr>
        <p:spPr>
          <a:xfrm>
            <a:off x="762000" y="4267200"/>
            <a:ext cx="3962400" cy="1066800"/>
          </a:xfrm>
        </p:spPr>
        <p:txBody>
          <a:bodyPr/>
          <a:lstStyle/>
          <a:p>
            <a:pPr algn="l"/>
            <a:r>
              <a:rPr lang="en-US" sz="1600" dirty="0" smtClean="0"/>
              <a:t>Year-end Review</a:t>
            </a:r>
          </a:p>
          <a:p>
            <a:pPr algn="l"/>
            <a:r>
              <a:rPr lang="en-US" sz="1600" dirty="0" smtClean="0"/>
              <a:t>20 Sept 2017</a:t>
            </a:r>
            <a:endParaRPr lang="en-US" sz="1600" dirty="0"/>
          </a:p>
        </p:txBody>
      </p:sp>
      <p:sp>
        <p:nvSpPr>
          <p:cNvPr id="6" name="Subtitle 2"/>
          <p:cNvSpPr txBox="1">
            <a:spLocks/>
          </p:cNvSpPr>
          <p:nvPr/>
        </p:nvSpPr>
        <p:spPr bwMode="auto">
          <a:xfrm>
            <a:off x="762000" y="3203575"/>
            <a:ext cx="7620000" cy="8382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r>
              <a:rPr lang="en-US" sz="1800" b="1" dirty="0"/>
              <a:t>Research Opportunities in Aeronautics </a:t>
            </a:r>
            <a:r>
              <a:rPr lang="en-US" sz="1800" b="1" dirty="0" smtClean="0"/>
              <a:t>(</a:t>
            </a:r>
            <a:r>
              <a:rPr lang="en-US" sz="1800" b="1" dirty="0"/>
              <a:t>NRA ROA-2015</a:t>
            </a:r>
            <a:r>
              <a:rPr lang="en-US" sz="1800" b="1" dirty="0" smtClean="0"/>
              <a:t>)</a:t>
            </a:r>
          </a:p>
          <a:p>
            <a:pPr marL="0" lvl="1" indent="0">
              <a:buNone/>
            </a:pPr>
            <a:r>
              <a:rPr lang="en-US" dirty="0"/>
              <a:t>Model-based safety analysis of highly complex safety critical systems</a:t>
            </a:r>
          </a:p>
          <a:p>
            <a:endParaRPr lang="en-US" sz="1800" b="1" dirty="0"/>
          </a:p>
        </p:txBody>
      </p:sp>
      <p:pic>
        <p:nvPicPr>
          <p:cNvPr id="5" name="Picture 4" descr="uofm_rockwell_logos.png"/>
          <p:cNvPicPr>
            <a:picLocks noChangeAspect="1"/>
          </p:cNvPicPr>
          <p:nvPr/>
        </p:nvPicPr>
        <p:blipFill>
          <a:blip r:embed="rId3"/>
          <a:stretch>
            <a:fillRect/>
          </a:stretch>
        </p:blipFill>
        <p:spPr>
          <a:xfrm>
            <a:off x="4476750" y="4921250"/>
            <a:ext cx="4660900" cy="1257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fontScale="90000"/>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4724400" y="3581400"/>
              <a:ext cx="1161394" cy="67360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grpSp>
        <p:nvGrpSpPr>
          <p:cNvPr id="4" name="Group 2049"/>
          <p:cNvGrpSpPr/>
          <p:nvPr/>
        </p:nvGrpSpPr>
        <p:grpSpPr>
          <a:xfrm>
            <a:off x="4343400" y="1371600"/>
            <a:ext cx="4595523" cy="2080852"/>
            <a:chOff x="4343400" y="1371600"/>
            <a:chExt cx="4595523" cy="2080852"/>
          </a:xfrm>
        </p:grpSpPr>
        <p:pic>
          <p:nvPicPr>
            <p:cNvPr id="27" name="Picture 7"/>
            <p:cNvPicPr>
              <a:picLocks noChangeAspect="1" noChangeArrowheads="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334000" y="1371600"/>
              <a:ext cx="3604923" cy="208085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cxnSp>
          <p:nvCxnSpPr>
            <p:cNvPr id="28" name="Straight Connector 27"/>
            <p:cNvCxnSpPr/>
            <p:nvPr/>
          </p:nvCxnSpPr>
          <p:spPr>
            <a:xfrm flipV="1">
              <a:off x="4343400" y="1381126"/>
              <a:ext cx="1511930" cy="447674"/>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2514600"/>
              <a:ext cx="1447800" cy="838200"/>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A3FF127A-2DBF-924B-94E1-163D8C9D5B47}" type="slidenum">
              <a:rPr lang="en-US" smtClean="0"/>
              <a:pPr/>
              <a:t>10</a:t>
            </a:fld>
            <a:endParaRPr lang="en-US"/>
          </a:p>
        </p:txBody>
      </p:sp>
      <p:sp>
        <p:nvSpPr>
          <p:cNvPr id="13" name="Footer Placeholder 12"/>
          <p:cNvSpPr>
            <a:spLocks noGrp="1"/>
          </p:cNvSpPr>
          <p:nvPr>
            <p:ph type="ftr" sz="quarter" idx="11"/>
          </p:nvPr>
        </p:nvSpPr>
        <p:spPr/>
        <p:txBody>
          <a:bodyPr/>
          <a:lstStyle/>
          <a:p>
            <a:r>
              <a:rPr lang="en-US" smtClean="0"/>
              <a:t>AMASE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564488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96066"/>
          </a:xfrm>
        </p:spPr>
        <p:txBody>
          <a:bodyPr>
            <a:normAutofit fontScale="90000"/>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6812" y="596067"/>
            <a:ext cx="10665029" cy="6012491"/>
          </a:xfrm>
        </p:spPr>
      </p:pic>
      <p:sp>
        <p:nvSpPr>
          <p:cNvPr id="5" name="Slide Number Placeholder 4"/>
          <p:cNvSpPr>
            <a:spLocks noGrp="1"/>
          </p:cNvSpPr>
          <p:nvPr>
            <p:ph type="sldNum" sz="quarter" idx="12"/>
          </p:nvPr>
        </p:nvSpPr>
        <p:spPr/>
        <p:txBody>
          <a:bodyPr/>
          <a:lstStyle/>
          <a:p>
            <a:fld id="{A3FF127A-2DBF-924B-94E1-163D8C9D5B47}"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wbs_aadl_bscu.png"/>
          <p:cNvPicPr>
            <a:picLocks noChangeAspect="1"/>
          </p:cNvPicPr>
          <p:nvPr/>
        </p:nvPicPr>
        <p:blipFill>
          <a:blip r:embed="rId2"/>
          <a:stretch>
            <a:fillRect/>
          </a:stretch>
        </p:blipFill>
        <p:spPr>
          <a:xfrm>
            <a:off x="1508125" y="0"/>
            <a:ext cx="5670550" cy="6858000"/>
          </a:xfrm>
          <a:prstGeom prst="rect">
            <a:avLst/>
          </a:prstGeom>
        </p:spPr>
      </p:pic>
      <p:sp>
        <p:nvSpPr>
          <p:cNvPr id="3" name="Slide Number Placeholder 2"/>
          <p:cNvSpPr>
            <a:spLocks noGrp="1"/>
          </p:cNvSpPr>
          <p:nvPr>
            <p:ph type="sldNum" sz="quarter" idx="12"/>
          </p:nvPr>
        </p:nvSpPr>
        <p:spPr/>
        <p:txBody>
          <a:bodyPr/>
          <a:lstStyle/>
          <a:p>
            <a:fld id="{A3FF127A-2DBF-924B-94E1-163D8C9D5B47}"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nvGrpSpPr>
          <p:cNvPr id="4" name="Group 94"/>
          <p:cNvGrpSpPr/>
          <p:nvPr/>
        </p:nvGrpSpPr>
        <p:grpSpPr>
          <a:xfrm>
            <a:off x="1836396" y="2628900"/>
            <a:ext cx="3661087" cy="3870187"/>
            <a:chOff x="1836396" y="2628900"/>
            <a:chExt cx="3661087" cy="3870187"/>
          </a:xfrm>
        </p:grpSpPr>
        <p:grpSp>
          <p:nvGrpSpPr>
            <p:cNvPr id="5" name="Group 95"/>
            <p:cNvGrpSpPr/>
            <p:nvPr/>
          </p:nvGrpSpPr>
          <p:grpSpPr>
            <a:xfrm>
              <a:off x="1873646" y="2628900"/>
              <a:ext cx="1110265" cy="533400"/>
              <a:chOff x="1129973" y="1950482"/>
              <a:chExt cx="1110265" cy="533400"/>
            </a:xfrm>
          </p:grpSpPr>
          <p:grpSp>
            <p:nvGrpSpPr>
              <p:cNvPr id="6"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7"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4805" y="4544457"/>
                <a:ext cx="900112" cy="93027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smtClean="0">
                    <a:ln>
                      <a:noFill/>
                    </a:ln>
                    <a:solidFill>
                      <a:srgbClr val="000000"/>
                    </a:solidFill>
                    <a:effectLst/>
                    <a:uLnTx/>
                    <a:uFillTx/>
                    <a:ea typeface="ＭＳ Ｐゴシック" pitchFamily="34" charset="-128"/>
                    <a:cs typeface="Arial"/>
                  </a:rPr>
                  <a:t>eChronos</a:t>
                </a:r>
                <a:endPar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8" name="Group 108"/>
          <p:cNvGrpSpPr/>
          <p:nvPr/>
        </p:nvGrpSpPr>
        <p:grpSpPr>
          <a:xfrm>
            <a:off x="5035675" y="4126468"/>
            <a:ext cx="3651125" cy="2277770"/>
            <a:chOff x="5035675" y="4126468"/>
            <a:chExt cx="3651125" cy="2277770"/>
          </a:xfrm>
        </p:grpSpPr>
        <p:grpSp>
          <p:nvGrpSpPr>
            <p:cNvPr id="9"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10"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grpSp>
            <p:nvGrpSpPr>
              <p:cNvPr id="11"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grpSp>
            <p:nvGrpSpPr>
              <p:cNvPr id="12"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35675" y="5090293"/>
              <a:ext cx="1796847" cy="13139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grpSp>
        <p:nvGrpSpPr>
          <p:cNvPr id="13" name="Group 137"/>
          <p:cNvGrpSpPr/>
          <p:nvPr/>
        </p:nvGrpSpPr>
        <p:grpSpPr>
          <a:xfrm>
            <a:off x="306132" y="1752600"/>
            <a:ext cx="2624822" cy="4304874"/>
            <a:chOff x="306132" y="1752600"/>
            <a:chExt cx="2624822" cy="4304874"/>
          </a:xfrm>
        </p:grpSpPr>
        <p:grpSp>
          <p:nvGrpSpPr>
            <p:cNvPr id="14"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838200" y="4267200"/>
                <a:ext cx="1476375" cy="3810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5" name="Group 142"/>
              <p:cNvGrpSpPr/>
              <p:nvPr/>
            </p:nvGrpSpPr>
            <p:grpSpPr>
              <a:xfrm>
                <a:off x="1469873" y="1752600"/>
                <a:ext cx="1112138" cy="533400"/>
                <a:chOff x="1129973" y="1950482"/>
                <a:chExt cx="1112138" cy="533400"/>
              </a:xfrm>
            </p:grpSpPr>
            <p:grpSp>
              <p:nvGrpSpPr>
                <p:cNvPr id="16"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grpSp>
        <p:nvGrpSpPr>
          <p:cNvPr id="17"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nvGrpSpPr>
            <p:cNvPr id="18" name="Group 152"/>
            <p:cNvGrpSpPr/>
            <p:nvPr/>
          </p:nvGrpSpPr>
          <p:grpSpPr>
            <a:xfrm>
              <a:off x="6497183" y="1381125"/>
              <a:ext cx="1503817" cy="533400"/>
              <a:chOff x="6640902" y="1295400"/>
              <a:chExt cx="1503817" cy="533400"/>
            </a:xfrm>
          </p:grpSpPr>
          <p:grpSp>
            <p:nvGrpSpPr>
              <p:cNvPr id="19"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20" name="Group 159"/>
          <p:cNvGrpSpPr/>
          <p:nvPr/>
        </p:nvGrpSpPr>
        <p:grpSpPr>
          <a:xfrm>
            <a:off x="6477000" y="1981200"/>
            <a:ext cx="1807644" cy="2199650"/>
            <a:chOff x="6540793" y="2133600"/>
            <a:chExt cx="1807644" cy="2199650"/>
          </a:xfrm>
        </p:grpSpPr>
        <p:grpSp>
          <p:nvGrpSpPr>
            <p:cNvPr id="21" name="Group 160"/>
            <p:cNvGrpSpPr/>
            <p:nvPr/>
          </p:nvGrpSpPr>
          <p:grpSpPr>
            <a:xfrm>
              <a:off x="6540793" y="2133600"/>
              <a:ext cx="1110265" cy="533400"/>
              <a:chOff x="6640902" y="1295400"/>
              <a:chExt cx="1110265" cy="533400"/>
            </a:xfrm>
          </p:grpSpPr>
          <p:grpSp>
            <p:nvGrpSpPr>
              <p:cNvPr id="22"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grpSp>
        <p:nvGrpSpPr>
          <p:cNvPr id="23" name="Group 168"/>
          <p:cNvGrpSpPr/>
          <p:nvPr/>
        </p:nvGrpSpPr>
        <p:grpSpPr>
          <a:xfrm>
            <a:off x="6477000" y="2590800"/>
            <a:ext cx="1504101" cy="1590675"/>
            <a:chOff x="6387559" y="2933700"/>
            <a:chExt cx="1504101" cy="1590675"/>
          </a:xfrm>
        </p:grpSpPr>
        <p:grpSp>
          <p:nvGrpSpPr>
            <p:cNvPr id="24"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a:t>
            </a:r>
            <a:r>
              <a:rPr kumimoji="0" lang="en-US" sz="1800" b="1" i="0" u="none" strike="noStrike" kern="0" cap="none" spc="0" normalizeH="0" baseline="0" noProof="0" dirty="0" err="1" smtClean="0">
                <a:ln>
                  <a:noFill/>
                </a:ln>
                <a:solidFill>
                  <a:srgbClr val="F8F8F8"/>
                </a:solidFill>
                <a:effectLst/>
                <a:uLnTx/>
                <a:uFillTx/>
                <a:latin typeface="Verdana"/>
                <a:ea typeface="ＭＳ Ｐゴシック"/>
                <a:cs typeface="Arial"/>
              </a:rPr>
              <a:t>JKind</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5" name="Group 176"/>
          <p:cNvGrpSpPr/>
          <p:nvPr/>
        </p:nvGrpSpPr>
        <p:grpSpPr>
          <a:xfrm>
            <a:off x="6477000" y="3200400"/>
            <a:ext cx="1288220" cy="1000126"/>
            <a:chOff x="6387559" y="2933700"/>
            <a:chExt cx="1288220" cy="1000126"/>
          </a:xfrm>
        </p:grpSpPr>
        <p:grpSp>
          <p:nvGrpSpPr>
            <p:cNvPr id="26"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93" name="Slide Number Placeholder 92"/>
          <p:cNvSpPr>
            <a:spLocks noGrp="1"/>
          </p:cNvSpPr>
          <p:nvPr>
            <p:ph type="sldNum" sz="quarter" idx="12"/>
          </p:nvPr>
        </p:nvSpPr>
        <p:spPr/>
        <p:txBody>
          <a:bodyPr/>
          <a:lstStyle/>
          <a:p>
            <a:fld id="{A3FF127A-2DBF-924B-94E1-163D8C9D5B47}" type="slidenum">
              <a:rPr lang="en-US" smtClean="0"/>
              <a:pPr/>
              <a:t>13</a:t>
            </a:fld>
            <a:endParaRPr lang="en-US"/>
          </a:p>
        </p:txBody>
      </p:sp>
      <p:sp>
        <p:nvSpPr>
          <p:cNvPr id="95" name="Footer Placeholder 94"/>
          <p:cNvSpPr>
            <a:spLocks noGrp="1"/>
          </p:cNvSpPr>
          <p:nvPr>
            <p:ph type="ftr" sz="quarter" idx="11"/>
          </p:nvPr>
        </p:nvSpPr>
        <p:spPr/>
        <p:txBody>
          <a:bodyPr/>
          <a:lstStyle/>
          <a:p>
            <a:r>
              <a:rPr lang="en-US" smtClean="0"/>
              <a:t>AMASE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34097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nvGrpSpPr>
          <p:cNvPr id="3" name="Group 94"/>
          <p:cNvGrpSpPr/>
          <p:nvPr/>
        </p:nvGrpSpPr>
        <p:grpSpPr>
          <a:xfrm>
            <a:off x="1836396" y="2628900"/>
            <a:ext cx="3661087" cy="3870187"/>
            <a:chOff x="1836396" y="2628900"/>
            <a:chExt cx="3661087" cy="3870187"/>
          </a:xfrm>
        </p:grpSpPr>
        <p:grpSp>
          <p:nvGrpSpPr>
            <p:cNvPr id="4" name="Group 95"/>
            <p:cNvGrpSpPr/>
            <p:nvPr/>
          </p:nvGrpSpPr>
          <p:grpSpPr>
            <a:xfrm>
              <a:off x="1873646" y="2628900"/>
              <a:ext cx="1110265" cy="533400"/>
              <a:chOff x="1129973" y="1950482"/>
              <a:chExt cx="1110265" cy="533400"/>
            </a:xfrm>
          </p:grpSpPr>
          <p:grpSp>
            <p:nvGrpSpPr>
              <p:cNvPr id="5"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6"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4805" y="4544457"/>
                <a:ext cx="900112" cy="93027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smtClean="0">
                    <a:ln>
                      <a:noFill/>
                    </a:ln>
                    <a:solidFill>
                      <a:srgbClr val="000000"/>
                    </a:solidFill>
                    <a:effectLst/>
                    <a:uLnTx/>
                    <a:uFillTx/>
                    <a:ea typeface="ＭＳ Ｐゴシック" pitchFamily="34" charset="-128"/>
                    <a:cs typeface="Arial"/>
                  </a:rPr>
                  <a:t>eChronos</a:t>
                </a:r>
                <a:endPar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7" name="Group 108"/>
          <p:cNvGrpSpPr/>
          <p:nvPr/>
        </p:nvGrpSpPr>
        <p:grpSpPr>
          <a:xfrm>
            <a:off x="5035675" y="4126468"/>
            <a:ext cx="3651125" cy="2277770"/>
            <a:chOff x="5035675" y="4126468"/>
            <a:chExt cx="3651125" cy="2277770"/>
          </a:xfrm>
        </p:grpSpPr>
        <p:grpSp>
          <p:nvGrpSpPr>
            <p:cNvPr id="8"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9"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grpSp>
            <p:nvGrpSpPr>
              <p:cNvPr id="10"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grpSp>
            <p:nvGrpSpPr>
              <p:cNvPr id="11"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35675" y="5090293"/>
              <a:ext cx="1796847" cy="13139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grpSp>
        <p:nvGrpSpPr>
          <p:cNvPr id="12" name="Group 137"/>
          <p:cNvGrpSpPr/>
          <p:nvPr/>
        </p:nvGrpSpPr>
        <p:grpSpPr>
          <a:xfrm>
            <a:off x="306132" y="1752600"/>
            <a:ext cx="2624822" cy="4304874"/>
            <a:chOff x="306132" y="1752600"/>
            <a:chExt cx="2624822" cy="4304874"/>
          </a:xfrm>
        </p:grpSpPr>
        <p:grpSp>
          <p:nvGrpSpPr>
            <p:cNvPr id="13"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838200" y="4267200"/>
                <a:ext cx="1476375" cy="3810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4" name="Group 142"/>
              <p:cNvGrpSpPr/>
              <p:nvPr/>
            </p:nvGrpSpPr>
            <p:grpSpPr>
              <a:xfrm>
                <a:off x="1469873" y="1752600"/>
                <a:ext cx="1112138" cy="533400"/>
                <a:chOff x="1129973" y="1950482"/>
                <a:chExt cx="1112138" cy="533400"/>
              </a:xfrm>
            </p:grpSpPr>
            <p:grpSp>
              <p:nvGrpSpPr>
                <p:cNvPr id="15"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grpSp>
        <p:nvGrpSpPr>
          <p:cNvPr id="16"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nvGrpSpPr>
            <p:cNvPr id="17" name="Group 152"/>
            <p:cNvGrpSpPr/>
            <p:nvPr/>
          </p:nvGrpSpPr>
          <p:grpSpPr>
            <a:xfrm>
              <a:off x="6497183" y="1381125"/>
              <a:ext cx="1503817" cy="533400"/>
              <a:chOff x="6640902" y="1295400"/>
              <a:chExt cx="1503817" cy="533400"/>
            </a:xfrm>
          </p:grpSpPr>
          <p:grpSp>
            <p:nvGrpSpPr>
              <p:cNvPr id="18"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19" name="Group 159"/>
          <p:cNvGrpSpPr/>
          <p:nvPr/>
        </p:nvGrpSpPr>
        <p:grpSpPr>
          <a:xfrm>
            <a:off x="6477000" y="1981200"/>
            <a:ext cx="1807644" cy="2199650"/>
            <a:chOff x="6540793" y="2133600"/>
            <a:chExt cx="1807644" cy="2199650"/>
          </a:xfrm>
        </p:grpSpPr>
        <p:grpSp>
          <p:nvGrpSpPr>
            <p:cNvPr id="20" name="Group 160"/>
            <p:cNvGrpSpPr/>
            <p:nvPr/>
          </p:nvGrpSpPr>
          <p:grpSpPr>
            <a:xfrm>
              <a:off x="6540793" y="2133600"/>
              <a:ext cx="1110265" cy="533400"/>
              <a:chOff x="6640902" y="1295400"/>
              <a:chExt cx="1110265" cy="533400"/>
            </a:xfrm>
          </p:grpSpPr>
          <p:grpSp>
            <p:nvGrpSpPr>
              <p:cNvPr id="21"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grpSp>
      <p:grpSp>
        <p:nvGrpSpPr>
          <p:cNvPr id="22" name="Group 168"/>
          <p:cNvGrpSpPr/>
          <p:nvPr/>
        </p:nvGrpSpPr>
        <p:grpSpPr>
          <a:xfrm>
            <a:off x="6477000" y="2590800"/>
            <a:ext cx="1504101" cy="1590675"/>
            <a:chOff x="6387559" y="2933700"/>
            <a:chExt cx="1504101" cy="1590675"/>
          </a:xfrm>
        </p:grpSpPr>
        <p:grpSp>
          <p:nvGrpSpPr>
            <p:cNvPr id="23"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a:t>
            </a:r>
            <a:r>
              <a:rPr kumimoji="0" lang="en-US" sz="1800" b="1" i="0" u="none" strike="noStrike" kern="0" cap="none" spc="0" normalizeH="0" baseline="0" noProof="0" dirty="0" err="1" smtClean="0">
                <a:ln>
                  <a:noFill/>
                </a:ln>
                <a:solidFill>
                  <a:srgbClr val="F8F8F8"/>
                </a:solidFill>
                <a:effectLst/>
                <a:uLnTx/>
                <a:uFillTx/>
                <a:latin typeface="Verdana"/>
                <a:ea typeface="ＭＳ Ｐゴシック"/>
                <a:cs typeface="Arial"/>
              </a:rPr>
              <a:t>JKind</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4" name="Group 176"/>
          <p:cNvGrpSpPr/>
          <p:nvPr/>
        </p:nvGrpSpPr>
        <p:grpSpPr>
          <a:xfrm>
            <a:off x="6477000" y="3200400"/>
            <a:ext cx="1288220" cy="1000126"/>
            <a:chOff x="6387559" y="2933700"/>
            <a:chExt cx="1288220" cy="1000126"/>
          </a:xfrm>
        </p:grpSpPr>
        <p:grpSp>
          <p:nvGrpSpPr>
            <p:cNvPr id="25"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93" name="Slide Number Placeholder 92"/>
          <p:cNvSpPr>
            <a:spLocks noGrp="1"/>
          </p:cNvSpPr>
          <p:nvPr>
            <p:ph type="sldNum" sz="quarter" idx="12"/>
          </p:nvPr>
        </p:nvSpPr>
        <p:spPr/>
        <p:txBody>
          <a:bodyPr/>
          <a:lstStyle/>
          <a:p>
            <a:fld id="{A3FF127A-2DBF-924B-94E1-163D8C9D5B47}" type="slidenum">
              <a:rPr lang="en-US" smtClean="0"/>
              <a:pPr/>
              <a:t>14</a:t>
            </a:fld>
            <a:endParaRPr lang="en-US"/>
          </a:p>
        </p:txBody>
      </p:sp>
      <p:sp>
        <p:nvSpPr>
          <p:cNvPr id="95" name="Footer Placeholder 94"/>
          <p:cNvSpPr>
            <a:spLocks noGrp="1"/>
          </p:cNvSpPr>
          <p:nvPr>
            <p:ph type="ftr" sz="quarter" idx="11"/>
          </p:nvPr>
        </p:nvSpPr>
        <p:spPr/>
        <p:txBody>
          <a:bodyPr/>
          <a:lstStyle/>
          <a:p>
            <a:r>
              <a:rPr lang="en-US" smtClean="0"/>
              <a:t>AMASE   </a:t>
            </a:r>
            <a:endParaRPr lang="en-US"/>
          </a:p>
        </p:txBody>
      </p:sp>
      <p:sp>
        <p:nvSpPr>
          <p:cNvPr id="96" name="Oval 95"/>
          <p:cNvSpPr/>
          <p:nvPr/>
        </p:nvSpPr>
        <p:spPr>
          <a:xfrm>
            <a:off x="6284662" y="1905000"/>
            <a:ext cx="1600546" cy="7239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34097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770630" y="2170176"/>
            <a:ext cx="1219200" cy="72542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15</a:t>
            </a:fld>
            <a:endParaRPr lang="en-US"/>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32630" y="1371600"/>
            <a:ext cx="1306570" cy="1112837"/>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75330" y="1752600"/>
            <a:ext cx="952500" cy="624302"/>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ooter Placeholder 64"/>
          <p:cNvSpPr>
            <a:spLocks noGrp="1"/>
          </p:cNvSpPr>
          <p:nvPr>
            <p:ph type="ftr" sz="quarter" idx="11"/>
          </p:nvPr>
        </p:nvSpPr>
        <p:spPr/>
        <p:txBody>
          <a:bodyPr/>
          <a:lstStyle/>
          <a:p>
            <a:r>
              <a:rPr lang="en-US" smtClean="0"/>
              <a:t>AMASE   </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93631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770630" y="2170176"/>
            <a:ext cx="1219200" cy="72542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16</a:t>
            </a:fld>
            <a:endParaRPr lang="en-US"/>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32630" y="1371600"/>
            <a:ext cx="1306570" cy="1112837"/>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75330" y="1752600"/>
            <a:ext cx="952500" cy="624302"/>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Oval 64"/>
          <p:cNvSpPr/>
          <p:nvPr/>
        </p:nvSpPr>
        <p:spPr>
          <a:xfrm>
            <a:off x="457200" y="3733800"/>
            <a:ext cx="5132311" cy="2408198"/>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Footer Placeholder 65"/>
          <p:cNvSpPr>
            <a:spLocks noGrp="1"/>
          </p:cNvSpPr>
          <p:nvPr>
            <p:ph type="ftr" sz="quarter" idx="11"/>
          </p:nvPr>
        </p:nvSpPr>
        <p:spPr/>
        <p:txBody>
          <a:bodyPr/>
          <a:lstStyle/>
          <a:p>
            <a:r>
              <a:rPr lang="en-US" smtClean="0"/>
              <a:t>AMASE   </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93631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770630" y="2170176"/>
            <a:ext cx="1219200" cy="725424"/>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17</a:t>
            </a:fld>
            <a:endParaRPr lang="en-US"/>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32630" y="1371600"/>
            <a:ext cx="1306570" cy="1112837"/>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5400" algn="ctr">
                    <a:solidFill>
                      <a:srgbClr val="385D8A"/>
                    </a:solidFill>
                    <a:miter lim="800000"/>
                    <a:headEnd/>
                    <a:tailEnd/>
                  </a14:hiddenLine>
                </a:ext>
              </a:extLst>
            </p:spPr>
            <p:txBody>
              <a:bodyPr anchor="ctr"/>
              <a:lstStyle/>
              <a:p>
                <a:pPr algn="ctr"/>
                <a:r>
                  <a:rPr lang="en-US" sz="1600" b="1">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a:latin typeface="Calibri" pitchFamily="34" charset="0"/>
                </a:rPr>
                <a:t>Assumption: Input &lt; 20</a:t>
              </a:r>
            </a:p>
            <a:p>
              <a:r>
                <a:rPr lang="en-US" sz="70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75330" y="1752600"/>
            <a:ext cx="952500" cy="624302"/>
          </a:xfrm>
          <a:prstGeom prst="rect">
            <a:avLst/>
          </a:prstGeo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p:cNvSpPr/>
          <p:nvPr/>
        </p:nvSpPr>
        <p:spPr>
          <a:xfrm>
            <a:off x="5181600" y="3200400"/>
            <a:ext cx="3962400" cy="315595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ooter Placeholder 64"/>
          <p:cNvSpPr>
            <a:spLocks noGrp="1"/>
          </p:cNvSpPr>
          <p:nvPr>
            <p:ph type="ftr" sz="quarter" idx="11"/>
          </p:nvPr>
        </p:nvSpPr>
        <p:spPr/>
        <p:txBody>
          <a:bodyPr/>
          <a:lstStyle/>
          <a:p>
            <a:r>
              <a:rPr lang="en-US" smtClean="0"/>
              <a:t>AMASE   </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93631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Content Placeholder 6" descr="sys_bscu.png"/>
          <p:cNvPicPr>
            <a:picLocks noGrp="1" noChangeAspect="1"/>
          </p:cNvPicPr>
          <p:nvPr>
            <p:ph idx="4294967295"/>
          </p:nvPr>
        </p:nvPicPr>
        <p:blipFill>
          <a:blip r:embed="rId3"/>
          <a:srcRect l="-7533" r="-7533"/>
          <a:stretch>
            <a:fillRect/>
          </a:stretch>
        </p:blipFill>
        <p:spPr>
          <a:xfrm>
            <a:off x="454652" y="799675"/>
            <a:ext cx="8434586" cy="5628113"/>
          </a:xfrm>
        </p:spPr>
      </p:pic>
      <p:sp>
        <p:nvSpPr>
          <p:cNvPr id="3" name="Slide Number Placeholder 2"/>
          <p:cNvSpPr>
            <a:spLocks noGrp="1"/>
          </p:cNvSpPr>
          <p:nvPr>
            <p:ph type="sldNum" sz="quarter" idx="12"/>
          </p:nvPr>
        </p:nvSpPr>
        <p:spPr/>
        <p:txBody>
          <a:bodyPr/>
          <a:lstStyle/>
          <a:p>
            <a:fld id="{A3FF127A-2DBF-924B-94E1-163D8C9D5B47}" type="slidenum">
              <a:rPr lang="en-US" smtClean="0"/>
              <a:pPr/>
              <a:t>18</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Content Placeholder 6" descr="sys_bscu.png"/>
          <p:cNvPicPr>
            <a:picLocks noGrp="1" noChangeAspect="1"/>
          </p:cNvPicPr>
          <p:nvPr>
            <p:ph idx="4294967295"/>
          </p:nvPr>
        </p:nvPicPr>
        <p:blipFill>
          <a:blip r:embed="rId3"/>
          <a:srcRect l="-7533" r="-7533"/>
          <a:stretch>
            <a:fillRect/>
          </a:stretch>
        </p:blipFill>
        <p:spPr>
          <a:xfrm>
            <a:off x="454652" y="799675"/>
            <a:ext cx="8434586" cy="5628113"/>
          </a:xfrm>
        </p:spPr>
      </p:pic>
      <p:sp>
        <p:nvSpPr>
          <p:cNvPr id="3" name="Slide Number Placeholder 2"/>
          <p:cNvSpPr>
            <a:spLocks noGrp="1"/>
          </p:cNvSpPr>
          <p:nvPr>
            <p:ph type="sldNum" sz="quarter" idx="12"/>
          </p:nvPr>
        </p:nvSpPr>
        <p:spPr/>
        <p:txBody>
          <a:bodyPr/>
          <a:lstStyle/>
          <a:p>
            <a:fld id="{A3FF127A-2DBF-924B-94E1-163D8C9D5B47}" type="slidenum">
              <a:rPr lang="en-US" smtClean="0"/>
              <a:pPr/>
              <a:t>19</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cxnSp>
        <p:nvCxnSpPr>
          <p:cNvPr id="6" name="Straight Connector 5"/>
          <p:cNvCxnSpPr/>
          <p:nvPr/>
        </p:nvCxnSpPr>
        <p:spPr>
          <a:xfrm rot="16200000" flipH="1">
            <a:off x="-2352676" y="3597272"/>
            <a:ext cx="5365751" cy="50802"/>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04798" y="939797"/>
            <a:ext cx="609602" cy="1588"/>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5601" y="6305549"/>
            <a:ext cx="558799" cy="1588"/>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800100" y="4457700"/>
            <a:ext cx="3022600" cy="25400"/>
          </a:xfrm>
          <a:prstGeom prst="line">
            <a:avLst/>
          </a:prstGeom>
          <a:ln w="381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11200" y="2959100"/>
            <a:ext cx="203200" cy="1588"/>
          </a:xfrm>
          <a:prstGeom prst="straightConnector1">
            <a:avLst/>
          </a:prstGeom>
          <a:ln w="38100"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23900" y="5981700"/>
            <a:ext cx="190500" cy="1588"/>
          </a:xfrm>
          <a:prstGeom prst="straightConnector1">
            <a:avLst/>
          </a:prstGeom>
          <a:ln w="38100"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p:txBody>
          <a:bodyPr/>
          <a:lstStyle/>
          <a:p>
            <a:r>
              <a:rPr lang="en-US" altLang="en-US"/>
              <a:t>Motivation</a:t>
            </a:r>
          </a:p>
        </p:txBody>
      </p:sp>
      <p:grpSp>
        <p:nvGrpSpPr>
          <p:cNvPr id="3" name="Group 32"/>
          <p:cNvGrpSpPr>
            <a:grpSpLocks/>
          </p:cNvGrpSpPr>
          <p:nvPr/>
        </p:nvGrpSpPr>
        <p:grpSpPr bwMode="auto">
          <a:xfrm>
            <a:off x="207963" y="3733800"/>
            <a:ext cx="2840037" cy="2428875"/>
            <a:chOff x="131" y="2352"/>
            <a:chExt cx="1789" cy="1530"/>
          </a:xfrm>
        </p:grpSpPr>
        <p:graphicFrame>
          <p:nvGraphicFramePr>
            <p:cNvPr id="86018" name="Object 2"/>
            <p:cNvGraphicFramePr>
              <a:graphicFrameLocks noChangeAspect="1"/>
            </p:cNvGraphicFramePr>
            <p:nvPr/>
          </p:nvGraphicFramePr>
          <p:xfrm>
            <a:off x="131" y="2496"/>
            <a:ext cx="1789" cy="1386"/>
          </p:xfrm>
          <a:graphic>
            <a:graphicData uri="http://schemas.openxmlformats.org/presentationml/2006/ole">
              <p:oleObj spid="_x0000_s39938" name="Visio" r:id="rId4" imgW="7073900" imgH="5549900" progId="">
                <p:embed/>
              </p:oleObj>
            </a:graphicData>
          </a:graphic>
        </p:graphicFrame>
        <p:sp>
          <p:nvSpPr>
            <p:cNvPr id="86029" name="Line 13"/>
            <p:cNvSpPr>
              <a:spLocks noChangeShapeType="1"/>
            </p:cNvSpPr>
            <p:nvPr/>
          </p:nvSpPr>
          <p:spPr bwMode="auto">
            <a:xfrm>
              <a:off x="720" y="2352"/>
              <a:ext cx="96" cy="336"/>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4" name="Group 33"/>
          <p:cNvGrpSpPr>
            <a:grpSpLocks/>
          </p:cNvGrpSpPr>
          <p:nvPr/>
        </p:nvGrpSpPr>
        <p:grpSpPr bwMode="auto">
          <a:xfrm>
            <a:off x="7010400" y="3810000"/>
            <a:ext cx="1524000" cy="2438400"/>
            <a:chOff x="4416" y="2400"/>
            <a:chExt cx="890" cy="1536"/>
          </a:xfrm>
        </p:grpSpPr>
        <p:pic>
          <p:nvPicPr>
            <p:cNvPr id="86024" name="Picture 8"/>
            <p:cNvPicPr>
              <a:picLocks noChangeAspect="1"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416" y="2832"/>
              <a:ext cx="890" cy="110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pic>
        <p:sp>
          <p:nvSpPr>
            <p:cNvPr id="86034" name="Line 18"/>
            <p:cNvSpPr>
              <a:spLocks noChangeShapeType="1"/>
            </p:cNvSpPr>
            <p:nvPr/>
          </p:nvSpPr>
          <p:spPr bwMode="auto">
            <a:xfrm flipH="1">
              <a:off x="4944" y="2400"/>
              <a:ext cx="144" cy="288"/>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5" name="Group 29"/>
          <p:cNvGrpSpPr>
            <a:grpSpLocks/>
          </p:cNvGrpSpPr>
          <p:nvPr/>
        </p:nvGrpSpPr>
        <p:grpSpPr bwMode="auto">
          <a:xfrm>
            <a:off x="2514600" y="1295400"/>
            <a:ext cx="4038600" cy="990600"/>
            <a:chOff x="1584" y="816"/>
            <a:chExt cx="2544" cy="624"/>
          </a:xfrm>
        </p:grpSpPr>
        <p:sp>
          <p:nvSpPr>
            <p:cNvPr id="86020" name="Document"/>
            <p:cNvSpPr>
              <a:spLocks noEditPoints="1" noChangeArrowheads="1"/>
            </p:cNvSpPr>
            <p:nvPr/>
          </p:nvSpPr>
          <p:spPr bwMode="auto">
            <a:xfrm>
              <a:off x="1584" y="816"/>
              <a:ext cx="338" cy="55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86021" name="Picture 5"/>
            <p:cNvPicPr>
              <a:picLocks noChangeAspect="1" noChangeArrowheads="1"/>
            </p:cNvPicPr>
            <p:nvPr/>
          </p:nvPicPr>
          <p:blipFill>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064" y="816"/>
              <a:ext cx="450" cy="56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tx2"/>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76200">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86022" name="Documents"/>
            <p:cNvSpPr>
              <a:spLocks noEditPoints="1" noChangeArrowheads="1"/>
            </p:cNvSpPr>
            <p:nvPr/>
          </p:nvSpPr>
          <p:spPr bwMode="auto">
            <a:xfrm>
              <a:off x="3696" y="816"/>
              <a:ext cx="432" cy="62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86035" name="Text Box 19"/>
            <p:cNvSpPr txBox="1">
              <a:spLocks noChangeArrowheads="1"/>
            </p:cNvSpPr>
            <p:nvPr/>
          </p:nvSpPr>
          <p:spPr bwMode="auto">
            <a:xfrm>
              <a:off x="2544" y="912"/>
              <a:ext cx="1127" cy="35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76200">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20000"/>
                </a:spcBef>
                <a:buClr>
                  <a:srgbClr val="FFD300"/>
                </a:buClr>
                <a:buSzPct val="59000"/>
                <a:buFont typeface="Monotype Sorts" pitchFamily="2" charset="2"/>
                <a:buNone/>
              </a:pPr>
              <a:r>
                <a:rPr lang="en-US" altLang="en-US" sz="1400" b="1"/>
                <a:t>Requirements and </a:t>
              </a:r>
            </a:p>
            <a:p>
              <a:pPr algn="ctr" eaLnBrk="0" hangingPunct="0">
                <a:spcBef>
                  <a:spcPct val="20000"/>
                </a:spcBef>
                <a:buClr>
                  <a:srgbClr val="FFD300"/>
                </a:buClr>
                <a:buSzPct val="59000"/>
                <a:buFont typeface="Monotype Sorts" pitchFamily="2" charset="2"/>
                <a:buNone/>
              </a:pPr>
              <a:r>
                <a:rPr lang="en-US" altLang="en-US" sz="1400" b="1"/>
                <a:t>Design Documents</a:t>
              </a:r>
            </a:p>
          </p:txBody>
        </p:sp>
      </p:grpSp>
      <p:grpSp>
        <p:nvGrpSpPr>
          <p:cNvPr id="6" name="Group 34"/>
          <p:cNvGrpSpPr>
            <a:grpSpLocks/>
          </p:cNvGrpSpPr>
          <p:nvPr/>
        </p:nvGrpSpPr>
        <p:grpSpPr bwMode="auto">
          <a:xfrm>
            <a:off x="2667000" y="4622800"/>
            <a:ext cx="4114800" cy="1854200"/>
            <a:chOff x="1680" y="2912"/>
            <a:chExt cx="2592" cy="1168"/>
          </a:xfrm>
        </p:grpSpPr>
        <p:pic>
          <p:nvPicPr>
            <p:cNvPr id="86023" name="Picture 7" descr="MCj02309870000[1]"/>
            <p:cNvPicPr>
              <a:picLocks noChangeAspect="1" noChangeArrowheads="1"/>
            </p:cNvPicPr>
            <p:nvPr/>
          </p:nvPicPr>
          <p:blipFill>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208" y="2912"/>
              <a:ext cx="1584" cy="116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86037" name="Line 21"/>
            <p:cNvSpPr>
              <a:spLocks noChangeShapeType="1"/>
            </p:cNvSpPr>
            <p:nvPr/>
          </p:nvSpPr>
          <p:spPr bwMode="auto">
            <a:xfrm rot="-10800000" flipH="1" flipV="1">
              <a:off x="1680" y="3312"/>
              <a:ext cx="480" cy="96"/>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38" name="Line 22"/>
            <p:cNvSpPr>
              <a:spLocks noChangeShapeType="1"/>
            </p:cNvSpPr>
            <p:nvPr/>
          </p:nvSpPr>
          <p:spPr bwMode="auto">
            <a:xfrm rot="10800000" flipV="1">
              <a:off x="3840" y="3360"/>
              <a:ext cx="432" cy="96"/>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7" name="Group 30"/>
          <p:cNvGrpSpPr>
            <a:grpSpLocks/>
          </p:cNvGrpSpPr>
          <p:nvPr/>
        </p:nvGrpSpPr>
        <p:grpSpPr bwMode="auto">
          <a:xfrm>
            <a:off x="228600" y="1735138"/>
            <a:ext cx="5638800" cy="1971675"/>
            <a:chOff x="144" y="1093"/>
            <a:chExt cx="3552" cy="1242"/>
          </a:xfrm>
        </p:grpSpPr>
        <p:pic>
          <p:nvPicPr>
            <p:cNvPr id="86025" name="Picture 9" descr="MCj02955600000[1]"/>
            <p:cNvPicPr>
              <a:picLocks noChangeAspect="1" noChangeArrowheads="1"/>
            </p:cNvPicPr>
            <p:nvPr/>
          </p:nvPicPr>
          <p:blipFill>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92" y="1584"/>
              <a:ext cx="936" cy="7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86026" name="Line 10"/>
            <p:cNvSpPr>
              <a:spLocks noChangeShapeType="1"/>
            </p:cNvSpPr>
            <p:nvPr/>
          </p:nvSpPr>
          <p:spPr bwMode="auto">
            <a:xfrm flipH="1">
              <a:off x="1008" y="1392"/>
              <a:ext cx="576" cy="288"/>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27" name="Line 11"/>
            <p:cNvSpPr>
              <a:spLocks noChangeShapeType="1"/>
            </p:cNvSpPr>
            <p:nvPr/>
          </p:nvSpPr>
          <p:spPr bwMode="auto">
            <a:xfrm flipH="1">
              <a:off x="1152" y="1392"/>
              <a:ext cx="1104" cy="432"/>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28" name="Line 12"/>
            <p:cNvSpPr>
              <a:spLocks noChangeShapeType="1"/>
            </p:cNvSpPr>
            <p:nvPr/>
          </p:nvSpPr>
          <p:spPr bwMode="auto">
            <a:xfrm flipH="1">
              <a:off x="1152" y="1440"/>
              <a:ext cx="2544" cy="528"/>
            </a:xfrm>
            <a:prstGeom prst="line">
              <a:avLst/>
            </a:prstGeom>
            <a:noFill/>
            <a:ln w="76200">
              <a:solidFill>
                <a:schemeClr val="accent2"/>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41" name="Text Box 25"/>
            <p:cNvSpPr txBox="1">
              <a:spLocks noChangeArrowheads="1"/>
            </p:cNvSpPr>
            <p:nvPr/>
          </p:nvSpPr>
          <p:spPr bwMode="auto">
            <a:xfrm>
              <a:off x="144" y="1093"/>
              <a:ext cx="816" cy="44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a:t>Safety </a:t>
              </a:r>
            </a:p>
            <a:p>
              <a:pPr algn="ctr">
                <a:spcBef>
                  <a:spcPct val="50000"/>
                </a:spcBef>
              </a:pPr>
              <a:r>
                <a:rPr lang="en-US" altLang="en-US" sz="1600" b="1"/>
                <a:t>Analyst A</a:t>
              </a:r>
            </a:p>
          </p:txBody>
        </p:sp>
      </p:grpSp>
      <p:grpSp>
        <p:nvGrpSpPr>
          <p:cNvPr id="8" name="Group 31"/>
          <p:cNvGrpSpPr>
            <a:grpSpLocks/>
          </p:cNvGrpSpPr>
          <p:nvPr/>
        </p:nvGrpSpPr>
        <p:grpSpPr bwMode="auto">
          <a:xfrm>
            <a:off x="2895600" y="1735138"/>
            <a:ext cx="5905500" cy="1971675"/>
            <a:chOff x="1824" y="1093"/>
            <a:chExt cx="3720" cy="1242"/>
          </a:xfrm>
        </p:grpSpPr>
        <p:sp>
          <p:nvSpPr>
            <p:cNvPr id="86031" name="Line 15"/>
            <p:cNvSpPr>
              <a:spLocks noChangeShapeType="1"/>
            </p:cNvSpPr>
            <p:nvPr/>
          </p:nvSpPr>
          <p:spPr bwMode="auto">
            <a:xfrm>
              <a:off x="1824" y="1488"/>
              <a:ext cx="2688" cy="576"/>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33" name="Line 17"/>
            <p:cNvSpPr>
              <a:spLocks noChangeShapeType="1"/>
            </p:cNvSpPr>
            <p:nvPr/>
          </p:nvSpPr>
          <p:spPr bwMode="auto">
            <a:xfrm>
              <a:off x="2544" y="1344"/>
              <a:ext cx="2064" cy="576"/>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pic>
          <p:nvPicPr>
            <p:cNvPr id="86030" name="Picture 14" descr="MCj02955600000[1]"/>
            <p:cNvPicPr>
              <a:picLocks noChangeAspect="1" noChangeArrowheads="1"/>
            </p:cNvPicPr>
            <p:nvPr/>
          </p:nvPicPr>
          <p:blipFill>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608" y="1584"/>
              <a:ext cx="936" cy="7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86032" name="Line 16"/>
            <p:cNvSpPr>
              <a:spLocks noChangeShapeType="1"/>
            </p:cNvSpPr>
            <p:nvPr/>
          </p:nvSpPr>
          <p:spPr bwMode="auto">
            <a:xfrm>
              <a:off x="4224" y="1488"/>
              <a:ext cx="336" cy="192"/>
            </a:xfrm>
            <a:prstGeom prst="line">
              <a:avLst/>
            </a:prstGeom>
            <a:noFill/>
            <a:ln w="76200">
              <a:solidFill>
                <a:srgbClr val="003300"/>
              </a:solidFill>
              <a:round/>
              <a:headEnd/>
              <a:tailEnd type="triangle" w="med" len="me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6042" name="Text Box 26"/>
            <p:cNvSpPr txBox="1">
              <a:spLocks noChangeArrowheads="1"/>
            </p:cNvSpPr>
            <p:nvPr/>
          </p:nvSpPr>
          <p:spPr bwMode="auto">
            <a:xfrm>
              <a:off x="4704" y="1093"/>
              <a:ext cx="816" cy="44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a:t>Safety </a:t>
              </a:r>
            </a:p>
            <a:p>
              <a:pPr algn="ctr">
                <a:spcBef>
                  <a:spcPct val="50000"/>
                </a:spcBef>
              </a:pPr>
              <a:r>
                <a:rPr lang="en-US" altLang="en-US" sz="1600" b="1"/>
                <a:t>Analyst B</a:t>
              </a:r>
            </a:p>
          </p:txBody>
        </p:sp>
      </p:grpSp>
      <p:grpSp>
        <p:nvGrpSpPr>
          <p:cNvPr id="9" name="Group 36"/>
          <p:cNvGrpSpPr>
            <a:grpSpLocks/>
          </p:cNvGrpSpPr>
          <p:nvPr/>
        </p:nvGrpSpPr>
        <p:grpSpPr bwMode="auto">
          <a:xfrm>
            <a:off x="2093912" y="3276600"/>
            <a:ext cx="5526088" cy="1101725"/>
            <a:chOff x="1552" y="2074"/>
            <a:chExt cx="3481" cy="694"/>
          </a:xfrm>
        </p:grpSpPr>
        <p:sp>
          <p:nvSpPr>
            <p:cNvPr id="86040" name="Text Box 24"/>
            <p:cNvSpPr txBox="1">
              <a:spLocks noChangeArrowheads="1"/>
            </p:cNvSpPr>
            <p:nvPr/>
          </p:nvSpPr>
          <p:spPr bwMode="auto">
            <a:xfrm>
              <a:off x="1552" y="2074"/>
              <a:ext cx="2086" cy="22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r>
                <a:rPr lang="en-US" altLang="en-US" sz="1700" b="1">
                  <a:latin typeface="+mn-lt"/>
                </a:rPr>
                <a:t>System Safety Analysis is</a:t>
              </a:r>
            </a:p>
          </p:txBody>
        </p:sp>
        <p:sp>
          <p:nvSpPr>
            <p:cNvPr id="86043" name="Text Box 27"/>
            <p:cNvSpPr txBox="1">
              <a:spLocks noChangeArrowheads="1"/>
            </p:cNvSpPr>
            <p:nvPr/>
          </p:nvSpPr>
          <p:spPr bwMode="auto">
            <a:xfrm>
              <a:off x="1696" y="2305"/>
              <a:ext cx="2773" cy="22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r>
                <a:rPr lang="en-US" altLang="en-US" sz="1700" b="1">
                  <a:latin typeface="+mn-lt"/>
                </a:rPr>
                <a:t>- Based on Informal Specifications</a:t>
              </a:r>
            </a:p>
          </p:txBody>
        </p:sp>
        <p:sp>
          <p:nvSpPr>
            <p:cNvPr id="86044" name="Text Box 28"/>
            <p:cNvSpPr txBox="1">
              <a:spLocks noChangeArrowheads="1"/>
            </p:cNvSpPr>
            <p:nvPr/>
          </p:nvSpPr>
          <p:spPr bwMode="auto">
            <a:xfrm>
              <a:off x="1696" y="2545"/>
              <a:ext cx="3337" cy="22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r>
                <a:rPr lang="en-US" altLang="en-US" sz="1700" b="1" dirty="0">
                  <a:latin typeface="+mn-lt"/>
                </a:rPr>
                <a:t>- Highly Dependent on Skill of the Analyst</a:t>
              </a:r>
            </a:p>
          </p:txBody>
        </p:sp>
      </p:grpSp>
      <p:sp>
        <p:nvSpPr>
          <p:cNvPr id="34" name="Slide Number Placeholder 33"/>
          <p:cNvSpPr>
            <a:spLocks noGrp="1"/>
          </p:cNvSpPr>
          <p:nvPr>
            <p:ph type="sldNum" sz="quarter" idx="12"/>
          </p:nvPr>
        </p:nvSpPr>
        <p:spPr/>
        <p:txBody>
          <a:bodyPr/>
          <a:lstStyle/>
          <a:p>
            <a:fld id="{A3FF127A-2DBF-924B-94E1-163D8C9D5B47}" type="slidenum">
              <a:rPr lang="en-US" smtClean="0"/>
              <a:pPr/>
              <a:t>2</a:t>
            </a:fld>
            <a:endParaRPr lang="en-US"/>
          </a:p>
        </p:txBody>
      </p:sp>
      <p:sp>
        <p:nvSpPr>
          <p:cNvPr id="35" name="Footer Placeholder 34"/>
          <p:cNvSpPr>
            <a:spLocks noGrp="1"/>
          </p:cNvSpPr>
          <p:nvPr>
            <p:ph type="ftr" sz="quarter" idx="11"/>
          </p:nvPr>
        </p:nvSpPr>
        <p:spPr/>
        <p:txBody>
          <a:bodyPr/>
          <a:lstStyle/>
          <a:p>
            <a:r>
              <a:rPr lang="en-US" smtClean="0"/>
              <a:t>AMASE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75109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Content Placeholder 6" descr="sys_bscu.png"/>
          <p:cNvPicPr>
            <a:picLocks noGrp="1" noChangeAspect="1"/>
          </p:cNvPicPr>
          <p:nvPr>
            <p:ph idx="4294967295"/>
          </p:nvPr>
        </p:nvPicPr>
        <p:blipFill>
          <a:blip r:embed="rId3"/>
          <a:srcRect l="-7533" r="-7533"/>
          <a:stretch>
            <a:fillRect/>
          </a:stretch>
        </p:blipFill>
        <p:spPr>
          <a:xfrm>
            <a:off x="454652" y="799675"/>
            <a:ext cx="8434586" cy="5628113"/>
          </a:xfrm>
        </p:spPr>
      </p:pic>
      <p:sp>
        <p:nvSpPr>
          <p:cNvPr id="3" name="Slide Number Placeholder 2"/>
          <p:cNvSpPr>
            <a:spLocks noGrp="1"/>
          </p:cNvSpPr>
          <p:nvPr>
            <p:ph type="sldNum" sz="quarter" idx="12"/>
          </p:nvPr>
        </p:nvSpPr>
        <p:spPr/>
        <p:txBody>
          <a:bodyPr/>
          <a:lstStyle/>
          <a:p>
            <a:fld id="{A3FF127A-2DBF-924B-94E1-163D8C9D5B47}" type="slidenum">
              <a:rPr lang="en-US" smtClean="0"/>
              <a:pPr/>
              <a:t>20</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cxnSp>
        <p:nvCxnSpPr>
          <p:cNvPr id="6" name="Straight Connector 5"/>
          <p:cNvCxnSpPr/>
          <p:nvPr/>
        </p:nvCxnSpPr>
        <p:spPr>
          <a:xfrm>
            <a:off x="2311400" y="5765800"/>
            <a:ext cx="812800" cy="1588"/>
          </a:xfrm>
          <a:prstGeom prst="line">
            <a:avLst/>
          </a:prstGeom>
          <a:ln w="381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10000" y="5767388"/>
            <a:ext cx="762000" cy="1588"/>
          </a:xfrm>
          <a:prstGeom prst="line">
            <a:avLst/>
          </a:prstGeom>
          <a:ln w="381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762000" y="2171700"/>
            <a:ext cx="495300" cy="1588"/>
          </a:xfrm>
          <a:prstGeom prst="straightConnector1">
            <a:avLst/>
          </a:prstGeom>
          <a:ln w="38100"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62000" y="2362200"/>
            <a:ext cx="495300" cy="1588"/>
          </a:xfrm>
          <a:prstGeom prst="straightConnector1">
            <a:avLst/>
          </a:prstGeom>
          <a:ln w="38100"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21</a:t>
            </a:fld>
            <a:endParaRPr lang="en-US"/>
          </a:p>
        </p:txBody>
      </p:sp>
      <p:pic>
        <p:nvPicPr>
          <p:cNvPr id="4" name="Picture 3" descr="newGuarantees1.png"/>
          <p:cNvPicPr>
            <a:picLocks noChangeAspect="1"/>
          </p:cNvPicPr>
          <p:nvPr/>
        </p:nvPicPr>
        <p:blipFill>
          <a:blip r:embed="rId2"/>
          <a:stretch>
            <a:fillRect/>
          </a:stretch>
        </p:blipFill>
        <p:spPr>
          <a:xfrm>
            <a:off x="527050" y="3124200"/>
            <a:ext cx="8369300" cy="6096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49500"/>
            <a:ext cx="8229600" cy="3776663"/>
          </a:xfrm>
        </p:spPr>
        <p:txBody>
          <a:bodyPr/>
          <a:lstStyle/>
          <a:p>
            <a:r>
              <a:rPr lang="en-US" dirty="0" smtClean="0"/>
              <a:t>Wrap nominal component in fault</a:t>
            </a:r>
          </a:p>
          <a:p>
            <a:r>
              <a:rPr lang="en-US" dirty="0" smtClean="0"/>
              <a:t>Watch behavior of system through AGREE contracts</a:t>
            </a:r>
          </a:p>
          <a:p>
            <a:pPr>
              <a:buNone/>
            </a:pPr>
            <a:endParaRPr lang="en-US" dirty="0"/>
          </a:p>
        </p:txBody>
      </p:sp>
      <p:sp>
        <p:nvSpPr>
          <p:cNvPr id="3" name="Slide Number Placeholder 2"/>
          <p:cNvSpPr>
            <a:spLocks noGrp="1"/>
          </p:cNvSpPr>
          <p:nvPr>
            <p:ph type="sldNum" sz="quarter" idx="12"/>
          </p:nvPr>
        </p:nvSpPr>
        <p:spPr/>
        <p:txBody>
          <a:bodyPr/>
          <a:lstStyle/>
          <a:p>
            <a:fld id="{A3FF127A-2DBF-924B-94E1-163D8C9D5B47}" type="slidenum">
              <a:rPr lang="en-US" smtClean="0"/>
              <a:pPr/>
              <a:t>22</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arbitraryComp.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45047" y="1525588"/>
            <a:ext cx="6083301" cy="3581400"/>
          </a:xfrm>
          <a:prstGeom prst="rect">
            <a:avLst/>
          </a:prstGeom>
        </p:spPr>
      </p:pic>
      <p:sp>
        <p:nvSpPr>
          <p:cNvPr id="4" name="Slide Number Placeholder 3"/>
          <p:cNvSpPr>
            <a:spLocks noGrp="1"/>
          </p:cNvSpPr>
          <p:nvPr>
            <p:ph type="sldNum" sz="quarter" idx="12"/>
          </p:nvPr>
        </p:nvSpPr>
        <p:spPr/>
        <p:txBody>
          <a:bodyPr/>
          <a:lstStyle/>
          <a:p>
            <a:fld id="{A3FF127A-2DBF-924B-94E1-163D8C9D5B47}"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arbitComp2.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0" y="444500"/>
            <a:ext cx="9053165" cy="5257800"/>
          </a:xfrm>
          <a:prstGeom prst="rect">
            <a:avLst/>
          </a:prstGeom>
        </p:spPr>
      </p:pic>
      <p:sp>
        <p:nvSpPr>
          <p:cNvPr id="3" name="Slide Number Placeholder 2"/>
          <p:cNvSpPr>
            <a:spLocks noGrp="1"/>
          </p:cNvSpPr>
          <p:nvPr>
            <p:ph type="sldNum" sz="quarter" idx="12"/>
          </p:nvPr>
        </p:nvSpPr>
        <p:spPr/>
        <p:txBody>
          <a:bodyPr/>
          <a:lstStyle/>
          <a:p>
            <a:fld id="{A3FF127A-2DBF-924B-94E1-163D8C9D5B47}" type="slidenum">
              <a:rPr lang="en-US" smtClean="0"/>
              <a:pPr/>
              <a:t>24</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lemmaPedal.png"/>
          <p:cNvPicPr>
            <a:picLocks noChangeAspect="1"/>
          </p:cNvPicPr>
          <p:nvPr/>
        </p:nvPicPr>
        <p:blipFill>
          <a:blip r:embed="rId2"/>
          <a:stretch>
            <a:fillRect/>
          </a:stretch>
        </p:blipFill>
        <p:spPr>
          <a:xfrm>
            <a:off x="495300" y="2501900"/>
            <a:ext cx="8648700" cy="1587500"/>
          </a:xfrm>
          <a:prstGeom prst="rect">
            <a:avLst/>
          </a:prstGeom>
        </p:spPr>
      </p:pic>
      <p:sp>
        <p:nvSpPr>
          <p:cNvPr id="5" name="Title 4"/>
          <p:cNvSpPr>
            <a:spLocks noGrp="1"/>
          </p:cNvSpPr>
          <p:nvPr>
            <p:ph type="title"/>
          </p:nvPr>
        </p:nvSpPr>
        <p:spPr/>
        <p:txBody>
          <a:bodyPr/>
          <a:lstStyle/>
          <a:p>
            <a:r>
              <a:rPr lang="en-US" dirty="0" smtClean="0"/>
              <a:t>WBS Top Level Contract</a:t>
            </a:r>
            <a:endParaRPr lang="en-US" dirty="0"/>
          </a:p>
        </p:txBody>
      </p:sp>
      <p:sp>
        <p:nvSpPr>
          <p:cNvPr id="4" name="Footer Placeholder 3"/>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Fault Injection</a:t>
            </a:r>
            <a:endParaRPr lang="en-US" dirty="0"/>
          </a:p>
        </p:txBody>
      </p:sp>
      <p:sp>
        <p:nvSpPr>
          <p:cNvPr id="3" name="Footer Placeholder 2"/>
          <p:cNvSpPr>
            <a:spLocks noGrp="1"/>
          </p:cNvSpPr>
          <p:nvPr>
            <p:ph type="ftr" sz="quarter" idx="11"/>
          </p:nvPr>
        </p:nvSpPr>
        <p:spPr/>
        <p:txBody>
          <a:bodyPr/>
          <a:lstStyle/>
          <a:p>
            <a:r>
              <a:rPr lang="en-US" smtClean="0"/>
              <a:t>AMASE   </a:t>
            </a:r>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26</a:t>
            </a:fld>
            <a:endParaRPr lang="en-US"/>
          </a:p>
        </p:txBody>
      </p:sp>
      <p:pic>
        <p:nvPicPr>
          <p:cNvPr id="5" name="Picture 4" descr="newGuarantees1.png"/>
          <p:cNvPicPr>
            <a:picLocks noChangeAspect="1"/>
          </p:cNvPicPr>
          <p:nvPr/>
        </p:nvPicPr>
        <p:blipFill>
          <a:blip r:embed="rId2"/>
          <a:stretch>
            <a:fillRect/>
          </a:stretch>
        </p:blipFill>
        <p:spPr>
          <a:xfrm>
            <a:off x="431800" y="1727200"/>
            <a:ext cx="8369300" cy="609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Fault Injection</a:t>
            </a:r>
            <a:endParaRPr lang="en-US" dirty="0"/>
          </a:p>
        </p:txBody>
      </p:sp>
      <p:sp>
        <p:nvSpPr>
          <p:cNvPr id="3" name="Footer Placeholder 2"/>
          <p:cNvSpPr>
            <a:spLocks noGrp="1"/>
          </p:cNvSpPr>
          <p:nvPr>
            <p:ph type="ftr" sz="quarter" idx="11"/>
          </p:nvPr>
        </p:nvSpPr>
        <p:spPr/>
        <p:txBody>
          <a:bodyPr/>
          <a:lstStyle/>
          <a:p>
            <a:r>
              <a:rPr lang="en-US" smtClean="0"/>
              <a:t>AMASE   </a:t>
            </a:r>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27</a:t>
            </a:fld>
            <a:endParaRPr lang="en-US"/>
          </a:p>
        </p:txBody>
      </p:sp>
      <p:pic>
        <p:nvPicPr>
          <p:cNvPr id="5" name="Picture 4" descr="newGuarantees1.png"/>
          <p:cNvPicPr>
            <a:picLocks noChangeAspect="1"/>
          </p:cNvPicPr>
          <p:nvPr/>
        </p:nvPicPr>
        <p:blipFill>
          <a:blip r:embed="rId2"/>
          <a:stretch>
            <a:fillRect/>
          </a:stretch>
        </p:blipFill>
        <p:spPr>
          <a:xfrm>
            <a:off x="431800" y="1727200"/>
            <a:ext cx="8369300" cy="609600"/>
          </a:xfrm>
          <a:prstGeom prst="rect">
            <a:avLst/>
          </a:prstGeom>
        </p:spPr>
      </p:pic>
      <p:pic>
        <p:nvPicPr>
          <p:cNvPr id="7" name="Picture 6" descr="newGuarantees.png"/>
          <p:cNvPicPr>
            <a:picLocks noChangeAspect="1"/>
          </p:cNvPicPr>
          <p:nvPr/>
        </p:nvPicPr>
        <p:blipFill>
          <a:blip r:embed="rId3"/>
          <a:stretch>
            <a:fillRect/>
          </a:stretch>
        </p:blipFill>
        <p:spPr>
          <a:xfrm>
            <a:off x="457200" y="4489450"/>
            <a:ext cx="8343900" cy="520700"/>
          </a:xfrm>
          <a:prstGeom prst="rect">
            <a:avLst/>
          </a:prstGeom>
        </p:spPr>
      </p:pic>
      <p:cxnSp>
        <p:nvCxnSpPr>
          <p:cNvPr id="9" name="Straight Arrow Connector 8"/>
          <p:cNvCxnSpPr/>
          <p:nvPr/>
        </p:nvCxnSpPr>
        <p:spPr>
          <a:xfrm rot="5400000">
            <a:off x="3254772" y="3412728"/>
            <a:ext cx="2151856" cy="1588"/>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39900" y="4946650"/>
            <a:ext cx="16129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528344" y="4945856"/>
            <a:ext cx="1543050" cy="2382"/>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Summary of Nominal Model Changes</a:t>
            </a:r>
            <a:endParaRPr lang="en-US" sz="2000" dirty="0"/>
          </a:p>
        </p:txBody>
      </p:sp>
      <p:sp>
        <p:nvSpPr>
          <p:cNvPr id="3" name="Slide Number Placeholder 2"/>
          <p:cNvSpPr>
            <a:spLocks noGrp="1"/>
          </p:cNvSpPr>
          <p:nvPr>
            <p:ph type="sldNum" sz="quarter" idx="10"/>
          </p:nvPr>
        </p:nvSpPr>
        <p:spPr/>
        <p:txBody>
          <a:bodyPr/>
          <a:lstStyle/>
          <a:p>
            <a:pPr>
              <a:defRPr/>
            </a:pPr>
            <a:fld id="{0913AD8B-6753-4D8D-9DCF-DBA38AAB592C}" type="slidenum">
              <a:rPr lang="en-US" smtClean="0"/>
              <a:pPr>
                <a:defRPr/>
              </a:pPr>
              <a:t>28</a:t>
            </a:fld>
            <a:endParaRPr lang="en-US"/>
          </a:p>
        </p:txBody>
      </p:sp>
      <p:sp>
        <p:nvSpPr>
          <p:cNvPr id="4" name="Content Placeholder 2"/>
          <p:cNvSpPr txBox="1">
            <a:spLocks/>
          </p:cNvSpPr>
          <p:nvPr/>
        </p:nvSpPr>
        <p:spPr>
          <a:xfrm>
            <a:off x="762000" y="2247900"/>
            <a:ext cx="7924800" cy="3390900"/>
          </a:xfrm>
          <a:prstGeom prst="rect">
            <a:avLst/>
          </a:prstGeom>
        </p:spPr>
        <p:txBody>
          <a:bodyPr>
            <a:normAutofit/>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a:spcAft>
                <a:spcPts val="1200"/>
              </a:spcAft>
            </a:pPr>
            <a:r>
              <a:rPr lang="en-US" kern="0" dirty="0" smtClean="0"/>
              <a:t>Feedback from the wheel component to the BSCU component</a:t>
            </a:r>
          </a:p>
          <a:p>
            <a:pPr>
              <a:spcAft>
                <a:spcPts val="1200"/>
              </a:spcAft>
              <a:buNone/>
            </a:pPr>
            <a:endParaRPr lang="en-US" kern="0" dirty="0" smtClean="0"/>
          </a:p>
          <a:p>
            <a:pPr>
              <a:spcAft>
                <a:spcPts val="1200"/>
              </a:spcAft>
              <a:buNone/>
            </a:pPr>
            <a:endParaRPr lang="en-US" kern="0" dirty="0" smtClean="0"/>
          </a:p>
        </p:txBody>
      </p:sp>
      <p:sp>
        <p:nvSpPr>
          <p:cNvPr id="5" name="Footer Placeholder 4"/>
          <p:cNvSpPr>
            <a:spLocks noGrp="1"/>
          </p:cNvSpPr>
          <p:nvPr>
            <p:ph type="ftr" sz="quarter" idx="11"/>
          </p:nvPr>
        </p:nvSpPr>
        <p:spPr/>
        <p:txBody>
          <a:bodyPr/>
          <a:lstStyle/>
          <a:p>
            <a:r>
              <a:rPr lang="en-US" smtClean="0"/>
              <a:t>AMASE   </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769005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96066"/>
          </a:xfrm>
        </p:spPr>
        <p:txBody>
          <a:bodyPr>
            <a:normAutofit fontScale="90000"/>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6812" y="596067"/>
            <a:ext cx="10665029" cy="6012491"/>
          </a:xfrm>
        </p:spPr>
      </p:pic>
      <p:sp>
        <p:nvSpPr>
          <p:cNvPr id="5" name="Rectangle 4"/>
          <p:cNvSpPr/>
          <p:nvPr/>
        </p:nvSpPr>
        <p:spPr>
          <a:xfrm>
            <a:off x="5549900" y="5829300"/>
            <a:ext cx="1562100" cy="779258"/>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3FF127A-2DBF-924B-94E1-163D8C9D5B47}"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altLang="en-US"/>
              <a:t>Model-Based Development</a:t>
            </a:r>
          </a:p>
        </p:txBody>
      </p:sp>
      <p:grpSp>
        <p:nvGrpSpPr>
          <p:cNvPr id="3" name="Group 14"/>
          <p:cNvGrpSpPr>
            <a:grpSpLocks/>
          </p:cNvGrpSpPr>
          <p:nvPr/>
        </p:nvGrpSpPr>
        <p:grpSpPr bwMode="auto">
          <a:xfrm>
            <a:off x="609600" y="1600200"/>
            <a:ext cx="4800600" cy="4724400"/>
            <a:chOff x="384" y="1008"/>
            <a:chExt cx="3024" cy="2976"/>
          </a:xfrm>
        </p:grpSpPr>
        <p:grpSp>
          <p:nvGrpSpPr>
            <p:cNvPr id="4" name="Group 5"/>
            <p:cNvGrpSpPr>
              <a:grpSpLocks/>
            </p:cNvGrpSpPr>
            <p:nvPr/>
          </p:nvGrpSpPr>
          <p:grpSpPr bwMode="auto">
            <a:xfrm>
              <a:off x="384" y="1008"/>
              <a:ext cx="3024" cy="2232"/>
              <a:chOff x="3120" y="960"/>
              <a:chExt cx="2476" cy="1752"/>
            </a:xfrm>
          </p:grpSpPr>
          <p:graphicFrame>
            <p:nvGraphicFramePr>
              <p:cNvPr id="234502" name="Object 6"/>
              <p:cNvGraphicFramePr>
                <a:graphicFrameLocks noChangeAspect="1"/>
              </p:cNvGraphicFramePr>
              <p:nvPr/>
            </p:nvGraphicFramePr>
            <p:xfrm>
              <a:off x="3120" y="960"/>
              <a:ext cx="2476" cy="1752"/>
            </p:xfrm>
            <a:graphic>
              <a:graphicData uri="http://schemas.openxmlformats.org/presentationml/2006/ole">
                <p:oleObj spid="_x0000_s43010" name="VISIO" r:id="rId4" imgW="3937000" imgH="2781300" progId="">
                  <p:embed/>
                </p:oleObj>
              </a:graphicData>
            </a:graphic>
          </p:graphicFrame>
          <p:graphicFrame>
            <p:nvGraphicFramePr>
              <p:cNvPr id="234503" name="Object 7" descr="c2sdocs"/>
              <p:cNvGraphicFramePr>
                <a:graphicFrameLocks noChangeAspect="1"/>
              </p:cNvGraphicFramePr>
              <p:nvPr/>
            </p:nvGraphicFramePr>
            <p:xfrm>
              <a:off x="3967" y="1392"/>
              <a:ext cx="737" cy="756"/>
            </p:xfrm>
            <a:graphic>
              <a:graphicData uri="http://schemas.openxmlformats.org/presentationml/2006/ole">
                <p:oleObj spid="_x0000_s43011" name="VISIO" r:id="rId5" imgW="2336800" imgH="2108200" progId="">
                  <p:embed/>
                </p:oleObj>
              </a:graphicData>
            </a:graphic>
          </p:graphicFrame>
        </p:grpSp>
        <p:sp>
          <p:nvSpPr>
            <p:cNvPr id="234508" name="Text Box 12"/>
            <p:cNvSpPr txBox="1">
              <a:spLocks noChangeArrowheads="1"/>
            </p:cNvSpPr>
            <p:nvPr/>
          </p:nvSpPr>
          <p:spPr bwMode="auto">
            <a:xfrm>
              <a:off x="924" y="3344"/>
              <a:ext cx="1901" cy="64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We Base the Entire </a:t>
              </a:r>
            </a:p>
            <a:p>
              <a:pPr algn="ctr"/>
              <a:r>
                <a:rPr lang="en-US" altLang="en-US" sz="2000" b="1" dirty="0">
                  <a:solidFill>
                    <a:schemeClr val="tx2"/>
                  </a:solidFill>
                  <a:latin typeface="+mn-lt"/>
                </a:rPr>
                <a:t>Development Cycle</a:t>
              </a:r>
            </a:p>
            <a:p>
              <a:pPr algn="ctr"/>
              <a:r>
                <a:rPr lang="en-US" altLang="en-US" sz="2000" b="1" dirty="0">
                  <a:solidFill>
                    <a:schemeClr val="tx2"/>
                  </a:solidFill>
                  <a:latin typeface="+mn-lt"/>
                </a:rPr>
                <a:t>Around the Model</a:t>
              </a:r>
            </a:p>
          </p:txBody>
        </p:sp>
      </p:grpSp>
      <p:grpSp>
        <p:nvGrpSpPr>
          <p:cNvPr id="5" name="Group 15"/>
          <p:cNvGrpSpPr>
            <a:grpSpLocks/>
          </p:cNvGrpSpPr>
          <p:nvPr/>
        </p:nvGrpSpPr>
        <p:grpSpPr bwMode="auto">
          <a:xfrm>
            <a:off x="5562601" y="2184400"/>
            <a:ext cx="3271838" cy="3140075"/>
            <a:chOff x="3504" y="1376"/>
            <a:chExt cx="2061" cy="1978"/>
          </a:xfrm>
        </p:grpSpPr>
        <p:graphicFrame>
          <p:nvGraphicFramePr>
            <p:cNvPr id="234505" name="Object 9"/>
            <p:cNvGraphicFramePr>
              <a:graphicFrameLocks noChangeAspect="1"/>
            </p:cNvGraphicFramePr>
            <p:nvPr/>
          </p:nvGraphicFramePr>
          <p:xfrm>
            <a:off x="3648" y="1968"/>
            <a:ext cx="1789" cy="1386"/>
          </p:xfrm>
          <a:graphic>
            <a:graphicData uri="http://schemas.openxmlformats.org/presentationml/2006/ole">
              <p:oleObj spid="_x0000_s43012" name="Visio" r:id="rId6" imgW="7073900" imgH="5549900" progId="">
                <p:embed/>
              </p:oleObj>
            </a:graphicData>
          </a:graphic>
        </p:graphicFrame>
        <p:sp>
          <p:nvSpPr>
            <p:cNvPr id="234507" name="AutoShape 11"/>
            <p:cNvSpPr>
              <a:spLocks noChangeArrowheads="1"/>
            </p:cNvSpPr>
            <p:nvPr/>
          </p:nvSpPr>
          <p:spPr bwMode="auto">
            <a:xfrm rot="1303765">
              <a:off x="3504" y="2160"/>
              <a:ext cx="432" cy="288"/>
            </a:xfrm>
            <a:prstGeom prst="rightArrow">
              <a:avLst>
                <a:gd name="adj1" fmla="val 50000"/>
                <a:gd name="adj2" fmla="val 37500"/>
              </a:avLst>
            </a:prstGeom>
            <a:solidFill>
              <a:schemeClr val="tx2"/>
            </a:solidFill>
            <a:ln w="17526" algn="ctr">
              <a:solidFill>
                <a:srgbClr val="0000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234509" name="Text Box 13"/>
            <p:cNvSpPr txBox="1">
              <a:spLocks noChangeArrowheads="1"/>
            </p:cNvSpPr>
            <p:nvPr/>
          </p:nvSpPr>
          <p:spPr bwMode="auto">
            <a:xfrm>
              <a:off x="3959" y="1376"/>
              <a:ext cx="1606" cy="446"/>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Why Not the</a:t>
              </a:r>
            </a:p>
            <a:p>
              <a:pPr algn="ctr"/>
              <a:r>
                <a:rPr lang="en-US" altLang="en-US" sz="2000" b="1" dirty="0">
                  <a:solidFill>
                    <a:schemeClr val="tx2"/>
                  </a:solidFill>
                  <a:latin typeface="+mn-lt"/>
                </a:rPr>
                <a:t>Safety Analysis?</a:t>
              </a:r>
            </a:p>
          </p:txBody>
        </p:sp>
      </p:grpSp>
      <p:sp>
        <p:nvSpPr>
          <p:cNvPr id="12" name="Slide Number Placeholder 11"/>
          <p:cNvSpPr>
            <a:spLocks noGrp="1"/>
          </p:cNvSpPr>
          <p:nvPr>
            <p:ph type="sldNum" sz="quarter" idx="12"/>
          </p:nvPr>
        </p:nvSpPr>
        <p:spPr/>
        <p:txBody>
          <a:bodyPr/>
          <a:lstStyle/>
          <a:p>
            <a:fld id="{A3FF127A-2DBF-924B-94E1-163D8C9D5B47}" type="slidenum">
              <a:rPr lang="en-US" smtClean="0"/>
              <a:pPr/>
              <a:t>3</a:t>
            </a:fld>
            <a:endParaRPr lang="en-US"/>
          </a:p>
        </p:txBody>
      </p:sp>
      <p:sp>
        <p:nvSpPr>
          <p:cNvPr id="13" name="Footer Placeholder 12"/>
          <p:cNvSpPr>
            <a:spLocks noGrp="1"/>
          </p:cNvSpPr>
          <p:nvPr>
            <p:ph type="ftr" sz="quarter" idx="11"/>
          </p:nvPr>
        </p:nvSpPr>
        <p:spPr/>
        <p:txBody>
          <a:bodyPr/>
          <a:lstStyle/>
          <a:p>
            <a:r>
              <a:rPr lang="en-US" smtClean="0"/>
              <a:t>AMASE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57116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Summary of Nominal Model Changes</a:t>
            </a:r>
            <a:endParaRPr lang="en-US" sz="2000" dirty="0"/>
          </a:p>
        </p:txBody>
      </p:sp>
      <p:sp>
        <p:nvSpPr>
          <p:cNvPr id="3" name="Slide Number Placeholder 2"/>
          <p:cNvSpPr>
            <a:spLocks noGrp="1"/>
          </p:cNvSpPr>
          <p:nvPr>
            <p:ph type="sldNum" sz="quarter" idx="10"/>
          </p:nvPr>
        </p:nvSpPr>
        <p:spPr/>
        <p:txBody>
          <a:bodyPr/>
          <a:lstStyle/>
          <a:p>
            <a:pPr>
              <a:defRPr/>
            </a:pPr>
            <a:fld id="{0913AD8B-6753-4D8D-9DCF-DBA38AAB592C}" type="slidenum">
              <a:rPr lang="en-US" smtClean="0"/>
              <a:pPr>
                <a:defRPr/>
              </a:pPr>
              <a:t>30</a:t>
            </a:fld>
            <a:endParaRPr lang="en-US"/>
          </a:p>
        </p:txBody>
      </p:sp>
      <p:sp>
        <p:nvSpPr>
          <p:cNvPr id="4" name="Content Placeholder 2"/>
          <p:cNvSpPr txBox="1">
            <a:spLocks/>
          </p:cNvSpPr>
          <p:nvPr/>
        </p:nvSpPr>
        <p:spPr>
          <a:xfrm>
            <a:off x="762000" y="2247900"/>
            <a:ext cx="7924800" cy="3390900"/>
          </a:xfrm>
          <a:prstGeom prst="rect">
            <a:avLst/>
          </a:prstGeom>
        </p:spPr>
        <p:txBody>
          <a:bodyPr>
            <a:normAutofit/>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a:spcAft>
                <a:spcPts val="1200"/>
              </a:spcAft>
            </a:pPr>
            <a:r>
              <a:rPr lang="en-US" kern="0" dirty="0" smtClean="0"/>
              <a:t>Feedback from the wheel component to the BSCU component</a:t>
            </a:r>
          </a:p>
          <a:p>
            <a:pPr>
              <a:spcAft>
                <a:spcPts val="1200"/>
              </a:spcAft>
              <a:buNone/>
            </a:pPr>
            <a:endParaRPr lang="en-US" kern="0" dirty="0" smtClean="0"/>
          </a:p>
          <a:p>
            <a:pPr>
              <a:spcAft>
                <a:spcPts val="1200"/>
              </a:spcAft>
            </a:pPr>
            <a:r>
              <a:rPr lang="en-US" kern="0" dirty="0" smtClean="0"/>
              <a:t>Weaken top level contract to account for feedback</a:t>
            </a:r>
            <a:endParaRPr lang="en-US" kern="0" dirty="0" smtClean="0"/>
          </a:p>
          <a:p>
            <a:pPr>
              <a:spcAft>
                <a:spcPts val="1200"/>
              </a:spcAft>
              <a:buNone/>
            </a:pPr>
            <a:endParaRPr lang="en-US" kern="0" dirty="0" smtClean="0"/>
          </a:p>
        </p:txBody>
      </p:sp>
      <p:sp>
        <p:nvSpPr>
          <p:cNvPr id="5" name="Footer Placeholder 4"/>
          <p:cNvSpPr>
            <a:spLocks noGrp="1"/>
          </p:cNvSpPr>
          <p:nvPr>
            <p:ph type="ftr" sz="quarter" idx="11"/>
          </p:nvPr>
        </p:nvSpPr>
        <p:spPr/>
        <p:txBody>
          <a:bodyPr/>
          <a:lstStyle/>
          <a:p>
            <a:r>
              <a:rPr lang="en-US" smtClean="0"/>
              <a:t>AMASE   </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769005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Top Level Contract</a:t>
            </a:r>
            <a:endParaRPr lang="en-US" dirty="0"/>
          </a:p>
        </p:txBody>
      </p:sp>
      <p:sp>
        <p:nvSpPr>
          <p:cNvPr id="3" name="Footer Placeholder 2"/>
          <p:cNvSpPr>
            <a:spLocks noGrp="1"/>
          </p:cNvSpPr>
          <p:nvPr>
            <p:ph type="ftr" sz="quarter" idx="11"/>
          </p:nvPr>
        </p:nvSpPr>
        <p:spPr/>
        <p:txBody>
          <a:bodyPr/>
          <a:lstStyle/>
          <a:p>
            <a:r>
              <a:rPr lang="en-US" smtClean="0"/>
              <a:t>AMASE   </a:t>
            </a:r>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31</a:t>
            </a:fld>
            <a:endParaRPr lang="en-US"/>
          </a:p>
        </p:txBody>
      </p:sp>
      <p:pic>
        <p:nvPicPr>
          <p:cNvPr id="5" name="Picture 4" descr="agreeContractPrePedal.png"/>
          <p:cNvPicPr>
            <a:picLocks noChangeAspect="1"/>
          </p:cNvPicPr>
          <p:nvPr/>
        </p:nvPicPr>
        <p:blipFill>
          <a:blip r:embed="rId2"/>
          <a:stretch>
            <a:fillRect/>
          </a:stretch>
        </p:blipFill>
        <p:spPr>
          <a:xfrm>
            <a:off x="381000" y="2520950"/>
            <a:ext cx="8674100" cy="11811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Summary of Nominal Model Changes</a:t>
            </a:r>
            <a:endParaRPr lang="en-US" sz="2000" dirty="0"/>
          </a:p>
        </p:txBody>
      </p:sp>
      <p:sp>
        <p:nvSpPr>
          <p:cNvPr id="3" name="Slide Number Placeholder 2"/>
          <p:cNvSpPr>
            <a:spLocks noGrp="1"/>
          </p:cNvSpPr>
          <p:nvPr>
            <p:ph type="sldNum" sz="quarter" idx="10"/>
          </p:nvPr>
        </p:nvSpPr>
        <p:spPr/>
        <p:txBody>
          <a:bodyPr/>
          <a:lstStyle/>
          <a:p>
            <a:pPr>
              <a:defRPr/>
            </a:pPr>
            <a:fld id="{0913AD8B-6753-4D8D-9DCF-DBA38AAB592C}" type="slidenum">
              <a:rPr lang="en-US" smtClean="0"/>
              <a:pPr>
                <a:defRPr/>
              </a:pPr>
              <a:t>32</a:t>
            </a:fld>
            <a:endParaRPr lang="en-US"/>
          </a:p>
        </p:txBody>
      </p:sp>
      <p:sp>
        <p:nvSpPr>
          <p:cNvPr id="4" name="Content Placeholder 2"/>
          <p:cNvSpPr txBox="1">
            <a:spLocks/>
          </p:cNvSpPr>
          <p:nvPr/>
        </p:nvSpPr>
        <p:spPr>
          <a:xfrm>
            <a:off x="762000" y="2247900"/>
            <a:ext cx="7924800" cy="3390900"/>
          </a:xfrm>
          <a:prstGeom prst="rect">
            <a:avLst/>
          </a:prstGeom>
        </p:spPr>
        <p:txBody>
          <a:bodyPr>
            <a:normAutofit/>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a:spcAft>
                <a:spcPts val="1200"/>
              </a:spcAft>
            </a:pPr>
            <a:r>
              <a:rPr lang="en-US" kern="0" dirty="0" smtClean="0"/>
              <a:t>Feedback from the wheel component to the BSCU component</a:t>
            </a:r>
          </a:p>
          <a:p>
            <a:pPr>
              <a:spcAft>
                <a:spcPts val="1200"/>
              </a:spcAft>
              <a:buNone/>
            </a:pPr>
            <a:endParaRPr lang="en-US" kern="0" dirty="0" smtClean="0"/>
          </a:p>
          <a:p>
            <a:pPr>
              <a:spcAft>
                <a:spcPts val="1200"/>
              </a:spcAft>
            </a:pPr>
            <a:r>
              <a:rPr lang="en-US" kern="0" dirty="0" smtClean="0"/>
              <a:t>Weaken top level contract to account for feedback</a:t>
            </a:r>
          </a:p>
          <a:p>
            <a:pPr>
              <a:spcAft>
                <a:spcPts val="1200"/>
              </a:spcAft>
              <a:buNone/>
            </a:pPr>
            <a:endParaRPr lang="en-US" kern="0" dirty="0" smtClean="0"/>
          </a:p>
          <a:p>
            <a:pPr>
              <a:spcAft>
                <a:spcPts val="1200"/>
              </a:spcAft>
            </a:pPr>
            <a:r>
              <a:rPr lang="en-US" kern="0" dirty="0" smtClean="0"/>
              <a:t>Selector component cannot control normal, alternate, and emergency modes</a:t>
            </a:r>
          </a:p>
        </p:txBody>
      </p:sp>
      <p:sp>
        <p:nvSpPr>
          <p:cNvPr id="5" name="Footer Placeholder 4"/>
          <p:cNvSpPr>
            <a:spLocks noGrp="1"/>
          </p:cNvSpPr>
          <p:nvPr>
            <p:ph type="ftr" sz="quarter" idx="11"/>
          </p:nvPr>
        </p:nvSpPr>
        <p:spPr/>
        <p:txBody>
          <a:bodyPr/>
          <a:lstStyle/>
          <a:p>
            <a:r>
              <a:rPr lang="en-US" smtClean="0"/>
              <a:t>AMASE   </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769005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AMASE   </a:t>
            </a:r>
            <a:endParaRPr lang="en-US"/>
          </a:p>
        </p:txBody>
      </p:sp>
      <p:sp>
        <p:nvSpPr>
          <p:cNvPr id="4" name="Slide Number Placeholder 3"/>
          <p:cNvSpPr>
            <a:spLocks noGrp="1"/>
          </p:cNvSpPr>
          <p:nvPr>
            <p:ph type="sldNum" sz="quarter" idx="12"/>
          </p:nvPr>
        </p:nvSpPr>
        <p:spPr/>
        <p:txBody>
          <a:bodyPr/>
          <a:lstStyle/>
          <a:p>
            <a:fld id="{A3FF127A-2DBF-924B-94E1-163D8C9D5B47}" type="slidenum">
              <a:rPr lang="en-US" smtClean="0"/>
              <a:pPr/>
              <a:t>33</a:t>
            </a:fld>
            <a:endParaRPr lang="en-US"/>
          </a:p>
        </p:txBody>
      </p:sp>
      <p:pic>
        <p:nvPicPr>
          <p:cNvPr id="5" name="Picture 4" descr="accum_valv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0" y="1254125"/>
            <a:ext cx="9144000" cy="5467350"/>
          </a:xfrm>
          <a:prstGeom prst="rect">
            <a:avLst/>
          </a:prstGeom>
        </p:spPr>
      </p:pic>
      <p:sp>
        <p:nvSpPr>
          <p:cNvPr id="7" name="Rectangle 6"/>
          <p:cNvSpPr/>
          <p:nvPr/>
        </p:nvSpPr>
        <p:spPr>
          <a:xfrm>
            <a:off x="2133600" y="673101"/>
            <a:ext cx="4902200" cy="7493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Accumulator Valve</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3FF127A-2DBF-924B-94E1-163D8C9D5B47}" type="slidenum">
              <a:rPr lang="en-US" smtClean="0"/>
              <a:pPr/>
              <a:t>34</a:t>
            </a:fld>
            <a:endParaRPr lang="en-US"/>
          </a:p>
        </p:txBody>
      </p:sp>
      <p:sp>
        <p:nvSpPr>
          <p:cNvPr id="4" name="Footer Placeholder 3"/>
          <p:cNvSpPr>
            <a:spLocks noGrp="1"/>
          </p:cNvSpPr>
          <p:nvPr>
            <p:ph type="ftr" sz="quarter" idx="11"/>
          </p:nvPr>
        </p:nvSpPr>
        <p:spPr/>
        <p:txBody>
          <a:bodyPr/>
          <a:lstStyle/>
          <a:p>
            <a:r>
              <a:rPr lang="en-US" smtClean="0"/>
              <a:t>AMASE   </a:t>
            </a:r>
            <a:endParaRPr lang="en-US"/>
          </a:p>
        </p:txBody>
      </p:sp>
      <p:pic>
        <p:nvPicPr>
          <p:cNvPr id="5" name="Picture 4" descr="selector_annex.png"/>
          <p:cNvPicPr>
            <a:picLocks noChangeAspect="1"/>
          </p:cNvPicPr>
          <p:nvPr/>
        </p:nvPicPr>
        <p:blipFill>
          <a:blip r:embed="rId2"/>
          <a:stretch>
            <a:fillRect/>
          </a:stretch>
        </p:blipFill>
        <p:spPr>
          <a:xfrm>
            <a:off x="0" y="1104900"/>
            <a:ext cx="9144000" cy="42354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35</a:t>
            </a:fld>
            <a:endParaRPr lang="en-US"/>
          </a:p>
        </p:txBody>
      </p:sp>
      <p:pic>
        <p:nvPicPr>
          <p:cNvPr id="4" name="Picture 3" descr="selector_annex2.png"/>
          <p:cNvPicPr>
            <a:picLocks noChangeAspect="1"/>
          </p:cNvPicPr>
          <p:nvPr/>
        </p:nvPicPr>
        <p:blipFill>
          <a:blip r:embed="rId2"/>
          <a:stretch>
            <a:fillRect/>
          </a:stretch>
        </p:blipFill>
        <p:spPr>
          <a:xfrm>
            <a:off x="0" y="2255838"/>
            <a:ext cx="9144000" cy="18891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36</a:t>
            </a:fld>
            <a:endParaRPr lang="en-US"/>
          </a:p>
        </p:txBody>
      </p:sp>
      <p:pic>
        <p:nvPicPr>
          <p:cNvPr id="4" name="Picture 3" descr="selector_annex2.png"/>
          <p:cNvPicPr>
            <a:picLocks noChangeAspect="1"/>
          </p:cNvPicPr>
          <p:nvPr/>
        </p:nvPicPr>
        <p:blipFill>
          <a:blip r:embed="rId2"/>
          <a:stretch>
            <a:fillRect/>
          </a:stretch>
        </p:blipFill>
        <p:spPr>
          <a:xfrm>
            <a:off x="0" y="2255838"/>
            <a:ext cx="9144000" cy="1889125"/>
          </a:xfrm>
          <a:prstGeom prst="rect">
            <a:avLst/>
          </a:prstGeom>
        </p:spPr>
      </p:pic>
      <p:cxnSp>
        <p:nvCxnSpPr>
          <p:cNvPr id="6" name="Straight Connector 5"/>
          <p:cNvCxnSpPr/>
          <p:nvPr/>
        </p:nvCxnSpPr>
        <p:spPr>
          <a:xfrm>
            <a:off x="6629400" y="2489200"/>
            <a:ext cx="23495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37</a:t>
            </a:fld>
            <a:endParaRPr lang="en-US"/>
          </a:p>
        </p:txBody>
      </p:sp>
      <p:pic>
        <p:nvPicPr>
          <p:cNvPr id="4" name="Picture 3" descr="selector_annex2.png"/>
          <p:cNvPicPr>
            <a:picLocks noChangeAspect="1"/>
          </p:cNvPicPr>
          <p:nvPr/>
        </p:nvPicPr>
        <p:blipFill>
          <a:blip r:embed="rId2"/>
          <a:stretch>
            <a:fillRect/>
          </a:stretch>
        </p:blipFill>
        <p:spPr>
          <a:xfrm>
            <a:off x="0" y="2255838"/>
            <a:ext cx="9144000" cy="1889125"/>
          </a:xfrm>
          <a:prstGeom prst="rect">
            <a:avLst/>
          </a:prstGeom>
        </p:spPr>
      </p:pic>
      <p:sp>
        <p:nvSpPr>
          <p:cNvPr id="5" name="Rectangle 4"/>
          <p:cNvSpPr/>
          <p:nvPr/>
        </p:nvSpPr>
        <p:spPr>
          <a:xfrm>
            <a:off x="6553200" y="2192338"/>
            <a:ext cx="2438400" cy="322262"/>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863600" y="3009900"/>
            <a:ext cx="1143000" cy="5715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Elbow Connector 7"/>
          <p:cNvCxnSpPr>
            <a:stCxn id="6" idx="7"/>
          </p:cNvCxnSpPr>
          <p:nvPr/>
        </p:nvCxnSpPr>
        <p:spPr>
          <a:xfrm rot="5400000" flipH="1" flipV="1">
            <a:off x="3745578" y="285972"/>
            <a:ext cx="901256" cy="4713988"/>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38</a:t>
            </a:fld>
            <a:endParaRPr lang="en-US"/>
          </a:p>
        </p:txBody>
      </p:sp>
      <p:pic>
        <p:nvPicPr>
          <p:cNvPr id="4" name="Picture 3" descr="selector_annex2.png"/>
          <p:cNvPicPr>
            <a:picLocks noChangeAspect="1"/>
          </p:cNvPicPr>
          <p:nvPr/>
        </p:nvPicPr>
        <p:blipFill>
          <a:blip r:embed="rId2"/>
          <a:stretch>
            <a:fillRect/>
          </a:stretch>
        </p:blipFill>
        <p:spPr>
          <a:xfrm>
            <a:off x="0" y="2255838"/>
            <a:ext cx="9144000" cy="1889125"/>
          </a:xfrm>
          <a:prstGeom prst="rect">
            <a:avLst/>
          </a:prstGeom>
        </p:spPr>
      </p:pic>
      <p:sp>
        <p:nvSpPr>
          <p:cNvPr id="5" name="Rectangle 4"/>
          <p:cNvSpPr/>
          <p:nvPr/>
        </p:nvSpPr>
        <p:spPr>
          <a:xfrm>
            <a:off x="6553200" y="2192338"/>
            <a:ext cx="2438400" cy="322262"/>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863600" y="3009900"/>
            <a:ext cx="1143000" cy="5715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Elbow Connector 7"/>
          <p:cNvCxnSpPr>
            <a:stCxn id="6" idx="7"/>
          </p:cNvCxnSpPr>
          <p:nvPr/>
        </p:nvCxnSpPr>
        <p:spPr>
          <a:xfrm rot="5400000" flipH="1" flipV="1">
            <a:off x="3745578" y="285972"/>
            <a:ext cx="901256" cy="4713988"/>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hape 9"/>
          <p:cNvCxnSpPr>
            <a:stCxn id="5" idx="2"/>
            <a:endCxn id="11" idx="6"/>
          </p:cNvCxnSpPr>
          <p:nvPr/>
        </p:nvCxnSpPr>
        <p:spPr>
          <a:xfrm rot="5400000">
            <a:off x="5175250" y="1022350"/>
            <a:ext cx="1104900" cy="4089400"/>
          </a:xfrm>
          <a:prstGeom prst="bentConnector2">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2705100" y="3390900"/>
            <a:ext cx="977900" cy="4572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AMASE   </a:t>
            </a:r>
            <a:endParaRPr lang="en-US"/>
          </a:p>
        </p:txBody>
      </p:sp>
      <p:sp>
        <p:nvSpPr>
          <p:cNvPr id="3" name="Slide Number Placeholder 2"/>
          <p:cNvSpPr>
            <a:spLocks noGrp="1"/>
          </p:cNvSpPr>
          <p:nvPr>
            <p:ph type="sldNum" sz="quarter" idx="12"/>
          </p:nvPr>
        </p:nvSpPr>
        <p:spPr/>
        <p:txBody>
          <a:bodyPr/>
          <a:lstStyle/>
          <a:p>
            <a:fld id="{A3FF127A-2DBF-924B-94E1-163D8C9D5B47}" type="slidenum">
              <a:rPr lang="en-US" smtClean="0"/>
              <a:pPr/>
              <a:t>39</a:t>
            </a:fld>
            <a:endParaRPr lang="en-US"/>
          </a:p>
        </p:txBody>
      </p:sp>
      <p:pic>
        <p:nvPicPr>
          <p:cNvPr id="4" name="Picture 3" descr="selector_annex2.png"/>
          <p:cNvPicPr>
            <a:picLocks noChangeAspect="1"/>
          </p:cNvPicPr>
          <p:nvPr/>
        </p:nvPicPr>
        <p:blipFill>
          <a:blip r:embed="rId2"/>
          <a:stretch>
            <a:fillRect/>
          </a:stretch>
        </p:blipFill>
        <p:spPr>
          <a:xfrm>
            <a:off x="0" y="2255838"/>
            <a:ext cx="9144000" cy="1889125"/>
          </a:xfrm>
          <a:prstGeom prst="rect">
            <a:avLst/>
          </a:prstGeom>
        </p:spPr>
      </p:pic>
      <p:cxnSp>
        <p:nvCxnSpPr>
          <p:cNvPr id="13" name="Straight Connector 12"/>
          <p:cNvCxnSpPr/>
          <p:nvPr/>
        </p:nvCxnSpPr>
        <p:spPr>
          <a:xfrm>
            <a:off x="1371600" y="3937000"/>
            <a:ext cx="939800" cy="1588"/>
          </a:xfrm>
          <a:prstGeom prst="line">
            <a:avLst/>
          </a:prstGeom>
          <a:ln w="381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5876" y="542926"/>
            <a:ext cx="7772400" cy="503237"/>
          </a:xfrm>
        </p:spPr>
        <p:txBody>
          <a:bodyPr/>
          <a:lstStyle/>
          <a:p>
            <a:r>
              <a:rPr lang="en-US" altLang="en-US" sz="2400" dirty="0"/>
              <a:t>Model-Based Safety Analysis</a:t>
            </a:r>
          </a:p>
        </p:txBody>
      </p:sp>
      <p:sp>
        <p:nvSpPr>
          <p:cNvPr id="154627" name="Rectangle 3"/>
          <p:cNvSpPr>
            <a:spLocks noGrp="1" noChangeArrowheads="1"/>
          </p:cNvSpPr>
          <p:nvPr>
            <p:ph type="body" idx="1"/>
          </p:nvPr>
        </p:nvSpPr>
        <p:spPr>
          <a:xfrm>
            <a:off x="254000" y="5130800"/>
            <a:ext cx="4559300" cy="374650"/>
          </a:xfrm>
        </p:spPr>
        <p:txBody>
          <a:bodyPr/>
          <a:lstStyle/>
          <a:p>
            <a:pPr>
              <a:lnSpc>
                <a:spcPct val="80000"/>
              </a:lnSpc>
              <a:buSzPct val="70000"/>
            </a:pPr>
            <a:r>
              <a:rPr lang="en-US" altLang="en-US" sz="1700" dirty="0"/>
              <a:t>Add Fault Model for Physical </a:t>
            </a:r>
            <a:r>
              <a:rPr lang="en-US" altLang="en-US" sz="1700" dirty="0" smtClean="0"/>
              <a:t>System</a:t>
            </a:r>
            <a:endParaRPr lang="en-US" altLang="en-US" sz="1700" dirty="0"/>
          </a:p>
        </p:txBody>
      </p:sp>
      <p:grpSp>
        <p:nvGrpSpPr>
          <p:cNvPr id="4" name="Group 4"/>
          <p:cNvGrpSpPr>
            <a:grpSpLocks/>
          </p:cNvGrpSpPr>
          <p:nvPr/>
        </p:nvGrpSpPr>
        <p:grpSpPr bwMode="auto">
          <a:xfrm>
            <a:off x="277813" y="2035175"/>
            <a:ext cx="1595437" cy="2438400"/>
            <a:chOff x="175" y="1282"/>
            <a:chExt cx="1005" cy="1536"/>
          </a:xfrm>
        </p:grpSpPr>
        <p:sp>
          <p:nvSpPr>
            <p:cNvPr id="154629"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30"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31"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32"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33"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34"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35" name="Rectangle 11"/>
            <p:cNvSpPr>
              <a:spLocks noChangeArrowheads="1"/>
            </p:cNvSpPr>
            <p:nvPr/>
          </p:nvSpPr>
          <p:spPr bwMode="auto">
            <a:xfrm>
              <a:off x="257" y="1365"/>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A</a:t>
              </a:r>
              <a:endParaRPr lang="en-US" altLang="en-US"/>
            </a:p>
          </p:txBody>
        </p:sp>
        <p:sp>
          <p:nvSpPr>
            <p:cNvPr id="154636" name="Rectangle 12"/>
            <p:cNvSpPr>
              <a:spLocks noChangeArrowheads="1"/>
            </p:cNvSpPr>
            <p:nvPr/>
          </p:nvSpPr>
          <p:spPr bwMode="auto">
            <a:xfrm>
              <a:off x="291" y="1560"/>
              <a:ext cx="22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1</a:t>
              </a:r>
              <a:endParaRPr lang="en-US" altLang="en-US"/>
            </a:p>
          </p:txBody>
        </p:sp>
        <p:sp>
          <p:nvSpPr>
            <p:cNvPr id="154637" name="Rectangle 13"/>
            <p:cNvSpPr>
              <a:spLocks noChangeArrowheads="1"/>
            </p:cNvSpPr>
            <p:nvPr/>
          </p:nvSpPr>
          <p:spPr bwMode="auto">
            <a:xfrm>
              <a:off x="175" y="1876"/>
              <a:ext cx="33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Feed back </a:t>
              </a:r>
              <a:endParaRPr lang="en-US" altLang="en-US"/>
            </a:p>
          </p:txBody>
        </p:sp>
        <p:sp>
          <p:nvSpPr>
            <p:cNvPr id="154638" name="Rectangle 14"/>
            <p:cNvSpPr>
              <a:spLocks noChangeArrowheads="1"/>
            </p:cNvSpPr>
            <p:nvPr/>
          </p:nvSpPr>
          <p:spPr bwMode="auto">
            <a:xfrm>
              <a:off x="312" y="1770"/>
              <a:ext cx="1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a:t>
              </a:r>
              <a:endParaRPr lang="en-US" altLang="en-US"/>
            </a:p>
          </p:txBody>
        </p:sp>
        <p:sp>
          <p:nvSpPr>
            <p:cNvPr id="154639"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40" name="Rectangle 16"/>
            <p:cNvSpPr>
              <a:spLocks noChangeArrowheads="1"/>
            </p:cNvSpPr>
            <p:nvPr/>
          </p:nvSpPr>
          <p:spPr bwMode="auto">
            <a:xfrm>
              <a:off x="642" y="2460"/>
              <a:ext cx="44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Fault Tolerant </a:t>
              </a:r>
              <a:endParaRPr lang="en-US" altLang="en-US"/>
            </a:p>
          </p:txBody>
        </p:sp>
        <p:sp>
          <p:nvSpPr>
            <p:cNvPr id="154641" name="Rectangle 17"/>
            <p:cNvSpPr>
              <a:spLocks noChangeArrowheads="1"/>
            </p:cNvSpPr>
            <p:nvPr/>
          </p:nvSpPr>
          <p:spPr bwMode="auto">
            <a:xfrm>
              <a:off x="657" y="2628"/>
              <a:ext cx="38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Control Unit </a:t>
              </a:r>
              <a:endParaRPr lang="en-US" altLang="en-US"/>
            </a:p>
          </p:txBody>
        </p:sp>
        <p:sp>
          <p:nvSpPr>
            <p:cNvPr id="154642" name="Rectangle 18"/>
            <p:cNvSpPr>
              <a:spLocks noChangeArrowheads="1"/>
            </p:cNvSpPr>
            <p:nvPr/>
          </p:nvSpPr>
          <p:spPr bwMode="auto">
            <a:xfrm>
              <a:off x="729" y="2741"/>
              <a:ext cx="25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BSCU )</a:t>
              </a:r>
              <a:endParaRPr lang="en-US" altLang="en-US"/>
            </a:p>
          </p:txBody>
        </p:sp>
        <p:sp>
          <p:nvSpPr>
            <p:cNvPr id="154643" name="Rectangle 19"/>
            <p:cNvSpPr>
              <a:spLocks noChangeArrowheads="1"/>
            </p:cNvSpPr>
            <p:nvPr/>
          </p:nvSpPr>
          <p:spPr bwMode="auto">
            <a:xfrm>
              <a:off x="625" y="2542"/>
              <a:ext cx="504"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System </a:t>
              </a:r>
              <a:endParaRPr lang="en-US" altLang="en-US"/>
            </a:p>
          </p:txBody>
        </p:sp>
        <p:sp>
          <p:nvSpPr>
            <p:cNvPr id="154644"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45" name="Rectangle 21"/>
            <p:cNvSpPr>
              <a:spLocks noChangeArrowheads="1"/>
            </p:cNvSpPr>
            <p:nvPr/>
          </p:nvSpPr>
          <p:spPr bwMode="auto">
            <a:xfrm>
              <a:off x="741" y="1492"/>
              <a:ext cx="256" cy="17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A</a:t>
              </a:r>
              <a:endParaRPr lang="en-US" altLang="en-US" sz="900"/>
            </a:p>
          </p:txBody>
        </p:sp>
        <p:sp>
          <p:nvSpPr>
            <p:cNvPr id="154646"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47"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48" name="Rectangle 24"/>
            <p:cNvSpPr>
              <a:spLocks noChangeArrowheads="1"/>
            </p:cNvSpPr>
            <p:nvPr/>
          </p:nvSpPr>
          <p:spPr bwMode="auto">
            <a:xfrm>
              <a:off x="252" y="2174"/>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Power B</a:t>
              </a:r>
              <a:endParaRPr lang="en-US" altLang="en-US"/>
            </a:p>
          </p:txBody>
        </p:sp>
        <p:sp>
          <p:nvSpPr>
            <p:cNvPr id="154649"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0"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51"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52"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53" name="Rectangle 29"/>
            <p:cNvSpPr>
              <a:spLocks noChangeArrowheads="1"/>
            </p:cNvSpPr>
            <p:nvPr/>
          </p:nvSpPr>
          <p:spPr bwMode="auto">
            <a:xfrm>
              <a:off x="294" y="2037"/>
              <a:ext cx="22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 2</a:t>
              </a:r>
              <a:endParaRPr lang="en-US" altLang="en-US"/>
            </a:p>
          </p:txBody>
        </p:sp>
        <p:sp>
          <p:nvSpPr>
            <p:cNvPr id="154654"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5"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6"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7"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8"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59"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0"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1"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2"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3"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4"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5" name="Rectangle 41"/>
            <p:cNvSpPr>
              <a:spLocks noChangeArrowheads="1"/>
            </p:cNvSpPr>
            <p:nvPr/>
          </p:nvSpPr>
          <p:spPr bwMode="auto">
            <a:xfrm>
              <a:off x="729" y="2032"/>
              <a:ext cx="256" cy="17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900" b="1">
                  <a:solidFill>
                    <a:srgbClr val="000000"/>
                  </a:solidFill>
                </a:rPr>
                <a:t>System</a:t>
              </a:r>
            </a:p>
            <a:p>
              <a:pPr algn="ctr"/>
              <a:r>
                <a:rPr lang="en-US" altLang="en-US" sz="900" b="1">
                  <a:solidFill>
                    <a:srgbClr val="000000"/>
                  </a:solidFill>
                </a:rPr>
                <a:t> B</a:t>
              </a:r>
              <a:endParaRPr lang="en-US" altLang="en-US" sz="900"/>
            </a:p>
          </p:txBody>
        </p:sp>
        <p:sp>
          <p:nvSpPr>
            <p:cNvPr id="154666"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7"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8"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69"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0"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1"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2"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3"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4"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5"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6"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677"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grpSp>
        <p:nvGrpSpPr>
          <p:cNvPr id="5" name="Group 54"/>
          <p:cNvGrpSpPr>
            <a:grpSpLocks/>
          </p:cNvGrpSpPr>
          <p:nvPr/>
        </p:nvGrpSpPr>
        <p:grpSpPr bwMode="auto">
          <a:xfrm>
            <a:off x="1876425" y="1412875"/>
            <a:ext cx="2941638" cy="3205163"/>
            <a:chOff x="1176" y="890"/>
            <a:chExt cx="1853" cy="2019"/>
          </a:xfrm>
        </p:grpSpPr>
        <p:sp>
          <p:nvSpPr>
            <p:cNvPr id="154679" name="Rectangle 55"/>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80" name="Rectangle 56"/>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81" name="Line 57"/>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682" name="Freeform 58"/>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83" name="Freeform 59"/>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684" name="Rectangle 60"/>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85" name="Rectangle 61"/>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86" name="Freeform 62"/>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a:p>
          </p:txBody>
        </p:sp>
        <p:sp>
          <p:nvSpPr>
            <p:cNvPr id="154687" name="Freeform 63"/>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88" name="Rectangle 64"/>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89" name="Rectangle 65"/>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0" name="Freeform 66"/>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a:p>
          </p:txBody>
        </p:sp>
        <p:sp>
          <p:nvSpPr>
            <p:cNvPr id="154691" name="Freeform 67"/>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2" name="Rectangle 68"/>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93" name="Rectangle 69"/>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4" name="Freeform 70"/>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a:p>
          </p:txBody>
        </p:sp>
        <p:sp>
          <p:nvSpPr>
            <p:cNvPr id="154695" name="Freeform 71"/>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6" name="Rectangle 72"/>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97" name="Rectangle 73"/>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698" name="Rectangle 74"/>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699" name="Rectangle 75"/>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0" name="Rectangle 76"/>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1" name="Rectangle 77"/>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2" name="Rectangle 78"/>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3" name="Rectangle 79"/>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4" name="Rectangle 80"/>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5" name="Rectangle 81"/>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6" name="Rectangle 82"/>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07" name="Rectangle 83"/>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8" name="Freeform 84"/>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09" name="Freeform 85"/>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10" name="Line 86"/>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1" name="Line 87"/>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2" name="Line 88"/>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3" name="Line 89"/>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4" name="Line 90"/>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5" name="Line 91"/>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6" name="Line 92"/>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17" name="Freeform 93"/>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18" name="Freeform 94"/>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19" name="Line 95"/>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20" name="Freeform 96"/>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a:p>
          </p:txBody>
        </p:sp>
        <p:sp>
          <p:nvSpPr>
            <p:cNvPr id="154721" name="Freeform 97"/>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22" name="Rectangle 98"/>
            <p:cNvSpPr>
              <a:spLocks noChangeArrowheads="1"/>
            </p:cNvSpPr>
            <p:nvPr/>
          </p:nvSpPr>
          <p:spPr bwMode="auto">
            <a:xfrm>
              <a:off x="2741" y="2659"/>
              <a:ext cx="17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Plant </a:t>
              </a:r>
              <a:endParaRPr lang="en-US" altLang="en-US"/>
            </a:p>
          </p:txBody>
        </p:sp>
        <p:sp>
          <p:nvSpPr>
            <p:cNvPr id="154723" name="Rectangle 99"/>
            <p:cNvSpPr>
              <a:spLocks noChangeArrowheads="1"/>
            </p:cNvSpPr>
            <p:nvPr/>
          </p:nvSpPr>
          <p:spPr bwMode="auto">
            <a:xfrm>
              <a:off x="2728" y="2736"/>
              <a:ext cx="18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Model</a:t>
              </a:r>
              <a:endParaRPr lang="en-US" altLang="en-US"/>
            </a:p>
          </p:txBody>
        </p:sp>
        <p:sp>
          <p:nvSpPr>
            <p:cNvPr id="154724" name="Line 100"/>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25" name="Line 101"/>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26" name="Rectangle 102"/>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p>
          </p:txBody>
        </p:sp>
        <p:sp>
          <p:nvSpPr>
            <p:cNvPr id="154727" name="Rectangle 103"/>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28" name="Freeform 104"/>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p>
              <a:endParaRPr lang="en-US"/>
            </a:p>
          </p:txBody>
        </p:sp>
        <p:sp>
          <p:nvSpPr>
            <p:cNvPr id="154729" name="Line 105"/>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30" name="Freeform 106"/>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31" name="Line 107"/>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32" name="Freeform 108"/>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33" name="Line 109"/>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154734" name="Freeform 110"/>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US"/>
            </a:p>
          </p:txBody>
        </p:sp>
        <p:sp>
          <p:nvSpPr>
            <p:cNvPr id="154735" name="Rectangle 111"/>
            <p:cNvSpPr>
              <a:spLocks noChangeArrowheads="1"/>
            </p:cNvSpPr>
            <p:nvPr/>
          </p:nvSpPr>
          <p:spPr bwMode="auto">
            <a:xfrm>
              <a:off x="1473" y="2197"/>
              <a:ext cx="278"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AntiSkid </a:t>
              </a:r>
              <a:endParaRPr lang="en-US" altLang="en-US"/>
            </a:p>
          </p:txBody>
        </p:sp>
        <p:sp>
          <p:nvSpPr>
            <p:cNvPr id="154736" name="Rectangle 112"/>
            <p:cNvSpPr>
              <a:spLocks noChangeArrowheads="1"/>
            </p:cNvSpPr>
            <p:nvPr/>
          </p:nvSpPr>
          <p:spPr bwMode="auto">
            <a:xfrm>
              <a:off x="1448" y="2274"/>
              <a:ext cx="31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Command</a:t>
              </a:r>
              <a:endParaRPr lang="en-US" altLang="en-US"/>
            </a:p>
          </p:txBody>
        </p:sp>
        <p:sp>
          <p:nvSpPr>
            <p:cNvPr id="154737" name="Rectangle 113"/>
            <p:cNvSpPr>
              <a:spLocks noChangeArrowheads="1"/>
            </p:cNvSpPr>
            <p:nvPr/>
          </p:nvSpPr>
          <p:spPr bwMode="auto">
            <a:xfrm>
              <a:off x="1455" y="2410"/>
              <a:ext cx="257"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Braking </a:t>
              </a:r>
              <a:endParaRPr lang="en-US" altLang="en-US"/>
            </a:p>
          </p:txBody>
        </p:sp>
        <p:sp>
          <p:nvSpPr>
            <p:cNvPr id="154738" name="Rectangle 114"/>
            <p:cNvSpPr>
              <a:spLocks noChangeArrowheads="1"/>
            </p:cNvSpPr>
            <p:nvPr/>
          </p:nvSpPr>
          <p:spPr bwMode="auto">
            <a:xfrm>
              <a:off x="1689" y="2410"/>
              <a:ext cx="5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 </a:t>
              </a:r>
              <a:endParaRPr lang="en-US" altLang="en-US"/>
            </a:p>
          </p:txBody>
        </p:sp>
        <p:sp>
          <p:nvSpPr>
            <p:cNvPr id="154739" name="Rectangle 115"/>
            <p:cNvSpPr>
              <a:spLocks noChangeArrowheads="1"/>
            </p:cNvSpPr>
            <p:nvPr/>
          </p:nvSpPr>
          <p:spPr bwMode="auto">
            <a:xfrm>
              <a:off x="1473" y="2488"/>
              <a:ext cx="278"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AntiSkid </a:t>
              </a:r>
              <a:endParaRPr lang="en-US" altLang="en-US"/>
            </a:p>
          </p:txBody>
        </p:sp>
        <p:sp>
          <p:nvSpPr>
            <p:cNvPr id="154740" name="Rectangle 116"/>
            <p:cNvSpPr>
              <a:spLocks noChangeArrowheads="1"/>
            </p:cNvSpPr>
            <p:nvPr/>
          </p:nvSpPr>
          <p:spPr bwMode="auto">
            <a:xfrm>
              <a:off x="1448" y="2565"/>
              <a:ext cx="31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Command</a:t>
              </a:r>
              <a:endParaRPr lang="en-US" altLang="en-US"/>
            </a:p>
          </p:txBody>
        </p:sp>
        <p:sp>
          <p:nvSpPr>
            <p:cNvPr id="154741" name="Rectangle 117"/>
            <p:cNvSpPr>
              <a:spLocks noChangeArrowheads="1"/>
            </p:cNvSpPr>
            <p:nvPr/>
          </p:nvSpPr>
          <p:spPr bwMode="auto">
            <a:xfrm>
              <a:off x="1713" y="890"/>
              <a:ext cx="38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Green Pump</a:t>
              </a:r>
              <a:endParaRPr lang="en-US" altLang="en-US"/>
            </a:p>
          </p:txBody>
        </p:sp>
        <p:sp>
          <p:nvSpPr>
            <p:cNvPr id="154742" name="Rectangle 118"/>
            <p:cNvSpPr>
              <a:spLocks noChangeArrowheads="1"/>
            </p:cNvSpPr>
            <p:nvPr/>
          </p:nvSpPr>
          <p:spPr bwMode="auto">
            <a:xfrm>
              <a:off x="2252" y="890"/>
              <a:ext cx="33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Blue Pump</a:t>
              </a:r>
              <a:endParaRPr lang="en-US" altLang="en-US"/>
            </a:p>
          </p:txBody>
        </p:sp>
        <p:sp>
          <p:nvSpPr>
            <p:cNvPr id="154743" name="Rectangle 119"/>
            <p:cNvSpPr>
              <a:spLocks noChangeArrowheads="1"/>
            </p:cNvSpPr>
            <p:nvPr/>
          </p:nvSpPr>
          <p:spPr bwMode="auto">
            <a:xfrm>
              <a:off x="2165" y="1184"/>
              <a:ext cx="451"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Isolation Valve</a:t>
              </a:r>
              <a:endParaRPr lang="en-US" altLang="en-US"/>
            </a:p>
          </p:txBody>
        </p:sp>
        <p:sp>
          <p:nvSpPr>
            <p:cNvPr id="154744" name="Rectangle 120"/>
            <p:cNvSpPr>
              <a:spLocks noChangeArrowheads="1"/>
            </p:cNvSpPr>
            <p:nvPr/>
          </p:nvSpPr>
          <p:spPr bwMode="auto">
            <a:xfrm>
              <a:off x="1662" y="1184"/>
              <a:ext cx="451"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Isolation Valve</a:t>
              </a:r>
              <a:endParaRPr lang="en-US" altLang="en-US"/>
            </a:p>
          </p:txBody>
        </p:sp>
        <p:sp>
          <p:nvSpPr>
            <p:cNvPr id="154745" name="Rectangle 121"/>
            <p:cNvSpPr>
              <a:spLocks noChangeArrowheads="1"/>
            </p:cNvSpPr>
            <p:nvPr/>
          </p:nvSpPr>
          <p:spPr bwMode="auto">
            <a:xfrm>
              <a:off x="1438" y="1654"/>
              <a:ext cx="160"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Shut </a:t>
              </a:r>
              <a:endParaRPr lang="en-US" altLang="en-US"/>
            </a:p>
          </p:txBody>
        </p:sp>
        <p:sp>
          <p:nvSpPr>
            <p:cNvPr id="154746" name="Rectangle 122"/>
            <p:cNvSpPr>
              <a:spLocks noChangeArrowheads="1"/>
            </p:cNvSpPr>
            <p:nvPr/>
          </p:nvSpPr>
          <p:spPr bwMode="auto">
            <a:xfrm>
              <a:off x="1405" y="1731"/>
              <a:ext cx="2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Normal </a:t>
              </a:r>
              <a:endParaRPr lang="en-US" altLang="en-US"/>
            </a:p>
          </p:txBody>
        </p:sp>
        <p:sp>
          <p:nvSpPr>
            <p:cNvPr id="154747" name="Rectangle 123"/>
            <p:cNvSpPr>
              <a:spLocks noChangeArrowheads="1"/>
            </p:cNvSpPr>
            <p:nvPr/>
          </p:nvSpPr>
          <p:spPr bwMode="auto">
            <a:xfrm>
              <a:off x="1400" y="1808"/>
              <a:ext cx="22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System</a:t>
              </a:r>
              <a:endParaRPr lang="en-US" altLang="en-US"/>
            </a:p>
          </p:txBody>
        </p:sp>
        <p:sp>
          <p:nvSpPr>
            <p:cNvPr id="154748" name="Rectangle 124"/>
            <p:cNvSpPr>
              <a:spLocks noChangeArrowheads="1"/>
            </p:cNvSpPr>
            <p:nvPr/>
          </p:nvSpPr>
          <p:spPr bwMode="auto">
            <a:xfrm>
              <a:off x="1808" y="1758"/>
              <a:ext cx="40"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N</a:t>
              </a:r>
              <a:endParaRPr lang="en-US" altLang="en-US"/>
            </a:p>
          </p:txBody>
        </p:sp>
        <p:sp>
          <p:nvSpPr>
            <p:cNvPr id="154749" name="Rectangle 125"/>
            <p:cNvSpPr>
              <a:spLocks noChangeArrowheads="1"/>
            </p:cNvSpPr>
            <p:nvPr/>
          </p:nvSpPr>
          <p:spPr bwMode="auto">
            <a:xfrm>
              <a:off x="1806" y="1825"/>
              <a:ext cx="44"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O</a:t>
              </a:r>
              <a:endParaRPr lang="en-US" altLang="en-US"/>
            </a:p>
          </p:txBody>
        </p:sp>
        <p:sp>
          <p:nvSpPr>
            <p:cNvPr id="154750" name="Rectangle 126"/>
            <p:cNvSpPr>
              <a:spLocks noChangeArrowheads="1"/>
            </p:cNvSpPr>
            <p:nvPr/>
          </p:nvSpPr>
          <p:spPr bwMode="auto">
            <a:xfrm>
              <a:off x="1808" y="1891"/>
              <a:ext cx="40"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R</a:t>
              </a:r>
              <a:endParaRPr lang="en-US" altLang="en-US"/>
            </a:p>
          </p:txBody>
        </p:sp>
        <p:sp>
          <p:nvSpPr>
            <p:cNvPr id="154751" name="Rectangle 127"/>
            <p:cNvSpPr>
              <a:spLocks noChangeArrowheads="1"/>
            </p:cNvSpPr>
            <p:nvPr/>
          </p:nvSpPr>
          <p:spPr bwMode="auto">
            <a:xfrm>
              <a:off x="1806" y="1961"/>
              <a:ext cx="47"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M</a:t>
              </a:r>
              <a:endParaRPr lang="en-US" altLang="en-US"/>
            </a:p>
          </p:txBody>
        </p:sp>
        <p:sp>
          <p:nvSpPr>
            <p:cNvPr id="154752" name="Rectangle 128"/>
            <p:cNvSpPr>
              <a:spLocks noChangeArrowheads="1"/>
            </p:cNvSpPr>
            <p:nvPr/>
          </p:nvSpPr>
          <p:spPr bwMode="auto">
            <a:xfrm>
              <a:off x="1808" y="2028"/>
              <a:ext cx="40"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A</a:t>
              </a:r>
              <a:endParaRPr lang="en-US" altLang="en-US"/>
            </a:p>
          </p:txBody>
        </p:sp>
        <p:sp>
          <p:nvSpPr>
            <p:cNvPr id="154753" name="Rectangle 129"/>
            <p:cNvSpPr>
              <a:spLocks noChangeArrowheads="1"/>
            </p:cNvSpPr>
            <p:nvPr/>
          </p:nvSpPr>
          <p:spPr bwMode="auto">
            <a:xfrm>
              <a:off x="1807" y="2095"/>
              <a:ext cx="34" cy="6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700" b="1">
                  <a:solidFill>
                    <a:srgbClr val="00FF00"/>
                  </a:solidFill>
                </a:rPr>
                <a:t>L</a:t>
              </a:r>
              <a:endParaRPr lang="en-US" altLang="en-US"/>
            </a:p>
          </p:txBody>
        </p:sp>
        <p:sp>
          <p:nvSpPr>
            <p:cNvPr id="154754" name="Rectangle 130"/>
            <p:cNvSpPr>
              <a:spLocks noChangeArrowheads="1"/>
            </p:cNvSpPr>
            <p:nvPr/>
          </p:nvSpPr>
          <p:spPr bwMode="auto">
            <a:xfrm>
              <a:off x="2245" y="1731"/>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A</a:t>
              </a:r>
              <a:endParaRPr lang="en-US" altLang="en-US"/>
            </a:p>
          </p:txBody>
        </p:sp>
        <p:sp>
          <p:nvSpPr>
            <p:cNvPr id="154755" name="Rectangle 131"/>
            <p:cNvSpPr>
              <a:spLocks noChangeArrowheads="1"/>
            </p:cNvSpPr>
            <p:nvPr/>
          </p:nvSpPr>
          <p:spPr bwMode="auto">
            <a:xfrm>
              <a:off x="2246" y="1811"/>
              <a:ext cx="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L</a:t>
              </a:r>
              <a:endParaRPr lang="en-US" altLang="en-US"/>
            </a:p>
          </p:txBody>
        </p:sp>
        <p:sp>
          <p:nvSpPr>
            <p:cNvPr id="154756" name="Rectangle 132"/>
            <p:cNvSpPr>
              <a:spLocks noChangeArrowheads="1"/>
            </p:cNvSpPr>
            <p:nvPr/>
          </p:nvSpPr>
          <p:spPr bwMode="auto">
            <a:xfrm>
              <a:off x="2246" y="1888"/>
              <a:ext cx="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T</a:t>
              </a:r>
              <a:endParaRPr lang="en-US" altLang="en-US"/>
            </a:p>
          </p:txBody>
        </p:sp>
        <p:sp>
          <p:nvSpPr>
            <p:cNvPr id="154757" name="Rectangle 133"/>
            <p:cNvSpPr>
              <a:spLocks noChangeArrowheads="1"/>
            </p:cNvSpPr>
            <p:nvPr/>
          </p:nvSpPr>
          <p:spPr bwMode="auto">
            <a:xfrm>
              <a:off x="2245" y="1965"/>
              <a:ext cx="4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E</a:t>
              </a:r>
              <a:endParaRPr lang="en-US" altLang="en-US"/>
            </a:p>
          </p:txBody>
        </p:sp>
        <p:sp>
          <p:nvSpPr>
            <p:cNvPr id="154758" name="Rectangle 134"/>
            <p:cNvSpPr>
              <a:spLocks noChangeArrowheads="1"/>
            </p:cNvSpPr>
            <p:nvPr/>
          </p:nvSpPr>
          <p:spPr bwMode="auto">
            <a:xfrm>
              <a:off x="2245" y="2046"/>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R</a:t>
              </a:r>
              <a:endParaRPr lang="en-US" altLang="en-US"/>
            </a:p>
          </p:txBody>
        </p:sp>
        <p:sp>
          <p:nvSpPr>
            <p:cNvPr id="154759" name="Rectangle 135"/>
            <p:cNvSpPr>
              <a:spLocks noChangeArrowheads="1"/>
            </p:cNvSpPr>
            <p:nvPr/>
          </p:nvSpPr>
          <p:spPr bwMode="auto">
            <a:xfrm>
              <a:off x="2245" y="2123"/>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N</a:t>
              </a:r>
              <a:endParaRPr lang="en-US" altLang="en-US"/>
            </a:p>
          </p:txBody>
        </p:sp>
        <p:sp>
          <p:nvSpPr>
            <p:cNvPr id="154760" name="Rectangle 136"/>
            <p:cNvSpPr>
              <a:spLocks noChangeArrowheads="1"/>
            </p:cNvSpPr>
            <p:nvPr/>
          </p:nvSpPr>
          <p:spPr bwMode="auto">
            <a:xfrm>
              <a:off x="2245" y="2204"/>
              <a:ext cx="46"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A</a:t>
              </a:r>
              <a:endParaRPr lang="en-US" altLang="en-US"/>
            </a:p>
          </p:txBody>
        </p:sp>
        <p:sp>
          <p:nvSpPr>
            <p:cNvPr id="154761" name="Rectangle 137"/>
            <p:cNvSpPr>
              <a:spLocks noChangeArrowheads="1"/>
            </p:cNvSpPr>
            <p:nvPr/>
          </p:nvSpPr>
          <p:spPr bwMode="auto">
            <a:xfrm>
              <a:off x="2246" y="2281"/>
              <a:ext cx="3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T</a:t>
              </a:r>
              <a:endParaRPr lang="en-US" altLang="en-US"/>
            </a:p>
          </p:txBody>
        </p:sp>
        <p:sp>
          <p:nvSpPr>
            <p:cNvPr id="154762" name="Rectangle 138"/>
            <p:cNvSpPr>
              <a:spLocks noChangeArrowheads="1"/>
            </p:cNvSpPr>
            <p:nvPr/>
          </p:nvSpPr>
          <p:spPr bwMode="auto">
            <a:xfrm>
              <a:off x="2245" y="2358"/>
              <a:ext cx="43"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FF"/>
                  </a:solidFill>
                </a:rPr>
                <a:t>E</a:t>
              </a:r>
              <a:endParaRPr lang="en-US" altLang="en-US"/>
            </a:p>
          </p:txBody>
        </p:sp>
        <p:sp>
          <p:nvSpPr>
            <p:cNvPr id="154763" name="Rectangle 139"/>
            <p:cNvSpPr>
              <a:spLocks noChangeArrowheads="1"/>
            </p:cNvSpPr>
            <p:nvPr/>
          </p:nvSpPr>
          <p:spPr bwMode="auto">
            <a:xfrm>
              <a:off x="2619" y="2007"/>
              <a:ext cx="410"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Accumulator </a:t>
              </a:r>
              <a:endParaRPr lang="en-US" altLang="en-US"/>
            </a:p>
          </p:txBody>
        </p:sp>
        <p:sp>
          <p:nvSpPr>
            <p:cNvPr id="154764" name="Rectangle 140"/>
            <p:cNvSpPr>
              <a:spLocks noChangeArrowheads="1"/>
            </p:cNvSpPr>
            <p:nvPr/>
          </p:nvSpPr>
          <p:spPr bwMode="auto">
            <a:xfrm>
              <a:off x="2712" y="2085"/>
              <a:ext cx="178"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Pump</a:t>
              </a:r>
              <a:endParaRPr lang="en-US" altLang="en-US"/>
            </a:p>
          </p:txBody>
        </p:sp>
        <p:sp>
          <p:nvSpPr>
            <p:cNvPr id="154765" name="Rectangle 141"/>
            <p:cNvSpPr>
              <a:spLocks noChangeArrowheads="1"/>
            </p:cNvSpPr>
            <p:nvPr/>
          </p:nvSpPr>
          <p:spPr bwMode="auto">
            <a:xfrm>
              <a:off x="1953" y="2428"/>
              <a:ext cx="18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Meter </a:t>
              </a:r>
              <a:endParaRPr lang="en-US" altLang="en-US"/>
            </a:p>
          </p:txBody>
        </p:sp>
        <p:sp>
          <p:nvSpPr>
            <p:cNvPr id="154766" name="Rectangle 142"/>
            <p:cNvSpPr>
              <a:spLocks noChangeArrowheads="1"/>
            </p:cNvSpPr>
            <p:nvPr/>
          </p:nvSpPr>
          <p:spPr bwMode="auto">
            <a:xfrm>
              <a:off x="1955" y="2505"/>
              <a:ext cx="16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Valve</a:t>
              </a:r>
              <a:endParaRPr lang="en-US" altLang="en-US"/>
            </a:p>
          </p:txBody>
        </p:sp>
        <p:sp>
          <p:nvSpPr>
            <p:cNvPr id="154767" name="Rectangle 143"/>
            <p:cNvSpPr>
              <a:spLocks noChangeArrowheads="1"/>
            </p:cNvSpPr>
            <p:nvPr/>
          </p:nvSpPr>
          <p:spPr bwMode="auto">
            <a:xfrm>
              <a:off x="2317" y="2463"/>
              <a:ext cx="112"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Meter </a:t>
              </a:r>
              <a:endParaRPr lang="en-US" altLang="en-US"/>
            </a:p>
          </p:txBody>
        </p:sp>
        <p:sp>
          <p:nvSpPr>
            <p:cNvPr id="154768" name="Rectangle 144"/>
            <p:cNvSpPr>
              <a:spLocks noChangeArrowheads="1"/>
            </p:cNvSpPr>
            <p:nvPr/>
          </p:nvSpPr>
          <p:spPr bwMode="auto">
            <a:xfrm>
              <a:off x="2316" y="2509"/>
              <a:ext cx="100"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Valve</a:t>
              </a:r>
              <a:endParaRPr lang="en-US" altLang="en-US"/>
            </a:p>
          </p:txBody>
        </p:sp>
        <p:sp>
          <p:nvSpPr>
            <p:cNvPr id="154769" name="Rectangle 145"/>
            <p:cNvSpPr>
              <a:spLocks noChangeArrowheads="1"/>
            </p:cNvSpPr>
            <p:nvPr/>
          </p:nvSpPr>
          <p:spPr bwMode="auto">
            <a:xfrm>
              <a:off x="2317" y="2211"/>
              <a:ext cx="112"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Meter </a:t>
              </a:r>
              <a:endParaRPr lang="en-US" altLang="en-US"/>
            </a:p>
          </p:txBody>
        </p:sp>
        <p:sp>
          <p:nvSpPr>
            <p:cNvPr id="154770" name="Rectangle 146"/>
            <p:cNvSpPr>
              <a:spLocks noChangeArrowheads="1"/>
            </p:cNvSpPr>
            <p:nvPr/>
          </p:nvSpPr>
          <p:spPr bwMode="auto">
            <a:xfrm>
              <a:off x="2316" y="2256"/>
              <a:ext cx="100" cy="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500">
                  <a:solidFill>
                    <a:srgbClr val="000000"/>
                  </a:solidFill>
                </a:rPr>
                <a:t>Valve</a:t>
              </a:r>
              <a:endParaRPr lang="en-US" altLang="en-US"/>
            </a:p>
          </p:txBody>
        </p:sp>
        <p:sp>
          <p:nvSpPr>
            <p:cNvPr id="154771" name="Rectangle 147"/>
            <p:cNvSpPr>
              <a:spLocks noChangeArrowheads="1"/>
            </p:cNvSpPr>
            <p:nvPr/>
          </p:nvSpPr>
          <p:spPr bwMode="auto">
            <a:xfrm>
              <a:off x="2352" y="1755"/>
              <a:ext cx="410"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Accumulator </a:t>
              </a:r>
              <a:endParaRPr lang="en-US" altLang="en-US"/>
            </a:p>
          </p:txBody>
        </p:sp>
        <p:sp>
          <p:nvSpPr>
            <p:cNvPr id="154772" name="Rectangle 148"/>
            <p:cNvSpPr>
              <a:spLocks noChangeArrowheads="1"/>
            </p:cNvSpPr>
            <p:nvPr/>
          </p:nvSpPr>
          <p:spPr bwMode="auto">
            <a:xfrm>
              <a:off x="2451" y="1832"/>
              <a:ext cx="169"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Valve</a:t>
              </a:r>
              <a:endParaRPr lang="en-US" altLang="en-US"/>
            </a:p>
          </p:txBody>
        </p:sp>
        <p:sp>
          <p:nvSpPr>
            <p:cNvPr id="154773" name="Rectangle 149"/>
            <p:cNvSpPr>
              <a:spLocks noChangeArrowheads="1"/>
            </p:cNvSpPr>
            <p:nvPr/>
          </p:nvSpPr>
          <p:spPr bwMode="auto">
            <a:xfrm>
              <a:off x="2602" y="2270"/>
              <a:ext cx="365"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Mechanical </a:t>
              </a:r>
              <a:endParaRPr lang="en-US" altLang="en-US"/>
            </a:p>
          </p:txBody>
        </p:sp>
        <p:sp>
          <p:nvSpPr>
            <p:cNvPr id="154774" name="Rectangle 150"/>
            <p:cNvSpPr>
              <a:spLocks noChangeArrowheads="1"/>
            </p:cNvSpPr>
            <p:nvPr/>
          </p:nvSpPr>
          <p:spPr bwMode="auto">
            <a:xfrm>
              <a:off x="2677" y="2347"/>
              <a:ext cx="172"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Pedal</a:t>
              </a:r>
              <a:endParaRPr lang="en-US" altLang="en-US"/>
            </a:p>
          </p:txBody>
        </p:sp>
        <p:sp>
          <p:nvSpPr>
            <p:cNvPr id="154775" name="Rectangle 151"/>
            <p:cNvSpPr>
              <a:spLocks noChangeArrowheads="1"/>
            </p:cNvSpPr>
            <p:nvPr/>
          </p:nvSpPr>
          <p:spPr bwMode="auto">
            <a:xfrm>
              <a:off x="2011" y="1531"/>
              <a:ext cx="441" cy="7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lIns="0" tIns="0" rIns="0" bIns="0">
              <a:spAutoFit/>
            </a:bodyPr>
            <a:lstStyle/>
            <a:p>
              <a:pPr algn="ctr"/>
              <a:r>
                <a:rPr lang="en-US" altLang="en-US" sz="800" b="1">
                  <a:solidFill>
                    <a:srgbClr val="000000"/>
                  </a:solidFill>
                </a:rPr>
                <a:t>Selector Valve</a:t>
              </a:r>
              <a:endParaRPr lang="en-US" altLang="en-US"/>
            </a:p>
          </p:txBody>
        </p:sp>
        <p:sp>
          <p:nvSpPr>
            <p:cNvPr id="154776" name="Line 152"/>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77" name="Line 153"/>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78" name="Line 154"/>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79" name="Line 155"/>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sp>
          <p:nvSpPr>
            <p:cNvPr id="154780" name="Line 156"/>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a:lstStyle/>
            <a:p>
              <a:endParaRPr lang="en-US"/>
            </a:p>
          </p:txBody>
        </p:sp>
      </p:grpSp>
      <p:grpSp>
        <p:nvGrpSpPr>
          <p:cNvPr id="6" name="Group 157"/>
          <p:cNvGrpSpPr>
            <a:grpSpLocks/>
          </p:cNvGrpSpPr>
          <p:nvPr/>
        </p:nvGrpSpPr>
        <p:grpSpPr bwMode="auto">
          <a:xfrm>
            <a:off x="1643063" y="2271713"/>
            <a:ext cx="171450" cy="1303337"/>
            <a:chOff x="1035" y="1431"/>
            <a:chExt cx="108" cy="821"/>
          </a:xfrm>
        </p:grpSpPr>
        <p:sp>
          <p:nvSpPr>
            <p:cNvPr id="154782" name="Rectangle 158"/>
            <p:cNvSpPr>
              <a:spLocks noChangeArrowheads="1"/>
            </p:cNvSpPr>
            <p:nvPr/>
          </p:nvSpPr>
          <p:spPr bwMode="auto">
            <a:xfrm>
              <a:off x="1041" y="1431"/>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3" name="Rectangle 159"/>
            <p:cNvSpPr>
              <a:spLocks noChangeArrowheads="1"/>
            </p:cNvSpPr>
            <p:nvPr/>
          </p:nvSpPr>
          <p:spPr bwMode="auto">
            <a:xfrm>
              <a:off x="1044" y="1539"/>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4" name="Rectangle 160"/>
            <p:cNvSpPr>
              <a:spLocks noChangeArrowheads="1"/>
            </p:cNvSpPr>
            <p:nvPr/>
          </p:nvSpPr>
          <p:spPr bwMode="auto">
            <a:xfrm>
              <a:off x="1041" y="1668"/>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5" name="Rectangle 161"/>
            <p:cNvSpPr>
              <a:spLocks noChangeArrowheads="1"/>
            </p:cNvSpPr>
            <p:nvPr/>
          </p:nvSpPr>
          <p:spPr bwMode="auto">
            <a:xfrm>
              <a:off x="1038" y="20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6" name="Rectangle 162"/>
            <p:cNvSpPr>
              <a:spLocks noChangeArrowheads="1"/>
            </p:cNvSpPr>
            <p:nvPr/>
          </p:nvSpPr>
          <p:spPr bwMode="auto">
            <a:xfrm>
              <a:off x="1035" y="198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7" name="Rectangle 163"/>
            <p:cNvSpPr>
              <a:spLocks noChangeArrowheads="1"/>
            </p:cNvSpPr>
            <p:nvPr/>
          </p:nvSpPr>
          <p:spPr bwMode="auto">
            <a:xfrm>
              <a:off x="1038" y="222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8" name="Rectangle 164"/>
            <p:cNvSpPr>
              <a:spLocks noChangeArrowheads="1"/>
            </p:cNvSpPr>
            <p:nvPr/>
          </p:nvSpPr>
          <p:spPr bwMode="auto">
            <a:xfrm>
              <a:off x="1116" y="14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89" name="Rectangle 165"/>
            <p:cNvSpPr>
              <a:spLocks noChangeArrowheads="1"/>
            </p:cNvSpPr>
            <p:nvPr/>
          </p:nvSpPr>
          <p:spPr bwMode="auto">
            <a:xfrm>
              <a:off x="1077" y="182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0" name="Rectangle 166"/>
            <p:cNvSpPr>
              <a:spLocks noChangeArrowheads="1"/>
            </p:cNvSpPr>
            <p:nvPr/>
          </p:nvSpPr>
          <p:spPr bwMode="auto">
            <a:xfrm>
              <a:off x="1047" y="2166"/>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grpSp>
      <p:grpSp>
        <p:nvGrpSpPr>
          <p:cNvPr id="7" name="Group 167"/>
          <p:cNvGrpSpPr>
            <a:grpSpLocks/>
          </p:cNvGrpSpPr>
          <p:nvPr/>
        </p:nvGrpSpPr>
        <p:grpSpPr bwMode="auto">
          <a:xfrm>
            <a:off x="2933700" y="1719263"/>
            <a:ext cx="876300" cy="2289175"/>
            <a:chOff x="1848" y="1083"/>
            <a:chExt cx="552" cy="1442"/>
          </a:xfrm>
        </p:grpSpPr>
        <p:sp>
          <p:nvSpPr>
            <p:cNvPr id="154792" name="Rectangle 168"/>
            <p:cNvSpPr>
              <a:spLocks noChangeArrowheads="1"/>
            </p:cNvSpPr>
            <p:nvPr/>
          </p:nvSpPr>
          <p:spPr bwMode="auto">
            <a:xfrm>
              <a:off x="1851" y="132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3" name="Rectangle 169"/>
            <p:cNvSpPr>
              <a:spLocks noChangeArrowheads="1"/>
            </p:cNvSpPr>
            <p:nvPr/>
          </p:nvSpPr>
          <p:spPr bwMode="auto">
            <a:xfrm>
              <a:off x="1848" y="108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4" name="Rectangle 170"/>
            <p:cNvSpPr>
              <a:spLocks noChangeArrowheads="1"/>
            </p:cNvSpPr>
            <p:nvPr/>
          </p:nvSpPr>
          <p:spPr bwMode="auto">
            <a:xfrm>
              <a:off x="2367" y="108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5" name="Rectangle 171"/>
            <p:cNvSpPr>
              <a:spLocks noChangeArrowheads="1"/>
            </p:cNvSpPr>
            <p:nvPr/>
          </p:nvSpPr>
          <p:spPr bwMode="auto">
            <a:xfrm>
              <a:off x="2373" y="132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6" name="Rectangle 172"/>
            <p:cNvSpPr>
              <a:spLocks noChangeArrowheads="1"/>
            </p:cNvSpPr>
            <p:nvPr/>
          </p:nvSpPr>
          <p:spPr bwMode="auto">
            <a:xfrm>
              <a:off x="2151" y="1632"/>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7" name="Rectangle 173"/>
            <p:cNvSpPr>
              <a:spLocks noChangeArrowheads="1"/>
            </p:cNvSpPr>
            <p:nvPr/>
          </p:nvSpPr>
          <p:spPr bwMode="auto">
            <a:xfrm>
              <a:off x="2367" y="189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8" name="Rectangle 174"/>
            <p:cNvSpPr>
              <a:spLocks noChangeArrowheads="1"/>
            </p:cNvSpPr>
            <p:nvPr/>
          </p:nvSpPr>
          <p:spPr bwMode="auto">
            <a:xfrm>
              <a:off x="2367" y="225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799" name="Rectangle 175"/>
            <p:cNvSpPr>
              <a:spLocks noChangeArrowheads="1"/>
            </p:cNvSpPr>
            <p:nvPr/>
          </p:nvSpPr>
          <p:spPr bwMode="auto">
            <a:xfrm>
              <a:off x="1848" y="2490"/>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sp>
          <p:nvSpPr>
            <p:cNvPr id="154800" name="Rectangle 176"/>
            <p:cNvSpPr>
              <a:spLocks noChangeArrowheads="1"/>
            </p:cNvSpPr>
            <p:nvPr/>
          </p:nvSpPr>
          <p:spPr bwMode="auto">
            <a:xfrm>
              <a:off x="2367" y="2481"/>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nchor="ctr"/>
            <a:lstStyle/>
            <a:p>
              <a:endParaRPr lang="en-US"/>
            </a:p>
          </p:txBody>
        </p:sp>
      </p:grpSp>
      <p:grpSp>
        <p:nvGrpSpPr>
          <p:cNvPr id="8" name="Group 177"/>
          <p:cNvGrpSpPr>
            <a:grpSpLocks/>
          </p:cNvGrpSpPr>
          <p:nvPr/>
        </p:nvGrpSpPr>
        <p:grpSpPr bwMode="auto">
          <a:xfrm>
            <a:off x="4884738" y="1757363"/>
            <a:ext cx="4030662" cy="2281237"/>
            <a:chOff x="2925" y="1053"/>
            <a:chExt cx="2539" cy="1437"/>
          </a:xfrm>
        </p:grpSpPr>
        <p:graphicFrame>
          <p:nvGraphicFramePr>
            <p:cNvPr id="154802" name="Object 178"/>
            <p:cNvGraphicFramePr>
              <a:graphicFrameLocks noChangeAspect="1"/>
            </p:cNvGraphicFramePr>
            <p:nvPr/>
          </p:nvGraphicFramePr>
          <p:xfrm>
            <a:off x="3498" y="1053"/>
            <a:ext cx="1966" cy="1437"/>
          </p:xfrm>
          <a:graphic>
            <a:graphicData uri="http://schemas.openxmlformats.org/presentationml/2006/ole">
              <p:oleObj spid="_x0000_s45058" name="VISIO" r:id="rId4" imgW="7073900" imgH="4876800" progId="">
                <p:embed/>
              </p:oleObj>
            </a:graphicData>
          </a:graphic>
        </p:graphicFrame>
        <p:graphicFrame>
          <p:nvGraphicFramePr>
            <p:cNvPr id="154803" name="Object 179"/>
            <p:cNvGraphicFramePr>
              <a:graphicFrameLocks noChangeAspect="1"/>
            </p:cNvGraphicFramePr>
            <p:nvPr/>
          </p:nvGraphicFramePr>
          <p:xfrm>
            <a:off x="2925" y="1501"/>
            <a:ext cx="522" cy="285"/>
          </p:xfrm>
          <a:graphic>
            <a:graphicData uri="http://schemas.openxmlformats.org/presentationml/2006/ole">
              <p:oleObj spid="_x0000_s45059" name="VISIO" r:id="rId5" imgW="952500" imgH="495300" progId="">
                <p:embed/>
              </p:oleObj>
            </a:graphicData>
          </a:graphic>
        </p:graphicFrame>
      </p:grpSp>
      <p:sp>
        <p:nvSpPr>
          <p:cNvPr id="154804" name="Rectangle 180"/>
          <p:cNvSpPr>
            <a:spLocks noChangeArrowheads="1"/>
          </p:cNvSpPr>
          <p:nvPr/>
        </p:nvSpPr>
        <p:spPr bwMode="auto">
          <a:xfrm>
            <a:off x="228600" y="4724400"/>
            <a:ext cx="5257800" cy="3746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Model the Digital Controller Architecture</a:t>
            </a:r>
          </a:p>
        </p:txBody>
      </p:sp>
      <p:sp>
        <p:nvSpPr>
          <p:cNvPr id="154805" name="Rectangle 181"/>
          <p:cNvSpPr>
            <a:spLocks noChangeArrowheads="1"/>
          </p:cNvSpPr>
          <p:nvPr/>
        </p:nvSpPr>
        <p:spPr bwMode="auto">
          <a:xfrm>
            <a:off x="254000" y="5861050"/>
            <a:ext cx="8902700" cy="4381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Automation Enables “What-If” Consideration of System Designs</a:t>
            </a:r>
          </a:p>
          <a:p>
            <a:pPr>
              <a:lnSpc>
                <a:spcPct val="90000"/>
              </a:lnSpc>
              <a:buClrTx/>
              <a:buFont typeface="Arial" panose="020B0604020202020204" pitchFamily="34" charset="0"/>
              <a:buChar char="•"/>
            </a:pPr>
            <a:endParaRPr lang="en-US" altLang="en-US" sz="1700" b="0" dirty="0">
              <a:solidFill>
                <a:schemeClr val="tx1"/>
              </a:solidFill>
              <a:latin typeface="+mn-lt"/>
            </a:endParaRPr>
          </a:p>
        </p:txBody>
      </p:sp>
      <p:sp>
        <p:nvSpPr>
          <p:cNvPr id="154806" name="Rectangle 182"/>
          <p:cNvSpPr>
            <a:spLocks noChangeArrowheads="1"/>
          </p:cNvSpPr>
          <p:nvPr/>
        </p:nvSpPr>
        <p:spPr bwMode="auto">
          <a:xfrm>
            <a:off x="647700" y="5410200"/>
            <a:ext cx="8496300" cy="3492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80000"/>
              </a:lnSpc>
              <a:buFont typeface="Wingdings" panose="05000000000000000000" pitchFamily="2" charset="2"/>
              <a:buNone/>
            </a:pPr>
            <a:endParaRPr lang="en-US" altLang="en-US" sz="1800" dirty="0"/>
          </a:p>
        </p:txBody>
      </p:sp>
      <p:sp>
        <p:nvSpPr>
          <p:cNvPr id="154807" name="Rectangle 183"/>
          <p:cNvSpPr>
            <a:spLocks noChangeArrowheads="1"/>
          </p:cNvSpPr>
          <p:nvPr/>
        </p:nvSpPr>
        <p:spPr bwMode="auto">
          <a:xfrm>
            <a:off x="4677459" y="5087938"/>
            <a:ext cx="3929281" cy="35394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7526" algn="ctr">
                <a:solidFill>
                  <a:srgbClr val="000000"/>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txBody>
          <a:bodyPr wrap="none">
            <a:spAutoFit/>
          </a:bodyPr>
          <a:lstStyle/>
          <a:p>
            <a:pPr algn="ctr"/>
            <a:r>
              <a:rPr lang="en-US" altLang="en-US" sz="1700">
                <a:latin typeface="+mn-lt"/>
              </a:rPr>
              <a:t>and Digital Controller Architecture</a:t>
            </a:r>
          </a:p>
        </p:txBody>
      </p:sp>
      <p:sp>
        <p:nvSpPr>
          <p:cNvPr id="154808" name="Rectangle 184"/>
          <p:cNvSpPr>
            <a:spLocks noChangeArrowheads="1"/>
          </p:cNvSpPr>
          <p:nvPr/>
        </p:nvSpPr>
        <p:spPr bwMode="auto">
          <a:xfrm>
            <a:off x="254000" y="5467350"/>
            <a:ext cx="8902700" cy="4381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Integrates System and Safety Engineering About a Common Model</a:t>
            </a:r>
          </a:p>
        </p:txBody>
      </p:sp>
      <p:sp>
        <p:nvSpPr>
          <p:cNvPr id="154809" name="Rectangle 185"/>
          <p:cNvSpPr>
            <a:spLocks noChangeArrowheads="1"/>
          </p:cNvSpPr>
          <p:nvPr/>
        </p:nvSpPr>
        <p:spPr bwMode="auto">
          <a:xfrm>
            <a:off x="5054600" y="4724400"/>
            <a:ext cx="4089400" cy="3746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1700" b="0" dirty="0">
                <a:solidFill>
                  <a:schemeClr val="tx1"/>
                </a:solidFill>
                <a:latin typeface="+mn-lt"/>
              </a:rPr>
              <a:t>and the Physical System</a:t>
            </a:r>
          </a:p>
        </p:txBody>
      </p:sp>
      <p:sp>
        <p:nvSpPr>
          <p:cNvPr id="3" name="Rectangle 2"/>
          <p:cNvSpPr/>
          <p:nvPr/>
        </p:nvSpPr>
        <p:spPr>
          <a:xfrm>
            <a:off x="6019800" y="542926"/>
            <a:ext cx="2971800" cy="1089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Wheel Braking System</a:t>
            </a:r>
          </a:p>
          <a:p>
            <a:pPr algn="ctr"/>
            <a:r>
              <a:rPr lang="en-US" dirty="0" smtClean="0"/>
              <a:t>AIR6110</a:t>
            </a:r>
          </a:p>
          <a:p>
            <a:pPr algn="ctr"/>
            <a:r>
              <a:rPr lang="en-US" sz="1200" dirty="0"/>
              <a:t>CONTIGUOUS AIRCRAFT/SYSTEM DEVELOPMENT PROCESS </a:t>
            </a:r>
            <a:r>
              <a:rPr lang="en-US" sz="1200" dirty="0" smtClean="0"/>
              <a:t>EXAMPLE</a:t>
            </a:r>
            <a:endParaRPr lang="en-US" sz="1200" dirty="0"/>
          </a:p>
        </p:txBody>
      </p:sp>
      <p:sp>
        <p:nvSpPr>
          <p:cNvPr id="187" name="Slide Number Placeholder 186"/>
          <p:cNvSpPr>
            <a:spLocks noGrp="1"/>
          </p:cNvSpPr>
          <p:nvPr>
            <p:ph type="sldNum" sz="quarter" idx="12"/>
          </p:nvPr>
        </p:nvSpPr>
        <p:spPr/>
        <p:txBody>
          <a:bodyPr/>
          <a:lstStyle/>
          <a:p>
            <a:fld id="{A3FF127A-2DBF-924B-94E1-163D8C9D5B47}" type="slidenum">
              <a:rPr lang="en-US" smtClean="0"/>
              <a:pPr/>
              <a:t>4</a:t>
            </a:fld>
            <a:endParaRPr lang="en-US"/>
          </a:p>
        </p:txBody>
      </p:sp>
      <p:sp>
        <p:nvSpPr>
          <p:cNvPr id="188" name="Footer Placeholder 187"/>
          <p:cNvSpPr>
            <a:spLocks noGrp="1"/>
          </p:cNvSpPr>
          <p:nvPr>
            <p:ph type="ftr" sz="quarter" idx="11"/>
          </p:nvPr>
        </p:nvSpPr>
        <p:spPr/>
        <p:txBody>
          <a:bodyPr/>
          <a:lstStyle/>
          <a:p>
            <a:r>
              <a:rPr lang="en-US" smtClean="0"/>
              <a:t>AMASE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4001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809"/>
                                        </p:tgtEl>
                                        <p:attrNameLst>
                                          <p:attrName>style.visibility</p:attrName>
                                        </p:attrNameLst>
                                      </p:cBhvr>
                                      <p:to>
                                        <p:strVal val="visible"/>
                                      </p:to>
                                    </p:set>
                                    <p:anim calcmode="lin" valueType="num">
                                      <p:cBhvr additive="base">
                                        <p:cTn id="11" dur="1000" fill="hold"/>
                                        <p:tgtEl>
                                          <p:spTgt spid="154809"/>
                                        </p:tgtEl>
                                        <p:attrNameLst>
                                          <p:attrName>ppt_x</p:attrName>
                                        </p:attrNameLst>
                                      </p:cBhvr>
                                      <p:tavLst>
                                        <p:tav tm="0">
                                          <p:val>
                                            <p:strVal val="1+#ppt_w/2"/>
                                          </p:val>
                                        </p:tav>
                                        <p:tav tm="100000">
                                          <p:val>
                                            <p:strVal val="#ppt_x"/>
                                          </p:val>
                                        </p:tav>
                                      </p:tavLst>
                                    </p:anim>
                                    <p:anim calcmode="lin" valueType="num">
                                      <p:cBhvr additive="base">
                                        <p:cTn id="12" dur="1000" fill="hold"/>
                                        <p:tgtEl>
                                          <p:spTgt spid="1548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4627">
                                            <p:txEl>
                                              <p:pRg st="0" end="0"/>
                                            </p:txEl>
                                          </p:spTgt>
                                        </p:tgtEl>
                                        <p:attrNameLst>
                                          <p:attrName>style.visibility</p:attrName>
                                        </p:attrNameLst>
                                      </p:cBhvr>
                                      <p:to>
                                        <p:strVal val="visible"/>
                                      </p:to>
                                    </p:set>
                                    <p:anim calcmode="lin" valueType="num">
                                      <p:cBhvr additive="base">
                                        <p:cTn id="21" dur="10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0-#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807"/>
                                        </p:tgtEl>
                                        <p:attrNameLst>
                                          <p:attrName>style.visibility</p:attrName>
                                        </p:attrNameLst>
                                      </p:cBhvr>
                                      <p:to>
                                        <p:strVal val="visible"/>
                                      </p:to>
                                    </p:set>
                                    <p:anim calcmode="lin" valueType="num">
                                      <p:cBhvr additive="base">
                                        <p:cTn id="31" dur="1000" fill="hold"/>
                                        <p:tgtEl>
                                          <p:spTgt spid="154807"/>
                                        </p:tgtEl>
                                        <p:attrNameLst>
                                          <p:attrName>ppt_x</p:attrName>
                                        </p:attrNameLst>
                                      </p:cBhvr>
                                      <p:tavLst>
                                        <p:tav tm="0">
                                          <p:val>
                                            <p:strVal val="1+#ppt_w/2"/>
                                          </p:val>
                                        </p:tav>
                                        <p:tav tm="100000">
                                          <p:val>
                                            <p:strVal val="#ppt_x"/>
                                          </p:val>
                                        </p:tav>
                                      </p:tavLst>
                                    </p:anim>
                                    <p:anim calcmode="lin" valueType="num">
                                      <p:cBhvr additive="base">
                                        <p:cTn id="32" dur="1000" fill="hold"/>
                                        <p:tgtEl>
                                          <p:spTgt spid="15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8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805" grpId="0"/>
      <p:bldP spid="154807" grpId="0"/>
      <p:bldP spid="154808" grpId="0"/>
      <p:bldP spid="154809" grpId="0"/>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afetyAnalysis.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74650" y="2260600"/>
            <a:ext cx="8394700" cy="3200400"/>
          </a:xfrm>
          <a:prstGeom prst="rect">
            <a:avLst/>
          </a:prstGeom>
        </p:spPr>
      </p:pic>
      <p:sp>
        <p:nvSpPr>
          <p:cNvPr id="3" name="TextBox 2"/>
          <p:cNvSpPr txBox="1"/>
          <p:nvPr/>
        </p:nvSpPr>
        <p:spPr>
          <a:xfrm>
            <a:off x="374650" y="558800"/>
            <a:ext cx="8394700" cy="584776"/>
          </a:xfrm>
          <a:prstGeom prst="rect">
            <a:avLst/>
          </a:prstGeom>
          <a:noFill/>
        </p:spPr>
        <p:txBody>
          <a:bodyPr wrap="square" rtlCol="0">
            <a:spAutoFit/>
          </a:bodyPr>
          <a:lstStyle/>
          <a:p>
            <a:pPr algn="ctr"/>
            <a:r>
              <a:rPr lang="en-US" sz="3200" dirty="0" smtClean="0"/>
              <a:t>AGREE Extension Point Implementation</a:t>
            </a:r>
            <a:endParaRPr lang="en-US" sz="3200" dirty="0"/>
          </a:p>
        </p:txBody>
      </p:sp>
      <p:sp>
        <p:nvSpPr>
          <p:cNvPr id="4" name="Slide Number Placeholder 3"/>
          <p:cNvSpPr>
            <a:spLocks noGrp="1"/>
          </p:cNvSpPr>
          <p:nvPr>
            <p:ph type="sldNum" sz="quarter" idx="12"/>
          </p:nvPr>
        </p:nvSpPr>
        <p:spPr/>
        <p:txBody>
          <a:bodyPr/>
          <a:lstStyle/>
          <a:p>
            <a:fld id="{A3FF127A-2DBF-924B-94E1-163D8C9D5B47}"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pic>
        <p:nvPicPr>
          <p:cNvPr id="5" name="Picture 4" descr="safetyAnnex_inputs_outputs.png"/>
          <p:cNvPicPr>
            <a:picLocks noChangeAspect="1"/>
          </p:cNvPicPr>
          <p:nvPr/>
        </p:nvPicPr>
        <p:blipFill>
          <a:blip r:embed="rId2"/>
          <a:stretch>
            <a:fillRect/>
          </a:stretch>
        </p:blipFill>
        <p:spPr>
          <a:xfrm>
            <a:off x="457200" y="3810000"/>
            <a:ext cx="7819159" cy="1333500"/>
          </a:xfrm>
          <a:prstGeom prst="rect">
            <a:avLst/>
          </a:prstGeom>
        </p:spPr>
      </p:pic>
      <p:sp>
        <p:nvSpPr>
          <p:cNvPr id="8" name="Slide Number Placeholder 7"/>
          <p:cNvSpPr>
            <a:spLocks noGrp="1"/>
          </p:cNvSpPr>
          <p:nvPr>
            <p:ph type="sldNum" sz="quarter" idx="12"/>
          </p:nvPr>
        </p:nvSpPr>
        <p:spPr/>
        <p:txBody>
          <a:bodyPr/>
          <a:lstStyle/>
          <a:p>
            <a:fld id="{A3FF127A-2DBF-924B-94E1-163D8C9D5B47}" type="slidenum">
              <a:rPr lang="en-US" smtClean="0"/>
              <a:pPr/>
              <a:t>42</a:t>
            </a:fld>
            <a:endParaRPr lang="en-US"/>
          </a:p>
        </p:txBody>
      </p:sp>
      <p:sp>
        <p:nvSpPr>
          <p:cNvPr id="9" name="Footer Placeholder 8"/>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pic>
        <p:nvPicPr>
          <p:cNvPr id="5" name="Picture 4" descr="safetyAnnex_inputs_outputs.png"/>
          <p:cNvPicPr>
            <a:picLocks noChangeAspect="1"/>
          </p:cNvPicPr>
          <p:nvPr/>
        </p:nvPicPr>
        <p:blipFill>
          <a:blip r:embed="rId2"/>
          <a:stretch>
            <a:fillRect/>
          </a:stretch>
        </p:blipFill>
        <p:spPr>
          <a:xfrm>
            <a:off x="457200" y="3810000"/>
            <a:ext cx="7819159" cy="1333500"/>
          </a:xfrm>
          <a:prstGeom prst="rect">
            <a:avLst/>
          </a:prstGeom>
        </p:spPr>
      </p:pic>
      <p:sp>
        <p:nvSpPr>
          <p:cNvPr id="6" name="Oval 5"/>
          <p:cNvSpPr/>
          <p:nvPr/>
        </p:nvSpPr>
        <p:spPr>
          <a:xfrm>
            <a:off x="3257551" y="3683000"/>
            <a:ext cx="4521200" cy="6223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860551" y="4508500"/>
            <a:ext cx="4521200" cy="7493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A3FF127A-2DBF-924B-94E1-163D8C9D5B47}" type="slidenum">
              <a:rPr lang="en-US" smtClean="0"/>
              <a:pPr/>
              <a:t>43</a:t>
            </a:fld>
            <a:endParaRPr lang="en-US"/>
          </a:p>
        </p:txBody>
      </p:sp>
      <p:sp>
        <p:nvSpPr>
          <p:cNvPr id="9" name="Footer Placeholder 8"/>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p>
          <a:p>
            <a:pPr lvl="1">
              <a:buFont typeface="Arial"/>
              <a:buChar char="•"/>
            </a:pPr>
            <a:r>
              <a:rPr lang="en-US" dirty="0" smtClean="0"/>
              <a:t>Replace output with nominal fault variable</a:t>
            </a:r>
          </a:p>
          <a:p>
            <a:pPr lvl="1">
              <a:buNone/>
            </a:pPr>
            <a:r>
              <a:rPr lang="en-US" dirty="0" smtClean="0"/>
              <a:t>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p>
          <a:p>
            <a:pPr lvl="1">
              <a:buFont typeface="Arial"/>
              <a:buChar char="•"/>
            </a:pPr>
            <a:r>
              <a:rPr lang="en-US" dirty="0" smtClean="0"/>
              <a:t>Replace output with nominal fault variable</a:t>
            </a:r>
          </a:p>
          <a:p>
            <a:pPr lvl="1">
              <a:buNone/>
            </a:pPr>
            <a:r>
              <a:rPr lang="en-US" dirty="0" smtClean="0"/>
              <a:t>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TextBox 6"/>
          <p:cNvSpPr txBox="1"/>
          <p:nvPr/>
        </p:nvSpPr>
        <p:spPr>
          <a:xfrm>
            <a:off x="1104900" y="5156200"/>
            <a:ext cx="6908800" cy="369332"/>
          </a:xfrm>
          <a:prstGeom prst="rect">
            <a:avLst/>
          </a:prstGeom>
          <a:noFill/>
        </p:spPr>
        <p:txBody>
          <a:bodyPr wrap="square" rtlCol="0">
            <a:spAutoFit/>
          </a:bodyPr>
          <a:lstStyle/>
          <a:p>
            <a:pPr algn="ctr"/>
            <a:r>
              <a:rPr lang="en-US" b="1" dirty="0" err="1" smtClean="0">
                <a:latin typeface="Courier New"/>
                <a:cs typeface="Courier New"/>
              </a:rPr>
              <a:t>fault_nominal_green_output</a:t>
            </a:r>
            <a:endParaRPr lang="en-US" b="1" dirty="0">
              <a:latin typeface="Courier New"/>
              <a:cs typeface="Courier New"/>
            </a:endParaRPr>
          </a:p>
        </p:txBody>
      </p:sp>
      <p:sp>
        <p:nvSpPr>
          <p:cNvPr id="9" name="TextBox 8"/>
          <p:cNvSpPr txBox="1"/>
          <p:nvPr/>
        </p:nvSpPr>
        <p:spPr>
          <a:xfrm>
            <a:off x="1104900" y="3187700"/>
            <a:ext cx="6908800" cy="369332"/>
          </a:xfrm>
          <a:prstGeom prst="rect">
            <a:avLst/>
          </a:prstGeom>
          <a:noFill/>
        </p:spPr>
        <p:txBody>
          <a:bodyPr wrap="square" rtlCol="0">
            <a:spAutoFit/>
          </a:bodyPr>
          <a:lstStyle/>
          <a:p>
            <a:pPr algn="ctr"/>
            <a:r>
              <a:rPr lang="en-US" b="1" dirty="0" err="1" smtClean="0">
                <a:latin typeface="Courier New"/>
                <a:cs typeface="Courier New"/>
              </a:rPr>
              <a:t>s</a:t>
            </a:r>
            <a:r>
              <a:rPr lang="en-US" b="1" dirty="0" err="1" smtClean="0">
                <a:latin typeface="Courier New"/>
                <a:cs typeface="Courier New"/>
              </a:rPr>
              <a:t>elector.green_output</a:t>
            </a:r>
            <a:endParaRPr lang="en-US" b="1" dirty="0">
              <a:latin typeface="Courier New"/>
              <a:cs typeface="Courier New"/>
            </a:endParaRPr>
          </a:p>
        </p:txBody>
      </p:sp>
      <p:cxnSp>
        <p:nvCxnSpPr>
          <p:cNvPr id="11" name="Straight Arrow Connector 10"/>
          <p:cNvCxnSpPr/>
          <p:nvPr/>
        </p:nvCxnSpPr>
        <p:spPr>
          <a:xfrm rot="16200000" flipH="1">
            <a:off x="3968750" y="4387850"/>
            <a:ext cx="1193800" cy="12700"/>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endParaRPr lang="en-US" dirty="0" smtClean="0"/>
          </a:p>
          <a:p>
            <a:pPr lvl="1">
              <a:buFont typeface="Arial"/>
              <a:buChar char="•"/>
            </a:pPr>
            <a:r>
              <a:rPr lang="en-US" dirty="0" smtClean="0"/>
              <a:t>Replace output with nominal fault variable</a:t>
            </a:r>
          </a:p>
          <a:p>
            <a:pPr lvl="1">
              <a:buFont typeface="Arial"/>
              <a:buChar char="•"/>
            </a:pPr>
            <a:r>
              <a:rPr lang="en-US" dirty="0" smtClean="0"/>
              <a:t>Link </a:t>
            </a:r>
            <a:r>
              <a:rPr lang="en-US" dirty="0" smtClean="0"/>
              <a:t>nominal fault variable to nominal output</a:t>
            </a:r>
          </a:p>
          <a:p>
            <a:pPr lvl="1">
              <a:buNone/>
            </a:pPr>
            <a:endParaRPr lang="en-US" dirty="0" smtClean="0"/>
          </a:p>
          <a:p>
            <a:pPr lvl="1">
              <a:buNone/>
            </a:pPr>
            <a:r>
              <a:rPr lang="en-US" dirty="0" smtClean="0"/>
              <a:t>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p>
          <a:p>
            <a:pPr lvl="1">
              <a:buFont typeface="Arial"/>
              <a:buChar char="•"/>
            </a:pPr>
            <a:r>
              <a:rPr lang="en-US" dirty="0" smtClean="0"/>
              <a:t>Replace output with nominal fault variable</a:t>
            </a:r>
          </a:p>
          <a:p>
            <a:pPr lvl="1">
              <a:buFont typeface="Arial"/>
              <a:buChar char="•"/>
            </a:pPr>
            <a:r>
              <a:rPr lang="en-US" dirty="0" smtClean="0"/>
              <a:t>Link nominal fault variable to nominal output</a:t>
            </a:r>
          </a:p>
          <a:p>
            <a:pPr lvl="1">
              <a:buNone/>
            </a:pPr>
            <a:r>
              <a:rPr lang="en-US" dirty="0" smtClean="0"/>
              <a:t>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9" name="TextBox 8"/>
          <p:cNvSpPr txBox="1"/>
          <p:nvPr/>
        </p:nvSpPr>
        <p:spPr>
          <a:xfrm>
            <a:off x="749300" y="4051300"/>
            <a:ext cx="7387810" cy="369332"/>
          </a:xfrm>
          <a:prstGeom prst="rect">
            <a:avLst/>
          </a:prstGeom>
          <a:noFill/>
        </p:spPr>
        <p:txBody>
          <a:bodyPr wrap="none" rtlCol="0">
            <a:spAutoFit/>
          </a:bodyPr>
          <a:lstStyle/>
          <a:p>
            <a:r>
              <a:rPr lang="en-US" b="1" dirty="0" smtClean="0">
                <a:latin typeface="Courier"/>
                <a:cs typeface="Courier"/>
              </a:rPr>
              <a:t>a</a:t>
            </a:r>
            <a:r>
              <a:rPr lang="en-US" b="1" dirty="0" smtClean="0">
                <a:latin typeface="Courier"/>
                <a:cs typeface="Courier"/>
              </a:rPr>
              <a:t>ssert: </a:t>
            </a:r>
            <a:r>
              <a:rPr lang="en-US" b="1" dirty="0" err="1" smtClean="0">
                <a:latin typeface="Courier"/>
                <a:cs typeface="Courier"/>
              </a:rPr>
              <a:t>selector_fault_#_node_val_out</a:t>
            </a:r>
            <a:r>
              <a:rPr lang="en-US" b="1" dirty="0" smtClean="0">
                <a:latin typeface="Courier"/>
                <a:cs typeface="Courier"/>
              </a:rPr>
              <a:t> = </a:t>
            </a:r>
            <a:r>
              <a:rPr lang="en-US" b="1" dirty="0" err="1" smtClean="0">
                <a:latin typeface="Courier"/>
                <a:cs typeface="Courier"/>
              </a:rPr>
              <a:t>green_output</a:t>
            </a:r>
            <a:r>
              <a:rPr lang="en-US" b="1" dirty="0" smtClean="0">
                <a:latin typeface="Courier"/>
                <a:cs typeface="Courier"/>
              </a:rPr>
              <a:t>  </a:t>
            </a:r>
            <a:endParaRPr lang="en-US" b="1" dirty="0">
              <a:latin typeface="Courier"/>
              <a:cs typeface="Courie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p>
          <a:p>
            <a:pPr lvl="1">
              <a:buFont typeface="Arial"/>
              <a:buChar char="•"/>
            </a:pPr>
            <a:r>
              <a:rPr lang="en-US" dirty="0" smtClean="0"/>
              <a:t>Replace output with nominal fault variable</a:t>
            </a:r>
          </a:p>
          <a:p>
            <a:pPr lvl="1">
              <a:buFont typeface="Arial"/>
              <a:buChar char="•"/>
            </a:pPr>
            <a:r>
              <a:rPr lang="en-US" dirty="0" smtClean="0"/>
              <a:t>Link nominal fault variable to nominal </a:t>
            </a:r>
            <a:r>
              <a:rPr lang="en-US" dirty="0" smtClean="0"/>
              <a:t>output</a:t>
            </a:r>
          </a:p>
          <a:p>
            <a:pPr lvl="1">
              <a:buFont typeface="Arial"/>
              <a:buChar char="•"/>
            </a:pPr>
            <a:r>
              <a:rPr lang="en-US" dirty="0" smtClean="0"/>
              <a:t>Replace references to nominal variables with nominal fault variables</a:t>
            </a:r>
          </a:p>
          <a:p>
            <a:pPr lvl="1">
              <a:buNone/>
            </a:pPr>
            <a:endParaRPr lang="en-US" dirty="0" smtClean="0"/>
          </a:p>
          <a:p>
            <a:pPr lvl="1">
              <a:buNone/>
            </a:pPr>
            <a:r>
              <a:rPr lang="en-US" dirty="0" smtClean="0"/>
              <a:t>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a:buChar char="•"/>
            </a:pPr>
            <a:r>
              <a:rPr lang="en-US" dirty="0" smtClean="0"/>
              <a:t>Locate references to inputs and outputs in AGREE program </a:t>
            </a:r>
          </a:p>
          <a:p>
            <a:pPr lvl="1">
              <a:buFont typeface="Arial"/>
              <a:buChar char="•"/>
            </a:pPr>
            <a:r>
              <a:rPr lang="en-US" dirty="0" smtClean="0"/>
              <a:t>Replace output with nominal fault variable</a:t>
            </a:r>
          </a:p>
          <a:p>
            <a:pPr lvl="1">
              <a:buFont typeface="Arial"/>
              <a:buChar char="•"/>
            </a:pPr>
            <a:r>
              <a:rPr lang="en-US" dirty="0" smtClean="0"/>
              <a:t>Link nominal fault variable to nominal </a:t>
            </a:r>
            <a:r>
              <a:rPr lang="en-US" dirty="0" smtClean="0"/>
              <a:t>output</a:t>
            </a:r>
          </a:p>
          <a:p>
            <a:pPr lvl="1">
              <a:buFont typeface="Arial"/>
              <a:buChar char="•"/>
            </a:pPr>
            <a:r>
              <a:rPr lang="en-US" dirty="0" smtClean="0"/>
              <a:t>Replace references to nominal variables with nominal fault variables</a:t>
            </a:r>
          </a:p>
          <a:p>
            <a:pPr lvl="1">
              <a:buNone/>
            </a:pPr>
            <a:endParaRPr lang="en-US" dirty="0" smtClean="0"/>
          </a:p>
          <a:p>
            <a:pPr lvl="1">
              <a:buNone/>
            </a:pPr>
            <a:r>
              <a:rPr lang="en-US" dirty="0" smtClean="0"/>
              <a:t> </a:t>
            </a:r>
            <a:endParaRPr lang="en-US" dirty="0"/>
          </a:p>
        </p:txBody>
      </p:sp>
      <p:sp>
        <p:nvSpPr>
          <p:cNvPr id="4" name="TextBox 3"/>
          <p:cNvSpPr txBox="1"/>
          <p:nvPr/>
        </p:nvSpPr>
        <p:spPr>
          <a:xfrm>
            <a:off x="374650" y="558800"/>
            <a:ext cx="8394700" cy="584776"/>
          </a:xfrm>
          <a:prstGeom prst="rect">
            <a:avLst/>
          </a:prstGeom>
          <a:noFill/>
        </p:spPr>
        <p:txBody>
          <a:bodyPr wrap="square" rtlCol="0">
            <a:spAutoFit/>
          </a:bodyPr>
          <a:lstStyle/>
          <a:p>
            <a:pPr algn="ctr"/>
            <a:r>
              <a:rPr lang="en-US" sz="3200" dirty="0" smtClean="0"/>
              <a:t>Transformation of AGREE AST </a:t>
            </a:r>
            <a:endParaRPr lang="en-US" sz="3200" dirty="0"/>
          </a:p>
        </p:txBody>
      </p:sp>
      <p:sp>
        <p:nvSpPr>
          <p:cNvPr id="5" name="Slide Number Placeholder 4"/>
          <p:cNvSpPr>
            <a:spLocks noGrp="1"/>
          </p:cNvSpPr>
          <p:nvPr>
            <p:ph type="sldNum" sz="quarter" idx="12"/>
          </p:nvPr>
        </p:nvSpPr>
        <p:spPr/>
        <p:txBody>
          <a:bodyPr/>
          <a:lstStyle/>
          <a:p>
            <a:fld id="{A3FF127A-2DBF-924B-94E1-163D8C9D5B47}"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8" name="TextBox 7"/>
          <p:cNvSpPr txBox="1"/>
          <p:nvPr/>
        </p:nvSpPr>
        <p:spPr>
          <a:xfrm>
            <a:off x="800100" y="4659868"/>
            <a:ext cx="6695199" cy="369332"/>
          </a:xfrm>
          <a:prstGeom prst="rect">
            <a:avLst/>
          </a:prstGeom>
          <a:noFill/>
        </p:spPr>
        <p:txBody>
          <a:bodyPr wrap="none" rtlCol="0">
            <a:spAutoFit/>
          </a:bodyPr>
          <a:lstStyle/>
          <a:p>
            <a:r>
              <a:rPr lang="en-US" b="1" dirty="0" smtClean="0">
                <a:latin typeface="Courier"/>
                <a:cs typeface="Courier"/>
              </a:rPr>
              <a:t>g</a:t>
            </a:r>
            <a:r>
              <a:rPr lang="en-US" b="1" dirty="0" smtClean="0">
                <a:latin typeface="Courier"/>
                <a:cs typeface="Courier"/>
              </a:rPr>
              <a:t>uarantee: </a:t>
            </a:r>
            <a:r>
              <a:rPr lang="en-US" b="1" dirty="0" err="1" smtClean="0">
                <a:latin typeface="Courier"/>
                <a:cs typeface="Courier"/>
              </a:rPr>
              <a:t>green_output.val</a:t>
            </a:r>
            <a:r>
              <a:rPr lang="en-US" b="1" dirty="0" smtClean="0">
                <a:latin typeface="Courier"/>
                <a:cs typeface="Courier"/>
              </a:rPr>
              <a:t> &lt;= </a:t>
            </a:r>
            <a:r>
              <a:rPr lang="en-US" b="1" dirty="0" err="1" smtClean="0">
                <a:latin typeface="Courier"/>
                <a:cs typeface="Courier"/>
              </a:rPr>
              <a:t>green_input.val</a:t>
            </a:r>
            <a:r>
              <a:rPr lang="en-US" b="1" dirty="0" smtClean="0">
                <a:latin typeface="Courier"/>
                <a:cs typeface="Courier"/>
              </a:rPr>
              <a:t>; </a:t>
            </a:r>
            <a:endParaRPr lang="en-US" b="1" dirty="0">
              <a:latin typeface="Courier"/>
              <a:cs typeface="Courier"/>
            </a:endParaRPr>
          </a:p>
        </p:txBody>
      </p:sp>
      <p:sp>
        <p:nvSpPr>
          <p:cNvPr id="9" name="TextBox 8"/>
          <p:cNvSpPr txBox="1"/>
          <p:nvPr/>
        </p:nvSpPr>
        <p:spPr>
          <a:xfrm>
            <a:off x="457200" y="5581134"/>
            <a:ext cx="8634508" cy="369332"/>
          </a:xfrm>
          <a:prstGeom prst="rect">
            <a:avLst/>
          </a:prstGeom>
          <a:noFill/>
        </p:spPr>
        <p:txBody>
          <a:bodyPr wrap="none" rtlCol="0">
            <a:spAutoFit/>
          </a:bodyPr>
          <a:lstStyle/>
          <a:p>
            <a:r>
              <a:rPr lang="en-US" b="1" dirty="0" smtClean="0">
                <a:latin typeface="Courier"/>
                <a:cs typeface="Courier"/>
              </a:rPr>
              <a:t>g</a:t>
            </a:r>
            <a:r>
              <a:rPr lang="en-US" b="1" dirty="0" smtClean="0">
                <a:latin typeface="Courier"/>
                <a:cs typeface="Courier"/>
              </a:rPr>
              <a:t>uarantee: </a:t>
            </a:r>
            <a:r>
              <a:rPr lang="en-US" b="1" dirty="0" err="1" smtClean="0">
                <a:latin typeface="Courier"/>
                <a:cs typeface="Courier"/>
              </a:rPr>
              <a:t>nominal_fault_green_output.val</a:t>
            </a:r>
            <a:r>
              <a:rPr lang="en-US" b="1" dirty="0" smtClean="0">
                <a:latin typeface="Courier"/>
                <a:cs typeface="Courier"/>
              </a:rPr>
              <a:t> &lt;= </a:t>
            </a:r>
            <a:r>
              <a:rPr lang="en-US" b="1" dirty="0" err="1" smtClean="0">
                <a:latin typeface="Courier"/>
                <a:cs typeface="Courier"/>
              </a:rPr>
              <a:t>green_input.val</a:t>
            </a:r>
            <a:r>
              <a:rPr lang="en-US" b="1" dirty="0" smtClean="0">
                <a:latin typeface="Courier"/>
                <a:cs typeface="Courier"/>
              </a:rPr>
              <a:t>; </a:t>
            </a:r>
            <a:endParaRPr lang="en-US" b="1" dirty="0">
              <a:latin typeface="Courier"/>
              <a:cs typeface="Courier"/>
            </a:endParaRPr>
          </a:p>
        </p:txBody>
      </p:sp>
      <p:cxnSp>
        <p:nvCxnSpPr>
          <p:cNvPr id="11" name="Straight Arrow Connector 10"/>
          <p:cNvCxnSpPr/>
          <p:nvPr/>
        </p:nvCxnSpPr>
        <p:spPr>
          <a:xfrm rot="5400000">
            <a:off x="3996789" y="5324217"/>
            <a:ext cx="514628" cy="794"/>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38604"/>
          </a:xfrm>
        </p:spPr>
        <p:txBody>
          <a:bodyPr>
            <a:normAutofit fontScale="90000"/>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
        <p:nvSpPr>
          <p:cNvPr id="5" name="Slide Number Placeholder 4"/>
          <p:cNvSpPr>
            <a:spLocks noGrp="1"/>
          </p:cNvSpPr>
          <p:nvPr>
            <p:ph type="sldNum" sz="quarter" idx="12"/>
          </p:nvPr>
        </p:nvSpPr>
        <p:spPr/>
        <p:txBody>
          <a:bodyPr/>
          <a:lstStyle/>
          <a:p>
            <a:fld id="{A3FF127A-2DBF-924B-94E1-163D8C9D5B47}"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38604"/>
          </a:xfrm>
        </p:spPr>
        <p:txBody>
          <a:bodyPr>
            <a:normAutofit fontScale="90000"/>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
        <p:nvSpPr>
          <p:cNvPr id="5" name="Slide Number Placeholder 4"/>
          <p:cNvSpPr>
            <a:spLocks noGrp="1"/>
          </p:cNvSpPr>
          <p:nvPr>
            <p:ph type="sldNum" sz="quarter" idx="12"/>
          </p:nvPr>
        </p:nvSpPr>
        <p:spPr/>
        <p:txBody>
          <a:bodyPr/>
          <a:lstStyle/>
          <a:p>
            <a:fld id="{A3FF127A-2DBF-924B-94E1-163D8C9D5B47}"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Oval 6"/>
          <p:cNvSpPr/>
          <p:nvPr/>
        </p:nvSpPr>
        <p:spPr>
          <a:xfrm>
            <a:off x="4343400" y="1127344"/>
            <a:ext cx="1016000" cy="815756"/>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38604"/>
          </a:xfrm>
        </p:spPr>
        <p:txBody>
          <a:bodyPr>
            <a:normAutofit fontScale="90000"/>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
        <p:nvSpPr>
          <p:cNvPr id="5" name="Slide Number Placeholder 4"/>
          <p:cNvSpPr>
            <a:spLocks noGrp="1"/>
          </p:cNvSpPr>
          <p:nvPr>
            <p:ph type="sldNum" sz="quarter" idx="12"/>
          </p:nvPr>
        </p:nvSpPr>
        <p:spPr/>
        <p:txBody>
          <a:bodyPr/>
          <a:lstStyle/>
          <a:p>
            <a:fld id="{A3FF127A-2DBF-924B-94E1-163D8C9D5B47}"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Oval 6"/>
          <p:cNvSpPr/>
          <p:nvPr/>
        </p:nvSpPr>
        <p:spPr>
          <a:xfrm>
            <a:off x="5422900" y="1127344"/>
            <a:ext cx="876300" cy="790356"/>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38604"/>
          </a:xfrm>
        </p:spPr>
        <p:txBody>
          <a:bodyPr>
            <a:normAutofit fontScale="90000"/>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
        <p:nvSpPr>
          <p:cNvPr id="5" name="Slide Number Placeholder 4"/>
          <p:cNvSpPr>
            <a:spLocks noGrp="1"/>
          </p:cNvSpPr>
          <p:nvPr>
            <p:ph type="sldNum" sz="quarter" idx="12"/>
          </p:nvPr>
        </p:nvSpPr>
        <p:spPr/>
        <p:txBody>
          <a:bodyPr/>
          <a:lstStyle/>
          <a:p>
            <a:fld id="{A3FF127A-2DBF-924B-94E1-163D8C9D5B47}"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AMASE   </a:t>
            </a:r>
            <a:endParaRPr lang="en-US"/>
          </a:p>
        </p:txBody>
      </p:sp>
      <p:sp>
        <p:nvSpPr>
          <p:cNvPr id="7" name="Oval 6"/>
          <p:cNvSpPr/>
          <p:nvPr/>
        </p:nvSpPr>
        <p:spPr>
          <a:xfrm>
            <a:off x="6019800" y="3568700"/>
            <a:ext cx="1727200" cy="6477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fontScale="90000"/>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4724400" y="3581400"/>
              <a:ext cx="1161394" cy="67360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sp>
        <p:nvSpPr>
          <p:cNvPr id="12" name="Slide Number Placeholder 11"/>
          <p:cNvSpPr>
            <a:spLocks noGrp="1"/>
          </p:cNvSpPr>
          <p:nvPr>
            <p:ph type="sldNum" sz="quarter" idx="12"/>
          </p:nvPr>
        </p:nvSpPr>
        <p:spPr/>
        <p:txBody>
          <a:bodyPr/>
          <a:lstStyle/>
          <a:p>
            <a:fld id="{A3FF127A-2DBF-924B-94E1-163D8C9D5B47}" type="slidenum">
              <a:rPr lang="en-US" smtClean="0"/>
              <a:pPr/>
              <a:t>9</a:t>
            </a:fld>
            <a:endParaRPr lang="en-US"/>
          </a:p>
        </p:txBody>
      </p:sp>
      <p:sp>
        <p:nvSpPr>
          <p:cNvPr id="13" name="Footer Placeholder 12"/>
          <p:cNvSpPr>
            <a:spLocks noGrp="1"/>
          </p:cNvSpPr>
          <p:nvPr>
            <p:ph type="ftr" sz="quarter" idx="11"/>
          </p:nvPr>
        </p:nvSpPr>
        <p:spPr/>
        <p:txBody>
          <a:bodyPr/>
          <a:lstStyle/>
          <a:p>
            <a:r>
              <a:rPr lang="en-US" smtClean="0"/>
              <a:t>AMASE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5644886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10987</TotalTime>
  <Words>1428</Words>
  <Application>Microsoft Macintosh PowerPoint</Application>
  <PresentationFormat>On-screen Show (4:3)</PresentationFormat>
  <Paragraphs>433</Paragraphs>
  <Slides>49</Slides>
  <Notes>12</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49</vt:i4>
      </vt:variant>
    </vt:vector>
  </HeadingPairs>
  <TitlesOfParts>
    <vt:vector size="52" baseType="lpstr">
      <vt:lpstr>Office Theme</vt:lpstr>
      <vt:lpstr>Visio</vt:lpstr>
      <vt:lpstr>VISIO</vt:lpstr>
      <vt:lpstr>Architectural Modeling and Analysis for Safety Engineering (AMASE)</vt:lpstr>
      <vt:lpstr>Motivation</vt:lpstr>
      <vt:lpstr>Model-Based Development</vt:lpstr>
      <vt:lpstr>Model-Based Safety Analysis</vt:lpstr>
      <vt:lpstr>Wheel Brake System</vt:lpstr>
      <vt:lpstr>Wheel Brake System</vt:lpstr>
      <vt:lpstr>Wheel Brake System</vt:lpstr>
      <vt:lpstr>Wheel Brake System</vt:lpstr>
      <vt:lpstr>Architecture Analysis and Design Language (AADL)</vt:lpstr>
      <vt:lpstr>Architecture Analysis and Design Language (AADL)</vt:lpstr>
      <vt:lpstr>WBS AADL Model</vt:lpstr>
      <vt:lpstr>Slide 12</vt:lpstr>
      <vt:lpstr>Architecture Modeling and Analysis Tools</vt:lpstr>
      <vt:lpstr>Architecture Modeling and Analysis Tools</vt:lpstr>
      <vt:lpstr>Slide 15</vt:lpstr>
      <vt:lpstr>Slide 16</vt:lpstr>
      <vt:lpstr>Slide 17</vt:lpstr>
      <vt:lpstr>Slide 18</vt:lpstr>
      <vt:lpstr>Slide 19</vt:lpstr>
      <vt:lpstr>Slide 20</vt:lpstr>
      <vt:lpstr>Slide 21</vt:lpstr>
      <vt:lpstr>Slide 22</vt:lpstr>
      <vt:lpstr>Slide 23</vt:lpstr>
      <vt:lpstr>Slide 24</vt:lpstr>
      <vt:lpstr>WBS Top Level Contract</vt:lpstr>
      <vt:lpstr>Manual Fault Injection</vt:lpstr>
      <vt:lpstr>Manual Fault Injection</vt:lpstr>
      <vt:lpstr>Summary of Nominal Model Changes</vt:lpstr>
      <vt:lpstr>WBS AADL Model</vt:lpstr>
      <vt:lpstr>Summary of Nominal Model Changes</vt:lpstr>
      <vt:lpstr>New Top Level Contract</vt:lpstr>
      <vt:lpstr>Summary of Nominal Model Changes</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Modeling and Analysis for Safety Engineering</dc:title>
  <dc:creator>Danielle Stewart</dc:creator>
  <cp:lastModifiedBy>Danielle Stewart</cp:lastModifiedBy>
  <cp:revision>106</cp:revision>
  <dcterms:created xsi:type="dcterms:W3CDTF">2017-09-14T09:39:38Z</dcterms:created>
  <dcterms:modified xsi:type="dcterms:W3CDTF">2017-09-20T12:55:30Z</dcterms:modified>
</cp:coreProperties>
</file>