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7" r:id="rId3"/>
    <p:sldId id="265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08F9-26CF-4B58-A8AC-690F90C7EB2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1400A-87B8-4EC8-B8C9-D1F673DF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61ABBF-3CE6-4699-8255-DF9804D022A4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2625"/>
            <a:ext cx="6096000" cy="34305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746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61ABBF-3CE6-4699-8255-DF9804D022A4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2625"/>
            <a:ext cx="6096000" cy="34305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066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61ABBF-3CE6-4699-8255-DF9804D022A4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2625"/>
            <a:ext cx="6096000" cy="34305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95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61ABBF-3CE6-4699-8255-DF9804D022A4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2625"/>
            <a:ext cx="6096000" cy="34305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100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61ABBF-3CE6-4699-8255-DF9804D022A4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2625"/>
            <a:ext cx="6096000" cy="34305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34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61AC-1B65-4B99-B183-C9D05AB65B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55992" y="547832"/>
            <a:ext cx="5246611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Functional </a:t>
            </a:r>
          </a:p>
          <a:p>
            <a:pPr algn="ctr"/>
            <a:r>
              <a:rPr lang="en-US" sz="2400" dirty="0" smtClean="0"/>
              <a:t>Hazard Assessment (FHA)</a:t>
            </a:r>
            <a:endParaRPr lang="en-US" sz="2400" dirty="0"/>
          </a:p>
        </p:txBody>
      </p:sp>
      <p:cxnSp>
        <p:nvCxnSpPr>
          <p:cNvPr id="35852" name="AutoShape 12"/>
          <p:cNvCxnSpPr>
            <a:cxnSpLocks noChangeShapeType="1"/>
            <a:stCxn id="64" idx="2"/>
            <a:endCxn id="49" idx="0"/>
          </p:cNvCxnSpPr>
          <p:nvPr/>
        </p:nvCxnSpPr>
        <p:spPr bwMode="auto">
          <a:xfrm>
            <a:off x="3107176" y="4289898"/>
            <a:ext cx="5285" cy="64724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</p:cNvCxnSpPr>
          <p:nvPr/>
        </p:nvCxnSpPr>
        <p:spPr bwMode="auto">
          <a:xfrm>
            <a:off x="3075195" y="1492543"/>
            <a:ext cx="0" cy="5739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505059" y="4937144"/>
            <a:ext cx="5214804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Safety </a:t>
            </a:r>
          </a:p>
          <a:p>
            <a:pPr algn="ctr"/>
            <a:r>
              <a:rPr lang="en-US" sz="2400" dirty="0" smtClean="0"/>
              <a:t>Assessment (SSA)</a:t>
            </a:r>
            <a:endParaRPr lang="en-US" sz="2400" dirty="0"/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494487" y="2066461"/>
            <a:ext cx="5225377" cy="2223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3158329" y="2868376"/>
            <a:ext cx="2194913" cy="10604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Fault Tree </a:t>
            </a:r>
          </a:p>
          <a:p>
            <a:pPr algn="ctr"/>
            <a:r>
              <a:rPr lang="en-US" sz="2400" dirty="0" smtClean="0"/>
              <a:t>Analysis (FTA)</a:t>
            </a:r>
            <a:endParaRPr lang="en-US" sz="24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070042" y="2070497"/>
            <a:ext cx="3707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Preliminary System </a:t>
            </a:r>
            <a:r>
              <a:rPr lang="en-US" sz="2400" dirty="0" smtClean="0">
                <a:latin typeface="+mn-lt"/>
              </a:rPr>
              <a:t>Safety </a:t>
            </a:r>
            <a:r>
              <a:rPr lang="en-US" sz="2400" dirty="0">
                <a:latin typeface="+mn-lt"/>
              </a:rPr>
              <a:t>Assessment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PSSA)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auto">
          <a:xfrm>
            <a:off x="695551" y="2868376"/>
            <a:ext cx="2225702" cy="10749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Common Cause </a:t>
            </a:r>
          </a:p>
          <a:p>
            <a:pPr algn="ctr"/>
            <a:r>
              <a:rPr lang="en-US" sz="2400" dirty="0" smtClean="0"/>
              <a:t>Analyses (CCA)</a:t>
            </a:r>
            <a:endParaRPr lang="en-US" sz="2400" dirty="0"/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8151779" y="347619"/>
            <a:ext cx="3508441" cy="7321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Development of </a:t>
            </a:r>
          </a:p>
          <a:p>
            <a:pPr algn="ctr"/>
            <a:r>
              <a:rPr lang="en-US" sz="2400" dirty="0" smtClean="0"/>
              <a:t>System Architecture</a:t>
            </a:r>
            <a:endParaRPr lang="en-US" sz="2400" dirty="0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V="1">
            <a:off x="6988470" y="332113"/>
            <a:ext cx="35094" cy="61329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 Box 10"/>
          <p:cNvSpPr txBox="1">
            <a:spLocks noChangeArrowheads="1"/>
          </p:cNvSpPr>
          <p:nvPr/>
        </p:nvSpPr>
        <p:spPr bwMode="auto">
          <a:xfrm>
            <a:off x="1253352" y="6279825"/>
            <a:ext cx="370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Safety Assessment Process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7994616" y="6279825"/>
            <a:ext cx="4168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System Development Process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8151778" y="1430248"/>
            <a:ext cx="3508441" cy="1180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Allocation of System </a:t>
            </a:r>
          </a:p>
          <a:p>
            <a:pPr algn="ctr"/>
            <a:r>
              <a:rPr lang="en-US" sz="2400" dirty="0" smtClean="0"/>
              <a:t>Requirements to </a:t>
            </a:r>
          </a:p>
          <a:p>
            <a:pPr algn="ctr"/>
            <a:r>
              <a:rPr lang="en-US" sz="2400" dirty="0" smtClean="0"/>
              <a:t>Hardware and Software</a:t>
            </a:r>
            <a:endParaRPr lang="en-US" sz="2400" dirty="0"/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8151777" y="3023041"/>
            <a:ext cx="3508441" cy="6193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Implementation</a:t>
            </a:r>
            <a:endParaRPr lang="en-US" sz="2400" dirty="0"/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8151776" y="4125970"/>
            <a:ext cx="3508441" cy="9735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Integration &amp; </a:t>
            </a:r>
          </a:p>
          <a:p>
            <a:pPr algn="ctr"/>
            <a:r>
              <a:rPr lang="en-US" sz="2400" dirty="0" smtClean="0"/>
              <a:t>Verification</a:t>
            </a:r>
            <a:endParaRPr lang="en-US" sz="2400" dirty="0"/>
          </a:p>
        </p:txBody>
      </p:sp>
      <p:cxnSp>
        <p:nvCxnSpPr>
          <p:cNvPr id="88" name="AutoShape 25"/>
          <p:cNvCxnSpPr>
            <a:cxnSpLocks noChangeShapeType="1"/>
            <a:endCxn id="84" idx="0"/>
          </p:cNvCxnSpPr>
          <p:nvPr/>
        </p:nvCxnSpPr>
        <p:spPr bwMode="auto">
          <a:xfrm>
            <a:off x="9905995" y="1079770"/>
            <a:ext cx="4" cy="3504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5"/>
          <p:cNvCxnSpPr>
            <a:cxnSpLocks noChangeShapeType="1"/>
            <a:endCxn id="85" idx="0"/>
          </p:cNvCxnSpPr>
          <p:nvPr/>
        </p:nvCxnSpPr>
        <p:spPr bwMode="auto">
          <a:xfrm>
            <a:off x="9905995" y="2631572"/>
            <a:ext cx="3" cy="3914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/>
          <p:cNvCxnSpPr>
            <a:cxnSpLocks noChangeShapeType="1"/>
            <a:stCxn id="85" idx="2"/>
          </p:cNvCxnSpPr>
          <p:nvPr/>
        </p:nvCxnSpPr>
        <p:spPr bwMode="auto">
          <a:xfrm flipH="1">
            <a:off x="9905988" y="3642344"/>
            <a:ext cx="10" cy="48545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25"/>
          <p:cNvCxnSpPr>
            <a:cxnSpLocks noChangeShapeType="1"/>
          </p:cNvCxnSpPr>
          <p:nvPr/>
        </p:nvCxnSpPr>
        <p:spPr bwMode="auto">
          <a:xfrm flipV="1">
            <a:off x="10291864" y="1079770"/>
            <a:ext cx="0" cy="35048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urved Right Arrow 1"/>
          <p:cNvSpPr/>
          <p:nvPr/>
        </p:nvSpPr>
        <p:spPr>
          <a:xfrm rot="15181287" flipH="1">
            <a:off x="6504664" y="-247379"/>
            <a:ext cx="900215" cy="2530196"/>
          </a:xfrm>
          <a:prstGeom prst="curvedRightArrow">
            <a:avLst>
              <a:gd name="adj1" fmla="val 25000"/>
              <a:gd name="adj2" fmla="val 50000"/>
              <a:gd name="adj3" fmla="val 29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rved Left Arrow 2"/>
          <p:cNvSpPr/>
          <p:nvPr/>
        </p:nvSpPr>
        <p:spPr>
          <a:xfrm rot="14840268" flipH="1" flipV="1">
            <a:off x="6634079" y="972714"/>
            <a:ext cx="816237" cy="2317114"/>
          </a:xfrm>
          <a:prstGeom prst="curvedLeftArrow">
            <a:avLst>
              <a:gd name="adj1" fmla="val 25000"/>
              <a:gd name="adj2" fmla="val 280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rot="3654782">
            <a:off x="6575982" y="3093623"/>
            <a:ext cx="630185" cy="2093174"/>
          </a:xfrm>
          <a:prstGeom prst="curvedRightArrow">
            <a:avLst>
              <a:gd name="adj1" fmla="val 25000"/>
              <a:gd name="adj2" fmla="val 50000"/>
              <a:gd name="adj3" fmla="val 29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Left Arrow 32"/>
          <p:cNvSpPr/>
          <p:nvPr/>
        </p:nvSpPr>
        <p:spPr>
          <a:xfrm rot="4328589" flipV="1">
            <a:off x="6820298" y="4426275"/>
            <a:ext cx="701295" cy="2121854"/>
          </a:xfrm>
          <a:prstGeom prst="curvedLeftArrow">
            <a:avLst>
              <a:gd name="adj1" fmla="val 25000"/>
              <a:gd name="adj2" fmla="val 4761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AutoShape 33"/>
          <p:cNvCxnSpPr>
            <a:cxnSpLocks noChangeShapeType="1"/>
          </p:cNvCxnSpPr>
          <p:nvPr/>
        </p:nvCxnSpPr>
        <p:spPr bwMode="auto">
          <a:xfrm rot="10800000" flipH="1">
            <a:off x="505059" y="4937144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3"/>
          <p:cNvCxnSpPr>
            <a:cxnSpLocks noChangeShapeType="1"/>
          </p:cNvCxnSpPr>
          <p:nvPr/>
        </p:nvCxnSpPr>
        <p:spPr bwMode="auto">
          <a:xfrm rot="10800000" flipH="1">
            <a:off x="494487" y="2075910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3"/>
          <p:cNvCxnSpPr>
            <a:cxnSpLocks noChangeShapeType="1"/>
          </p:cNvCxnSpPr>
          <p:nvPr/>
        </p:nvCxnSpPr>
        <p:spPr bwMode="auto">
          <a:xfrm rot="10800000" flipH="1">
            <a:off x="558964" y="529389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10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55992" y="547832"/>
            <a:ext cx="5246611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Functional </a:t>
            </a:r>
          </a:p>
          <a:p>
            <a:pPr algn="ctr"/>
            <a:r>
              <a:rPr lang="en-US" sz="2400" dirty="0" smtClean="0"/>
              <a:t>Hazard Assessment (FHA)</a:t>
            </a:r>
            <a:endParaRPr lang="en-US" sz="2400" dirty="0"/>
          </a:p>
        </p:txBody>
      </p:sp>
      <p:cxnSp>
        <p:nvCxnSpPr>
          <p:cNvPr id="35852" name="AutoShape 12"/>
          <p:cNvCxnSpPr>
            <a:cxnSpLocks noChangeShapeType="1"/>
            <a:stCxn id="64" idx="2"/>
            <a:endCxn id="49" idx="0"/>
          </p:cNvCxnSpPr>
          <p:nvPr/>
        </p:nvCxnSpPr>
        <p:spPr bwMode="auto">
          <a:xfrm>
            <a:off x="3107176" y="4289898"/>
            <a:ext cx="5285" cy="64724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</p:cNvCxnSpPr>
          <p:nvPr/>
        </p:nvCxnSpPr>
        <p:spPr bwMode="auto">
          <a:xfrm>
            <a:off x="3075195" y="1492543"/>
            <a:ext cx="0" cy="5739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505059" y="4937144"/>
            <a:ext cx="5214804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Safety </a:t>
            </a:r>
          </a:p>
          <a:p>
            <a:pPr algn="ctr"/>
            <a:r>
              <a:rPr lang="en-US" sz="2400" dirty="0" smtClean="0"/>
              <a:t>Assessment (SSA)</a:t>
            </a:r>
            <a:endParaRPr lang="en-US" sz="2400" dirty="0"/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494487" y="2066461"/>
            <a:ext cx="5225377" cy="2223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3158329" y="2868376"/>
            <a:ext cx="2194913" cy="10604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Fault Tree </a:t>
            </a:r>
          </a:p>
          <a:p>
            <a:pPr algn="ctr"/>
            <a:r>
              <a:rPr lang="en-US" sz="2400" dirty="0" smtClean="0"/>
              <a:t>Analysis (FTA)</a:t>
            </a:r>
            <a:endParaRPr lang="en-US" sz="24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070042" y="2070497"/>
            <a:ext cx="3707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Preliminary System </a:t>
            </a:r>
            <a:r>
              <a:rPr lang="en-US" sz="2400" dirty="0" smtClean="0">
                <a:latin typeface="+mn-lt"/>
              </a:rPr>
              <a:t>Safety </a:t>
            </a:r>
            <a:r>
              <a:rPr lang="en-US" sz="2400" dirty="0">
                <a:latin typeface="+mn-lt"/>
              </a:rPr>
              <a:t>Assessment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PSSA)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auto">
          <a:xfrm>
            <a:off x="695551" y="2868376"/>
            <a:ext cx="2225702" cy="10749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Common Cause </a:t>
            </a:r>
          </a:p>
          <a:p>
            <a:pPr algn="ctr"/>
            <a:r>
              <a:rPr lang="en-US" sz="2400" dirty="0" smtClean="0"/>
              <a:t>Analyses (CCA)</a:t>
            </a:r>
            <a:endParaRPr lang="en-US" sz="2400" dirty="0"/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8151779" y="347619"/>
            <a:ext cx="3508441" cy="7321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Development of </a:t>
            </a:r>
          </a:p>
          <a:p>
            <a:pPr algn="ctr"/>
            <a:r>
              <a:rPr lang="en-US" sz="2400" dirty="0" smtClean="0"/>
              <a:t>System Architecture</a:t>
            </a:r>
            <a:endParaRPr lang="en-US" sz="2400" dirty="0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V="1">
            <a:off x="6988470" y="332113"/>
            <a:ext cx="35094" cy="61329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 Box 10"/>
          <p:cNvSpPr txBox="1">
            <a:spLocks noChangeArrowheads="1"/>
          </p:cNvSpPr>
          <p:nvPr/>
        </p:nvSpPr>
        <p:spPr bwMode="auto">
          <a:xfrm>
            <a:off x="1253352" y="6279825"/>
            <a:ext cx="370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Safety Assessment Process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7994616" y="6279825"/>
            <a:ext cx="4168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System Development Process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8151778" y="1430248"/>
            <a:ext cx="3508441" cy="1180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Allocation of System </a:t>
            </a:r>
          </a:p>
          <a:p>
            <a:pPr algn="ctr"/>
            <a:r>
              <a:rPr lang="en-US" sz="2400" dirty="0" smtClean="0"/>
              <a:t>Requirements to </a:t>
            </a:r>
          </a:p>
          <a:p>
            <a:pPr algn="ctr"/>
            <a:r>
              <a:rPr lang="en-US" sz="2400" dirty="0" smtClean="0"/>
              <a:t>Hardware and Software</a:t>
            </a:r>
            <a:endParaRPr lang="en-US" sz="2400" dirty="0"/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8151777" y="3023041"/>
            <a:ext cx="3508441" cy="6193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Implementation</a:t>
            </a:r>
            <a:endParaRPr lang="en-US" sz="2400" dirty="0"/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8151776" y="4125970"/>
            <a:ext cx="3508441" cy="9735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Integration &amp; </a:t>
            </a:r>
          </a:p>
          <a:p>
            <a:pPr algn="ctr"/>
            <a:r>
              <a:rPr lang="en-US" sz="2400" dirty="0" smtClean="0"/>
              <a:t>Verification</a:t>
            </a:r>
            <a:endParaRPr lang="en-US" sz="2400" dirty="0"/>
          </a:p>
        </p:txBody>
      </p:sp>
      <p:cxnSp>
        <p:nvCxnSpPr>
          <p:cNvPr id="88" name="AutoShape 25"/>
          <p:cNvCxnSpPr>
            <a:cxnSpLocks noChangeShapeType="1"/>
            <a:endCxn id="84" idx="0"/>
          </p:cNvCxnSpPr>
          <p:nvPr/>
        </p:nvCxnSpPr>
        <p:spPr bwMode="auto">
          <a:xfrm>
            <a:off x="9905995" y="1079770"/>
            <a:ext cx="4" cy="3504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5"/>
          <p:cNvCxnSpPr>
            <a:cxnSpLocks noChangeShapeType="1"/>
            <a:endCxn id="85" idx="0"/>
          </p:cNvCxnSpPr>
          <p:nvPr/>
        </p:nvCxnSpPr>
        <p:spPr bwMode="auto">
          <a:xfrm>
            <a:off x="9905995" y="2631572"/>
            <a:ext cx="3" cy="3914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/>
          <p:cNvCxnSpPr>
            <a:cxnSpLocks noChangeShapeType="1"/>
            <a:stCxn id="85" idx="2"/>
          </p:cNvCxnSpPr>
          <p:nvPr/>
        </p:nvCxnSpPr>
        <p:spPr bwMode="auto">
          <a:xfrm flipH="1">
            <a:off x="9905988" y="3642344"/>
            <a:ext cx="10" cy="48545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25"/>
          <p:cNvCxnSpPr>
            <a:cxnSpLocks noChangeShapeType="1"/>
          </p:cNvCxnSpPr>
          <p:nvPr/>
        </p:nvCxnSpPr>
        <p:spPr bwMode="auto">
          <a:xfrm flipV="1">
            <a:off x="10291864" y="1079770"/>
            <a:ext cx="0" cy="35048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urved Right Arrow 1"/>
          <p:cNvSpPr/>
          <p:nvPr/>
        </p:nvSpPr>
        <p:spPr>
          <a:xfrm rot="15181287" flipH="1">
            <a:off x="6504664" y="-247379"/>
            <a:ext cx="900215" cy="2530196"/>
          </a:xfrm>
          <a:prstGeom prst="curvedRightArrow">
            <a:avLst>
              <a:gd name="adj1" fmla="val 25000"/>
              <a:gd name="adj2" fmla="val 50000"/>
              <a:gd name="adj3" fmla="val 29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rved Left Arrow 2"/>
          <p:cNvSpPr/>
          <p:nvPr/>
        </p:nvSpPr>
        <p:spPr>
          <a:xfrm rot="14840268" flipH="1" flipV="1">
            <a:off x="6634079" y="972714"/>
            <a:ext cx="816237" cy="2317114"/>
          </a:xfrm>
          <a:prstGeom prst="curvedLeftArrow">
            <a:avLst>
              <a:gd name="adj1" fmla="val 25000"/>
              <a:gd name="adj2" fmla="val 280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rot="3654782">
            <a:off x="6575982" y="3093623"/>
            <a:ext cx="630185" cy="2093174"/>
          </a:xfrm>
          <a:prstGeom prst="curvedRightArrow">
            <a:avLst>
              <a:gd name="adj1" fmla="val 25000"/>
              <a:gd name="adj2" fmla="val 50000"/>
              <a:gd name="adj3" fmla="val 29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Left Arrow 32"/>
          <p:cNvSpPr/>
          <p:nvPr/>
        </p:nvSpPr>
        <p:spPr>
          <a:xfrm rot="4328589" flipV="1">
            <a:off x="6820298" y="4426275"/>
            <a:ext cx="701295" cy="2121854"/>
          </a:xfrm>
          <a:prstGeom prst="curvedLeftArrow">
            <a:avLst>
              <a:gd name="adj1" fmla="val 25000"/>
              <a:gd name="adj2" fmla="val 4761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55992" y="547832"/>
            <a:ext cx="5246611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Functional </a:t>
            </a:r>
          </a:p>
          <a:p>
            <a:pPr algn="ctr"/>
            <a:r>
              <a:rPr lang="en-US" sz="2400" dirty="0" smtClean="0"/>
              <a:t>Hazard Assessment (FHA)</a:t>
            </a:r>
            <a:endParaRPr lang="en-US" sz="2400" dirty="0"/>
          </a:p>
        </p:txBody>
      </p:sp>
      <p:cxnSp>
        <p:nvCxnSpPr>
          <p:cNvPr id="35852" name="AutoShape 12"/>
          <p:cNvCxnSpPr>
            <a:cxnSpLocks noChangeShapeType="1"/>
            <a:stCxn id="64" idx="2"/>
            <a:endCxn id="49" idx="0"/>
          </p:cNvCxnSpPr>
          <p:nvPr/>
        </p:nvCxnSpPr>
        <p:spPr bwMode="auto">
          <a:xfrm>
            <a:off x="3107176" y="4289898"/>
            <a:ext cx="5285" cy="64724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</p:cNvCxnSpPr>
          <p:nvPr/>
        </p:nvCxnSpPr>
        <p:spPr bwMode="auto">
          <a:xfrm>
            <a:off x="3075195" y="1492543"/>
            <a:ext cx="0" cy="5739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505059" y="4937144"/>
            <a:ext cx="5214804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Safety </a:t>
            </a:r>
          </a:p>
          <a:p>
            <a:pPr algn="ctr"/>
            <a:r>
              <a:rPr lang="en-US" sz="2400" dirty="0" smtClean="0"/>
              <a:t>Assessment (SSA)</a:t>
            </a:r>
            <a:endParaRPr lang="en-US" sz="2400" dirty="0"/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494487" y="2066461"/>
            <a:ext cx="5225377" cy="2223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3158329" y="2868376"/>
            <a:ext cx="2194913" cy="10604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Fault Tree </a:t>
            </a:r>
          </a:p>
          <a:p>
            <a:pPr algn="ctr"/>
            <a:r>
              <a:rPr lang="en-US" sz="2400" dirty="0" smtClean="0"/>
              <a:t>Analysis (FTA)</a:t>
            </a:r>
            <a:endParaRPr lang="en-US" sz="24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070042" y="2070497"/>
            <a:ext cx="3707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Preliminary System </a:t>
            </a:r>
            <a:r>
              <a:rPr lang="en-US" sz="2400" dirty="0" smtClean="0">
                <a:latin typeface="+mn-lt"/>
              </a:rPr>
              <a:t>Safety </a:t>
            </a:r>
            <a:r>
              <a:rPr lang="en-US" sz="2400" dirty="0">
                <a:latin typeface="+mn-lt"/>
              </a:rPr>
              <a:t>Assessment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PSSA)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auto">
          <a:xfrm>
            <a:off x="695551" y="2868376"/>
            <a:ext cx="2225702" cy="10749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Common Cause </a:t>
            </a:r>
          </a:p>
          <a:p>
            <a:pPr algn="ctr"/>
            <a:r>
              <a:rPr lang="en-US" sz="2400" dirty="0" smtClean="0"/>
              <a:t>Analyses (CCA)</a:t>
            </a:r>
            <a:endParaRPr lang="en-US" sz="2400" dirty="0"/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8240679" y="347619"/>
            <a:ext cx="3508441" cy="7321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Development of </a:t>
            </a:r>
          </a:p>
          <a:p>
            <a:pPr algn="ctr"/>
            <a:r>
              <a:rPr lang="en-US" sz="2400" dirty="0" smtClean="0"/>
              <a:t>System Architecture</a:t>
            </a:r>
            <a:endParaRPr lang="en-US" sz="2400" dirty="0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V="1">
            <a:off x="7075684" y="269709"/>
            <a:ext cx="35094" cy="613297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 Box 10"/>
          <p:cNvSpPr txBox="1">
            <a:spLocks noChangeArrowheads="1"/>
          </p:cNvSpPr>
          <p:nvPr/>
        </p:nvSpPr>
        <p:spPr bwMode="auto">
          <a:xfrm>
            <a:off x="1253352" y="6279825"/>
            <a:ext cx="370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Safety Assessment Process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7994616" y="6279825"/>
            <a:ext cx="4168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System Development Process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8240678" y="1430248"/>
            <a:ext cx="3508441" cy="1180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Allocation of System </a:t>
            </a:r>
          </a:p>
          <a:p>
            <a:pPr algn="ctr"/>
            <a:r>
              <a:rPr lang="en-US" sz="2400" dirty="0" smtClean="0"/>
              <a:t>Requirements to </a:t>
            </a:r>
          </a:p>
          <a:p>
            <a:pPr algn="ctr"/>
            <a:r>
              <a:rPr lang="en-US" sz="2400" dirty="0" smtClean="0"/>
              <a:t>Hardware and Software</a:t>
            </a:r>
            <a:endParaRPr lang="en-US" sz="2400" dirty="0"/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8240677" y="3023041"/>
            <a:ext cx="3508441" cy="6193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Implementation</a:t>
            </a:r>
            <a:endParaRPr lang="en-US" sz="2400" dirty="0"/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8240676" y="4125970"/>
            <a:ext cx="3508441" cy="9735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Integration &amp; </a:t>
            </a:r>
          </a:p>
          <a:p>
            <a:pPr algn="ctr"/>
            <a:r>
              <a:rPr lang="en-US" sz="2400" dirty="0" smtClean="0"/>
              <a:t>Verification</a:t>
            </a:r>
            <a:endParaRPr lang="en-US" sz="2400" dirty="0"/>
          </a:p>
        </p:txBody>
      </p:sp>
      <p:cxnSp>
        <p:nvCxnSpPr>
          <p:cNvPr id="88" name="AutoShape 25"/>
          <p:cNvCxnSpPr>
            <a:cxnSpLocks noChangeShapeType="1"/>
            <a:endCxn id="84" idx="0"/>
          </p:cNvCxnSpPr>
          <p:nvPr/>
        </p:nvCxnSpPr>
        <p:spPr bwMode="auto">
          <a:xfrm>
            <a:off x="9994895" y="1079770"/>
            <a:ext cx="4" cy="3504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5"/>
          <p:cNvCxnSpPr>
            <a:cxnSpLocks noChangeShapeType="1"/>
            <a:endCxn id="85" idx="0"/>
          </p:cNvCxnSpPr>
          <p:nvPr/>
        </p:nvCxnSpPr>
        <p:spPr bwMode="auto">
          <a:xfrm>
            <a:off x="9994895" y="2631572"/>
            <a:ext cx="3" cy="3914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/>
          <p:cNvCxnSpPr>
            <a:cxnSpLocks noChangeShapeType="1"/>
            <a:stCxn id="85" idx="2"/>
          </p:cNvCxnSpPr>
          <p:nvPr/>
        </p:nvCxnSpPr>
        <p:spPr bwMode="auto">
          <a:xfrm flipH="1">
            <a:off x="9994888" y="3642344"/>
            <a:ext cx="10" cy="48545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25"/>
          <p:cNvCxnSpPr>
            <a:cxnSpLocks noChangeShapeType="1"/>
          </p:cNvCxnSpPr>
          <p:nvPr/>
        </p:nvCxnSpPr>
        <p:spPr bwMode="auto">
          <a:xfrm flipV="1">
            <a:off x="10380764" y="1079770"/>
            <a:ext cx="0" cy="35048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3"/>
          <p:cNvCxnSpPr>
            <a:cxnSpLocks noChangeShapeType="1"/>
          </p:cNvCxnSpPr>
          <p:nvPr/>
        </p:nvCxnSpPr>
        <p:spPr bwMode="auto">
          <a:xfrm rot="10800000" flipH="1">
            <a:off x="505059" y="4937144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3"/>
          <p:cNvCxnSpPr>
            <a:cxnSpLocks noChangeShapeType="1"/>
          </p:cNvCxnSpPr>
          <p:nvPr/>
        </p:nvCxnSpPr>
        <p:spPr bwMode="auto">
          <a:xfrm rot="10800000" flipH="1">
            <a:off x="494487" y="2075910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3"/>
          <p:cNvCxnSpPr>
            <a:cxnSpLocks noChangeShapeType="1"/>
          </p:cNvCxnSpPr>
          <p:nvPr/>
        </p:nvCxnSpPr>
        <p:spPr bwMode="auto">
          <a:xfrm rot="10800000" flipH="1">
            <a:off x="558964" y="529389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6295418" y="822708"/>
            <a:ext cx="1711793" cy="5040703"/>
          </a:xfrm>
          <a:prstGeom prst="roundRect">
            <a:avLst>
              <a:gd name="adj" fmla="val 16667"/>
            </a:avLst>
          </a:prstGeom>
          <a:solidFill>
            <a:srgbClr val="FFC000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 smtClean="0"/>
              <a:t>Shared </a:t>
            </a:r>
          </a:p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cxnSp>
        <p:nvCxnSpPr>
          <p:cNvPr id="48" name="AutoShape 21"/>
          <p:cNvCxnSpPr>
            <a:cxnSpLocks noChangeShapeType="1"/>
          </p:cNvCxnSpPr>
          <p:nvPr/>
        </p:nvCxnSpPr>
        <p:spPr bwMode="auto">
          <a:xfrm flipH="1" flipV="1">
            <a:off x="7700823" y="828201"/>
            <a:ext cx="612775" cy="250825"/>
          </a:xfrm>
          <a:prstGeom prst="curvedConnector4">
            <a:avLst>
              <a:gd name="adj1" fmla="val -23060"/>
              <a:gd name="adj2" fmla="val 191139"/>
            </a:avLst>
          </a:prstGeom>
          <a:noFill/>
          <a:ln w="19050">
            <a:solidFill>
              <a:srgbClr val="0000FF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1"/>
          <p:cNvCxnSpPr>
            <a:cxnSpLocks noChangeShapeType="1"/>
          </p:cNvCxnSpPr>
          <p:nvPr/>
        </p:nvCxnSpPr>
        <p:spPr bwMode="auto">
          <a:xfrm flipH="1" flipV="1">
            <a:off x="7627901" y="1947495"/>
            <a:ext cx="612775" cy="250825"/>
          </a:xfrm>
          <a:prstGeom prst="curvedConnector4">
            <a:avLst>
              <a:gd name="adj1" fmla="val -23060"/>
              <a:gd name="adj2" fmla="val 191139"/>
            </a:avLst>
          </a:prstGeom>
          <a:noFill/>
          <a:ln w="19050">
            <a:solidFill>
              <a:srgbClr val="0000FF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</p:cNvCxnSpPr>
          <p:nvPr/>
        </p:nvCxnSpPr>
        <p:spPr bwMode="auto">
          <a:xfrm flipH="1" flipV="1">
            <a:off x="7642460" y="3066045"/>
            <a:ext cx="612775" cy="250825"/>
          </a:xfrm>
          <a:prstGeom prst="curvedConnector4">
            <a:avLst>
              <a:gd name="adj1" fmla="val -23060"/>
              <a:gd name="adj2" fmla="val 191139"/>
            </a:avLst>
          </a:prstGeom>
          <a:noFill/>
          <a:ln w="19050">
            <a:solidFill>
              <a:srgbClr val="0000FF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 flipH="1" flipV="1">
            <a:off x="7674016" y="4417449"/>
            <a:ext cx="612775" cy="250825"/>
          </a:xfrm>
          <a:prstGeom prst="curvedConnector4">
            <a:avLst>
              <a:gd name="adj1" fmla="val -23060"/>
              <a:gd name="adj2" fmla="val 191139"/>
            </a:avLst>
          </a:prstGeom>
          <a:noFill/>
          <a:ln w="19050">
            <a:solidFill>
              <a:srgbClr val="0000FF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33"/>
          <p:cNvCxnSpPr>
            <a:cxnSpLocks noChangeShapeType="1"/>
          </p:cNvCxnSpPr>
          <p:nvPr/>
        </p:nvCxnSpPr>
        <p:spPr bwMode="auto">
          <a:xfrm rot="10800000" flipH="1">
            <a:off x="5788903" y="953613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rgbClr val="FF0000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33"/>
          <p:cNvCxnSpPr>
            <a:cxnSpLocks noChangeShapeType="1"/>
          </p:cNvCxnSpPr>
          <p:nvPr/>
        </p:nvCxnSpPr>
        <p:spPr bwMode="auto">
          <a:xfrm rot="10800000" flipH="1">
            <a:off x="5724780" y="2871987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rgbClr val="FF0000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</p:cNvCxnSpPr>
          <p:nvPr/>
        </p:nvCxnSpPr>
        <p:spPr bwMode="auto">
          <a:xfrm rot="10800000" flipH="1">
            <a:off x="5707191" y="5059969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rgbClr val="FF0000"/>
            </a:solidFill>
            <a:round/>
            <a:headEnd type="arrow" w="lg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1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55992" y="547832"/>
            <a:ext cx="5246611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Functional </a:t>
            </a:r>
          </a:p>
          <a:p>
            <a:pPr algn="ctr"/>
            <a:r>
              <a:rPr lang="en-US" sz="2400" dirty="0" smtClean="0"/>
              <a:t>Hazard Assessment (FHA)</a:t>
            </a:r>
            <a:endParaRPr lang="en-US" sz="2400" dirty="0"/>
          </a:p>
        </p:txBody>
      </p:sp>
      <p:cxnSp>
        <p:nvCxnSpPr>
          <p:cNvPr id="35852" name="AutoShape 12"/>
          <p:cNvCxnSpPr>
            <a:cxnSpLocks noChangeShapeType="1"/>
            <a:stCxn id="64" idx="2"/>
            <a:endCxn id="49" idx="0"/>
          </p:cNvCxnSpPr>
          <p:nvPr/>
        </p:nvCxnSpPr>
        <p:spPr bwMode="auto">
          <a:xfrm>
            <a:off x="3107176" y="4289898"/>
            <a:ext cx="5285" cy="64724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</p:cNvCxnSpPr>
          <p:nvPr/>
        </p:nvCxnSpPr>
        <p:spPr bwMode="auto">
          <a:xfrm>
            <a:off x="3075195" y="1492543"/>
            <a:ext cx="0" cy="5739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505059" y="4937144"/>
            <a:ext cx="5214804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Safety </a:t>
            </a:r>
          </a:p>
          <a:p>
            <a:pPr algn="ctr"/>
            <a:r>
              <a:rPr lang="en-US" sz="2400" dirty="0" smtClean="0"/>
              <a:t>Assessment (SSA)</a:t>
            </a:r>
            <a:endParaRPr lang="en-US" sz="2400" dirty="0"/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494487" y="2066461"/>
            <a:ext cx="5225377" cy="2223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3158329" y="2868376"/>
            <a:ext cx="2194913" cy="10604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Fault Tree </a:t>
            </a:r>
          </a:p>
          <a:p>
            <a:pPr algn="ctr"/>
            <a:r>
              <a:rPr lang="en-US" sz="2400" dirty="0" smtClean="0"/>
              <a:t>Analysis (FTA)</a:t>
            </a:r>
            <a:endParaRPr lang="en-US" sz="24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070042" y="2070497"/>
            <a:ext cx="3707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Preliminary System </a:t>
            </a:r>
            <a:r>
              <a:rPr lang="en-US" sz="2400" dirty="0" smtClean="0">
                <a:latin typeface="+mn-lt"/>
              </a:rPr>
              <a:t>Safety </a:t>
            </a:r>
            <a:r>
              <a:rPr lang="en-US" sz="2400" dirty="0">
                <a:latin typeface="+mn-lt"/>
              </a:rPr>
              <a:t>Assessment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PSSA)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auto">
          <a:xfrm>
            <a:off x="695551" y="2868376"/>
            <a:ext cx="2225702" cy="10749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Common Cause </a:t>
            </a:r>
          </a:p>
          <a:p>
            <a:pPr algn="ctr"/>
            <a:r>
              <a:rPr lang="en-US" sz="2400" dirty="0" smtClean="0"/>
              <a:t>Analyses (CCA)</a:t>
            </a:r>
            <a:endParaRPr lang="en-US" sz="2400" dirty="0"/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8240679" y="347619"/>
            <a:ext cx="3508441" cy="7321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Development of </a:t>
            </a:r>
          </a:p>
          <a:p>
            <a:pPr algn="ctr"/>
            <a:r>
              <a:rPr lang="en-US" sz="2400" dirty="0" smtClean="0"/>
              <a:t>System Architecture</a:t>
            </a:r>
            <a:endParaRPr lang="en-US" sz="2400" dirty="0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V="1">
            <a:off x="7075684" y="269709"/>
            <a:ext cx="35094" cy="613297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 Box 10"/>
          <p:cNvSpPr txBox="1">
            <a:spLocks noChangeArrowheads="1"/>
          </p:cNvSpPr>
          <p:nvPr/>
        </p:nvSpPr>
        <p:spPr bwMode="auto">
          <a:xfrm>
            <a:off x="1253352" y="6279825"/>
            <a:ext cx="370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Safety Assessment Process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7994616" y="6279825"/>
            <a:ext cx="4168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System Development Process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8240678" y="1430248"/>
            <a:ext cx="3508441" cy="1180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Allocation of System </a:t>
            </a:r>
          </a:p>
          <a:p>
            <a:pPr algn="ctr"/>
            <a:r>
              <a:rPr lang="en-US" sz="2400" dirty="0" smtClean="0"/>
              <a:t>Requirements to </a:t>
            </a:r>
          </a:p>
          <a:p>
            <a:pPr algn="ctr"/>
            <a:r>
              <a:rPr lang="en-US" sz="2400" dirty="0" smtClean="0"/>
              <a:t>Hardware and Software</a:t>
            </a:r>
            <a:endParaRPr lang="en-US" sz="2400" dirty="0"/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8240677" y="3023041"/>
            <a:ext cx="3508441" cy="6193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Implementation</a:t>
            </a:r>
            <a:endParaRPr lang="en-US" sz="2400" dirty="0"/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8240676" y="4125970"/>
            <a:ext cx="3508441" cy="9735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Integration &amp; </a:t>
            </a:r>
          </a:p>
          <a:p>
            <a:pPr algn="ctr"/>
            <a:r>
              <a:rPr lang="en-US" sz="2400" dirty="0" smtClean="0"/>
              <a:t>Verification</a:t>
            </a:r>
            <a:endParaRPr lang="en-US" sz="2400" dirty="0"/>
          </a:p>
        </p:txBody>
      </p:sp>
      <p:cxnSp>
        <p:nvCxnSpPr>
          <p:cNvPr id="88" name="AutoShape 25"/>
          <p:cNvCxnSpPr>
            <a:cxnSpLocks noChangeShapeType="1"/>
            <a:endCxn id="84" idx="0"/>
          </p:cNvCxnSpPr>
          <p:nvPr/>
        </p:nvCxnSpPr>
        <p:spPr bwMode="auto">
          <a:xfrm>
            <a:off x="9994895" y="1079770"/>
            <a:ext cx="4" cy="3504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5"/>
          <p:cNvCxnSpPr>
            <a:cxnSpLocks noChangeShapeType="1"/>
            <a:endCxn id="85" idx="0"/>
          </p:cNvCxnSpPr>
          <p:nvPr/>
        </p:nvCxnSpPr>
        <p:spPr bwMode="auto">
          <a:xfrm>
            <a:off x="9994895" y="2631572"/>
            <a:ext cx="3" cy="3914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/>
          <p:cNvCxnSpPr>
            <a:cxnSpLocks noChangeShapeType="1"/>
            <a:stCxn id="85" idx="2"/>
          </p:cNvCxnSpPr>
          <p:nvPr/>
        </p:nvCxnSpPr>
        <p:spPr bwMode="auto">
          <a:xfrm flipH="1">
            <a:off x="9994888" y="3642344"/>
            <a:ext cx="10" cy="48545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25"/>
          <p:cNvCxnSpPr>
            <a:cxnSpLocks noChangeShapeType="1"/>
          </p:cNvCxnSpPr>
          <p:nvPr/>
        </p:nvCxnSpPr>
        <p:spPr bwMode="auto">
          <a:xfrm flipV="1">
            <a:off x="10380764" y="1079770"/>
            <a:ext cx="0" cy="35048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6295418" y="822708"/>
            <a:ext cx="1711793" cy="5040703"/>
          </a:xfrm>
          <a:prstGeom prst="roundRect">
            <a:avLst>
              <a:gd name="adj" fmla="val 16667"/>
            </a:avLst>
          </a:prstGeom>
          <a:solidFill>
            <a:srgbClr val="FFC000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 smtClean="0"/>
              <a:t>Shared </a:t>
            </a:r>
          </a:p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cxnSp>
        <p:nvCxnSpPr>
          <p:cNvPr id="48" name="AutoShape 21"/>
          <p:cNvCxnSpPr>
            <a:cxnSpLocks noChangeShapeType="1"/>
          </p:cNvCxnSpPr>
          <p:nvPr/>
        </p:nvCxnSpPr>
        <p:spPr bwMode="auto">
          <a:xfrm flipH="1" flipV="1">
            <a:off x="7700823" y="828201"/>
            <a:ext cx="612775" cy="250825"/>
          </a:xfrm>
          <a:prstGeom prst="curvedConnector4">
            <a:avLst>
              <a:gd name="adj1" fmla="val -23060"/>
              <a:gd name="adj2" fmla="val 191139"/>
            </a:avLst>
          </a:prstGeom>
          <a:noFill/>
          <a:ln w="19050">
            <a:solidFill>
              <a:srgbClr val="0000FF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1"/>
          <p:cNvCxnSpPr>
            <a:cxnSpLocks noChangeShapeType="1"/>
          </p:cNvCxnSpPr>
          <p:nvPr/>
        </p:nvCxnSpPr>
        <p:spPr bwMode="auto">
          <a:xfrm flipH="1" flipV="1">
            <a:off x="7627901" y="1947495"/>
            <a:ext cx="612775" cy="250825"/>
          </a:xfrm>
          <a:prstGeom prst="curvedConnector4">
            <a:avLst>
              <a:gd name="adj1" fmla="val -23060"/>
              <a:gd name="adj2" fmla="val 191139"/>
            </a:avLst>
          </a:prstGeom>
          <a:noFill/>
          <a:ln w="19050">
            <a:solidFill>
              <a:srgbClr val="0000FF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</p:cNvCxnSpPr>
          <p:nvPr/>
        </p:nvCxnSpPr>
        <p:spPr bwMode="auto">
          <a:xfrm flipH="1" flipV="1">
            <a:off x="7642460" y="3066045"/>
            <a:ext cx="612775" cy="250825"/>
          </a:xfrm>
          <a:prstGeom prst="curvedConnector4">
            <a:avLst>
              <a:gd name="adj1" fmla="val -23060"/>
              <a:gd name="adj2" fmla="val 191139"/>
            </a:avLst>
          </a:prstGeom>
          <a:noFill/>
          <a:ln w="19050">
            <a:solidFill>
              <a:srgbClr val="0000FF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 flipH="1" flipV="1">
            <a:off x="7674016" y="4417449"/>
            <a:ext cx="612775" cy="250825"/>
          </a:xfrm>
          <a:prstGeom prst="curvedConnector4">
            <a:avLst>
              <a:gd name="adj1" fmla="val -23060"/>
              <a:gd name="adj2" fmla="val 191139"/>
            </a:avLst>
          </a:prstGeom>
          <a:noFill/>
          <a:ln w="19050">
            <a:solidFill>
              <a:srgbClr val="0000FF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33"/>
          <p:cNvCxnSpPr>
            <a:cxnSpLocks noChangeShapeType="1"/>
          </p:cNvCxnSpPr>
          <p:nvPr/>
        </p:nvCxnSpPr>
        <p:spPr bwMode="auto">
          <a:xfrm rot="10800000" flipH="1">
            <a:off x="5788903" y="953613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rgbClr val="FF0000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33"/>
          <p:cNvCxnSpPr>
            <a:cxnSpLocks noChangeShapeType="1"/>
          </p:cNvCxnSpPr>
          <p:nvPr/>
        </p:nvCxnSpPr>
        <p:spPr bwMode="auto">
          <a:xfrm rot="10800000" flipH="1">
            <a:off x="5724780" y="2871987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rgbClr val="FF0000"/>
            </a:solidFill>
            <a:round/>
            <a:headEnd type="arrow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</p:cNvCxnSpPr>
          <p:nvPr/>
        </p:nvCxnSpPr>
        <p:spPr bwMode="auto">
          <a:xfrm rot="10800000" flipH="1">
            <a:off x="5707191" y="5059969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rgbClr val="FF0000"/>
            </a:solidFill>
            <a:round/>
            <a:headEnd type="arrow" w="lg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18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55992" y="547832"/>
            <a:ext cx="5246611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Functional </a:t>
            </a:r>
          </a:p>
          <a:p>
            <a:pPr algn="ctr"/>
            <a:r>
              <a:rPr lang="en-US" sz="2400" dirty="0" smtClean="0"/>
              <a:t>Hazard Assessment (FHA)</a:t>
            </a:r>
            <a:endParaRPr lang="en-US" sz="2400" dirty="0"/>
          </a:p>
        </p:txBody>
      </p:sp>
      <p:cxnSp>
        <p:nvCxnSpPr>
          <p:cNvPr id="35852" name="AutoShape 12"/>
          <p:cNvCxnSpPr>
            <a:cxnSpLocks noChangeShapeType="1"/>
            <a:stCxn id="64" idx="2"/>
            <a:endCxn id="49" idx="0"/>
          </p:cNvCxnSpPr>
          <p:nvPr/>
        </p:nvCxnSpPr>
        <p:spPr bwMode="auto">
          <a:xfrm>
            <a:off x="3107176" y="4289898"/>
            <a:ext cx="5285" cy="64724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</p:cNvCxnSpPr>
          <p:nvPr/>
        </p:nvCxnSpPr>
        <p:spPr bwMode="auto">
          <a:xfrm>
            <a:off x="3075195" y="1492543"/>
            <a:ext cx="0" cy="5739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505059" y="4937144"/>
            <a:ext cx="5214804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Safety </a:t>
            </a:r>
          </a:p>
          <a:p>
            <a:pPr algn="ctr"/>
            <a:r>
              <a:rPr lang="en-US" sz="2400" dirty="0" smtClean="0"/>
              <a:t>Assessment (SSA)</a:t>
            </a:r>
            <a:endParaRPr lang="en-US" sz="2400" dirty="0"/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494487" y="2066461"/>
            <a:ext cx="5225377" cy="2223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3158329" y="2868376"/>
            <a:ext cx="2194913" cy="10604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Fault Tree </a:t>
            </a:r>
          </a:p>
          <a:p>
            <a:pPr algn="ctr"/>
            <a:r>
              <a:rPr lang="en-US" sz="2400" dirty="0" smtClean="0"/>
              <a:t>Analysis (FTA)</a:t>
            </a:r>
            <a:endParaRPr lang="en-US" sz="24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070042" y="2070497"/>
            <a:ext cx="3707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Preliminary System </a:t>
            </a:r>
            <a:r>
              <a:rPr lang="en-US" sz="2400" dirty="0" smtClean="0">
                <a:latin typeface="+mn-lt"/>
              </a:rPr>
              <a:t>Safety </a:t>
            </a:r>
            <a:r>
              <a:rPr lang="en-US" sz="2400" dirty="0">
                <a:latin typeface="+mn-lt"/>
              </a:rPr>
              <a:t>Assessment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PSSA)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auto">
          <a:xfrm>
            <a:off x="695551" y="2868376"/>
            <a:ext cx="2225702" cy="10749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Common Cause </a:t>
            </a:r>
          </a:p>
          <a:p>
            <a:pPr algn="ctr"/>
            <a:r>
              <a:rPr lang="en-US" sz="2400" dirty="0" smtClean="0"/>
              <a:t>Analyses (CCA)</a:t>
            </a:r>
            <a:endParaRPr lang="en-US" sz="2400" dirty="0"/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8240679" y="347619"/>
            <a:ext cx="3508441" cy="7321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Development of </a:t>
            </a:r>
          </a:p>
          <a:p>
            <a:pPr algn="ctr"/>
            <a:r>
              <a:rPr lang="en-US" sz="2400" dirty="0" smtClean="0"/>
              <a:t>System Architecture</a:t>
            </a:r>
            <a:endParaRPr lang="en-US" sz="2400" dirty="0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V="1">
            <a:off x="7075684" y="269709"/>
            <a:ext cx="35094" cy="613297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 Box 10"/>
          <p:cNvSpPr txBox="1">
            <a:spLocks noChangeArrowheads="1"/>
          </p:cNvSpPr>
          <p:nvPr/>
        </p:nvSpPr>
        <p:spPr bwMode="auto">
          <a:xfrm>
            <a:off x="1253352" y="6279825"/>
            <a:ext cx="370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Safety Assessment Process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7994616" y="6279825"/>
            <a:ext cx="4168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System Development Process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8240678" y="1430248"/>
            <a:ext cx="3508441" cy="1180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Allocation of System </a:t>
            </a:r>
          </a:p>
          <a:p>
            <a:pPr algn="ctr"/>
            <a:r>
              <a:rPr lang="en-US" sz="2400" dirty="0" smtClean="0"/>
              <a:t>Requirements to </a:t>
            </a:r>
          </a:p>
          <a:p>
            <a:pPr algn="ctr"/>
            <a:r>
              <a:rPr lang="en-US" sz="2400" dirty="0" smtClean="0"/>
              <a:t>Hardware and Software</a:t>
            </a:r>
            <a:endParaRPr lang="en-US" sz="2400" dirty="0"/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8240677" y="3023041"/>
            <a:ext cx="3508441" cy="6193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Implementation</a:t>
            </a:r>
            <a:endParaRPr lang="en-US" sz="2400" dirty="0"/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8240676" y="4125970"/>
            <a:ext cx="3508441" cy="9735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Integration &amp; </a:t>
            </a:r>
          </a:p>
          <a:p>
            <a:pPr algn="ctr"/>
            <a:r>
              <a:rPr lang="en-US" sz="2400" dirty="0" smtClean="0"/>
              <a:t>Verification</a:t>
            </a:r>
            <a:endParaRPr lang="en-US" sz="2400" dirty="0"/>
          </a:p>
        </p:txBody>
      </p:sp>
      <p:cxnSp>
        <p:nvCxnSpPr>
          <p:cNvPr id="88" name="AutoShape 25"/>
          <p:cNvCxnSpPr>
            <a:cxnSpLocks noChangeShapeType="1"/>
            <a:endCxn id="84" idx="0"/>
          </p:cNvCxnSpPr>
          <p:nvPr/>
        </p:nvCxnSpPr>
        <p:spPr bwMode="auto">
          <a:xfrm>
            <a:off x="9994895" y="1079770"/>
            <a:ext cx="4" cy="3504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5"/>
          <p:cNvCxnSpPr>
            <a:cxnSpLocks noChangeShapeType="1"/>
            <a:endCxn id="85" idx="0"/>
          </p:cNvCxnSpPr>
          <p:nvPr/>
        </p:nvCxnSpPr>
        <p:spPr bwMode="auto">
          <a:xfrm>
            <a:off x="9994895" y="2631572"/>
            <a:ext cx="3" cy="3914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/>
          <p:cNvCxnSpPr>
            <a:cxnSpLocks noChangeShapeType="1"/>
            <a:stCxn id="85" idx="2"/>
          </p:cNvCxnSpPr>
          <p:nvPr/>
        </p:nvCxnSpPr>
        <p:spPr bwMode="auto">
          <a:xfrm flipH="1">
            <a:off x="9994888" y="3642344"/>
            <a:ext cx="10" cy="48545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25"/>
          <p:cNvCxnSpPr>
            <a:cxnSpLocks noChangeShapeType="1"/>
          </p:cNvCxnSpPr>
          <p:nvPr/>
        </p:nvCxnSpPr>
        <p:spPr bwMode="auto">
          <a:xfrm flipV="1">
            <a:off x="10380764" y="1079770"/>
            <a:ext cx="0" cy="35048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6295418" y="822708"/>
            <a:ext cx="1711793" cy="5040703"/>
          </a:xfrm>
          <a:prstGeom prst="roundRect">
            <a:avLst>
              <a:gd name="adj" fmla="val 16667"/>
            </a:avLst>
          </a:prstGeom>
          <a:solidFill>
            <a:srgbClr val="FFC000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 smtClean="0"/>
              <a:t>Shared </a:t>
            </a:r>
          </a:p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cxnSp>
        <p:nvCxnSpPr>
          <p:cNvPr id="29" name="AutoShape 33"/>
          <p:cNvCxnSpPr>
            <a:cxnSpLocks noChangeShapeType="1"/>
          </p:cNvCxnSpPr>
          <p:nvPr/>
        </p:nvCxnSpPr>
        <p:spPr bwMode="auto">
          <a:xfrm>
            <a:off x="5713527" y="3023041"/>
            <a:ext cx="704013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1"/>
          <p:cNvCxnSpPr>
            <a:cxnSpLocks noChangeShapeType="1"/>
          </p:cNvCxnSpPr>
          <p:nvPr/>
        </p:nvCxnSpPr>
        <p:spPr bwMode="auto">
          <a:xfrm flipH="1">
            <a:off x="7681987" y="4612765"/>
            <a:ext cx="598216" cy="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3"/>
          <p:cNvCxnSpPr>
            <a:cxnSpLocks noChangeShapeType="1"/>
          </p:cNvCxnSpPr>
          <p:nvPr/>
        </p:nvCxnSpPr>
        <p:spPr bwMode="auto">
          <a:xfrm>
            <a:off x="5713527" y="5366706"/>
            <a:ext cx="704013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3"/>
          <p:cNvCxnSpPr>
            <a:cxnSpLocks noChangeShapeType="1"/>
          </p:cNvCxnSpPr>
          <p:nvPr/>
        </p:nvCxnSpPr>
        <p:spPr bwMode="auto">
          <a:xfrm>
            <a:off x="5713527" y="1087762"/>
            <a:ext cx="704013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1"/>
          <p:cNvCxnSpPr>
            <a:cxnSpLocks noChangeShapeType="1"/>
          </p:cNvCxnSpPr>
          <p:nvPr/>
        </p:nvCxnSpPr>
        <p:spPr bwMode="auto">
          <a:xfrm flipH="1">
            <a:off x="7681987" y="3289694"/>
            <a:ext cx="598216" cy="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1"/>
          <p:cNvCxnSpPr>
            <a:cxnSpLocks noChangeShapeType="1"/>
          </p:cNvCxnSpPr>
          <p:nvPr/>
        </p:nvCxnSpPr>
        <p:spPr bwMode="auto">
          <a:xfrm flipH="1">
            <a:off x="7681987" y="2047074"/>
            <a:ext cx="598216" cy="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1"/>
          <p:cNvCxnSpPr>
            <a:cxnSpLocks noChangeShapeType="1"/>
          </p:cNvCxnSpPr>
          <p:nvPr/>
        </p:nvCxnSpPr>
        <p:spPr bwMode="auto">
          <a:xfrm flipH="1">
            <a:off x="7681987" y="952115"/>
            <a:ext cx="598216" cy="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1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291</Words>
  <Application>Microsoft Office PowerPoint</Application>
  <PresentationFormat>Widescreen</PresentationFormat>
  <Paragraphs>121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Rockwell Collins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Jing (Janet)</dc:creator>
  <cp:lastModifiedBy>Liu, Jing (Janet)</cp:lastModifiedBy>
  <cp:revision>42</cp:revision>
  <dcterms:created xsi:type="dcterms:W3CDTF">2018-12-11T21:08:53Z</dcterms:created>
  <dcterms:modified xsi:type="dcterms:W3CDTF">2019-09-24T21:50:47Z</dcterms:modified>
</cp:coreProperties>
</file>