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57" r:id="rId10"/>
    <p:sldId id="266" r:id="rId11"/>
    <p:sldId id="267" r:id="rId12"/>
    <p:sldId id="268" r:id="rId13"/>
    <p:sldId id="270" r:id="rId14"/>
    <p:sldId id="269" r:id="rId15"/>
    <p:sldId id="272" r:id="rId16"/>
    <p:sldId id="271" r:id="rId1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22"/>
    <p:restoredTop sz="96327"/>
  </p:normalViewPr>
  <p:slideViewPr>
    <p:cSldViewPr snapToGrid="0" snapToObjects="1">
      <p:cViewPr>
        <p:scale>
          <a:sx n="112" d="100"/>
          <a:sy n="112" d="100"/>
        </p:scale>
        <p:origin x="66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9BE9A-AD7A-6542-8F1A-F0F42B7C52DA}" type="datetimeFigureOut">
              <a:rPr kumimoji="1" lang="ko-Kore-KR" altLang="en-US" smtClean="0"/>
              <a:t>2021. 8. 24.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33E22-BDA5-8B4E-AE21-A0489626794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2335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33E22-BDA5-8B4E-AE21-A0489626794B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85964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539B6-855B-144F-8264-D2E6D479A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F2ABE6-1E97-AB41-87B8-68B40CCA3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BDBC38-075D-B644-91D6-094B9EF0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D8D4-A8BD-9F43-B079-FD4716872608}" type="datetimeFigureOut">
              <a:rPr kumimoji="1" lang="ko-Kore-KR" altLang="en-US" smtClean="0"/>
              <a:t>2021. 8. 24.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9593DF-36B9-134A-80DA-23A7DB4D9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3065F6-EE4A-CE4B-AB25-AC91E760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AA21-A0D1-A641-A5E9-C97CDE2D71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696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DFBD2-4763-F54C-A7C4-509D45D6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51B388-D8D1-EF4B-BF22-2BA62CA25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4BDF71-EA24-A543-A835-FAA527B0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D8D4-A8BD-9F43-B079-FD4716872608}" type="datetimeFigureOut">
              <a:rPr kumimoji="1" lang="ko-Kore-KR" altLang="en-US" smtClean="0"/>
              <a:t>2021. 8. 24.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0A793A-46F9-5C41-841A-F2560BA23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602175-C30B-EA41-9C81-F672F12E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AA21-A0D1-A641-A5E9-C97CDE2D71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55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755056-34FB-F843-80AF-269722F01B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9F8A14-F2DE-6848-929F-3946E2D92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458FE7-0B6A-FE41-9C07-0F8398DD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D8D4-A8BD-9F43-B079-FD4716872608}" type="datetimeFigureOut">
              <a:rPr kumimoji="1" lang="ko-Kore-KR" altLang="en-US" smtClean="0"/>
              <a:t>2021. 8. 24.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5EBD9-D54E-C344-B2FB-FE9F671C0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8FDB3F-EC43-E04D-98B6-DFD347B1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AA21-A0D1-A641-A5E9-C97CDE2D71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8352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06323-D444-D443-8AF6-E826B0A9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85191-7DEB-3944-AFCD-D33F2D84C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01FEE-6F7A-2A4D-84B8-E6102FC79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D8D4-A8BD-9F43-B079-FD4716872608}" type="datetimeFigureOut">
              <a:rPr kumimoji="1" lang="ko-Kore-KR" altLang="en-US" smtClean="0"/>
              <a:t>2021. 8. 24.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550163-64E1-C247-B783-741B2631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AC461D-18EF-0741-A205-0EDCB0B1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AA21-A0D1-A641-A5E9-C97CDE2D71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770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A0301-73A1-4F4D-A6E4-B16286A05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526810-7339-A147-AF1C-468BCE961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51EEBC-C892-8B4C-977C-F93BA981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D8D4-A8BD-9F43-B079-FD4716872608}" type="datetimeFigureOut">
              <a:rPr kumimoji="1" lang="ko-Kore-KR" altLang="en-US" smtClean="0"/>
              <a:t>2021. 8. 24.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5F5E-A1B2-7744-83CC-0CAF3A3EB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456623-3B9A-004E-B4F6-91A25A0B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AA21-A0D1-A641-A5E9-C97CDE2D71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7839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82AC7-3AD9-C54D-B560-80CDA5FB2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B09950-43F3-6D41-898C-86EEFD8E2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C9DDEE-67DF-8A4E-88A8-B4FF7130B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711C0F-E5E5-4B43-8BE5-DF754580D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D8D4-A8BD-9F43-B079-FD4716872608}" type="datetimeFigureOut">
              <a:rPr kumimoji="1" lang="ko-Kore-KR" altLang="en-US" smtClean="0"/>
              <a:t>2021. 8. 24.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6619FD-D8B2-C647-B618-BF0152C7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889D7E-23A1-4045-ACC6-9CE211B3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AA21-A0D1-A641-A5E9-C97CDE2D71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858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5F4A3-39DD-EC4F-8F44-B7FE8DE7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47D95F-C969-EA4F-A848-D64E39958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B5B3C7-07A5-414D-931F-9FB1820A5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9F0191-BF23-FA4F-AF42-FE36A15EB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64AEE8-A20E-7040-BC91-FE3E7FE68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138B31-EF23-FA48-8F62-B589D3F0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D8D4-A8BD-9F43-B079-FD4716872608}" type="datetimeFigureOut">
              <a:rPr kumimoji="1" lang="ko-Kore-KR" altLang="en-US" smtClean="0"/>
              <a:t>2021. 8. 24.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0EE403-3464-9047-808F-DEA8573D2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458E71-8485-B746-9565-7E0D29F2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AA21-A0D1-A641-A5E9-C97CDE2D71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545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D5B8F-DBD7-704D-B85A-48FDEB8C9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AAD4C6-050C-6D4F-BA0A-83B76539F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D8D4-A8BD-9F43-B079-FD4716872608}" type="datetimeFigureOut">
              <a:rPr kumimoji="1" lang="ko-Kore-KR" altLang="en-US" smtClean="0"/>
              <a:t>2021. 8. 24.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86F92E-2055-CA47-BEDA-0208C0DD2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372785-653F-0A4A-9341-EF934B4C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AA21-A0D1-A641-A5E9-C97CDE2D71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570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E79D4D-25D7-DA4E-BE4D-FF91E9D9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D8D4-A8BD-9F43-B079-FD4716872608}" type="datetimeFigureOut">
              <a:rPr kumimoji="1" lang="ko-Kore-KR" altLang="en-US" smtClean="0"/>
              <a:t>2021. 8. 24.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E25C5C-8661-FB4C-B176-137BE514F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F3E3E4-CA4D-3240-B1AC-685F18C4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AA21-A0D1-A641-A5E9-C97CDE2D71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0827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DF2AA-8478-784A-876F-1CB35A6AF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49509-297D-3645-B82D-FDD548921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672A30-AB49-AF4B-8118-4E07C17D6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6B22C-CA98-FB46-AF11-19E844183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D8D4-A8BD-9F43-B079-FD4716872608}" type="datetimeFigureOut">
              <a:rPr kumimoji="1" lang="ko-Kore-KR" altLang="en-US" smtClean="0"/>
              <a:t>2021. 8. 24.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BF01EE-C244-F84D-8140-AA688282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49A31E-0AFB-AB49-9F90-62404038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AA21-A0D1-A641-A5E9-C97CDE2D71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673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06490-DD82-E744-B99B-DFC10D2AC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36D303-26B0-4F44-89A3-0A74A26CC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124BE1-A8B8-704A-8BA2-6ACFABF0F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BF8343-78E5-0540-8BA6-B9653EB5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D8D4-A8BD-9F43-B079-FD4716872608}" type="datetimeFigureOut">
              <a:rPr kumimoji="1" lang="ko-Kore-KR" altLang="en-US" smtClean="0"/>
              <a:t>2021. 8. 24.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5625F0-8CE4-A845-9846-AAEE8F20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C81E2D-B817-3144-B086-27B67BCF0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AA21-A0D1-A641-A5E9-C97CDE2D71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454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5EA70D-6F0E-5544-8336-6EF37A76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8EF031-C1B1-6542-881D-67EA88C44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0635A1-B666-5844-84CD-D9A3A4527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FD8D4-A8BD-9F43-B079-FD4716872608}" type="datetimeFigureOut">
              <a:rPr kumimoji="1" lang="ko-Kore-KR" altLang="en-US" smtClean="0"/>
              <a:t>2021. 8. 24.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F15E2D-A997-4444-BBC2-638809DF6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AB1515-98F1-1D4D-B513-171C2F3A0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5AA21-A0D1-A641-A5E9-C97CDE2D71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10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A1027AE-9B1B-9F42-80D6-800E266DC2BA}"/>
              </a:ext>
            </a:extLst>
          </p:cNvPr>
          <p:cNvSpPr/>
          <p:nvPr/>
        </p:nvSpPr>
        <p:spPr>
          <a:xfrm>
            <a:off x="0" y="0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0CAA10-600B-E04D-9454-48F102E55057}"/>
              </a:ext>
            </a:extLst>
          </p:cNvPr>
          <p:cNvSpPr/>
          <p:nvPr/>
        </p:nvSpPr>
        <p:spPr>
          <a:xfrm>
            <a:off x="0" y="6342258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6FC0E4-0281-C540-AEC0-CC7CB6B46842}"/>
              </a:ext>
            </a:extLst>
          </p:cNvPr>
          <p:cNvSpPr txBox="1"/>
          <p:nvPr/>
        </p:nvSpPr>
        <p:spPr>
          <a:xfrm>
            <a:off x="10258457" y="73205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NLP Study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ore-KR" altLang="en-US" dirty="0"/>
              <a:t>주차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D1443-8460-6A4C-9BC9-46608B01302C}"/>
              </a:ext>
            </a:extLst>
          </p:cNvPr>
          <p:cNvSpPr txBox="1"/>
          <p:nvPr/>
        </p:nvSpPr>
        <p:spPr>
          <a:xfrm>
            <a:off x="0" y="641546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발표자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최희정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3F86F4-2658-B540-948A-44E4E2E7BC26}"/>
              </a:ext>
            </a:extLst>
          </p:cNvPr>
          <p:cNvSpPr txBox="1"/>
          <p:nvPr/>
        </p:nvSpPr>
        <p:spPr>
          <a:xfrm>
            <a:off x="1620608" y="2508748"/>
            <a:ext cx="8950784" cy="920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ore-KR" sz="4000" b="1" i="1" dirty="0"/>
              <a:t>Last Week </a:t>
            </a:r>
            <a:r>
              <a:rPr kumimoji="1" lang="en-US" altLang="ko-Kore-KR" sz="4000" b="1" i="1" dirty="0" err="1"/>
              <a:t>Complementationary</a:t>
            </a:r>
            <a:r>
              <a:rPr kumimoji="1" lang="en-US" altLang="ko-Kore-KR" sz="4000" b="1" i="1" dirty="0"/>
              <a:t> Material</a:t>
            </a:r>
          </a:p>
        </p:txBody>
      </p:sp>
    </p:spTree>
    <p:extLst>
      <p:ext uri="{BB962C8B-B14F-4D97-AF65-F5344CB8AC3E}">
        <p14:creationId xmlns:p14="http://schemas.microsoft.com/office/powerpoint/2010/main" val="1643295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A1027AE-9B1B-9F42-80D6-800E266DC2BA}"/>
              </a:ext>
            </a:extLst>
          </p:cNvPr>
          <p:cNvSpPr/>
          <p:nvPr/>
        </p:nvSpPr>
        <p:spPr>
          <a:xfrm>
            <a:off x="0" y="0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0CAA10-600B-E04D-9454-48F102E55057}"/>
              </a:ext>
            </a:extLst>
          </p:cNvPr>
          <p:cNvSpPr/>
          <p:nvPr/>
        </p:nvSpPr>
        <p:spPr>
          <a:xfrm>
            <a:off x="0" y="6342258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6FC0E4-0281-C540-AEC0-CC7CB6B46842}"/>
              </a:ext>
            </a:extLst>
          </p:cNvPr>
          <p:cNvSpPr txBox="1"/>
          <p:nvPr/>
        </p:nvSpPr>
        <p:spPr>
          <a:xfrm>
            <a:off x="10258457" y="73205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NLP Study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ore-KR" altLang="en-US" dirty="0"/>
              <a:t>주차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D1443-8460-6A4C-9BC9-46608B01302C}"/>
              </a:ext>
            </a:extLst>
          </p:cNvPr>
          <p:cNvSpPr txBox="1"/>
          <p:nvPr/>
        </p:nvSpPr>
        <p:spPr>
          <a:xfrm>
            <a:off x="0" y="641546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발표자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최희정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0D7CF-7B84-824F-A367-6E4E8323B526}"/>
              </a:ext>
            </a:extLst>
          </p:cNvPr>
          <p:cNvSpPr txBox="1"/>
          <p:nvPr/>
        </p:nvSpPr>
        <p:spPr>
          <a:xfrm>
            <a:off x="5679512" y="6415463"/>
            <a:ext cx="6512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dirty="0"/>
              <a:t>Efficient Estimation of Word Representations in Vector Space</a:t>
            </a:r>
            <a:r>
              <a:rPr kumimoji="1" lang="en-US" altLang="ko-Kore-KR" dirty="0"/>
              <a:t>, 2013.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C8E20-FA89-874A-B1E2-A803F77930C3}"/>
              </a:ext>
            </a:extLst>
          </p:cNvPr>
          <p:cNvSpPr txBox="1"/>
          <p:nvPr/>
        </p:nvSpPr>
        <p:spPr>
          <a:xfrm>
            <a:off x="308218" y="758399"/>
            <a:ext cx="5131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/>
              <a:t>Introduction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–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Goals of the Paper</a:t>
            </a:r>
            <a:endParaRPr kumimoji="1" lang="ko-Kore-KR" alt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E570C4-8DD0-4046-B97D-D3D168D45284}"/>
              </a:ext>
            </a:extLst>
          </p:cNvPr>
          <p:cNvSpPr txBox="1"/>
          <p:nvPr/>
        </p:nvSpPr>
        <p:spPr>
          <a:xfrm>
            <a:off x="2212405" y="1859339"/>
            <a:ext cx="776719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2000" dirty="0"/>
              <a:t>아주</a:t>
            </a:r>
            <a:r>
              <a:rPr kumimoji="1" lang="ko-KR" altLang="en-US" sz="2000" dirty="0"/>
              <a:t> 많은 </a:t>
            </a:r>
            <a:r>
              <a:rPr kumimoji="1" lang="ko-KR" altLang="en-US" sz="2000" dirty="0" err="1"/>
              <a:t>데이터셋을</a:t>
            </a:r>
            <a:r>
              <a:rPr kumimoji="1" lang="ko-KR" altLang="en-US" sz="2000" dirty="0"/>
              <a:t> 가지고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high quality word vector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표현해보자</a:t>
            </a:r>
            <a:r>
              <a:rPr kumimoji="1" lang="en-US" altLang="ko-KR" sz="2000" dirty="0"/>
              <a:t>!</a:t>
            </a:r>
          </a:p>
          <a:p>
            <a:pPr algn="ctr"/>
            <a:endParaRPr kumimoji="1" lang="en-US" altLang="ko-KR" sz="2000" dirty="0"/>
          </a:p>
          <a:p>
            <a:pPr algn="ctr"/>
            <a:r>
              <a:rPr kumimoji="1" lang="ko-Kore-KR" altLang="en-US" sz="2000" dirty="0"/>
              <a:t>단어</a:t>
            </a:r>
            <a:r>
              <a:rPr kumimoji="1" lang="ko-KR" altLang="en-US" sz="2000" dirty="0"/>
              <a:t> 사이의 </a:t>
            </a:r>
            <a:r>
              <a:rPr kumimoji="1" lang="en-US" altLang="ko-KR" sz="2000" b="1" dirty="0"/>
              <a:t>Similarity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파악하자</a:t>
            </a:r>
            <a:r>
              <a:rPr kumimoji="1" lang="en-US" altLang="ko-KR" sz="2000" dirty="0"/>
              <a:t>!</a:t>
            </a:r>
            <a:endParaRPr kumimoji="1" lang="ko-Kore-KR" altLang="en-US" sz="2000" dirty="0"/>
          </a:p>
          <a:p>
            <a:pPr algn="ctr"/>
            <a:endParaRPr kumimoji="1" lang="en-US" altLang="ko-KR" sz="2000" dirty="0"/>
          </a:p>
          <a:p>
            <a:pPr algn="ctr"/>
            <a:r>
              <a:rPr kumimoji="1" lang="ko-KR" altLang="en-US" sz="2000" dirty="0"/>
              <a:t>어떻게</a:t>
            </a:r>
            <a:r>
              <a:rPr kumimoji="1" lang="en-US" altLang="ko-KR" sz="2000" dirty="0"/>
              <a:t>?</a:t>
            </a:r>
            <a:r>
              <a:rPr kumimoji="1" lang="ko-KR" altLang="en-US" sz="2000" dirty="0"/>
              <a:t> </a:t>
            </a:r>
            <a:r>
              <a:rPr kumimoji="1" lang="en-US" altLang="ko-KR" sz="2000" b="1" dirty="0"/>
              <a:t>Vector Offset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연산으로</a:t>
            </a:r>
            <a:r>
              <a:rPr kumimoji="1" lang="en-US" altLang="ko-KR" sz="2000" dirty="0"/>
              <a:t>!</a:t>
            </a:r>
            <a:endParaRPr kumimoji="1" lang="ko-Kore-KR" altLang="en-US" sz="2000" dirty="0"/>
          </a:p>
          <a:p>
            <a:pPr algn="ctr"/>
            <a:endParaRPr kumimoji="1" lang="en-US" altLang="ko-KR" sz="2000" dirty="0"/>
          </a:p>
          <a:p>
            <a:pPr algn="ctr"/>
            <a:r>
              <a:rPr kumimoji="1" lang="en-US" altLang="ko-Kore-KR" sz="2000" dirty="0"/>
              <a:t>a = “debug”,	a’ = “debugging”</a:t>
            </a:r>
          </a:p>
          <a:p>
            <a:pPr algn="ctr"/>
            <a:r>
              <a:rPr kumimoji="1" lang="en-US" altLang="ko-Kore-KR" sz="2000" dirty="0">
                <a:sym typeface="Wingdings" pitchFamily="2" charset="2"/>
              </a:rPr>
              <a:t> a’ - a = vector offset = “-</a:t>
            </a:r>
            <a:r>
              <a:rPr kumimoji="1" lang="en-US" altLang="ko-Kore-KR" sz="2000" dirty="0" err="1">
                <a:sym typeface="Wingdings" pitchFamily="2" charset="2"/>
              </a:rPr>
              <a:t>ing</a:t>
            </a:r>
            <a:r>
              <a:rPr kumimoji="1" lang="en-US" altLang="ko-Kore-KR" sz="2000" dirty="0">
                <a:sym typeface="Wingdings" pitchFamily="2" charset="2"/>
              </a:rPr>
              <a:t>”</a:t>
            </a:r>
            <a:r>
              <a:rPr kumimoji="1" lang="ko-KR" altLang="en-US" sz="2000" dirty="0">
                <a:sym typeface="Wingdings" pitchFamily="2" charset="2"/>
              </a:rPr>
              <a:t> </a:t>
            </a:r>
            <a:r>
              <a:rPr kumimoji="1" lang="en-US" altLang="ko-KR" sz="2000" dirty="0">
                <a:sym typeface="Wingdings" pitchFamily="2" charset="2"/>
              </a:rPr>
              <a:t>(suffix)</a:t>
            </a:r>
            <a:endParaRPr kumimoji="1" lang="ko-Kore-KR" altLang="en-US" sz="2000" dirty="0"/>
          </a:p>
          <a:p>
            <a:pPr algn="ctr"/>
            <a:endParaRPr kumimoji="1" lang="en-US" altLang="ko-KR" sz="2000" dirty="0"/>
          </a:p>
          <a:p>
            <a:pPr algn="ctr"/>
            <a:r>
              <a:rPr kumimoji="1" lang="en-US" altLang="ko-Kore-KR" sz="2000" dirty="0"/>
              <a:t>Vector(“king”) </a:t>
            </a:r>
            <a:r>
              <a:rPr kumimoji="1" lang="en-US" altLang="ko-KR" sz="2000" dirty="0"/>
              <a:t>-</a:t>
            </a:r>
            <a:r>
              <a:rPr kumimoji="1" lang="en-US" altLang="ko-Kore-KR" sz="2000" dirty="0"/>
              <a:t> vector(“man”) </a:t>
            </a:r>
            <a:r>
              <a:rPr kumimoji="1" lang="en-US" altLang="ko-KR" sz="2000" dirty="0"/>
              <a:t>+</a:t>
            </a:r>
            <a:r>
              <a:rPr kumimoji="1" lang="en-US" altLang="ko-Kore-KR" sz="2000" dirty="0"/>
              <a:t> vector(“woman</a:t>
            </a:r>
            <a:r>
              <a:rPr kumimoji="1" lang="en-US" altLang="ko-KR" sz="2000" dirty="0"/>
              <a:t>”</a:t>
            </a:r>
            <a:r>
              <a:rPr kumimoji="1" lang="en-US" altLang="ko-Kore-KR" sz="2000" dirty="0"/>
              <a:t>) = vector(“queen”)</a:t>
            </a:r>
            <a:endParaRPr kumimoji="1" lang="ko-Kore-KR" altLang="en-US" sz="2000" dirty="0"/>
          </a:p>
          <a:p>
            <a:pPr algn="ctr"/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81266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A1027AE-9B1B-9F42-80D6-800E266DC2BA}"/>
              </a:ext>
            </a:extLst>
          </p:cNvPr>
          <p:cNvSpPr/>
          <p:nvPr/>
        </p:nvSpPr>
        <p:spPr>
          <a:xfrm>
            <a:off x="0" y="0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0CAA10-600B-E04D-9454-48F102E55057}"/>
              </a:ext>
            </a:extLst>
          </p:cNvPr>
          <p:cNvSpPr/>
          <p:nvPr/>
        </p:nvSpPr>
        <p:spPr>
          <a:xfrm>
            <a:off x="0" y="6342258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6FC0E4-0281-C540-AEC0-CC7CB6B46842}"/>
              </a:ext>
            </a:extLst>
          </p:cNvPr>
          <p:cNvSpPr txBox="1"/>
          <p:nvPr/>
        </p:nvSpPr>
        <p:spPr>
          <a:xfrm>
            <a:off x="10258457" y="73205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NLP Study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ore-KR" altLang="en-US" dirty="0"/>
              <a:t>주차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D1443-8460-6A4C-9BC9-46608B01302C}"/>
              </a:ext>
            </a:extLst>
          </p:cNvPr>
          <p:cNvSpPr txBox="1"/>
          <p:nvPr/>
        </p:nvSpPr>
        <p:spPr>
          <a:xfrm>
            <a:off x="0" y="641546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발표자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최희정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0D7CF-7B84-824F-A367-6E4E8323B526}"/>
              </a:ext>
            </a:extLst>
          </p:cNvPr>
          <p:cNvSpPr txBox="1"/>
          <p:nvPr/>
        </p:nvSpPr>
        <p:spPr>
          <a:xfrm>
            <a:off x="5679512" y="6415463"/>
            <a:ext cx="6512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dirty="0"/>
              <a:t>Efficient Estimation of Word Representations in Vector Space</a:t>
            </a:r>
            <a:r>
              <a:rPr kumimoji="1" lang="en-US" altLang="ko-Kore-KR" dirty="0"/>
              <a:t>, 2013.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C8E20-FA89-874A-B1E2-A803F77930C3}"/>
              </a:ext>
            </a:extLst>
          </p:cNvPr>
          <p:cNvSpPr txBox="1"/>
          <p:nvPr/>
        </p:nvSpPr>
        <p:spPr>
          <a:xfrm>
            <a:off x="308218" y="758399"/>
            <a:ext cx="7548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/>
              <a:t>Model Architectures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–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Computational Complexity</a:t>
            </a:r>
            <a:endParaRPr kumimoji="1" lang="ko-Kore-KR" alt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E570C4-8DD0-4046-B97D-D3D168D45284}"/>
              </a:ext>
            </a:extLst>
          </p:cNvPr>
          <p:cNvSpPr txBox="1"/>
          <p:nvPr/>
        </p:nvSpPr>
        <p:spPr>
          <a:xfrm>
            <a:off x="3197995" y="2600023"/>
            <a:ext cx="5796009" cy="1657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ko-Kore-KR" sz="2000" dirty="0"/>
              <a:t>O = E * T * Q</a:t>
            </a:r>
          </a:p>
          <a:p>
            <a:pPr algn="ctr">
              <a:lnSpc>
                <a:spcPct val="130000"/>
              </a:lnSpc>
            </a:pPr>
            <a:r>
              <a:rPr kumimoji="1" lang="en-US" altLang="ko-Kore-KR" sz="2000" dirty="0"/>
              <a:t>(E = epoch, T = # training, Q = </a:t>
            </a:r>
            <a:r>
              <a:rPr kumimoji="1" lang="ko-KR" altLang="en-US" sz="2000" dirty="0"/>
              <a:t>모델 </a:t>
            </a:r>
            <a:r>
              <a:rPr kumimoji="1" lang="ko-KR" altLang="en-US" sz="2000" dirty="0" err="1"/>
              <a:t>아키텍쳐를</a:t>
            </a:r>
            <a:r>
              <a:rPr kumimoji="1" lang="ko-KR" altLang="en-US" sz="2000" dirty="0"/>
              <a:t> 따름</a:t>
            </a:r>
            <a:r>
              <a:rPr kumimoji="1" lang="en-US" altLang="ko-KR" sz="2000" dirty="0"/>
              <a:t>)</a:t>
            </a:r>
          </a:p>
          <a:p>
            <a:pPr algn="ctr">
              <a:lnSpc>
                <a:spcPct val="130000"/>
              </a:lnSpc>
            </a:pPr>
            <a:endParaRPr kumimoji="1" lang="en-US" altLang="ko-Kore-KR" sz="2000" dirty="0"/>
          </a:p>
          <a:p>
            <a:pPr algn="ctr">
              <a:lnSpc>
                <a:spcPct val="130000"/>
              </a:lnSpc>
            </a:pPr>
            <a:r>
              <a:rPr kumimoji="1" lang="ko-KR" altLang="en-US" sz="2000" dirty="0"/>
              <a:t>일반적으로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E=[3, 50], T &gt;= 1’000’000’000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46964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A1027AE-9B1B-9F42-80D6-800E266DC2BA}"/>
              </a:ext>
            </a:extLst>
          </p:cNvPr>
          <p:cNvSpPr/>
          <p:nvPr/>
        </p:nvSpPr>
        <p:spPr>
          <a:xfrm>
            <a:off x="0" y="0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0CAA10-600B-E04D-9454-48F102E55057}"/>
              </a:ext>
            </a:extLst>
          </p:cNvPr>
          <p:cNvSpPr/>
          <p:nvPr/>
        </p:nvSpPr>
        <p:spPr>
          <a:xfrm>
            <a:off x="0" y="6342258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6FC0E4-0281-C540-AEC0-CC7CB6B46842}"/>
              </a:ext>
            </a:extLst>
          </p:cNvPr>
          <p:cNvSpPr txBox="1"/>
          <p:nvPr/>
        </p:nvSpPr>
        <p:spPr>
          <a:xfrm>
            <a:off x="10258457" y="73205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NLP Study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ore-KR" altLang="en-US" dirty="0"/>
              <a:t>주차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D1443-8460-6A4C-9BC9-46608B01302C}"/>
              </a:ext>
            </a:extLst>
          </p:cNvPr>
          <p:cNvSpPr txBox="1"/>
          <p:nvPr/>
        </p:nvSpPr>
        <p:spPr>
          <a:xfrm>
            <a:off x="0" y="641546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발표자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최희정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0D7CF-7B84-824F-A367-6E4E8323B526}"/>
              </a:ext>
            </a:extLst>
          </p:cNvPr>
          <p:cNvSpPr txBox="1"/>
          <p:nvPr/>
        </p:nvSpPr>
        <p:spPr>
          <a:xfrm>
            <a:off x="5679512" y="6415463"/>
            <a:ext cx="6512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dirty="0"/>
              <a:t>Efficient Estimation of Word Representations in Vector Space</a:t>
            </a:r>
            <a:r>
              <a:rPr kumimoji="1" lang="en-US" altLang="ko-Kore-KR" dirty="0"/>
              <a:t>, 2013.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C8E20-FA89-874A-B1E2-A803F77930C3}"/>
              </a:ext>
            </a:extLst>
          </p:cNvPr>
          <p:cNvSpPr txBox="1"/>
          <p:nvPr/>
        </p:nvSpPr>
        <p:spPr>
          <a:xfrm>
            <a:off x="308218" y="758399"/>
            <a:ext cx="10880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/>
              <a:t>Model Architectures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–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Feedforward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Neural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Net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Language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Model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(NNLM)</a:t>
            </a:r>
            <a:endParaRPr kumimoji="1" lang="ko-Kore-KR" altLang="en-US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179E49-F14E-0E45-BE85-F6F5456DA8E4}"/>
              </a:ext>
            </a:extLst>
          </p:cNvPr>
          <p:cNvSpPr txBox="1"/>
          <p:nvPr/>
        </p:nvSpPr>
        <p:spPr>
          <a:xfrm>
            <a:off x="1484639" y="2014481"/>
            <a:ext cx="3331361" cy="3258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ko-Kore-KR" sz="2000" dirty="0"/>
              <a:t>Feedforward Neural Net</a:t>
            </a:r>
          </a:p>
          <a:p>
            <a:pPr marL="342900" indent="-342900" algn="ctr">
              <a:lnSpc>
                <a:spcPct val="130000"/>
              </a:lnSpc>
              <a:buFont typeface="Wingdings" pitchFamily="2" charset="2"/>
              <a:buChar char="à"/>
            </a:pPr>
            <a:r>
              <a:rPr kumimoji="1" lang="en-US" altLang="ko-Kore-KR" sz="2000" dirty="0">
                <a:sym typeface="Wingdings" pitchFamily="2" charset="2"/>
              </a:rPr>
              <a:t>Q = N*D + </a:t>
            </a:r>
            <a:r>
              <a:rPr kumimoji="1" lang="en-US" altLang="ko-Kore-KR" sz="2000" b="1" dirty="0">
                <a:sym typeface="Wingdings" pitchFamily="2" charset="2"/>
              </a:rPr>
              <a:t>N*D*H</a:t>
            </a:r>
            <a:r>
              <a:rPr kumimoji="1" lang="en-US" altLang="ko-Kore-KR" sz="2000" dirty="0">
                <a:sym typeface="Wingdings" pitchFamily="2" charset="2"/>
              </a:rPr>
              <a:t> + H*V</a:t>
            </a:r>
          </a:p>
          <a:p>
            <a:pPr algn="ctr">
              <a:lnSpc>
                <a:spcPct val="130000"/>
              </a:lnSpc>
            </a:pPr>
            <a:endParaRPr kumimoji="1" lang="en-US" altLang="ko-Kore-KR" sz="2000" dirty="0">
              <a:sym typeface="Wingdings" pitchFamily="2" charset="2"/>
            </a:endParaRPr>
          </a:p>
          <a:p>
            <a:pPr algn="ctr">
              <a:lnSpc>
                <a:spcPct val="130000"/>
              </a:lnSpc>
            </a:pPr>
            <a:r>
              <a:rPr kumimoji="1" lang="en-US" altLang="ko-Kore-KR" sz="2000" dirty="0">
                <a:sym typeface="Wingdings" pitchFamily="2" charset="2"/>
              </a:rPr>
              <a:t>N = </a:t>
            </a:r>
            <a:r>
              <a:rPr kumimoji="1" lang="ko-KR" altLang="en-US" sz="2000" dirty="0">
                <a:sym typeface="Wingdings" pitchFamily="2" charset="2"/>
              </a:rPr>
              <a:t>고려할 이전 단어의 개수</a:t>
            </a:r>
            <a:endParaRPr kumimoji="1" lang="en-US" altLang="ko-KR" sz="2000" dirty="0">
              <a:sym typeface="Wingdings" pitchFamily="2" charset="2"/>
            </a:endParaRPr>
          </a:p>
          <a:p>
            <a:pPr algn="ctr">
              <a:lnSpc>
                <a:spcPct val="130000"/>
              </a:lnSpc>
            </a:pPr>
            <a:r>
              <a:rPr kumimoji="1" lang="en-US" altLang="ko-KR" sz="2000" dirty="0">
                <a:sym typeface="Wingdings" pitchFamily="2" charset="2"/>
              </a:rPr>
              <a:t>V = vocabulary</a:t>
            </a:r>
            <a:r>
              <a:rPr kumimoji="1" lang="ko-KR" altLang="en-US" sz="2000" dirty="0">
                <a:sym typeface="Wingdings" pitchFamily="2" charset="2"/>
              </a:rPr>
              <a:t>의 크기</a:t>
            </a:r>
            <a:endParaRPr kumimoji="1" lang="en-US" altLang="ko-KR" sz="2000" dirty="0">
              <a:sym typeface="Wingdings" pitchFamily="2" charset="2"/>
            </a:endParaRPr>
          </a:p>
          <a:p>
            <a:pPr algn="ctr">
              <a:lnSpc>
                <a:spcPct val="130000"/>
              </a:lnSpc>
            </a:pPr>
            <a:r>
              <a:rPr kumimoji="1" lang="en-US" altLang="ko-KR" sz="2000" dirty="0">
                <a:sym typeface="Wingdings" pitchFamily="2" charset="2"/>
              </a:rPr>
              <a:t>D = </a:t>
            </a:r>
            <a:r>
              <a:rPr kumimoji="1" lang="ko-Kore-KR" altLang="en-US" sz="2000" dirty="0">
                <a:sym typeface="Wingdings" pitchFamily="2" charset="2"/>
              </a:rPr>
              <a:t>단어 표현</a:t>
            </a:r>
            <a:endParaRPr kumimoji="1" lang="en-US" altLang="ko-Kore-KR" sz="2000" dirty="0">
              <a:sym typeface="Wingdings" pitchFamily="2" charset="2"/>
            </a:endParaRPr>
          </a:p>
          <a:p>
            <a:pPr algn="ctr">
              <a:lnSpc>
                <a:spcPct val="130000"/>
              </a:lnSpc>
            </a:pPr>
            <a:r>
              <a:rPr kumimoji="1" lang="en-US" altLang="ko-KR" sz="2000" dirty="0">
                <a:sym typeface="Wingdings" pitchFamily="2" charset="2"/>
              </a:rPr>
              <a:t>(P = V</a:t>
            </a:r>
            <a:r>
              <a:rPr kumimoji="1" lang="ko-KR" altLang="en-US" sz="2000" dirty="0">
                <a:sym typeface="Wingdings" pitchFamily="2" charset="2"/>
              </a:rPr>
              <a:t>*</a:t>
            </a:r>
            <a:r>
              <a:rPr kumimoji="1" lang="en-US" altLang="ko-KR" sz="2000" dirty="0">
                <a:sym typeface="Wingdings" pitchFamily="2" charset="2"/>
              </a:rPr>
              <a:t>D)</a:t>
            </a:r>
            <a:endParaRPr kumimoji="1" lang="en-US" altLang="ko-Kore-KR" sz="2000" dirty="0">
              <a:sym typeface="Wingdings" pitchFamily="2" charset="2"/>
            </a:endParaRPr>
          </a:p>
          <a:p>
            <a:pPr algn="ctr">
              <a:lnSpc>
                <a:spcPct val="130000"/>
              </a:lnSpc>
            </a:pPr>
            <a:r>
              <a:rPr kumimoji="1" lang="en-US" altLang="ko-KR" sz="2000" dirty="0">
                <a:sym typeface="Wingdings" pitchFamily="2" charset="2"/>
              </a:rPr>
              <a:t>H = </a:t>
            </a:r>
            <a:r>
              <a:rPr kumimoji="1" lang="ko-KR" altLang="en-US" sz="2000" dirty="0" err="1">
                <a:sym typeface="Wingdings" pitchFamily="2" charset="2"/>
              </a:rPr>
              <a:t>은닉층</a:t>
            </a:r>
            <a:r>
              <a:rPr kumimoji="1" lang="ko-KR" altLang="en-US" sz="2000" dirty="0">
                <a:sym typeface="Wingdings" pitchFamily="2" charset="2"/>
              </a:rPr>
              <a:t> 유닛 개수</a:t>
            </a:r>
            <a:endParaRPr kumimoji="1" lang="en-US" altLang="ko-KR" sz="2000" dirty="0">
              <a:sym typeface="Wingdings" pitchFamily="2" charset="2"/>
            </a:endParaRP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0F81F5D3-F985-F64D-8D31-4B999721A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305" y="1387204"/>
            <a:ext cx="5386124" cy="422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787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A1027AE-9B1B-9F42-80D6-800E266DC2BA}"/>
              </a:ext>
            </a:extLst>
          </p:cNvPr>
          <p:cNvSpPr/>
          <p:nvPr/>
        </p:nvSpPr>
        <p:spPr>
          <a:xfrm>
            <a:off x="0" y="0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0CAA10-600B-E04D-9454-48F102E55057}"/>
              </a:ext>
            </a:extLst>
          </p:cNvPr>
          <p:cNvSpPr/>
          <p:nvPr/>
        </p:nvSpPr>
        <p:spPr>
          <a:xfrm>
            <a:off x="0" y="6342258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6FC0E4-0281-C540-AEC0-CC7CB6B46842}"/>
              </a:ext>
            </a:extLst>
          </p:cNvPr>
          <p:cNvSpPr txBox="1"/>
          <p:nvPr/>
        </p:nvSpPr>
        <p:spPr>
          <a:xfrm>
            <a:off x="10258457" y="73205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NLP Study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ore-KR" altLang="en-US" dirty="0"/>
              <a:t>주차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D1443-8460-6A4C-9BC9-46608B01302C}"/>
              </a:ext>
            </a:extLst>
          </p:cNvPr>
          <p:cNvSpPr txBox="1"/>
          <p:nvPr/>
        </p:nvSpPr>
        <p:spPr>
          <a:xfrm>
            <a:off x="0" y="641546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발표자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최희정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0D7CF-7B84-824F-A367-6E4E8323B526}"/>
              </a:ext>
            </a:extLst>
          </p:cNvPr>
          <p:cNvSpPr txBox="1"/>
          <p:nvPr/>
        </p:nvSpPr>
        <p:spPr>
          <a:xfrm>
            <a:off x="5679512" y="6415463"/>
            <a:ext cx="6512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dirty="0"/>
              <a:t>Efficient Estimation of Word Representations in Vector Space</a:t>
            </a:r>
            <a:r>
              <a:rPr kumimoji="1" lang="en-US" altLang="ko-Kore-KR" dirty="0"/>
              <a:t>, 2013.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C8E20-FA89-874A-B1E2-A803F77930C3}"/>
              </a:ext>
            </a:extLst>
          </p:cNvPr>
          <p:cNvSpPr txBox="1"/>
          <p:nvPr/>
        </p:nvSpPr>
        <p:spPr>
          <a:xfrm>
            <a:off x="308218" y="758399"/>
            <a:ext cx="10880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/>
              <a:t>Model Architectures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–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Feedforward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Neural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Net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Language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Model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(NNLM)</a:t>
            </a:r>
            <a:endParaRPr kumimoji="1" lang="ko-Kore-KR" altLang="en-US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18BE6E-FC90-DA45-A297-006937B17F0B}"/>
              </a:ext>
            </a:extLst>
          </p:cNvPr>
          <p:cNvSpPr txBox="1"/>
          <p:nvPr/>
        </p:nvSpPr>
        <p:spPr>
          <a:xfrm>
            <a:off x="2619171" y="2198663"/>
            <a:ext cx="6258444" cy="2460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ko-KR" sz="2000" dirty="0">
                <a:sym typeface="Wingdings" pitchFamily="2" charset="2"/>
              </a:rPr>
              <a:t>Proposed Model</a:t>
            </a:r>
          </a:p>
          <a:p>
            <a:pPr algn="ctr">
              <a:lnSpc>
                <a:spcPct val="130000"/>
              </a:lnSpc>
            </a:pPr>
            <a:r>
              <a:rPr kumimoji="1" lang="en-US" altLang="ko-KR" sz="2000" dirty="0">
                <a:sym typeface="Wingdings" pitchFamily="2" charset="2"/>
              </a:rPr>
              <a:t>Vocabulary</a:t>
            </a:r>
            <a:r>
              <a:rPr kumimoji="1" lang="ko-KR" altLang="en-US" sz="2000" dirty="0">
                <a:sym typeface="Wingdings" pitchFamily="2" charset="2"/>
              </a:rPr>
              <a:t>가 </a:t>
            </a:r>
            <a:r>
              <a:rPr kumimoji="1" lang="ko-KR" altLang="en-US" sz="2000" dirty="0" err="1">
                <a:sym typeface="Wingdings" pitchFamily="2" charset="2"/>
              </a:rPr>
              <a:t>허프만</a:t>
            </a:r>
            <a:r>
              <a:rPr kumimoji="1" lang="ko-KR" altLang="en-US" sz="2000" dirty="0">
                <a:sym typeface="Wingdings" pitchFamily="2" charset="2"/>
              </a:rPr>
              <a:t> 이진 트리로 표현되는</a:t>
            </a:r>
            <a:br>
              <a:rPr kumimoji="1" lang="en-US" altLang="ko-KR" sz="2000" dirty="0">
                <a:sym typeface="Wingdings" pitchFamily="2" charset="2"/>
              </a:rPr>
            </a:br>
            <a:r>
              <a:rPr kumimoji="1" lang="ko-KR" altLang="en-US" sz="2000" dirty="0">
                <a:sym typeface="Wingdings" pitchFamily="2" charset="2"/>
              </a:rPr>
              <a:t>계층적 </a:t>
            </a:r>
            <a:r>
              <a:rPr kumimoji="1" lang="en-US" altLang="ko-KR" sz="2000" dirty="0" err="1">
                <a:sym typeface="Wingdings" pitchFamily="2" charset="2"/>
              </a:rPr>
              <a:t>softmax</a:t>
            </a:r>
            <a:r>
              <a:rPr kumimoji="1" lang="en-US" altLang="ko-KR" sz="2000" dirty="0">
                <a:sym typeface="Wingdings" pitchFamily="2" charset="2"/>
              </a:rPr>
              <a:t> </a:t>
            </a:r>
            <a:r>
              <a:rPr kumimoji="1" lang="ko-KR" altLang="en-US" sz="2000" dirty="0">
                <a:sym typeface="Wingdings" pitchFamily="2" charset="2"/>
              </a:rPr>
              <a:t>사용</a:t>
            </a:r>
            <a:endParaRPr kumimoji="1" lang="en-US" altLang="ko-KR" sz="2000" dirty="0">
              <a:sym typeface="Wingdings" pitchFamily="2" charset="2"/>
            </a:endParaRPr>
          </a:p>
          <a:p>
            <a:pPr algn="ctr">
              <a:lnSpc>
                <a:spcPct val="130000"/>
              </a:lnSpc>
            </a:pPr>
            <a:r>
              <a:rPr kumimoji="1" lang="en-US" altLang="ko-KR" sz="2000" dirty="0">
                <a:sym typeface="Wingdings" pitchFamily="2" charset="2"/>
              </a:rPr>
              <a:t>(</a:t>
            </a:r>
            <a:r>
              <a:rPr kumimoji="1" lang="ko-KR" altLang="en-US" sz="2000" dirty="0" err="1">
                <a:sym typeface="Wingdings" pitchFamily="2" charset="2"/>
              </a:rPr>
              <a:t>허프만</a:t>
            </a:r>
            <a:r>
              <a:rPr kumimoji="1" lang="ko-KR" altLang="en-US" sz="2000" dirty="0">
                <a:sym typeface="Wingdings" pitchFamily="2" charset="2"/>
              </a:rPr>
              <a:t> 이진 트리</a:t>
            </a:r>
            <a:r>
              <a:rPr kumimoji="1" lang="en-US" altLang="ko-KR" sz="2000" dirty="0">
                <a:sym typeface="Wingdings" pitchFamily="2" charset="2"/>
              </a:rPr>
              <a:t>: </a:t>
            </a:r>
            <a:r>
              <a:rPr kumimoji="1" lang="ko-KR" altLang="en-US" sz="2000" dirty="0">
                <a:sym typeface="Wingdings" pitchFamily="2" charset="2"/>
              </a:rPr>
              <a:t>자주 나오는 단어에 짧은 이진 코드</a:t>
            </a:r>
            <a:r>
              <a:rPr kumimoji="1" lang="en-US" altLang="ko-KR" sz="2000" dirty="0">
                <a:sym typeface="Wingdings" pitchFamily="2" charset="2"/>
              </a:rPr>
              <a:t>)</a:t>
            </a:r>
          </a:p>
          <a:p>
            <a:pPr algn="ctr">
              <a:lnSpc>
                <a:spcPct val="130000"/>
              </a:lnSpc>
            </a:pPr>
            <a:endParaRPr kumimoji="1" lang="en-US" altLang="ko-KR" sz="2000" dirty="0">
              <a:sym typeface="Wingdings" pitchFamily="2" charset="2"/>
            </a:endParaRPr>
          </a:p>
          <a:p>
            <a:pPr algn="ctr">
              <a:lnSpc>
                <a:spcPct val="130000"/>
              </a:lnSpc>
            </a:pPr>
            <a:r>
              <a:rPr kumimoji="1" lang="en-US" altLang="ko-KR" sz="2000" dirty="0">
                <a:sym typeface="Wingdings" pitchFamily="2" charset="2"/>
              </a:rPr>
              <a:t> Q = N*D + N*D*H + </a:t>
            </a:r>
            <a:r>
              <a:rPr kumimoji="1" lang="en-US" altLang="ko-KR" sz="2000" b="1" dirty="0">
                <a:sym typeface="Wingdings" pitchFamily="2" charset="2"/>
              </a:rPr>
              <a:t>H*log2(V)</a:t>
            </a:r>
          </a:p>
        </p:txBody>
      </p:sp>
    </p:spTree>
    <p:extLst>
      <p:ext uri="{BB962C8B-B14F-4D97-AF65-F5344CB8AC3E}">
        <p14:creationId xmlns:p14="http://schemas.microsoft.com/office/powerpoint/2010/main" val="1895762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A1027AE-9B1B-9F42-80D6-800E266DC2BA}"/>
              </a:ext>
            </a:extLst>
          </p:cNvPr>
          <p:cNvSpPr/>
          <p:nvPr/>
        </p:nvSpPr>
        <p:spPr>
          <a:xfrm>
            <a:off x="0" y="0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0CAA10-600B-E04D-9454-48F102E55057}"/>
              </a:ext>
            </a:extLst>
          </p:cNvPr>
          <p:cNvSpPr/>
          <p:nvPr/>
        </p:nvSpPr>
        <p:spPr>
          <a:xfrm>
            <a:off x="0" y="6342258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6FC0E4-0281-C540-AEC0-CC7CB6B46842}"/>
              </a:ext>
            </a:extLst>
          </p:cNvPr>
          <p:cNvSpPr txBox="1"/>
          <p:nvPr/>
        </p:nvSpPr>
        <p:spPr>
          <a:xfrm>
            <a:off x="10258457" y="73205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NLP Study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ore-KR" altLang="en-US" dirty="0"/>
              <a:t>주차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D1443-8460-6A4C-9BC9-46608B01302C}"/>
              </a:ext>
            </a:extLst>
          </p:cNvPr>
          <p:cNvSpPr txBox="1"/>
          <p:nvPr/>
        </p:nvSpPr>
        <p:spPr>
          <a:xfrm>
            <a:off x="0" y="641546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발표자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최희정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0D7CF-7B84-824F-A367-6E4E8323B526}"/>
              </a:ext>
            </a:extLst>
          </p:cNvPr>
          <p:cNvSpPr txBox="1"/>
          <p:nvPr/>
        </p:nvSpPr>
        <p:spPr>
          <a:xfrm>
            <a:off x="5679512" y="6415463"/>
            <a:ext cx="6512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dirty="0"/>
              <a:t>Efficient Estimation of Word Representations in Vector Space</a:t>
            </a:r>
            <a:r>
              <a:rPr kumimoji="1" lang="en-US" altLang="ko-Kore-KR" dirty="0"/>
              <a:t>, 2013.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C8E20-FA89-874A-B1E2-A803F77930C3}"/>
              </a:ext>
            </a:extLst>
          </p:cNvPr>
          <p:cNvSpPr txBox="1"/>
          <p:nvPr/>
        </p:nvSpPr>
        <p:spPr>
          <a:xfrm>
            <a:off x="308218" y="758399"/>
            <a:ext cx="10729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/>
              <a:t>Model Architectures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–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Recurrent Neural Net Language Model (RNNLM)</a:t>
            </a:r>
            <a:endParaRPr kumimoji="1" lang="ko-Kore-KR" altLang="en-US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179E49-F14E-0E45-BE85-F6F5456DA8E4}"/>
              </a:ext>
            </a:extLst>
          </p:cNvPr>
          <p:cNvSpPr txBox="1"/>
          <p:nvPr/>
        </p:nvSpPr>
        <p:spPr>
          <a:xfrm>
            <a:off x="927287" y="2026356"/>
            <a:ext cx="3709798" cy="2058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ko-Kore-KR" sz="2000" dirty="0"/>
              <a:t>Recurrent Neural Net</a:t>
            </a:r>
          </a:p>
          <a:p>
            <a:pPr algn="ctr">
              <a:lnSpc>
                <a:spcPct val="130000"/>
              </a:lnSpc>
            </a:pPr>
            <a:r>
              <a:rPr kumimoji="1" lang="en-US" altLang="ko-KR" sz="2000" dirty="0">
                <a:sym typeface="Wingdings" pitchFamily="2" charset="2"/>
              </a:rPr>
              <a:t>Projection layer</a:t>
            </a:r>
            <a:r>
              <a:rPr kumimoji="1" lang="ko-KR" altLang="en-US" sz="2000" dirty="0">
                <a:sym typeface="Wingdings" pitchFamily="2" charset="2"/>
              </a:rPr>
              <a:t>가 없음</a:t>
            </a:r>
            <a:r>
              <a:rPr kumimoji="1" lang="en-US" altLang="ko-KR" sz="2000" dirty="0">
                <a:sym typeface="Wingdings" pitchFamily="2" charset="2"/>
              </a:rPr>
              <a:t>.</a:t>
            </a:r>
          </a:p>
          <a:p>
            <a:pPr marL="342900" indent="-342900" algn="ctr">
              <a:lnSpc>
                <a:spcPct val="130000"/>
              </a:lnSpc>
              <a:buFont typeface="Wingdings" pitchFamily="2" charset="2"/>
              <a:buChar char="à"/>
            </a:pPr>
            <a:r>
              <a:rPr kumimoji="1" lang="en-US" altLang="ko-KR" sz="2000" dirty="0">
                <a:sym typeface="Wingdings" pitchFamily="2" charset="2"/>
              </a:rPr>
              <a:t>Q = H*H + H*V</a:t>
            </a:r>
          </a:p>
          <a:p>
            <a:pPr algn="ctr">
              <a:lnSpc>
                <a:spcPct val="130000"/>
              </a:lnSpc>
            </a:pPr>
            <a:r>
              <a:rPr kumimoji="1" lang="en-US" altLang="ko-KR" sz="2000" dirty="0">
                <a:sym typeface="Wingdings" pitchFamily="2" charset="2"/>
              </a:rPr>
              <a:t>(</a:t>
            </a:r>
            <a:r>
              <a:rPr kumimoji="1" lang="ko-KR" altLang="en-US" sz="2000" dirty="0">
                <a:sym typeface="Wingdings" pitchFamily="2" charset="2"/>
              </a:rPr>
              <a:t>단어 표현</a:t>
            </a:r>
            <a:r>
              <a:rPr kumimoji="1" lang="en-US" altLang="ko-KR" sz="2000" dirty="0">
                <a:sym typeface="Wingdings" pitchFamily="2" charset="2"/>
              </a:rPr>
              <a:t> D</a:t>
            </a:r>
            <a:r>
              <a:rPr kumimoji="1" lang="ko-KR" altLang="en-US" sz="2000" dirty="0">
                <a:sym typeface="Wingdings" pitchFamily="2" charset="2"/>
              </a:rPr>
              <a:t>가</a:t>
            </a:r>
            <a:endParaRPr kumimoji="1" lang="en-US" altLang="ko-KR" sz="2000" dirty="0">
              <a:sym typeface="Wingdings" pitchFamily="2" charset="2"/>
            </a:endParaRPr>
          </a:p>
          <a:p>
            <a:pPr algn="ctr">
              <a:lnSpc>
                <a:spcPct val="130000"/>
              </a:lnSpc>
            </a:pPr>
            <a:r>
              <a:rPr kumimoji="1" lang="en-US" altLang="ko-KR" sz="2000" dirty="0">
                <a:sym typeface="Wingdings" pitchFamily="2" charset="2"/>
              </a:rPr>
              <a:t>Hidden layer</a:t>
            </a:r>
            <a:r>
              <a:rPr kumimoji="1" lang="ko-KR" altLang="en-US" sz="2000" dirty="0">
                <a:sym typeface="Wingdings" pitchFamily="2" charset="2"/>
              </a:rPr>
              <a:t>의 크기 </a:t>
            </a:r>
            <a:r>
              <a:rPr kumimoji="1" lang="en-US" altLang="ko-KR" sz="2000" dirty="0">
                <a:sym typeface="Wingdings" pitchFamily="2" charset="2"/>
              </a:rPr>
              <a:t>H</a:t>
            </a:r>
            <a:r>
              <a:rPr kumimoji="1" lang="ko-KR" altLang="en-US" sz="2000" dirty="0">
                <a:sym typeface="Wingdings" pitchFamily="2" charset="2"/>
              </a:rPr>
              <a:t>와 </a:t>
            </a:r>
            <a:r>
              <a:rPr kumimoji="1" lang="ko-KR" altLang="en-US" sz="2000" dirty="0" err="1">
                <a:sym typeface="Wingdings" pitchFamily="2" charset="2"/>
              </a:rPr>
              <a:t>같아짐</a:t>
            </a:r>
            <a:r>
              <a:rPr kumimoji="1" lang="en-US" altLang="ko-KR" sz="2000" dirty="0">
                <a:sym typeface="Wingdings" pitchFamily="2" charset="2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18BE6E-FC90-DA45-A297-006937B17F0B}"/>
              </a:ext>
            </a:extLst>
          </p:cNvPr>
          <p:cNvSpPr txBox="1"/>
          <p:nvPr/>
        </p:nvSpPr>
        <p:spPr>
          <a:xfrm>
            <a:off x="4996686" y="2026356"/>
            <a:ext cx="6258444" cy="2460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ko-KR" sz="2000" dirty="0">
                <a:sym typeface="Wingdings" pitchFamily="2" charset="2"/>
              </a:rPr>
              <a:t>Proposed Model</a:t>
            </a:r>
          </a:p>
          <a:p>
            <a:pPr algn="ctr">
              <a:lnSpc>
                <a:spcPct val="130000"/>
              </a:lnSpc>
            </a:pPr>
            <a:r>
              <a:rPr kumimoji="1" lang="en-US" altLang="ko-KR" sz="2000" dirty="0">
                <a:sym typeface="Wingdings" pitchFamily="2" charset="2"/>
              </a:rPr>
              <a:t>Vocabulary</a:t>
            </a:r>
            <a:r>
              <a:rPr kumimoji="1" lang="ko-KR" altLang="en-US" sz="2000" dirty="0">
                <a:sym typeface="Wingdings" pitchFamily="2" charset="2"/>
              </a:rPr>
              <a:t>가 </a:t>
            </a:r>
            <a:r>
              <a:rPr kumimoji="1" lang="ko-KR" altLang="en-US" sz="2000" dirty="0" err="1">
                <a:sym typeface="Wingdings" pitchFamily="2" charset="2"/>
              </a:rPr>
              <a:t>허프만</a:t>
            </a:r>
            <a:r>
              <a:rPr kumimoji="1" lang="ko-KR" altLang="en-US" sz="2000" dirty="0">
                <a:sym typeface="Wingdings" pitchFamily="2" charset="2"/>
              </a:rPr>
              <a:t> 이진 트리로 표현되는</a:t>
            </a:r>
            <a:br>
              <a:rPr kumimoji="1" lang="en-US" altLang="ko-KR" sz="2000" dirty="0">
                <a:sym typeface="Wingdings" pitchFamily="2" charset="2"/>
              </a:rPr>
            </a:br>
            <a:r>
              <a:rPr kumimoji="1" lang="ko-KR" altLang="en-US" sz="2000" dirty="0">
                <a:sym typeface="Wingdings" pitchFamily="2" charset="2"/>
              </a:rPr>
              <a:t>계층적 </a:t>
            </a:r>
            <a:r>
              <a:rPr kumimoji="1" lang="en-US" altLang="ko-KR" sz="2000" dirty="0" err="1">
                <a:sym typeface="Wingdings" pitchFamily="2" charset="2"/>
              </a:rPr>
              <a:t>softmax</a:t>
            </a:r>
            <a:r>
              <a:rPr kumimoji="1" lang="en-US" altLang="ko-KR" sz="2000" dirty="0">
                <a:sym typeface="Wingdings" pitchFamily="2" charset="2"/>
              </a:rPr>
              <a:t> </a:t>
            </a:r>
            <a:r>
              <a:rPr kumimoji="1" lang="ko-KR" altLang="en-US" sz="2000" dirty="0">
                <a:sym typeface="Wingdings" pitchFamily="2" charset="2"/>
              </a:rPr>
              <a:t>사용</a:t>
            </a:r>
            <a:endParaRPr kumimoji="1" lang="en-US" altLang="ko-KR" sz="2000" dirty="0">
              <a:sym typeface="Wingdings" pitchFamily="2" charset="2"/>
            </a:endParaRPr>
          </a:p>
          <a:p>
            <a:pPr algn="ctr">
              <a:lnSpc>
                <a:spcPct val="130000"/>
              </a:lnSpc>
            </a:pPr>
            <a:r>
              <a:rPr kumimoji="1" lang="en-US" altLang="ko-KR" sz="2000" dirty="0">
                <a:sym typeface="Wingdings" pitchFamily="2" charset="2"/>
              </a:rPr>
              <a:t>(</a:t>
            </a:r>
            <a:r>
              <a:rPr kumimoji="1" lang="ko-KR" altLang="en-US" sz="2000" dirty="0" err="1">
                <a:sym typeface="Wingdings" pitchFamily="2" charset="2"/>
              </a:rPr>
              <a:t>허프만</a:t>
            </a:r>
            <a:r>
              <a:rPr kumimoji="1" lang="ko-KR" altLang="en-US" sz="2000" dirty="0">
                <a:sym typeface="Wingdings" pitchFamily="2" charset="2"/>
              </a:rPr>
              <a:t> 이진 트리</a:t>
            </a:r>
            <a:r>
              <a:rPr kumimoji="1" lang="en-US" altLang="ko-KR" sz="2000" dirty="0">
                <a:sym typeface="Wingdings" pitchFamily="2" charset="2"/>
              </a:rPr>
              <a:t>: </a:t>
            </a:r>
            <a:r>
              <a:rPr kumimoji="1" lang="ko-KR" altLang="en-US" sz="2000" dirty="0">
                <a:sym typeface="Wingdings" pitchFamily="2" charset="2"/>
              </a:rPr>
              <a:t>자주 나오는 단어에 짧은 이진 코드</a:t>
            </a:r>
            <a:r>
              <a:rPr kumimoji="1" lang="en-US" altLang="ko-KR" sz="2000" dirty="0">
                <a:sym typeface="Wingdings" pitchFamily="2" charset="2"/>
              </a:rPr>
              <a:t>)</a:t>
            </a:r>
          </a:p>
          <a:p>
            <a:pPr algn="ctr">
              <a:lnSpc>
                <a:spcPct val="130000"/>
              </a:lnSpc>
            </a:pPr>
            <a:endParaRPr kumimoji="1" lang="en-US" altLang="ko-KR" sz="2000" dirty="0">
              <a:sym typeface="Wingdings" pitchFamily="2" charset="2"/>
            </a:endParaRPr>
          </a:p>
          <a:p>
            <a:pPr algn="ctr">
              <a:lnSpc>
                <a:spcPct val="130000"/>
              </a:lnSpc>
            </a:pPr>
            <a:r>
              <a:rPr kumimoji="1" lang="en-US" altLang="ko-KR" sz="2000" dirty="0">
                <a:sym typeface="Wingdings" pitchFamily="2" charset="2"/>
              </a:rPr>
              <a:t> Q = H*H + </a:t>
            </a:r>
            <a:r>
              <a:rPr kumimoji="1" lang="en-US" altLang="ko-KR" sz="2000" b="1" dirty="0">
                <a:sym typeface="Wingdings" pitchFamily="2" charset="2"/>
              </a:rPr>
              <a:t>H*log2(V)</a:t>
            </a:r>
          </a:p>
        </p:txBody>
      </p:sp>
    </p:spTree>
    <p:extLst>
      <p:ext uri="{BB962C8B-B14F-4D97-AF65-F5344CB8AC3E}">
        <p14:creationId xmlns:p14="http://schemas.microsoft.com/office/powerpoint/2010/main" val="4186076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A1027AE-9B1B-9F42-80D6-800E266DC2BA}"/>
              </a:ext>
            </a:extLst>
          </p:cNvPr>
          <p:cNvSpPr/>
          <p:nvPr/>
        </p:nvSpPr>
        <p:spPr>
          <a:xfrm>
            <a:off x="0" y="0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0CAA10-600B-E04D-9454-48F102E55057}"/>
              </a:ext>
            </a:extLst>
          </p:cNvPr>
          <p:cNvSpPr/>
          <p:nvPr/>
        </p:nvSpPr>
        <p:spPr>
          <a:xfrm>
            <a:off x="0" y="6342258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6FC0E4-0281-C540-AEC0-CC7CB6B46842}"/>
              </a:ext>
            </a:extLst>
          </p:cNvPr>
          <p:cNvSpPr txBox="1"/>
          <p:nvPr/>
        </p:nvSpPr>
        <p:spPr>
          <a:xfrm>
            <a:off x="10258457" y="73205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NLP Study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ore-KR" altLang="en-US" dirty="0"/>
              <a:t>주차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D1443-8460-6A4C-9BC9-46608B01302C}"/>
              </a:ext>
            </a:extLst>
          </p:cNvPr>
          <p:cNvSpPr txBox="1"/>
          <p:nvPr/>
        </p:nvSpPr>
        <p:spPr>
          <a:xfrm>
            <a:off x="0" y="641546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발표자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최희정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0D7CF-7B84-824F-A367-6E4E8323B526}"/>
              </a:ext>
            </a:extLst>
          </p:cNvPr>
          <p:cNvSpPr txBox="1"/>
          <p:nvPr/>
        </p:nvSpPr>
        <p:spPr>
          <a:xfrm>
            <a:off x="5679512" y="6415463"/>
            <a:ext cx="6512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dirty="0"/>
              <a:t>Efficient Estimation of Word Representations in Vector Space</a:t>
            </a:r>
            <a:r>
              <a:rPr kumimoji="1" lang="en-US" altLang="ko-Kore-KR" dirty="0"/>
              <a:t>, 2013.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C8E20-FA89-874A-B1E2-A803F77930C3}"/>
              </a:ext>
            </a:extLst>
          </p:cNvPr>
          <p:cNvSpPr txBox="1"/>
          <p:nvPr/>
        </p:nvSpPr>
        <p:spPr>
          <a:xfrm>
            <a:off x="308218" y="758399"/>
            <a:ext cx="10151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/>
              <a:t>New Log-linear Models </a:t>
            </a:r>
            <a:r>
              <a:rPr kumimoji="1" lang="en-US" altLang="ko-KR" sz="2800" b="1" dirty="0"/>
              <a:t>– Continuous Bag-of-Words Models(CBOW)</a:t>
            </a:r>
            <a:endParaRPr kumimoji="1" lang="ko-Kore-KR" alt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44E286-3BD3-3B4E-A21B-38760E3A506A}"/>
              </a:ext>
            </a:extLst>
          </p:cNvPr>
          <p:cNvSpPr txBox="1"/>
          <p:nvPr/>
        </p:nvSpPr>
        <p:spPr>
          <a:xfrm>
            <a:off x="308218" y="1354824"/>
            <a:ext cx="11397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sz="2000" b="1" dirty="0"/>
              <a:t>CBOW</a:t>
            </a:r>
            <a:r>
              <a:rPr lang="en" altLang="ko-Kore-KR" sz="2000" dirty="0"/>
              <a:t>: </a:t>
            </a:r>
            <a:r>
              <a:rPr lang="ko-KR" altLang="en-US" sz="2000" dirty="0"/>
              <a:t>주변에 있는 단어</a:t>
            </a:r>
            <a:r>
              <a:rPr lang="en-US" altLang="ko-KR" sz="2000" dirty="0"/>
              <a:t>(</a:t>
            </a:r>
            <a:r>
              <a:rPr lang="en" altLang="ko-Kore-KR" sz="2000" dirty="0"/>
              <a:t>context word)</a:t>
            </a:r>
            <a:r>
              <a:rPr lang="ko-KR" altLang="en-US" sz="2000" dirty="0"/>
              <a:t>들을 가지고</a:t>
            </a:r>
            <a:r>
              <a:rPr lang="en-US" altLang="ko-KR" sz="2000" dirty="0"/>
              <a:t>, </a:t>
            </a:r>
            <a:r>
              <a:rPr lang="ko-KR" altLang="en-US" sz="2000" dirty="0"/>
              <a:t>중간에 있는 단어</a:t>
            </a:r>
            <a:r>
              <a:rPr lang="en-US" altLang="ko-KR" sz="2000" dirty="0"/>
              <a:t>(</a:t>
            </a:r>
            <a:r>
              <a:rPr lang="en" altLang="ko-Kore-KR" sz="2000" dirty="0"/>
              <a:t>center word)</a:t>
            </a:r>
            <a:r>
              <a:rPr lang="ko-KR" altLang="en-US" sz="2000" dirty="0"/>
              <a:t>들을 예측하는 방법</a:t>
            </a:r>
            <a:endParaRPr lang="en-US" altLang="ko-KR" sz="2000" dirty="0"/>
          </a:p>
          <a:p>
            <a:r>
              <a:rPr lang="en-US" altLang="ko-KR" sz="2000" dirty="0">
                <a:sym typeface="Wingdings" pitchFamily="2" charset="2"/>
              </a:rPr>
              <a:t></a:t>
            </a:r>
            <a:r>
              <a:rPr lang="ko-KR" altLang="en-US" sz="2000" dirty="0">
                <a:sym typeface="Wingdings" pitchFamily="2" charset="2"/>
              </a:rPr>
              <a:t> </a:t>
            </a:r>
            <a:r>
              <a:rPr lang="en-US" altLang="ko-KR" sz="2000" dirty="0">
                <a:sym typeface="Wingdings" pitchFamily="2" charset="2"/>
              </a:rPr>
              <a:t>Q = N*D(=M) + D * log2(V)		</a:t>
            </a:r>
            <a:r>
              <a:rPr lang="ko-KR" altLang="en-US" sz="2000" i="1" dirty="0" err="1">
                <a:sym typeface="Wingdings" pitchFamily="2" charset="2"/>
              </a:rPr>
              <a:t>히든</a:t>
            </a:r>
            <a:r>
              <a:rPr lang="ko-KR" altLang="en-US" sz="2000" i="1" dirty="0">
                <a:sym typeface="Wingdings" pitchFamily="2" charset="2"/>
              </a:rPr>
              <a:t> 레이어가 없음</a:t>
            </a:r>
            <a:r>
              <a:rPr lang="en-US" altLang="ko-KR" sz="2000" i="1" dirty="0">
                <a:sym typeface="Wingdings" pitchFamily="2" charset="2"/>
              </a:rPr>
              <a:t>!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AC1D5B-3E26-7345-A2FE-C3D17D087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18" y="2273300"/>
            <a:ext cx="5723553" cy="382630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BD1A13D-C389-1849-BFEC-7842E3201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676" y="2428300"/>
            <a:ext cx="5507214" cy="316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78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A1027AE-9B1B-9F42-80D6-800E266DC2BA}"/>
              </a:ext>
            </a:extLst>
          </p:cNvPr>
          <p:cNvSpPr/>
          <p:nvPr/>
        </p:nvSpPr>
        <p:spPr>
          <a:xfrm>
            <a:off x="0" y="0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0CAA10-600B-E04D-9454-48F102E55057}"/>
              </a:ext>
            </a:extLst>
          </p:cNvPr>
          <p:cNvSpPr/>
          <p:nvPr/>
        </p:nvSpPr>
        <p:spPr>
          <a:xfrm>
            <a:off x="0" y="6342258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6FC0E4-0281-C540-AEC0-CC7CB6B46842}"/>
              </a:ext>
            </a:extLst>
          </p:cNvPr>
          <p:cNvSpPr txBox="1"/>
          <p:nvPr/>
        </p:nvSpPr>
        <p:spPr>
          <a:xfrm>
            <a:off x="10258457" y="73205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NLP Study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ore-KR" altLang="en-US" dirty="0"/>
              <a:t>주차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D1443-8460-6A4C-9BC9-46608B01302C}"/>
              </a:ext>
            </a:extLst>
          </p:cNvPr>
          <p:cNvSpPr txBox="1"/>
          <p:nvPr/>
        </p:nvSpPr>
        <p:spPr>
          <a:xfrm>
            <a:off x="0" y="641546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발표자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최희정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0D7CF-7B84-824F-A367-6E4E8323B526}"/>
              </a:ext>
            </a:extLst>
          </p:cNvPr>
          <p:cNvSpPr txBox="1"/>
          <p:nvPr/>
        </p:nvSpPr>
        <p:spPr>
          <a:xfrm>
            <a:off x="5679512" y="6415463"/>
            <a:ext cx="6512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dirty="0"/>
              <a:t>Efficient Estimation of Word Representations in Vector Space</a:t>
            </a:r>
            <a:r>
              <a:rPr kumimoji="1" lang="en-US" altLang="ko-Kore-KR" dirty="0"/>
              <a:t>, 2013.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C8E20-FA89-874A-B1E2-A803F77930C3}"/>
              </a:ext>
            </a:extLst>
          </p:cNvPr>
          <p:cNvSpPr txBox="1"/>
          <p:nvPr/>
        </p:nvSpPr>
        <p:spPr>
          <a:xfrm>
            <a:off x="308218" y="758399"/>
            <a:ext cx="8290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/>
              <a:t>New Log-linear Models </a:t>
            </a:r>
            <a:r>
              <a:rPr kumimoji="1" lang="en-US" altLang="ko-KR" sz="2800" b="1" dirty="0"/>
              <a:t>– Continuous Skip-gram Model</a:t>
            </a:r>
            <a:endParaRPr kumimoji="1" lang="ko-Kore-KR" alt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44E286-3BD3-3B4E-A21B-38760E3A506A}"/>
              </a:ext>
            </a:extLst>
          </p:cNvPr>
          <p:cNvSpPr txBox="1"/>
          <p:nvPr/>
        </p:nvSpPr>
        <p:spPr>
          <a:xfrm>
            <a:off x="308218" y="1785533"/>
            <a:ext cx="644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sz="2000" b="1" dirty="0"/>
              <a:t>Skip-gram</a:t>
            </a:r>
            <a:r>
              <a:rPr lang="en" altLang="ko-Kore-KR" sz="2000" dirty="0"/>
              <a:t>: </a:t>
            </a:r>
            <a:r>
              <a:rPr lang="en" altLang="ko-Kore-KR" dirty="0"/>
              <a:t>center word</a:t>
            </a:r>
            <a:r>
              <a:rPr lang="ko-KR" altLang="en-US" dirty="0" err="1"/>
              <a:t>를</a:t>
            </a:r>
            <a:r>
              <a:rPr lang="ko-KR" altLang="en-US" dirty="0"/>
              <a:t> 가지고 </a:t>
            </a:r>
            <a:r>
              <a:rPr lang="en" altLang="ko-Kore-KR" dirty="0"/>
              <a:t>context word</a:t>
            </a:r>
            <a:r>
              <a:rPr lang="ko-KR" altLang="en-US" dirty="0" err="1"/>
              <a:t>를</a:t>
            </a:r>
            <a:r>
              <a:rPr lang="ko-KR" altLang="en-US" dirty="0"/>
              <a:t> 예측하는 방법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62B6F185-7AC3-6648-95EB-EE9D86EFC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8" y="2258848"/>
            <a:ext cx="5507214" cy="360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FC0B0C98-FBE2-5346-9C2A-5447856D4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722" y="2778964"/>
            <a:ext cx="5943600" cy="261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92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A1027AE-9B1B-9F42-80D6-800E266DC2BA}"/>
              </a:ext>
            </a:extLst>
          </p:cNvPr>
          <p:cNvSpPr/>
          <p:nvPr/>
        </p:nvSpPr>
        <p:spPr>
          <a:xfrm>
            <a:off x="0" y="0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0CAA10-600B-E04D-9454-48F102E55057}"/>
              </a:ext>
            </a:extLst>
          </p:cNvPr>
          <p:cNvSpPr/>
          <p:nvPr/>
        </p:nvSpPr>
        <p:spPr>
          <a:xfrm>
            <a:off x="0" y="6342258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6FC0E4-0281-C540-AEC0-CC7CB6B46842}"/>
              </a:ext>
            </a:extLst>
          </p:cNvPr>
          <p:cNvSpPr txBox="1"/>
          <p:nvPr/>
        </p:nvSpPr>
        <p:spPr>
          <a:xfrm>
            <a:off x="10258457" y="73205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NLP Study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ore-KR" altLang="en-US" dirty="0"/>
              <a:t>주차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D1443-8460-6A4C-9BC9-46608B01302C}"/>
              </a:ext>
            </a:extLst>
          </p:cNvPr>
          <p:cNvSpPr txBox="1"/>
          <p:nvPr/>
        </p:nvSpPr>
        <p:spPr>
          <a:xfrm>
            <a:off x="0" y="641546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발표자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최희정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3A4DF9-3888-2D48-912D-460E60FB6FA9}"/>
              </a:ext>
            </a:extLst>
          </p:cNvPr>
          <p:cNvSpPr txBox="1"/>
          <p:nvPr/>
        </p:nvSpPr>
        <p:spPr>
          <a:xfrm>
            <a:off x="1874456" y="763821"/>
            <a:ext cx="8443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/>
              <a:t>Why do RNN networks suffer from vanishing gradients?</a:t>
            </a:r>
            <a:endParaRPr kumimoji="1" lang="ko-Kore-KR" alt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63DEF1-BE7E-3544-95A4-1BE3910950B8}"/>
              </a:ext>
            </a:extLst>
          </p:cNvPr>
          <p:cNvSpPr txBox="1"/>
          <p:nvPr/>
        </p:nvSpPr>
        <p:spPr>
          <a:xfrm>
            <a:off x="2728" y="100850"/>
            <a:ext cx="3417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Last Week’s Unanswered Question</a:t>
            </a:r>
            <a:endParaRPr kumimoji="1" lang="ko-Kore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5C9EE2-8BCD-C54C-AB48-58E01C616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849" y="1429859"/>
            <a:ext cx="8302298" cy="239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C2281C-C7B4-F94E-9E79-53ED60A253ED}"/>
              </a:ext>
            </a:extLst>
          </p:cNvPr>
          <p:cNvSpPr txBox="1"/>
          <p:nvPr/>
        </p:nvSpPr>
        <p:spPr>
          <a:xfrm>
            <a:off x="3604995" y="3971830"/>
            <a:ext cx="4982005" cy="2224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kumimoji="1" lang="en-US" altLang="ko-Kore-KR" dirty="0"/>
              <a:t>Input = sequence of vectors = [x(1), x(2), …, x(k)]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kumimoji="1" lang="en-US" altLang="ko-Kore-KR" dirty="0">
                <a:sym typeface="Wingdings" pitchFamily="2" charset="2"/>
              </a:rPr>
              <a:t>Network state vectors = [c(1), c(2), …, c(k-1)]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kumimoji="1" lang="en-US" altLang="ko-Kore-KR" dirty="0">
                <a:sym typeface="Wingdings" pitchFamily="2" charset="2"/>
              </a:rPr>
              <a:t>∴ time step = t  input vector = [c(t-1), x(t)]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kumimoji="1" lang="en-US" altLang="ko-Kore-KR" dirty="0" err="1">
                <a:sym typeface="Wingdings" pitchFamily="2" charset="2"/>
              </a:rPr>
              <a:t>Wrec</a:t>
            </a:r>
            <a:r>
              <a:rPr kumimoji="1" lang="en-US" altLang="ko-Kore-KR" dirty="0">
                <a:sym typeface="Wingdings" pitchFamily="2" charset="2"/>
              </a:rPr>
              <a:t> = c(t-1)</a:t>
            </a:r>
            <a:r>
              <a:rPr kumimoji="1" lang="ko-KR" altLang="en-US" dirty="0">
                <a:sym typeface="Wingdings" pitchFamily="2" charset="2"/>
              </a:rPr>
              <a:t> 에 적용되는 </a:t>
            </a:r>
            <a:r>
              <a:rPr kumimoji="1" lang="en-US" altLang="ko-KR" dirty="0">
                <a:sym typeface="Wingdings" pitchFamily="2" charset="2"/>
              </a:rPr>
              <a:t>weight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kumimoji="1" lang="en-US" altLang="ko-Kore-KR" dirty="0">
                <a:sym typeface="Wingdings" pitchFamily="2" charset="2"/>
              </a:rPr>
              <a:t>Win = x(t)</a:t>
            </a:r>
            <a:r>
              <a:rPr kumimoji="1" lang="ko-KR" altLang="en-US" dirty="0">
                <a:sym typeface="Wingdings" pitchFamily="2" charset="2"/>
              </a:rPr>
              <a:t> 에 적용되는 </a:t>
            </a:r>
            <a:r>
              <a:rPr kumimoji="1" lang="en-US" altLang="ko-KR" dirty="0">
                <a:sym typeface="Wingdings" pitchFamily="2" charset="2"/>
              </a:rPr>
              <a:t>weight</a:t>
            </a:r>
            <a:endParaRPr kumimoji="1" lang="en-US" altLang="ko-Kore-KR" dirty="0">
              <a:sym typeface="Wingdings" pitchFamily="2" charset="2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kumimoji="1" lang="en-US" altLang="ko-Kore-KR" dirty="0">
                <a:sym typeface="Wingdings" pitchFamily="2" charset="2"/>
              </a:rPr>
              <a:t>∴ W = [</a:t>
            </a:r>
            <a:r>
              <a:rPr kumimoji="1" lang="en-US" altLang="ko-Kore-KR" dirty="0" err="1">
                <a:sym typeface="Wingdings" pitchFamily="2" charset="2"/>
              </a:rPr>
              <a:t>Wrec</a:t>
            </a:r>
            <a:r>
              <a:rPr kumimoji="1" lang="en-US" altLang="ko-Kore-KR" dirty="0">
                <a:sym typeface="Wingdings" pitchFamily="2" charset="2"/>
              </a:rPr>
              <a:t>, Win]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172198-F4C4-614D-90C0-8F47E6478773}"/>
              </a:ext>
            </a:extLst>
          </p:cNvPr>
          <p:cNvSpPr txBox="1"/>
          <p:nvPr/>
        </p:nvSpPr>
        <p:spPr>
          <a:xfrm>
            <a:off x="2313847" y="6449373"/>
            <a:ext cx="98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Reference: https://</a:t>
            </a:r>
            <a:r>
              <a:rPr lang="en-US" altLang="ko-Kore-KR" sz="1400" dirty="0" err="1"/>
              <a:t>medium.datadriveninvestor.com</a:t>
            </a:r>
            <a:r>
              <a:rPr lang="en-US" altLang="ko-Kore-KR" sz="1400" dirty="0"/>
              <a:t>/how-do-lstm-networks-solve-the-problem-of-vanishing-gradients-a6784971a577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00973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A1027AE-9B1B-9F42-80D6-800E266DC2BA}"/>
              </a:ext>
            </a:extLst>
          </p:cNvPr>
          <p:cNvSpPr/>
          <p:nvPr/>
        </p:nvSpPr>
        <p:spPr>
          <a:xfrm>
            <a:off x="0" y="0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0CAA10-600B-E04D-9454-48F102E55057}"/>
              </a:ext>
            </a:extLst>
          </p:cNvPr>
          <p:cNvSpPr/>
          <p:nvPr/>
        </p:nvSpPr>
        <p:spPr>
          <a:xfrm>
            <a:off x="0" y="6342258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6FC0E4-0281-C540-AEC0-CC7CB6B46842}"/>
              </a:ext>
            </a:extLst>
          </p:cNvPr>
          <p:cNvSpPr txBox="1"/>
          <p:nvPr/>
        </p:nvSpPr>
        <p:spPr>
          <a:xfrm>
            <a:off x="10258457" y="73205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NLP Study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ore-KR" altLang="en-US" dirty="0"/>
              <a:t>주차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D1443-8460-6A4C-9BC9-46608B01302C}"/>
              </a:ext>
            </a:extLst>
          </p:cNvPr>
          <p:cNvSpPr txBox="1"/>
          <p:nvPr/>
        </p:nvSpPr>
        <p:spPr>
          <a:xfrm>
            <a:off x="0" y="641546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발표자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최희정</a:t>
            </a:r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63DEF1-BE7E-3544-95A4-1BE3910950B8}"/>
              </a:ext>
            </a:extLst>
          </p:cNvPr>
          <p:cNvSpPr txBox="1"/>
          <p:nvPr/>
        </p:nvSpPr>
        <p:spPr>
          <a:xfrm>
            <a:off x="2728" y="100850"/>
            <a:ext cx="3417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Last Week’s Unanswered Question</a:t>
            </a:r>
            <a:endParaRPr kumimoji="1" lang="ko-Kore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2F7784-0F86-C642-BD31-DF0757332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05" y="1982611"/>
            <a:ext cx="22733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F94700-9537-0144-8874-529CDF5C245D}"/>
              </a:ext>
            </a:extLst>
          </p:cNvPr>
          <p:cNvSpPr txBox="1"/>
          <p:nvPr/>
        </p:nvSpPr>
        <p:spPr>
          <a:xfrm>
            <a:off x="783231" y="805900"/>
            <a:ext cx="5799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/>
              <a:t>BPTT (Backpropagation through time)</a:t>
            </a:r>
            <a:endParaRPr kumimoji="1" lang="ko-Kore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8E045A-BC78-5346-9D51-A2027CFB613C}"/>
              </a:ext>
            </a:extLst>
          </p:cNvPr>
          <p:cNvSpPr txBox="1"/>
          <p:nvPr/>
        </p:nvSpPr>
        <p:spPr>
          <a:xfrm>
            <a:off x="783231" y="2865612"/>
            <a:ext cx="237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E(k) = prediction error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EDDA21-B9A9-1441-8CE0-2CEE3285DB70}"/>
              </a:ext>
            </a:extLst>
          </p:cNvPr>
          <p:cNvSpPr txBox="1"/>
          <p:nvPr/>
        </p:nvSpPr>
        <p:spPr>
          <a:xfrm>
            <a:off x="897814" y="1619278"/>
            <a:ext cx="214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&lt;Calculate Gradient&gt;</a:t>
            </a:r>
            <a:endParaRPr kumimoji="1" lang="ko-Kore-KR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5C96FA9-01A8-554D-9334-E420D3DE8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851" y="1982611"/>
            <a:ext cx="22606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9A2D9F-49EB-AB4C-850E-A19EA66904AA}"/>
              </a:ext>
            </a:extLst>
          </p:cNvPr>
          <p:cNvSpPr txBox="1"/>
          <p:nvPr/>
        </p:nvSpPr>
        <p:spPr>
          <a:xfrm>
            <a:off x="4274978" y="1613279"/>
            <a:ext cx="1918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&lt;Update Weights&gt;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C16426-3886-FA47-8BA0-FCBEE56ED635}"/>
              </a:ext>
            </a:extLst>
          </p:cNvPr>
          <p:cNvSpPr txBox="1"/>
          <p:nvPr/>
        </p:nvSpPr>
        <p:spPr>
          <a:xfrm>
            <a:off x="897814" y="3761743"/>
            <a:ext cx="165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&lt;Time step = k&gt;</a:t>
            </a:r>
            <a:endParaRPr kumimoji="1" lang="ko-Kore-KR" altLang="en-US" dirty="0"/>
          </a:p>
        </p:txBody>
      </p:sp>
      <p:pic>
        <p:nvPicPr>
          <p:cNvPr id="2055" name="Picture 7">
            <a:extLst>
              <a:ext uri="{FF2B5EF4-FFF2-40B4-BE49-F238E27FC236}">
                <a16:creationId xmlns:a16="http://schemas.microsoft.com/office/drawing/2014/main" id="{FFE04FFF-EBE3-3640-B7D0-1D9E20FBFA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2" t="24998" r="7466" b="20969"/>
          <a:stretch/>
        </p:blipFill>
        <p:spPr bwMode="auto">
          <a:xfrm>
            <a:off x="833605" y="4134171"/>
            <a:ext cx="6947338" cy="77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3E89B965-B0E0-3746-BC2B-DC0D1BB95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605" y="413530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ore-KR" altLang="ko-Kore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ore-KR" altLang="ko-Kore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22153A-C14A-AD4D-8B08-181F24AB92E2}"/>
                  </a:ext>
                </a:extLst>
              </p:cNvPr>
              <p:cNvSpPr txBox="1"/>
              <p:nvPr/>
            </p:nvSpPr>
            <p:spPr>
              <a:xfrm>
                <a:off x="783231" y="4908273"/>
                <a:ext cx="5351721" cy="783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30000"/>
                  </a:lnSpc>
                  <a:buFontTx/>
                  <a:buChar char="-"/>
                </a:pPr>
                <a:r>
                  <a:rPr kumimoji="1" lang="en" altLang="ko-Kore-KR" dirty="0"/>
                  <a:t>K</a:t>
                </a:r>
                <a:r>
                  <a:rPr kumimoji="1" lang="ko-KR" altLang="en-US" dirty="0"/>
                  <a:t>가 클 때 </a:t>
                </a:r>
                <a:r>
                  <a:rPr kumimoji="1" lang="en-US" altLang="ko-KR" dirty="0"/>
                  <a:t>last expression</a:t>
                </a:r>
                <a:r>
                  <a:rPr kumimoji="1" lang="ko-KR" altLang="en-US" dirty="0"/>
                  <a:t>은 사라지는 경향이 있다</a:t>
                </a:r>
                <a:r>
                  <a:rPr kumimoji="1" lang="en-US" altLang="ko-KR" dirty="0"/>
                  <a:t>.</a:t>
                </a:r>
              </a:p>
              <a:p>
                <a:pPr marL="285750" indent="-285750">
                  <a:lnSpc>
                    <a:spcPct val="130000"/>
                  </a:lnSpc>
                  <a:buFontTx/>
                  <a:buChar char="-"/>
                </a:pPr>
                <a:r>
                  <a:rPr kumimoji="1" lang="en-US" altLang="ko-Kore-KR" dirty="0"/>
                  <a:t>∵ activation function = sigmoid </a:t>
                </a:r>
                <a14:m>
                  <m:oMath xmlns:m="http://schemas.openxmlformats.org/officeDocument/2006/math">
                    <m:r>
                      <a:rPr kumimoji="1" lang="en-US" altLang="ko-Kore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kumimoji="1" lang="en" altLang="ko-Kore-KR" dirty="0"/>
                  <a:t> (-0, 1)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22153A-C14A-AD4D-8B08-181F24AB9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31" y="4908273"/>
                <a:ext cx="5351721" cy="783163"/>
              </a:xfrm>
              <a:prstGeom prst="rect">
                <a:avLst/>
              </a:prstGeom>
              <a:blipFill>
                <a:blip r:embed="rId5"/>
                <a:stretch>
                  <a:fillRect l="-948" b="-1111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60" name="Picture 12" descr="Sigmoid 함수 미분 정리">
            <a:extLst>
              <a:ext uri="{FF2B5EF4-FFF2-40B4-BE49-F238E27FC236}">
                <a16:creationId xmlns:a16="http://schemas.microsoft.com/office/drawing/2014/main" id="{E456D8CD-294D-E549-9391-5EDF83CD9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091" y="2789803"/>
            <a:ext cx="5974544" cy="210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973AB4F-FC53-6E4F-8E06-BED5DF6A5585}"/>
              </a:ext>
            </a:extLst>
          </p:cNvPr>
          <p:cNvSpPr txBox="1"/>
          <p:nvPr/>
        </p:nvSpPr>
        <p:spPr>
          <a:xfrm>
            <a:off x="2313847" y="6449373"/>
            <a:ext cx="98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Reference: https://</a:t>
            </a:r>
            <a:r>
              <a:rPr lang="en-US" altLang="ko-Kore-KR" sz="1400" dirty="0" err="1"/>
              <a:t>medium.datadriveninvestor.com</a:t>
            </a:r>
            <a:r>
              <a:rPr lang="en-US" altLang="ko-Kore-KR" sz="1400" dirty="0"/>
              <a:t>/how-do-lstm-networks-solve-the-problem-of-vanishing-gradients-a6784971a577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151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5" grpId="0"/>
      <p:bldP spid="13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A1027AE-9B1B-9F42-80D6-800E266DC2BA}"/>
              </a:ext>
            </a:extLst>
          </p:cNvPr>
          <p:cNvSpPr/>
          <p:nvPr/>
        </p:nvSpPr>
        <p:spPr>
          <a:xfrm>
            <a:off x="0" y="0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0CAA10-600B-E04D-9454-48F102E55057}"/>
              </a:ext>
            </a:extLst>
          </p:cNvPr>
          <p:cNvSpPr/>
          <p:nvPr/>
        </p:nvSpPr>
        <p:spPr>
          <a:xfrm>
            <a:off x="0" y="6342258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6FC0E4-0281-C540-AEC0-CC7CB6B46842}"/>
              </a:ext>
            </a:extLst>
          </p:cNvPr>
          <p:cNvSpPr txBox="1"/>
          <p:nvPr/>
        </p:nvSpPr>
        <p:spPr>
          <a:xfrm>
            <a:off x="10258457" y="73205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NLP Study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ore-KR" altLang="en-US" dirty="0"/>
              <a:t>주차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D1443-8460-6A4C-9BC9-46608B01302C}"/>
              </a:ext>
            </a:extLst>
          </p:cNvPr>
          <p:cNvSpPr txBox="1"/>
          <p:nvPr/>
        </p:nvSpPr>
        <p:spPr>
          <a:xfrm>
            <a:off x="0" y="641546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발표자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최희정</a:t>
            </a:r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63DEF1-BE7E-3544-95A4-1BE3910950B8}"/>
              </a:ext>
            </a:extLst>
          </p:cNvPr>
          <p:cNvSpPr txBox="1"/>
          <p:nvPr/>
        </p:nvSpPr>
        <p:spPr>
          <a:xfrm>
            <a:off x="2728" y="100850"/>
            <a:ext cx="3417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Last Week’s Unanswered Question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40443B-A116-DC43-B363-21295298E2B0}"/>
              </a:ext>
            </a:extLst>
          </p:cNvPr>
          <p:cNvSpPr txBox="1"/>
          <p:nvPr/>
        </p:nvSpPr>
        <p:spPr>
          <a:xfrm>
            <a:off x="783231" y="805900"/>
            <a:ext cx="5799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/>
              <a:t>BPTT (Backpropagation through time)</a:t>
            </a:r>
            <a:endParaRPr kumimoji="1" lang="ko-Kore-KR" altLang="en-US" sz="2800" b="1" dirty="0"/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66ABAF77-8E5D-3E4C-AD72-008E3A399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31" y="1833073"/>
            <a:ext cx="54864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65849F85-409A-D84C-9AE5-6A7A4112F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2615592"/>
            <a:ext cx="15113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>
            <a:extLst>
              <a:ext uri="{FF2B5EF4-FFF2-40B4-BE49-F238E27FC236}">
                <a16:creationId xmlns:a16="http://schemas.microsoft.com/office/drawing/2014/main" id="{03604631-EF62-224E-AA51-555FE46B5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41" y="3855311"/>
            <a:ext cx="30734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>
            <a:extLst>
              <a:ext uri="{FF2B5EF4-FFF2-40B4-BE49-F238E27FC236}">
                <a16:creationId xmlns:a16="http://schemas.microsoft.com/office/drawing/2014/main" id="{B4339D36-D310-884E-AB0E-96D8F0A82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41" y="4987405"/>
            <a:ext cx="30353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263F6F7-2776-0A42-98CF-EDD6F7026142}"/>
              </a:ext>
            </a:extLst>
          </p:cNvPr>
          <p:cNvSpPr txBox="1"/>
          <p:nvPr/>
        </p:nvSpPr>
        <p:spPr>
          <a:xfrm>
            <a:off x="2313847" y="6449373"/>
            <a:ext cx="98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Reference: https://</a:t>
            </a:r>
            <a:r>
              <a:rPr lang="en-US" altLang="ko-Kore-KR" sz="1400" dirty="0" err="1"/>
              <a:t>medium.datadriveninvestor.com</a:t>
            </a:r>
            <a:r>
              <a:rPr lang="en-US" altLang="ko-Kore-KR" sz="1400" dirty="0"/>
              <a:t>/how-do-lstm-networks-solve-the-problem-of-vanishing-gradients-a6784971a577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3970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A1027AE-9B1B-9F42-80D6-800E266DC2BA}"/>
              </a:ext>
            </a:extLst>
          </p:cNvPr>
          <p:cNvSpPr/>
          <p:nvPr/>
        </p:nvSpPr>
        <p:spPr>
          <a:xfrm>
            <a:off x="0" y="0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0CAA10-600B-E04D-9454-48F102E55057}"/>
              </a:ext>
            </a:extLst>
          </p:cNvPr>
          <p:cNvSpPr/>
          <p:nvPr/>
        </p:nvSpPr>
        <p:spPr>
          <a:xfrm>
            <a:off x="0" y="6342258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6FC0E4-0281-C540-AEC0-CC7CB6B46842}"/>
              </a:ext>
            </a:extLst>
          </p:cNvPr>
          <p:cNvSpPr txBox="1"/>
          <p:nvPr/>
        </p:nvSpPr>
        <p:spPr>
          <a:xfrm>
            <a:off x="10258457" y="73205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NLP Study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ore-KR" altLang="en-US" dirty="0"/>
              <a:t>주차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D1443-8460-6A4C-9BC9-46608B01302C}"/>
              </a:ext>
            </a:extLst>
          </p:cNvPr>
          <p:cNvSpPr txBox="1"/>
          <p:nvPr/>
        </p:nvSpPr>
        <p:spPr>
          <a:xfrm>
            <a:off x="0" y="641546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발표자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최희정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3A4DF9-3888-2D48-912D-460E60FB6FA9}"/>
              </a:ext>
            </a:extLst>
          </p:cNvPr>
          <p:cNvSpPr txBox="1"/>
          <p:nvPr/>
        </p:nvSpPr>
        <p:spPr>
          <a:xfrm>
            <a:off x="3651994" y="711190"/>
            <a:ext cx="4888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/>
              <a:t>How LSTM networks solve this?</a:t>
            </a:r>
            <a:endParaRPr kumimoji="1" lang="ko-Kore-KR" alt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63DEF1-BE7E-3544-95A4-1BE3910950B8}"/>
              </a:ext>
            </a:extLst>
          </p:cNvPr>
          <p:cNvSpPr txBox="1"/>
          <p:nvPr/>
        </p:nvSpPr>
        <p:spPr>
          <a:xfrm>
            <a:off x="2728" y="100850"/>
            <a:ext cx="3417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Last Week’s Unanswered Question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2281C-C7B4-F94E-9E79-53ED60A253ED}"/>
              </a:ext>
            </a:extLst>
          </p:cNvPr>
          <p:cNvSpPr txBox="1"/>
          <p:nvPr/>
        </p:nvSpPr>
        <p:spPr>
          <a:xfrm>
            <a:off x="4183132" y="4094073"/>
            <a:ext cx="3825727" cy="783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kumimoji="1" lang="en-US" altLang="ko-Kore-KR" dirty="0"/>
              <a:t>Time step = t </a:t>
            </a:r>
            <a:r>
              <a:rPr kumimoji="1" lang="en-US" altLang="ko-Kore-KR" dirty="0">
                <a:sym typeface="Wingdings" pitchFamily="2" charset="2"/>
              </a:rPr>
              <a:t> input = [h(t-1), x(t)]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kumimoji="1" lang="en-US" altLang="ko-Kore-KR" dirty="0">
                <a:sym typeface="Wingdings" pitchFamily="2" charset="2"/>
              </a:rPr>
              <a:t>Forget gate, input gate, output gate</a:t>
            </a:r>
            <a:endParaRPr kumimoji="1" lang="ko-Kore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4DE0D8A-3C9A-6D48-99A6-9BE57206D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99" y="1429858"/>
            <a:ext cx="11077801" cy="246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F80DF7-B211-EC41-8574-EB96DF430BD3}"/>
              </a:ext>
            </a:extLst>
          </p:cNvPr>
          <p:cNvSpPr txBox="1"/>
          <p:nvPr/>
        </p:nvSpPr>
        <p:spPr>
          <a:xfrm>
            <a:off x="2313847" y="6449373"/>
            <a:ext cx="98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Reference: https://</a:t>
            </a:r>
            <a:r>
              <a:rPr lang="en-US" altLang="ko-Kore-KR" sz="1400" dirty="0" err="1"/>
              <a:t>medium.datadriveninvestor.com</a:t>
            </a:r>
            <a:r>
              <a:rPr lang="en-US" altLang="ko-Kore-KR" sz="1400" dirty="0"/>
              <a:t>/how-do-lstm-networks-solve-the-problem-of-vanishing-gradients-a6784971a577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817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A1027AE-9B1B-9F42-80D6-800E266DC2BA}"/>
              </a:ext>
            </a:extLst>
          </p:cNvPr>
          <p:cNvSpPr/>
          <p:nvPr/>
        </p:nvSpPr>
        <p:spPr>
          <a:xfrm>
            <a:off x="0" y="0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0CAA10-600B-E04D-9454-48F102E55057}"/>
              </a:ext>
            </a:extLst>
          </p:cNvPr>
          <p:cNvSpPr/>
          <p:nvPr/>
        </p:nvSpPr>
        <p:spPr>
          <a:xfrm>
            <a:off x="0" y="6342258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6FC0E4-0281-C540-AEC0-CC7CB6B46842}"/>
              </a:ext>
            </a:extLst>
          </p:cNvPr>
          <p:cNvSpPr txBox="1"/>
          <p:nvPr/>
        </p:nvSpPr>
        <p:spPr>
          <a:xfrm>
            <a:off x="10258457" y="73205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NLP Study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ore-KR" altLang="en-US" dirty="0"/>
              <a:t>주차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D1443-8460-6A4C-9BC9-46608B01302C}"/>
              </a:ext>
            </a:extLst>
          </p:cNvPr>
          <p:cNvSpPr txBox="1"/>
          <p:nvPr/>
        </p:nvSpPr>
        <p:spPr>
          <a:xfrm>
            <a:off x="0" y="641546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발표자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최희정</a:t>
            </a:r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63DEF1-BE7E-3544-95A4-1BE3910950B8}"/>
              </a:ext>
            </a:extLst>
          </p:cNvPr>
          <p:cNvSpPr txBox="1"/>
          <p:nvPr/>
        </p:nvSpPr>
        <p:spPr>
          <a:xfrm>
            <a:off x="2728" y="100850"/>
            <a:ext cx="3417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Last Week’s Unanswered Question</a:t>
            </a:r>
            <a:endParaRPr kumimoji="1" lang="ko-Kore-KR" altLang="en-US" dirty="0"/>
          </a:p>
        </p:txBody>
      </p:sp>
      <p:pic>
        <p:nvPicPr>
          <p:cNvPr id="5130" name="Picture 10">
            <a:extLst>
              <a:ext uri="{FF2B5EF4-FFF2-40B4-BE49-F238E27FC236}">
                <a16:creationId xmlns:a16="http://schemas.microsoft.com/office/drawing/2014/main" id="{022B2F10-E35A-DB4B-883F-5E475FD98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30" y="1569853"/>
            <a:ext cx="5702571" cy="334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2E9F5927-A790-4B4F-BAB6-A7A93F6DB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916" y="5160349"/>
            <a:ext cx="35052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91A48F5-1B27-BE43-8301-59B4D2EBEEAD}"/>
              </a:ext>
            </a:extLst>
          </p:cNvPr>
          <p:cNvSpPr txBox="1"/>
          <p:nvPr/>
        </p:nvSpPr>
        <p:spPr>
          <a:xfrm>
            <a:off x="783231" y="805900"/>
            <a:ext cx="2403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/>
              <a:t>LSTM cell state</a:t>
            </a:r>
            <a:endParaRPr kumimoji="1" lang="ko-Kore-KR" altLang="en-US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0CE133-6B98-4E47-809B-0083F0B9AD24}"/>
              </a:ext>
            </a:extLst>
          </p:cNvPr>
          <p:cNvSpPr txBox="1"/>
          <p:nvPr/>
        </p:nvSpPr>
        <p:spPr>
          <a:xfrm>
            <a:off x="7327076" y="2498264"/>
            <a:ext cx="3296095" cy="18614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ko-KR" altLang="en-US" dirty="0"/>
              <a:t>타임 스텝 </a:t>
            </a:r>
            <a:r>
              <a:rPr kumimoji="1" lang="en-US" altLang="ko-Kore-KR" dirty="0"/>
              <a:t>t</a:t>
            </a:r>
            <a:r>
              <a:rPr kumimoji="1" lang="ko-KR" altLang="en-US" dirty="0"/>
              <a:t> 에서의 셀 </a:t>
            </a:r>
            <a:r>
              <a:rPr kumimoji="1" lang="ko-KR" altLang="en-US" dirty="0" err="1"/>
              <a:t>스테이트</a:t>
            </a:r>
            <a:endParaRPr kumimoji="1" lang="en-US" altLang="ko-KR" dirty="0"/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à"/>
            </a:pPr>
            <a:r>
              <a:rPr kumimoji="1" lang="en-US" altLang="ko-KR" dirty="0">
                <a:sym typeface="Wingdings" pitchFamily="2" charset="2"/>
              </a:rPr>
              <a:t>t-1</a:t>
            </a:r>
            <a:r>
              <a:rPr kumimoji="1" lang="ko-KR" altLang="en-US" dirty="0">
                <a:sym typeface="Wingdings" pitchFamily="2" charset="2"/>
              </a:rPr>
              <a:t> 에서의 셀 </a:t>
            </a:r>
            <a:r>
              <a:rPr kumimoji="1" lang="ko-KR" altLang="en-US" dirty="0" err="1">
                <a:sym typeface="Wingdings" pitchFamily="2" charset="2"/>
              </a:rPr>
              <a:t>스테이트</a:t>
            </a:r>
            <a:endParaRPr kumimoji="1" lang="en-US" altLang="ko-KR" dirty="0">
              <a:sym typeface="Wingdings" pitchFamily="2" charset="2"/>
            </a:endParaRP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à"/>
            </a:pPr>
            <a:r>
              <a:rPr kumimoji="1" lang="en-US" altLang="ko-KR" dirty="0">
                <a:sym typeface="Wingdings" pitchFamily="2" charset="2"/>
              </a:rPr>
              <a:t>t </a:t>
            </a:r>
            <a:r>
              <a:rPr kumimoji="1" lang="ko-KR" altLang="en-US" dirty="0">
                <a:sym typeface="Wingdings" pitchFamily="2" charset="2"/>
              </a:rPr>
              <a:t>에서의 망각 게이트 출력</a:t>
            </a:r>
            <a:endParaRPr kumimoji="1" lang="en-US" altLang="ko-KR" dirty="0">
              <a:sym typeface="Wingdings" pitchFamily="2" charset="2"/>
            </a:endParaRP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à"/>
            </a:pPr>
            <a:r>
              <a:rPr kumimoji="1" lang="en-US" altLang="ko-KR" dirty="0">
                <a:sym typeface="Wingdings" pitchFamily="2" charset="2"/>
              </a:rPr>
              <a:t>t</a:t>
            </a:r>
            <a:r>
              <a:rPr kumimoji="1" lang="ko-KR" altLang="en-US" dirty="0">
                <a:sym typeface="Wingdings" pitchFamily="2" charset="2"/>
              </a:rPr>
              <a:t> 에서의 셀 </a:t>
            </a:r>
            <a:r>
              <a:rPr kumimoji="1" lang="ko-KR" altLang="en-US" dirty="0" err="1">
                <a:sym typeface="Wingdings" pitchFamily="2" charset="2"/>
              </a:rPr>
              <a:t>스테이트</a:t>
            </a:r>
            <a:endParaRPr kumimoji="1" lang="en-US" altLang="ko-KR" dirty="0">
              <a:sym typeface="Wingdings" pitchFamily="2" charset="2"/>
            </a:endParaRP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à"/>
            </a:pPr>
            <a:r>
              <a:rPr kumimoji="1" lang="en-US" altLang="ko-KR" dirty="0">
                <a:sym typeface="Wingdings" pitchFamily="2" charset="2"/>
              </a:rPr>
              <a:t>t</a:t>
            </a:r>
            <a:r>
              <a:rPr kumimoji="1" lang="ko-KR" altLang="en-US" dirty="0">
                <a:sym typeface="Wingdings" pitchFamily="2" charset="2"/>
              </a:rPr>
              <a:t> 에서의 시퀀스 인풋</a:t>
            </a:r>
            <a:endParaRPr kumimoji="1" lang="en-US" altLang="ko-KR" dirty="0">
              <a:sym typeface="Wingdings" pitchFamily="2" charset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C3C42F-9FBF-C041-9C13-6EB125EC1EF9}"/>
              </a:ext>
            </a:extLst>
          </p:cNvPr>
          <p:cNvSpPr txBox="1"/>
          <p:nvPr/>
        </p:nvSpPr>
        <p:spPr>
          <a:xfrm>
            <a:off x="2313847" y="6449373"/>
            <a:ext cx="98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Reference: https://</a:t>
            </a:r>
            <a:r>
              <a:rPr lang="en-US" altLang="ko-Kore-KR" sz="1400" dirty="0" err="1"/>
              <a:t>medium.datadriveninvestor.com</a:t>
            </a:r>
            <a:r>
              <a:rPr lang="en-US" altLang="ko-Kore-KR" sz="1400" dirty="0"/>
              <a:t>/how-do-lstm-networks-solve-the-problem-of-vanishing-gradients-a6784971a577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86234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A1027AE-9B1B-9F42-80D6-800E266DC2BA}"/>
              </a:ext>
            </a:extLst>
          </p:cNvPr>
          <p:cNvSpPr/>
          <p:nvPr/>
        </p:nvSpPr>
        <p:spPr>
          <a:xfrm>
            <a:off x="0" y="0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0CAA10-600B-E04D-9454-48F102E55057}"/>
              </a:ext>
            </a:extLst>
          </p:cNvPr>
          <p:cNvSpPr/>
          <p:nvPr/>
        </p:nvSpPr>
        <p:spPr>
          <a:xfrm>
            <a:off x="0" y="6342258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6FC0E4-0281-C540-AEC0-CC7CB6B46842}"/>
              </a:ext>
            </a:extLst>
          </p:cNvPr>
          <p:cNvSpPr txBox="1"/>
          <p:nvPr/>
        </p:nvSpPr>
        <p:spPr>
          <a:xfrm>
            <a:off x="10258457" y="73205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NLP Study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ore-KR" altLang="en-US" dirty="0"/>
              <a:t>주차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D1443-8460-6A4C-9BC9-46608B01302C}"/>
              </a:ext>
            </a:extLst>
          </p:cNvPr>
          <p:cNvSpPr txBox="1"/>
          <p:nvPr/>
        </p:nvSpPr>
        <p:spPr>
          <a:xfrm>
            <a:off x="0" y="641546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발표자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최희정</a:t>
            </a:r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63DEF1-BE7E-3544-95A4-1BE3910950B8}"/>
              </a:ext>
            </a:extLst>
          </p:cNvPr>
          <p:cNvSpPr txBox="1"/>
          <p:nvPr/>
        </p:nvSpPr>
        <p:spPr>
          <a:xfrm>
            <a:off x="2728" y="100850"/>
            <a:ext cx="3417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Last Week’s Unanswered Question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F94700-9537-0144-8874-529CDF5C245D}"/>
              </a:ext>
            </a:extLst>
          </p:cNvPr>
          <p:cNvSpPr txBox="1"/>
          <p:nvPr/>
        </p:nvSpPr>
        <p:spPr>
          <a:xfrm>
            <a:off x="783231" y="805900"/>
            <a:ext cx="5799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/>
              <a:t>BPTT (Backpropagation through time)</a:t>
            </a:r>
            <a:endParaRPr kumimoji="1" lang="ko-Kore-KR" altLang="en-US" sz="2800" b="1" dirty="0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124A2552-CECD-CD43-AEF0-21667FDF2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31" y="1619278"/>
            <a:ext cx="75819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>
            <a:extLst>
              <a:ext uri="{FF2B5EF4-FFF2-40B4-BE49-F238E27FC236}">
                <a16:creationId xmlns:a16="http://schemas.microsoft.com/office/drawing/2014/main" id="{083263A4-95EF-6B4D-B818-5BD290DB0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31" y="4954710"/>
            <a:ext cx="4089400" cy="69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454F0E2-EB29-A046-8A17-6F3EFAA2F128}"/>
              </a:ext>
            </a:extLst>
          </p:cNvPr>
          <p:cNvSpPr txBox="1"/>
          <p:nvPr/>
        </p:nvSpPr>
        <p:spPr>
          <a:xfrm>
            <a:off x="2313847" y="6449373"/>
            <a:ext cx="98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Reference: https://</a:t>
            </a:r>
            <a:r>
              <a:rPr lang="en-US" altLang="ko-Kore-KR" sz="1400" dirty="0" err="1"/>
              <a:t>medium.datadriveninvestor.com</a:t>
            </a:r>
            <a:r>
              <a:rPr lang="en-US" altLang="ko-Kore-KR" sz="1400" dirty="0"/>
              <a:t>/how-do-lstm-networks-solve-the-problem-of-vanishing-gradients-a6784971a577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0669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A1027AE-9B1B-9F42-80D6-800E266DC2BA}"/>
              </a:ext>
            </a:extLst>
          </p:cNvPr>
          <p:cNvSpPr/>
          <p:nvPr/>
        </p:nvSpPr>
        <p:spPr>
          <a:xfrm>
            <a:off x="0" y="0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0CAA10-600B-E04D-9454-48F102E55057}"/>
              </a:ext>
            </a:extLst>
          </p:cNvPr>
          <p:cNvSpPr/>
          <p:nvPr/>
        </p:nvSpPr>
        <p:spPr>
          <a:xfrm>
            <a:off x="0" y="6342258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6FC0E4-0281-C540-AEC0-CC7CB6B46842}"/>
              </a:ext>
            </a:extLst>
          </p:cNvPr>
          <p:cNvSpPr txBox="1"/>
          <p:nvPr/>
        </p:nvSpPr>
        <p:spPr>
          <a:xfrm>
            <a:off x="10258457" y="73205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NLP Study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ore-KR" altLang="en-US" dirty="0"/>
              <a:t>주차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D1443-8460-6A4C-9BC9-46608B01302C}"/>
              </a:ext>
            </a:extLst>
          </p:cNvPr>
          <p:cNvSpPr txBox="1"/>
          <p:nvPr/>
        </p:nvSpPr>
        <p:spPr>
          <a:xfrm>
            <a:off x="0" y="641546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발표자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최희정</a:t>
            </a:r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63DEF1-BE7E-3544-95A4-1BE3910950B8}"/>
              </a:ext>
            </a:extLst>
          </p:cNvPr>
          <p:cNvSpPr txBox="1"/>
          <p:nvPr/>
        </p:nvSpPr>
        <p:spPr>
          <a:xfrm>
            <a:off x="2728" y="100850"/>
            <a:ext cx="3417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Last Week’s Unanswered Question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F94700-9537-0144-8874-529CDF5C245D}"/>
              </a:ext>
            </a:extLst>
          </p:cNvPr>
          <p:cNvSpPr txBox="1"/>
          <p:nvPr/>
        </p:nvSpPr>
        <p:spPr>
          <a:xfrm>
            <a:off x="783231" y="805900"/>
            <a:ext cx="5799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/>
              <a:t>BPTT (Backpropagation through time)</a:t>
            </a:r>
            <a:endParaRPr kumimoji="1" lang="ko-Kore-KR" altLang="en-US" sz="2800" b="1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C34D158-FDB4-EA4F-893B-01C4B4A89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31" y="2400300"/>
            <a:ext cx="5740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D376BE39-FD17-0247-8D6D-B149BCAC2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580" y="1498600"/>
            <a:ext cx="182880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8BEE32E4-BB0C-AB48-9518-4F2BFF96E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580" y="2527300"/>
            <a:ext cx="23114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1" name="Picture 9">
            <a:extLst>
              <a:ext uri="{FF2B5EF4-FFF2-40B4-BE49-F238E27FC236}">
                <a16:creationId xmlns:a16="http://schemas.microsoft.com/office/drawing/2014/main" id="{983FF5C8-0EFF-C348-907E-7A2F76FAB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580" y="3728852"/>
            <a:ext cx="21463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0">
            <a:extLst>
              <a:ext uri="{FF2B5EF4-FFF2-40B4-BE49-F238E27FC236}">
                <a16:creationId xmlns:a16="http://schemas.microsoft.com/office/drawing/2014/main" id="{B14963AE-B818-024F-AD66-713895F84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ore-KR" altLang="ko-Kore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ore-KR" altLang="ko-Kore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9CF99C-2DC7-DF47-B5C1-E27570EB09AF}"/>
              </a:ext>
            </a:extLst>
          </p:cNvPr>
          <p:cNvSpPr txBox="1"/>
          <p:nvPr/>
        </p:nvSpPr>
        <p:spPr>
          <a:xfrm>
            <a:off x="2313847" y="6449373"/>
            <a:ext cx="98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Reference: https://</a:t>
            </a:r>
            <a:r>
              <a:rPr lang="en-US" altLang="ko-Kore-KR" sz="1400" dirty="0" err="1"/>
              <a:t>medium.datadriveninvestor.com</a:t>
            </a:r>
            <a:r>
              <a:rPr lang="en-US" altLang="ko-Kore-KR" sz="1400" dirty="0"/>
              <a:t>/how-do-lstm-networks-solve-the-problem-of-vanishing-gradients-a6784971a577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2702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A1027AE-9B1B-9F42-80D6-800E266DC2BA}"/>
              </a:ext>
            </a:extLst>
          </p:cNvPr>
          <p:cNvSpPr/>
          <p:nvPr/>
        </p:nvSpPr>
        <p:spPr>
          <a:xfrm>
            <a:off x="0" y="0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0CAA10-600B-E04D-9454-48F102E55057}"/>
              </a:ext>
            </a:extLst>
          </p:cNvPr>
          <p:cNvSpPr/>
          <p:nvPr/>
        </p:nvSpPr>
        <p:spPr>
          <a:xfrm>
            <a:off x="0" y="6342258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6FC0E4-0281-C540-AEC0-CC7CB6B46842}"/>
              </a:ext>
            </a:extLst>
          </p:cNvPr>
          <p:cNvSpPr txBox="1"/>
          <p:nvPr/>
        </p:nvSpPr>
        <p:spPr>
          <a:xfrm>
            <a:off x="10258457" y="73205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NLP Study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ore-KR" altLang="en-US" dirty="0"/>
              <a:t>주차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D1443-8460-6A4C-9BC9-46608B01302C}"/>
              </a:ext>
            </a:extLst>
          </p:cNvPr>
          <p:cNvSpPr txBox="1"/>
          <p:nvPr/>
        </p:nvSpPr>
        <p:spPr>
          <a:xfrm>
            <a:off x="0" y="641546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발표자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최희정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3F86F4-2658-B540-948A-44E4E2E7BC26}"/>
              </a:ext>
            </a:extLst>
          </p:cNvPr>
          <p:cNvSpPr txBox="1"/>
          <p:nvPr/>
        </p:nvSpPr>
        <p:spPr>
          <a:xfrm>
            <a:off x="1245031" y="2184044"/>
            <a:ext cx="9701950" cy="2489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ore-KR" sz="2800" dirty="0"/>
              <a:t>&lt;Paper Review&gt;</a:t>
            </a:r>
          </a:p>
          <a:p>
            <a:pPr algn="ctr">
              <a:lnSpc>
                <a:spcPct val="150000"/>
              </a:lnSpc>
            </a:pPr>
            <a:r>
              <a:rPr kumimoji="1" lang="en-US" altLang="ko-Kore-KR" sz="4000" b="1" i="1" dirty="0"/>
              <a:t>Efficient Estimation of Word Representations</a:t>
            </a:r>
          </a:p>
          <a:p>
            <a:pPr algn="ctr">
              <a:lnSpc>
                <a:spcPct val="150000"/>
              </a:lnSpc>
            </a:pPr>
            <a:r>
              <a:rPr kumimoji="1" lang="en-US" altLang="ko-Kore-KR" sz="4000" b="1" i="1" dirty="0"/>
              <a:t>in Vector Space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0D7CF-7B84-824F-A367-6E4E8323B526}"/>
              </a:ext>
            </a:extLst>
          </p:cNvPr>
          <p:cNvSpPr txBox="1"/>
          <p:nvPr/>
        </p:nvSpPr>
        <p:spPr>
          <a:xfrm>
            <a:off x="5679512" y="6415463"/>
            <a:ext cx="6512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dirty="0"/>
              <a:t>Efficient Estimation of Word Representations in Vector Space</a:t>
            </a:r>
            <a:r>
              <a:rPr kumimoji="1" lang="en-US" altLang="ko-Kore-KR" dirty="0"/>
              <a:t>, 2013.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66698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930</Words>
  <Application>Microsoft Macintosh PowerPoint</Application>
  <PresentationFormat>와이드스크린</PresentationFormat>
  <Paragraphs>134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최희정</dc:creator>
  <cp:lastModifiedBy>최희정</cp:lastModifiedBy>
  <cp:revision>10</cp:revision>
  <dcterms:created xsi:type="dcterms:W3CDTF">2021-08-24T09:35:31Z</dcterms:created>
  <dcterms:modified xsi:type="dcterms:W3CDTF">2021-08-24T13:17:52Z</dcterms:modified>
</cp:coreProperties>
</file>