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AF"/>
    <a:srgbClr val="FF9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14"/>
    <p:restoredTop sz="94694"/>
  </p:normalViewPr>
  <p:slideViewPr>
    <p:cSldViewPr snapToGrid="0" snapToObjects="1">
      <p:cViewPr>
        <p:scale>
          <a:sx n="111" d="100"/>
          <a:sy n="111" d="100"/>
        </p:scale>
        <p:origin x="4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290C-96D3-184F-A32C-6A2B73F6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16D4A-33AF-C841-9E8E-045F82B77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18AD4-1E4B-F646-866D-49442638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985A9-570C-5A4C-B5AA-F2426A5F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A0E9A-32AC-EE45-A889-501361DB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787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7E73-F157-A141-B244-91524F3B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3CD29-2F60-7F4A-A15C-BC6DF293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580E2-F11B-C34B-ABFE-F018C42F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239DF-F70D-9245-953D-171D319E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9F985-7588-E346-A920-A01ACC14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66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718DED-7C2C-A243-B6D5-7CEB595B8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3E0DE-B843-8B40-A822-226A2D7D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9F1FD-94B4-5343-BF6E-570EE0A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AF0C8-18F3-204B-B61E-4A1A837C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88F82-7304-7C40-9943-DAF3B2C2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538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29D2D-A34E-364F-827B-FA096A49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6E35-49FD-C444-B76F-1D1FC474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BF178-5AD2-4242-81B8-CE9E87F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DA4C7-43BE-DD48-868D-FE946900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FC8C3-5892-D94D-853D-B0EDD3EA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52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B1D0-E89D-C847-914E-E9AB9E87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EC32B-B69A-D74C-A6E3-B2DAEA9A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0FEC-7E51-DC47-8E06-8AFB85A9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0AFA6-FD74-D048-A70F-E9947777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ECD40-F783-D54C-8BF5-0054D65A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0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4A9AD-AD0B-8844-8D64-19B7A810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2E17C-E19C-004F-B783-46102F0EB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1693-BB86-9C4D-8822-9E1D4D46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7414E-262D-A646-92C1-7EF493B5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56E0A-C710-F442-95E5-2E0FE31B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C95EA-65B3-894A-98DB-417B72C3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4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9D40-2DAF-DF45-9EC6-E14EB363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657FB-2294-CE4E-9863-F3B1962E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B13DD-68AE-624D-8C8E-A384BB26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55ABC-DD94-0442-B024-BAB68145A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AF1FDE-1BB5-3A41-A836-B1CA7D0A7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D1FF5-0492-554A-8A36-725F26AB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CADF07-7B1B-4A46-8677-96A2125D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2A7432-58E6-EA42-86E4-E2E6B8E2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02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D2C76-5129-4E43-A7B8-4BD9EB34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3630C-9663-EF4B-854F-43AF39B3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7273-B6CB-954A-BEEF-BD0A358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FDA26-673E-4146-8300-38BA4966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91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8031D-E80F-004B-A20C-1B896502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E83FD-5C98-4542-A73D-21416AF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0F587-EA9C-454A-853E-B5501E03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37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AE6F-CD13-1347-AA09-21525132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5AC7C-48BC-1A4F-A66B-A605A529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5ADBC-37CC-9948-8225-85F02A05C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C2F4D-CFFD-5046-9241-F2DD438D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11256-270C-CF4E-BF1E-C7D72002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E883-EE0B-2B4C-B6C0-1A9067F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7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D6BD6-97DC-664B-A22C-96CBAC10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668B0-24E1-9B47-B4C2-55FA41373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1F305-C2DF-E94D-BFB6-D8A19EBE6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6093A-DB29-3942-893A-FD1912CE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22AFD-8B4C-A64A-AC5D-046F9C2A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AF1E6-A5AF-3941-9DF7-A2EF9D4A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33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19CA09-F3B0-F14F-8F4A-B3AB1190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4A03-4701-564D-9768-965A7CA1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6223F-5E77-4543-9C43-44F012C66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FCFC-D306-1B42-ACD8-A017877FF015}" type="datetimeFigureOut">
              <a:rPr kumimoji="1" lang="ko-Kore-KR" altLang="en-US" smtClean="0"/>
              <a:t>2021. 8. 15.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5751-745A-5F47-B99B-00B7D91E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A1CE-1D7F-9445-B4B4-3A48011E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7BCE-096D-A94B-A466-B0848EE44F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8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1027AE-9B1B-9F42-80D6-800E266DC2BA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CAA10-600B-E04D-9454-48F102E55057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FC0E4-0281-C540-AEC0-CC7CB6B46842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443-8460-6A4C-9BC9-46608B01302C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F86F4-2658-B540-948A-44E4E2E7BC26}"/>
              </a:ext>
            </a:extLst>
          </p:cNvPr>
          <p:cNvSpPr txBox="1"/>
          <p:nvPr/>
        </p:nvSpPr>
        <p:spPr>
          <a:xfrm>
            <a:off x="2664740" y="2184044"/>
            <a:ext cx="6862520" cy="2489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800" dirty="0"/>
              <a:t>&lt;Paper Review&gt;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4000" b="1" i="1" dirty="0"/>
              <a:t>Sequence to Sequence Learning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4000" b="1" i="1" dirty="0"/>
              <a:t>with Neural Networks</a:t>
            </a:r>
            <a:endParaRPr kumimoji="1" lang="ko-Kore-KR" altLang="en-US" sz="40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7CF-7B84-824F-A367-6E4E8323B526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669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i="1" dirty="0"/>
              <a:t>Proposed Model</a:t>
            </a:r>
            <a:endParaRPr kumimoji="1" lang="ko-Kore-KR" altLang="en-US" b="1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6F859-EBDD-E346-9D30-2FA48D196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0"/>
          <a:stretch/>
        </p:blipFill>
        <p:spPr bwMode="auto">
          <a:xfrm>
            <a:off x="1685077" y="1100275"/>
            <a:ext cx="8818179" cy="27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BE6A00-00A3-A347-B9CE-D7A97A3472EB}"/>
              </a:ext>
            </a:extLst>
          </p:cNvPr>
          <p:cNvSpPr txBox="1"/>
          <p:nvPr/>
        </p:nvSpPr>
        <p:spPr>
          <a:xfrm>
            <a:off x="6702997" y="6007443"/>
            <a:ext cx="5489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/>
              <a:t>https://</a:t>
            </a:r>
            <a:r>
              <a:rPr kumimoji="1" lang="en" altLang="ko-Kore-KR" sz="1100" dirty="0" err="1"/>
              <a:t>stanford.edu</a:t>
            </a:r>
            <a:r>
              <a:rPr kumimoji="1" lang="en" altLang="ko-Kore-KR" sz="1100" dirty="0"/>
              <a:t>/~</a:t>
            </a:r>
            <a:r>
              <a:rPr kumimoji="1" lang="en" altLang="ko-Kore-KR" sz="1100" dirty="0" err="1"/>
              <a:t>shervine</a:t>
            </a:r>
            <a:r>
              <a:rPr kumimoji="1" lang="en" altLang="ko-Kore-KR" sz="1100" dirty="0"/>
              <a:t>/l/ko/teaching/cs-230/</a:t>
            </a:r>
            <a:r>
              <a:rPr kumimoji="1" lang="en" altLang="ko-Kore-KR" sz="1100" dirty="0" err="1"/>
              <a:t>cheatsheet</a:t>
            </a:r>
            <a:r>
              <a:rPr kumimoji="1" lang="en" altLang="ko-Kore-KR" sz="1100" dirty="0"/>
              <a:t>-recurrent-neural-networks</a:t>
            </a:r>
            <a:endParaRPr kumimoji="1" lang="ko-Kore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7C6AA8-D577-1C4A-8ADC-BDC4002CBD0E}"/>
                  </a:ext>
                </a:extLst>
              </p:cNvPr>
              <p:cNvSpPr txBox="1"/>
              <p:nvPr/>
            </p:nvSpPr>
            <p:spPr>
              <a:xfrm>
                <a:off x="1239520" y="4266630"/>
                <a:ext cx="3310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의 영향을 받는 데이터들</a:t>
                </a:r>
                <a:r>
                  <a:rPr kumimoji="1" lang="en-US" altLang="ko-KR" dirty="0"/>
                  <a:t>: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7C6AA8-D577-1C4A-8ADC-BDC4002C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266630"/>
                <a:ext cx="3310265" cy="369332"/>
              </a:xfrm>
              <a:prstGeom prst="rect">
                <a:avLst/>
              </a:prstGeom>
              <a:blipFill>
                <a:blip r:embed="rId3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FF15B-A64F-5645-BBC7-397E0BFFE775}"/>
                  </a:ext>
                </a:extLst>
              </p:cNvPr>
              <p:cNvSpPr txBox="1"/>
              <p:nvPr/>
            </p:nvSpPr>
            <p:spPr>
              <a:xfrm>
                <a:off x="4759740" y="4266630"/>
                <a:ext cx="446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 …,  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FF15B-A64F-5645-BBC7-397E0BFF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40" y="4266630"/>
                <a:ext cx="4468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C5557-C6CA-AC47-B6D8-66C5491AA538}"/>
                  </a:ext>
                </a:extLst>
              </p:cNvPr>
              <p:cNvSpPr txBox="1"/>
              <p:nvPr/>
            </p:nvSpPr>
            <p:spPr>
              <a:xfrm>
                <a:off x="1239520" y="4919844"/>
                <a:ext cx="349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−2&gt;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의 영향을 받는 데이터들</a:t>
                </a:r>
                <a:r>
                  <a:rPr kumimoji="1" lang="en-US" altLang="ko-KR" dirty="0"/>
                  <a:t>: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C5557-C6CA-AC47-B6D8-66C5491A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19844"/>
                <a:ext cx="3491084" cy="369332"/>
              </a:xfrm>
              <a:prstGeom prst="rect">
                <a:avLst/>
              </a:prstGeom>
              <a:blipFill>
                <a:blip r:embed="rId5"/>
                <a:stretch>
                  <a:fillRect t="-10000" r="-362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8A2BB-8D0B-B04C-B35D-9ECBC852F35F}"/>
                  </a:ext>
                </a:extLst>
              </p:cNvPr>
              <p:cNvSpPr txBox="1"/>
              <p:nvPr/>
            </p:nvSpPr>
            <p:spPr>
              <a:xfrm>
                <a:off x="4730604" y="4916386"/>
                <a:ext cx="1975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E8A2BB-8D0B-B04C-B35D-9ECBC852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04" y="4916386"/>
                <a:ext cx="1975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1E380D8-0735-004B-8BE6-CF85FC6A01A5}"/>
              </a:ext>
            </a:extLst>
          </p:cNvPr>
          <p:cNvSpPr/>
          <p:nvPr/>
        </p:nvSpPr>
        <p:spPr>
          <a:xfrm>
            <a:off x="1229360" y="4123906"/>
            <a:ext cx="9723120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앞에</a:t>
            </a:r>
            <a:r>
              <a:rPr kumimoji="1" lang="ko-KR" altLang="en-US" b="1" dirty="0">
                <a:solidFill>
                  <a:srgbClr val="FF0000"/>
                </a:solidFill>
              </a:rPr>
              <a:t> 나온 데이터가 더 중요하다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en-US" altLang="ko-KR" dirty="0">
                <a:solidFill>
                  <a:sysClr val="windowText" lastClr="000000"/>
                </a:solidFill>
                <a:sym typeface="Wingdings" pitchFamily="2" charset="2"/>
              </a:rPr>
              <a:t>Source sentence</a:t>
            </a:r>
            <a:r>
              <a:rPr kumimoji="1" lang="ko-KR" altLang="en-US" dirty="0">
                <a:solidFill>
                  <a:sysClr val="windowText" lastClr="000000"/>
                </a:solidFill>
                <a:sym typeface="Wingdings" pitchFamily="2" charset="2"/>
              </a:rPr>
              <a:t>의 앞쪽 데이터를 뒤쪽으로 옮겨주면 </a:t>
            </a:r>
            <a:r>
              <a:rPr kumimoji="1" lang="en-US" altLang="ko-KR" dirty="0">
                <a:solidFill>
                  <a:sysClr val="windowText" lastClr="000000"/>
                </a:solidFill>
                <a:sym typeface="Wingdings" pitchFamily="2" charset="2"/>
              </a:rPr>
              <a:t>(reverse)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en-US" altLang="ko-KR" dirty="0">
                <a:solidFill>
                  <a:sysClr val="windowText" lastClr="000000"/>
                </a:solidFill>
                <a:sym typeface="Wingdings" pitchFamily="2" charset="2"/>
              </a:rPr>
              <a:t>Source sentence</a:t>
            </a:r>
            <a:r>
              <a:rPr kumimoji="1" lang="ko-KR" altLang="en-US" dirty="0">
                <a:solidFill>
                  <a:sysClr val="windowText" lastClr="000000"/>
                </a:solidFill>
                <a:sym typeface="Wingdings" pitchFamily="2" charset="2"/>
              </a:rPr>
              <a:t>의 중요한 데이터와 </a:t>
            </a:r>
            <a:r>
              <a:rPr kumimoji="1" lang="en-US" altLang="ko-KR" dirty="0">
                <a:solidFill>
                  <a:sysClr val="windowText" lastClr="000000"/>
                </a:solidFill>
                <a:sym typeface="Wingdings" pitchFamily="2" charset="2"/>
              </a:rPr>
              <a:t>target word </a:t>
            </a:r>
            <a:r>
              <a:rPr kumimoji="1" lang="ko-KR" altLang="en-US" dirty="0">
                <a:solidFill>
                  <a:sysClr val="windowText" lastClr="000000"/>
                </a:solidFill>
                <a:sym typeface="Wingdings" pitchFamily="2" charset="2"/>
              </a:rPr>
              <a:t>사이의 거리가 가까워진다</a:t>
            </a:r>
            <a:r>
              <a:rPr kumimoji="1" lang="en-US" altLang="ko-KR" dirty="0">
                <a:solidFill>
                  <a:sysClr val="windowText" lastClr="000000"/>
                </a:solidFill>
                <a:sym typeface="Wingdings" pitchFamily="2" charset="2"/>
              </a:rPr>
              <a:t>.</a:t>
            </a:r>
            <a:endParaRPr kumimoji="1"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Decoding and Rescoring</a:t>
            </a:r>
            <a:endParaRPr kumimoji="1" lang="ko-Kore-KR" alt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D1E03-93F3-EE4F-9E35-B5A2384D2EA4}"/>
              </a:ext>
            </a:extLst>
          </p:cNvPr>
          <p:cNvSpPr txBox="1"/>
          <p:nvPr/>
        </p:nvSpPr>
        <p:spPr>
          <a:xfrm>
            <a:off x="2369114" y="2518170"/>
            <a:ext cx="745377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주어진 </a:t>
            </a:r>
            <a:r>
              <a:rPr kumimoji="1" lang="en-US" altLang="ko-Kore-KR" dirty="0"/>
              <a:t>source sentence S</a:t>
            </a:r>
            <a:r>
              <a:rPr kumimoji="1" lang="ko-Kore-KR" altLang="en-US" dirty="0"/>
              <a:t>에 대해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맞는 번역 </a:t>
            </a:r>
            <a:r>
              <a:rPr kumimoji="1" lang="en-US" altLang="ko-Kore-KR" dirty="0"/>
              <a:t>T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og probability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최대화</a:t>
            </a:r>
            <a:endParaRPr kumimoji="1" lang="en-US" altLang="ko-Kore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9EC4D-6031-334F-B345-65DDFF7DE18B}"/>
                  </a:ext>
                </a:extLst>
              </p:cNvPr>
              <p:cNvSpPr txBox="1"/>
              <p:nvPr/>
            </p:nvSpPr>
            <p:spPr>
              <a:xfrm>
                <a:off x="4748580" y="3115425"/>
                <a:ext cx="2694840" cy="632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1/|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9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m:rPr>
                              <m:brk m:alnAt="9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69EC4D-6031-334F-B345-65DDFF7DE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80" y="3115425"/>
                <a:ext cx="2694840" cy="632994"/>
              </a:xfrm>
              <a:prstGeom prst="rect">
                <a:avLst/>
              </a:prstGeom>
              <a:blipFill>
                <a:blip r:embed="rId2"/>
                <a:stretch>
                  <a:fillRect l="-6542" t="-154902" b="-2156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4A5B91A-5AEF-5A45-827D-52C3F4EF4FC0}"/>
              </a:ext>
            </a:extLst>
          </p:cNvPr>
          <p:cNvSpPr txBox="1"/>
          <p:nvPr/>
        </p:nvSpPr>
        <p:spPr>
          <a:xfrm>
            <a:off x="2153478" y="3970498"/>
            <a:ext cx="788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일단 학습이 한 번 끝나면</a:t>
            </a:r>
            <a:r>
              <a:rPr kumimoji="1" lang="en-US" altLang="ko-Kore-KR" dirty="0"/>
              <a:t>, LSTM</a:t>
            </a:r>
            <a:r>
              <a:rPr kumimoji="1" lang="ko-Kore-KR" altLang="en-US" dirty="0"/>
              <a:t>에 따라 가장 확률이 높은 </a:t>
            </a:r>
            <a:r>
              <a:rPr kumimoji="1" lang="en-US" altLang="ko-Kore-KR" dirty="0"/>
              <a:t>translation</a:t>
            </a:r>
            <a:r>
              <a:rPr kumimoji="1" lang="ko-Kore-KR" altLang="en-US" dirty="0"/>
              <a:t>을 찾는다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755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Decoding and Rescoring</a:t>
            </a:r>
            <a:endParaRPr kumimoji="1" lang="ko-Kore-KR" alt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E657-9E23-5B4C-8E3B-BC063289D114}"/>
              </a:ext>
            </a:extLst>
          </p:cNvPr>
          <p:cNvSpPr txBox="1"/>
          <p:nvPr/>
        </p:nvSpPr>
        <p:spPr>
          <a:xfrm>
            <a:off x="8791485" y="6011793"/>
            <a:ext cx="3405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/>
              <a:t>https://</a:t>
            </a:r>
            <a:r>
              <a:rPr kumimoji="1" lang="en" altLang="ko-Kore-KR" sz="1100" dirty="0" err="1"/>
              <a:t>ratsgo.github.io</a:t>
            </a:r>
            <a:r>
              <a:rPr kumimoji="1" lang="en" altLang="ko-Kore-KR" sz="1100" dirty="0"/>
              <a:t>/</a:t>
            </a:r>
            <a:r>
              <a:rPr kumimoji="1" lang="en" altLang="ko-Kore-KR" sz="1100" dirty="0" err="1"/>
              <a:t>speechbook</a:t>
            </a:r>
            <a:r>
              <a:rPr kumimoji="1" lang="en" altLang="ko-Kore-KR" sz="1100" dirty="0"/>
              <a:t>/docs/</a:t>
            </a:r>
            <a:r>
              <a:rPr kumimoji="1" lang="en" altLang="ko-Kore-KR" sz="1100" dirty="0" err="1"/>
              <a:t>neuralam</a:t>
            </a:r>
            <a:r>
              <a:rPr kumimoji="1" lang="en" altLang="ko-Kore-KR" sz="1100" dirty="0"/>
              <a:t>/</a:t>
            </a:r>
            <a:r>
              <a:rPr kumimoji="1" lang="en" altLang="ko-Kore-KR" sz="1100" dirty="0" err="1"/>
              <a:t>ctc</a:t>
            </a:r>
            <a:endParaRPr kumimoji="1" lang="ko-Kore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D1E03-93F3-EE4F-9E35-B5A2384D2EA4}"/>
              </a:ext>
            </a:extLst>
          </p:cNvPr>
          <p:cNvSpPr txBox="1"/>
          <p:nvPr/>
        </p:nvSpPr>
        <p:spPr>
          <a:xfrm>
            <a:off x="1111170" y="800726"/>
            <a:ext cx="4648388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/>
              <a:t>Left-to-Right Beam Search Decoder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5B91A-5AEF-5A45-827D-52C3F4EF4FC0}"/>
              </a:ext>
            </a:extLst>
          </p:cNvPr>
          <p:cNvSpPr txBox="1"/>
          <p:nvPr/>
        </p:nvSpPr>
        <p:spPr>
          <a:xfrm>
            <a:off x="5899852" y="1020466"/>
            <a:ext cx="545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Beam size</a:t>
            </a:r>
            <a:r>
              <a:rPr kumimoji="1" lang="ko-Kore-KR" altLang="en-US" dirty="0"/>
              <a:t>에서 가장 큰 확률을 계속해서 찾아나간다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DBAF8A00-B4BE-4D41-894D-B86F15E26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9"/>
          <a:stretch/>
        </p:blipFill>
        <p:spPr bwMode="auto">
          <a:xfrm>
            <a:off x="2324194" y="1463003"/>
            <a:ext cx="7151317" cy="44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Experimental Results</a:t>
            </a:r>
            <a:endParaRPr kumimoji="1" lang="ko-Kore-KR" alt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E657-9E23-5B4C-8E3B-BC063289D114}"/>
              </a:ext>
            </a:extLst>
          </p:cNvPr>
          <p:cNvSpPr txBox="1"/>
          <p:nvPr/>
        </p:nvSpPr>
        <p:spPr>
          <a:xfrm>
            <a:off x="9593212" y="6007443"/>
            <a:ext cx="2598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/>
              <a:t>https://</a:t>
            </a:r>
            <a:r>
              <a:rPr kumimoji="1" lang="en" altLang="ko-Kore-KR" sz="1100" dirty="0" err="1"/>
              <a:t>donghwa-kim.github.io</a:t>
            </a:r>
            <a:r>
              <a:rPr kumimoji="1" lang="en" altLang="ko-Kore-KR" sz="1100" dirty="0"/>
              <a:t>/</a:t>
            </a:r>
            <a:r>
              <a:rPr kumimoji="1" lang="en" altLang="ko-Kore-KR" sz="1100" dirty="0" err="1"/>
              <a:t>BLEU.html</a:t>
            </a:r>
            <a:endParaRPr kumimoji="1" lang="ko-Kore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B48D3-6126-C24B-9E45-F14E0F62A1B0}"/>
              </a:ext>
            </a:extLst>
          </p:cNvPr>
          <p:cNvSpPr txBox="1"/>
          <p:nvPr/>
        </p:nvSpPr>
        <p:spPr>
          <a:xfrm>
            <a:off x="468470" y="949801"/>
            <a:ext cx="6611233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ym typeface="Wingdings" pitchFamily="2" charset="2"/>
              </a:rPr>
              <a:t>BLUE score(Bilingual Evaluation Understudy Score)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F1D61A-66C3-1A42-882B-91ABC5F56A05}"/>
                  </a:ext>
                </a:extLst>
              </p:cNvPr>
              <p:cNvSpPr txBox="1"/>
              <p:nvPr/>
            </p:nvSpPr>
            <p:spPr>
              <a:xfrm>
                <a:off x="2834112" y="1506651"/>
                <a:ext cx="6523773" cy="1022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⁡(1, </m:t>
                      </m:r>
                      <m:f>
                        <m:f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kumimoji="1" lang="ko-Kore-KR" altLang="en-US" i="1" smtClean="0">
                                  <a:latin typeface="Cambria Math" panose="02040503050406030204" pitchFamily="18" charset="0"/>
                                </a:rPr>
                                <m:t>측</m:t>
                              </m:r>
                              <m:r>
                                <a:rPr kumimoji="1" lang="ko-Kore-KR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문</m:t>
                              </m:r>
                              <m:r>
                                <a:rPr kumimoji="1" lang="ko-Kore-KR" altLang="en-US" i="1" smtClean="0">
                                  <a:latin typeface="Cambria Math" panose="02040503050406030204" pitchFamily="18" charset="0"/>
                                </a:rPr>
                                <m:t>장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𝑟𝑒𝑓𝑒𝑟𝑒𝑛𝑐𝑒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kumimoji="1" lang="ko-Kore-KR" altLang="en-US" i="1" smtClean="0"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kumimoji="1" lang="ko-Kore-KR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문</m:t>
                              </m:r>
                              <m:r>
                                <a:rPr kumimoji="1" lang="ko-Kore-KR" altLang="en-US" i="1" smtClean="0">
                                  <a:latin typeface="Cambria Math" panose="02040503050406030204" pitchFamily="18" charset="0"/>
                                </a:rPr>
                                <m:t>장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f>
                            <m:f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F1D61A-66C3-1A42-882B-91ABC5F56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12" y="1506651"/>
                <a:ext cx="6523773" cy="1022524"/>
              </a:xfrm>
              <a:prstGeom prst="rect">
                <a:avLst/>
              </a:prstGeom>
              <a:blipFill>
                <a:blip r:embed="rId2"/>
                <a:stretch>
                  <a:fillRect t="-67073" b="-1256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26CEE6A6-081A-0B4E-B34C-10DBC673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47" y="2602380"/>
            <a:ext cx="6786704" cy="33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Experimental Results</a:t>
            </a:r>
            <a:endParaRPr kumimoji="1" lang="ko-Kore-KR" altLang="en-US" b="1" i="1" dirty="0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35E09ACC-4A76-FC41-A1CB-6D113B17F4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4378" y="1486978"/>
            <a:ext cx="8563243" cy="302265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EF7FBC81-6C81-EF44-8E93-75224B6B0FA8}"/>
              </a:ext>
            </a:extLst>
          </p:cNvPr>
          <p:cNvSpPr/>
          <p:nvPr/>
        </p:nvSpPr>
        <p:spPr>
          <a:xfrm>
            <a:off x="1814378" y="2501048"/>
            <a:ext cx="8563243" cy="7523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092DC0A6-887C-ED4E-87C5-12F85A66A16F}"/>
              </a:ext>
            </a:extLst>
          </p:cNvPr>
          <p:cNvSpPr/>
          <p:nvPr/>
        </p:nvSpPr>
        <p:spPr>
          <a:xfrm>
            <a:off x="1814377" y="3071101"/>
            <a:ext cx="8563243" cy="1406703"/>
          </a:xfrm>
          <a:prstGeom prst="frame">
            <a:avLst>
              <a:gd name="adj1" fmla="val 69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6560C-5C05-C44E-9350-2B2778B359E4}"/>
              </a:ext>
            </a:extLst>
          </p:cNvPr>
          <p:cNvSpPr txBox="1"/>
          <p:nvPr/>
        </p:nvSpPr>
        <p:spPr>
          <a:xfrm>
            <a:off x="706125" y="4724691"/>
            <a:ext cx="10779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" altLang="ko-Kore-KR" dirty="0"/>
              <a:t>WMT’14 English to French test set (ntst14) </a:t>
            </a:r>
          </a:p>
          <a:p>
            <a:pPr marL="285750" indent="-285750">
              <a:buFontTx/>
              <a:buChar char="-"/>
            </a:pPr>
            <a:r>
              <a:rPr kumimoji="1" lang="en" altLang="ko-Kore-KR" dirty="0"/>
              <a:t>Beam size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</a:t>
            </a:r>
            <a:r>
              <a:rPr kumimoji="1" lang="en" altLang="ko-Kore-KR" dirty="0"/>
              <a:t>LSTM</a:t>
            </a:r>
            <a:r>
              <a:rPr kumimoji="1" lang="ko-KR" altLang="en-US" dirty="0"/>
              <a:t>의 앙상블이 </a:t>
            </a:r>
            <a:r>
              <a:rPr kumimoji="1" lang="en" altLang="ko-Kore-KR" dirty="0"/>
              <a:t>beam size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" altLang="ko-Kore-KR" dirty="0"/>
              <a:t>LSTM</a:t>
            </a:r>
            <a:r>
              <a:rPr kumimoji="1" lang="ko-KR" altLang="en-US" dirty="0"/>
              <a:t>보다 성능이 더 좋음에 주목하라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977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Experimental Results</a:t>
            </a:r>
            <a:endParaRPr kumimoji="1" lang="ko-Kore-KR" alt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6560C-5C05-C44E-9350-2B2778B359E4}"/>
              </a:ext>
            </a:extLst>
          </p:cNvPr>
          <p:cNvSpPr txBox="1"/>
          <p:nvPr/>
        </p:nvSpPr>
        <p:spPr>
          <a:xfrm>
            <a:off x="1229249" y="4601200"/>
            <a:ext cx="973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" altLang="ko-Kore-KR" dirty="0"/>
              <a:t>WMT’14 English to French test set (ntst14) 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Statistical Machine Learning(SMT) system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함께 쓴 방법으로 </a:t>
            </a:r>
            <a:r>
              <a:rPr kumimoji="1" lang="en-US" altLang="ko-KR" dirty="0"/>
              <a:t>BLUE score </a:t>
            </a:r>
            <a:r>
              <a:rPr kumimoji="1" lang="ko-KR" altLang="en-US" dirty="0"/>
              <a:t>측정</a:t>
            </a:r>
            <a:endParaRPr kumimoji="1" lang="en-US" altLang="ko-KR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9E427A4-91A8-A044-82AB-333F32AC71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3038" y="1698621"/>
            <a:ext cx="9845920" cy="2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Experimental Results</a:t>
            </a:r>
            <a:endParaRPr kumimoji="1" lang="ko-Kore-KR" altLang="en-US" b="1" i="1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DFE2C09E-58C0-D94B-9814-80831725C3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5122" y="730842"/>
            <a:ext cx="8961755" cy="53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pic>
        <p:nvPicPr>
          <p:cNvPr id="1026" name="Picture 2" descr="7가지 신경망 : 네이버 블로그">
            <a:extLst>
              <a:ext uri="{FF2B5EF4-FFF2-40B4-BE49-F238E27FC236}">
                <a16:creationId xmlns:a16="http://schemas.microsoft.com/office/drawing/2014/main" id="{CB63B7C8-2635-BB4C-96C2-B8EBDA72E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25162" r="13339" b="8149"/>
          <a:stretch/>
        </p:blipFill>
        <p:spPr bwMode="auto">
          <a:xfrm>
            <a:off x="3741682" y="2125902"/>
            <a:ext cx="4708635" cy="32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B145F-185F-0D44-A280-84B57ADE5D78}"/>
              </a:ext>
            </a:extLst>
          </p:cNvPr>
          <p:cNvSpPr txBox="1"/>
          <p:nvPr/>
        </p:nvSpPr>
        <p:spPr>
          <a:xfrm>
            <a:off x="842538" y="1056293"/>
            <a:ext cx="5127558" cy="78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ore-KR" dirty="0"/>
              <a:t>DNN(Deep Neural Network)</a:t>
            </a:r>
          </a:p>
          <a:p>
            <a:pPr>
              <a:lnSpc>
                <a:spcPct val="130000"/>
              </a:lnSpc>
            </a:pP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Hidden Layer</a:t>
            </a:r>
            <a:r>
              <a:rPr kumimoji="1" lang="ko-KR" altLang="en-US" dirty="0">
                <a:sym typeface="Wingdings" pitchFamily="2" charset="2"/>
              </a:rPr>
              <a:t>가 </a:t>
            </a:r>
            <a:r>
              <a:rPr kumimoji="1" lang="en-US" altLang="ko-KR" dirty="0">
                <a:sym typeface="Wingdings" pitchFamily="2" charset="2"/>
              </a:rPr>
              <a:t>2</a:t>
            </a:r>
            <a:r>
              <a:rPr kumimoji="1" lang="ko-KR" altLang="en-US" dirty="0">
                <a:sym typeface="Wingdings" pitchFamily="2" charset="2"/>
              </a:rPr>
              <a:t>개 이상 포함된 </a:t>
            </a:r>
            <a:r>
              <a:rPr kumimoji="1" lang="en-US" altLang="ko-KR" dirty="0">
                <a:sym typeface="Wingdings" pitchFamily="2" charset="2"/>
              </a:rPr>
              <a:t>Neural Network</a:t>
            </a:r>
            <a:endParaRPr kumimoji="1" lang="en-US" altLang="ko-Kore-KR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92F1818-45C0-9841-B36C-520925A7B535}"/>
              </a:ext>
            </a:extLst>
          </p:cNvPr>
          <p:cNvSpPr/>
          <p:nvPr/>
        </p:nvSpPr>
        <p:spPr>
          <a:xfrm>
            <a:off x="3605047" y="1956763"/>
            <a:ext cx="1397877" cy="33811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270F1-0FAB-654D-8E1B-027AA6BE039C}"/>
              </a:ext>
            </a:extLst>
          </p:cNvPr>
          <p:cNvSpPr txBox="1"/>
          <p:nvPr/>
        </p:nvSpPr>
        <p:spPr>
          <a:xfrm>
            <a:off x="3101444" y="5426292"/>
            <a:ext cx="240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Fixed Dimensionality</a:t>
            </a:r>
            <a:endParaRPr kumimoji="1" lang="ko-Kore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321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Why doesn’t DNN fit Sequence?</a:t>
            </a:r>
            <a:endParaRPr kumimoji="1" lang="ko-Kore-KR" alt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4A24F-4CD9-8141-8EF7-AA1A7A651162}"/>
              </a:ext>
            </a:extLst>
          </p:cNvPr>
          <p:cNvSpPr txBox="1"/>
          <p:nvPr/>
        </p:nvSpPr>
        <p:spPr>
          <a:xfrm>
            <a:off x="7732125" y="6001626"/>
            <a:ext cx="4459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DNN Structure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–</a:t>
            </a:r>
            <a:r>
              <a:rPr kumimoji="1" lang="ko-KR" altLang="en-US" sz="1100" dirty="0"/>
              <a:t> 김성진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코딩셰프의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</a:t>
            </a:r>
            <a:r>
              <a:rPr kumimoji="1" lang="ko-KR" altLang="en-US" sz="1100" dirty="0"/>
              <a:t>분 </a:t>
            </a:r>
            <a:r>
              <a:rPr kumimoji="1" lang="ko-KR" altLang="en-US" sz="1100" dirty="0" err="1"/>
              <a:t>딥러닝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케라스맛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한빛미디어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81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6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RNN’s Structure</a:t>
            </a:r>
            <a:endParaRPr kumimoji="1" lang="ko-Kore-KR" altLang="en-US" b="1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6F859-EBDD-E346-9D30-2FA48D196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0"/>
          <a:stretch/>
        </p:blipFill>
        <p:spPr bwMode="auto">
          <a:xfrm>
            <a:off x="1695785" y="1760675"/>
            <a:ext cx="8818179" cy="27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8B3E5-8E80-6C45-8D6C-89843CB6AE8D}"/>
              </a:ext>
            </a:extLst>
          </p:cNvPr>
          <p:cNvSpPr txBox="1"/>
          <p:nvPr/>
        </p:nvSpPr>
        <p:spPr>
          <a:xfrm>
            <a:off x="1261015" y="904310"/>
            <a:ext cx="9666301" cy="78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ore-KR" dirty="0"/>
              <a:t>Feed Forward Neural Network (FFNL): hidden 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통과한 값은 </a:t>
            </a:r>
            <a:r>
              <a:rPr kumimoji="1" lang="en-US" altLang="ko-KR" dirty="0"/>
              <a:t>output layer</a:t>
            </a:r>
            <a:r>
              <a:rPr kumimoji="1" lang="ko-KR" altLang="en-US" dirty="0"/>
              <a:t>로만 들어감</a:t>
            </a:r>
            <a:endParaRPr kumimoji="1" lang="en-US" altLang="ko-KR" dirty="0"/>
          </a:p>
          <a:p>
            <a:pPr>
              <a:lnSpc>
                <a:spcPct val="130000"/>
              </a:lnSpc>
            </a:pPr>
            <a:r>
              <a:rPr kumimoji="1" lang="en-US" altLang="ko-Kore-KR" dirty="0"/>
              <a:t>Recurrent Neural Network (RNN): hidden 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통과한 값은 </a:t>
            </a:r>
            <a:r>
              <a:rPr kumimoji="1" lang="en-US" altLang="ko-KR" dirty="0"/>
              <a:t>hidden layer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output layer</a:t>
            </a:r>
            <a:r>
              <a:rPr kumimoji="1" lang="ko-KR" altLang="en-US" dirty="0"/>
              <a:t>로 들어감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E6A00-00A3-A347-B9CE-D7A97A3472EB}"/>
              </a:ext>
            </a:extLst>
          </p:cNvPr>
          <p:cNvSpPr txBox="1"/>
          <p:nvPr/>
        </p:nvSpPr>
        <p:spPr>
          <a:xfrm>
            <a:off x="6702997" y="6007443"/>
            <a:ext cx="5489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/>
              <a:t>https://</a:t>
            </a:r>
            <a:r>
              <a:rPr kumimoji="1" lang="en" altLang="ko-Kore-KR" sz="1100" dirty="0" err="1"/>
              <a:t>stanford.edu</a:t>
            </a:r>
            <a:r>
              <a:rPr kumimoji="1" lang="en" altLang="ko-Kore-KR" sz="1100" dirty="0"/>
              <a:t>/~</a:t>
            </a:r>
            <a:r>
              <a:rPr kumimoji="1" lang="en" altLang="ko-Kore-KR" sz="1100" dirty="0" err="1"/>
              <a:t>shervine</a:t>
            </a:r>
            <a:r>
              <a:rPr kumimoji="1" lang="en" altLang="ko-Kore-KR" sz="1100" dirty="0"/>
              <a:t>/l/ko/teaching/cs-230/</a:t>
            </a:r>
            <a:r>
              <a:rPr kumimoji="1" lang="en" altLang="ko-Kore-KR" sz="1100" dirty="0" err="1"/>
              <a:t>cheatsheet</a:t>
            </a:r>
            <a:r>
              <a:rPr kumimoji="1" lang="en" altLang="ko-Kore-KR" sz="1100" dirty="0"/>
              <a:t>-recurrent-neural-networks</a:t>
            </a:r>
            <a:endParaRPr kumimoji="1" lang="ko-Kore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FBEDA-3F8E-8343-B2BA-06D96959E22D}"/>
                  </a:ext>
                </a:extLst>
              </p:cNvPr>
              <p:cNvSpPr txBox="1"/>
              <p:nvPr/>
            </p:nvSpPr>
            <p:spPr>
              <a:xfrm>
                <a:off x="4081320" y="4791692"/>
                <a:ext cx="4025689" cy="9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h𝑥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FBEDA-3F8E-8343-B2BA-06D96959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0" y="4791692"/>
                <a:ext cx="4025689" cy="95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266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RNN’s Problem</a:t>
            </a:r>
            <a:r>
              <a:rPr kumimoji="1" lang="en-US" altLang="ko-KR" b="1" i="1" dirty="0"/>
              <a:t>,</a:t>
            </a:r>
            <a:r>
              <a:rPr kumimoji="1" lang="ko-KR" altLang="en-US" b="1" i="1" dirty="0"/>
              <a:t> </a:t>
            </a:r>
            <a:r>
              <a:rPr kumimoji="1" lang="en-US" altLang="ko-KR" b="1" i="1" dirty="0"/>
              <a:t>and LSTM</a:t>
            </a:r>
            <a:endParaRPr kumimoji="1" lang="ko-Kore-KR" alt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4A7AD-47CD-FE4F-A06A-2AE8745049AA}"/>
              </a:ext>
            </a:extLst>
          </p:cNvPr>
          <p:cNvSpPr txBox="1"/>
          <p:nvPr/>
        </p:nvSpPr>
        <p:spPr>
          <a:xfrm>
            <a:off x="3800339" y="2678313"/>
            <a:ext cx="4591321" cy="150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ko-Kore-KR" dirty="0"/>
              <a:t>Long Term Dependency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ko-Kore-KR" dirty="0"/>
              <a:t>Vanishing Gradient or Exploding Gradient</a:t>
            </a:r>
          </a:p>
          <a:p>
            <a:pPr>
              <a:lnSpc>
                <a:spcPct val="130000"/>
              </a:lnSpc>
            </a:pPr>
            <a:endParaRPr kumimoji="1" lang="en-US" altLang="ko-Kore-KR" dirty="0"/>
          </a:p>
          <a:p>
            <a:pPr>
              <a:lnSpc>
                <a:spcPct val="130000"/>
              </a:lnSpc>
            </a:pPr>
            <a:r>
              <a:rPr kumimoji="1" lang="en-US" altLang="ko-Kore-KR" b="1" dirty="0">
                <a:sym typeface="Wingdings" pitchFamily="2" charset="2"/>
              </a:rPr>
              <a:t></a:t>
            </a:r>
            <a:r>
              <a:rPr kumimoji="1" lang="ko-Kore-KR" altLang="en-US" b="1" dirty="0">
                <a:sym typeface="Wingdings" pitchFamily="2" charset="2"/>
              </a:rPr>
              <a:t> </a:t>
            </a:r>
            <a:r>
              <a:rPr kumimoji="1" lang="en-US" altLang="ko-Kore-KR" b="1" dirty="0">
                <a:sym typeface="Wingdings" pitchFamily="2" charset="2"/>
              </a:rPr>
              <a:t>Sequence</a:t>
            </a:r>
            <a:r>
              <a:rPr kumimoji="1" lang="ko-Kore-KR" altLang="en-US" b="1" dirty="0">
                <a:sym typeface="Wingdings" pitchFamily="2" charset="2"/>
              </a:rPr>
              <a:t>의</a:t>
            </a:r>
            <a:r>
              <a:rPr kumimoji="1" lang="ko-KR" altLang="en-US" b="1" dirty="0">
                <a:sym typeface="Wingdings" pitchFamily="2" charset="2"/>
              </a:rPr>
              <a:t> 길이가 길어질수록 성능 저하</a:t>
            </a:r>
            <a:endParaRPr kumimoji="1" lang="en-US" altLang="ko-Kore-KR" b="1" dirty="0"/>
          </a:p>
        </p:txBody>
      </p:sp>
      <p:pic>
        <p:nvPicPr>
          <p:cNvPr id="11" name="Picture 2" descr="The repeating module in an LSTM contains four interacting layers">
            <a:extLst>
              <a:ext uri="{FF2B5EF4-FFF2-40B4-BE49-F238E27FC236}">
                <a16:creationId xmlns:a16="http://schemas.microsoft.com/office/drawing/2014/main" id="{8D483A14-43C4-9246-9772-38C8D279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45" y="2116113"/>
            <a:ext cx="6987507" cy="262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3F89A-4B4C-9F41-B695-3A2AC091FE79}"/>
              </a:ext>
            </a:extLst>
          </p:cNvPr>
          <p:cNvSpPr txBox="1"/>
          <p:nvPr/>
        </p:nvSpPr>
        <p:spPr>
          <a:xfrm>
            <a:off x="4399059" y="498807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LSTM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이러한 문제점을 해결함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49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Proposed Model</a:t>
            </a:r>
            <a:endParaRPr kumimoji="1" lang="ko-Kore-KR" alt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4A7AD-47CD-FE4F-A06A-2AE8745049AA}"/>
              </a:ext>
            </a:extLst>
          </p:cNvPr>
          <p:cNvSpPr txBox="1"/>
          <p:nvPr/>
        </p:nvSpPr>
        <p:spPr>
          <a:xfrm>
            <a:off x="1250950" y="1223004"/>
            <a:ext cx="2701381" cy="421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/>
              <a:t>LSTM</a:t>
            </a:r>
            <a:r>
              <a:rPr kumimoji="1" lang="ko-KR" altLang="en-US" dirty="0"/>
              <a:t>을 활용한 모델 구조</a:t>
            </a:r>
            <a:endParaRPr kumimoji="1" lang="en-US" altLang="ko-Kore-K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351E9F4-07D0-4A40-8CBA-DFDF8B9D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717286"/>
            <a:ext cx="96901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0B974-48A5-DA4B-A59B-4274A519954D}"/>
              </a:ext>
            </a:extLst>
          </p:cNvPr>
          <p:cNvSpPr txBox="1"/>
          <p:nvPr/>
        </p:nvSpPr>
        <p:spPr>
          <a:xfrm>
            <a:off x="2820648" y="4710026"/>
            <a:ext cx="6550704" cy="78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ore-KR" dirty="0"/>
              <a:t>Encoder: input sentence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context vector</a:t>
            </a:r>
            <a:r>
              <a:rPr kumimoji="1" lang="ko-KR" altLang="en-US" dirty="0"/>
              <a:t>로 만듦</a:t>
            </a:r>
            <a:endParaRPr kumimoji="1" lang="en-US" altLang="ko-KR" dirty="0"/>
          </a:p>
          <a:p>
            <a:pPr>
              <a:lnSpc>
                <a:spcPct val="130000"/>
              </a:lnSpc>
            </a:pPr>
            <a:r>
              <a:rPr kumimoji="1" lang="en-US" altLang="ko-Kore-KR" dirty="0"/>
              <a:t>Decoder: encoder</a:t>
            </a:r>
            <a:r>
              <a:rPr kumimoji="1" lang="ko-KR" altLang="en-US" dirty="0"/>
              <a:t>가 만든 </a:t>
            </a:r>
            <a:r>
              <a:rPr kumimoji="1" lang="en-US" altLang="ko-KR" dirty="0"/>
              <a:t>context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target sequence</a:t>
            </a:r>
            <a:r>
              <a:rPr kumimoji="1" lang="ko-KR" altLang="en-US" dirty="0"/>
              <a:t>로 만듦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2B3BF-8152-2A42-9A7D-79171429AB2F}"/>
              </a:ext>
            </a:extLst>
          </p:cNvPr>
          <p:cNvSpPr txBox="1"/>
          <p:nvPr/>
        </p:nvSpPr>
        <p:spPr>
          <a:xfrm>
            <a:off x="10433185" y="6007443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/>
              <a:t>https://</a:t>
            </a:r>
            <a:r>
              <a:rPr kumimoji="1" lang="en" altLang="ko-Kore-KR" sz="1100" dirty="0" err="1"/>
              <a:t>wikidocs.net</a:t>
            </a:r>
            <a:r>
              <a:rPr kumimoji="1" lang="en" altLang="ko-Kore-KR" sz="1100" dirty="0"/>
              <a:t>/24996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663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Proposed Model</a:t>
            </a:r>
            <a:endParaRPr kumimoji="1" lang="ko-Kore-KR" altLang="en-US" b="1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E6582-06A7-4546-9C51-F505AA12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90" y="1568445"/>
            <a:ext cx="9424219" cy="2176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188C98-CD4F-5D41-B456-D710818563CC}"/>
              </a:ext>
            </a:extLst>
          </p:cNvPr>
          <p:cNvSpPr txBox="1"/>
          <p:nvPr/>
        </p:nvSpPr>
        <p:spPr>
          <a:xfrm>
            <a:off x="975494" y="4125652"/>
            <a:ext cx="10241009" cy="1501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ore-KR" dirty="0"/>
              <a:t>Figure 1. </a:t>
            </a:r>
            <a:r>
              <a:rPr lang="en-US" altLang="ko-Kore-KR" dirty="0"/>
              <a:t>input </a:t>
            </a:r>
            <a:r>
              <a:rPr lang="ko-KR" altLang="ko-Kore-KR" dirty="0"/>
              <a:t>시퀀스 </a:t>
            </a:r>
            <a:r>
              <a:rPr lang="en-US" altLang="ko-Kore-KR" dirty="0"/>
              <a:t>“ABC”</a:t>
            </a:r>
            <a:r>
              <a:rPr lang="ko-KR" altLang="ko-Kore-KR" dirty="0" err="1"/>
              <a:t>를</a:t>
            </a:r>
            <a:r>
              <a:rPr lang="ko-KR" altLang="ko-Kore-KR" dirty="0"/>
              <a:t> 읽고</a:t>
            </a:r>
            <a:r>
              <a:rPr lang="en-US" altLang="ko-Kore-KR" dirty="0"/>
              <a:t>, output </a:t>
            </a:r>
            <a:r>
              <a:rPr lang="ko-KR" altLang="ko-Kore-KR" dirty="0"/>
              <a:t>시퀀스 </a:t>
            </a:r>
            <a:r>
              <a:rPr lang="en-US" altLang="ko-Kore-KR" dirty="0"/>
              <a:t>“WXYZ”</a:t>
            </a:r>
            <a:r>
              <a:rPr lang="ko-KR" altLang="ko-Kore-KR" dirty="0" err="1"/>
              <a:t>를</a:t>
            </a:r>
            <a:r>
              <a:rPr lang="ko-KR" altLang="ko-Kore-KR" dirty="0"/>
              <a:t> 만들어낸다</a:t>
            </a:r>
            <a:r>
              <a:rPr lang="en-US" altLang="ko-Kore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ore-KR" dirty="0"/>
              <a:t>end-of-sentence token(&lt;EOS&gt;)</a:t>
            </a:r>
            <a:r>
              <a:rPr lang="ko-KR" altLang="ko-Kore-KR" dirty="0" err="1"/>
              <a:t>를</a:t>
            </a:r>
            <a:r>
              <a:rPr lang="ko-KR" altLang="ko-Kore-KR" dirty="0"/>
              <a:t> 출력한 다음에 예측을 멈춘다</a:t>
            </a:r>
            <a:r>
              <a:rPr lang="en-US" altLang="ko-Kore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ore-KR" dirty="0"/>
              <a:t>LSTM</a:t>
            </a:r>
            <a:r>
              <a:rPr lang="ko-KR" altLang="ko-Kore-KR" dirty="0"/>
              <a:t>은 </a:t>
            </a:r>
            <a:r>
              <a:rPr lang="en-US" altLang="ko-Kore-KR" dirty="0"/>
              <a:t>input </a:t>
            </a:r>
            <a:r>
              <a:rPr lang="ko-KR" altLang="ko-Kore-KR" dirty="0"/>
              <a:t>시퀀스를 역으로 읽음에 주의해야 한다</a:t>
            </a:r>
            <a:r>
              <a:rPr lang="en-US" altLang="ko-Kore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ko-Kore-KR" dirty="0"/>
              <a:t>이렇게 해서 데이터의 최적화 문제를 훨씬 쉽게 만드는</a:t>
            </a:r>
            <a:r>
              <a:rPr lang="en-US" altLang="ko-Kore-KR" dirty="0"/>
              <a:t>, </a:t>
            </a:r>
            <a:r>
              <a:rPr lang="ko-KR" altLang="ko-Kore-KR" dirty="0"/>
              <a:t>많은 </a:t>
            </a:r>
            <a:r>
              <a:rPr lang="en-US" altLang="ko-Kore-KR" dirty="0"/>
              <a:t>short term dependency</a:t>
            </a:r>
            <a:r>
              <a:rPr lang="ko-KR" altLang="ko-Kore-KR" dirty="0" err="1"/>
              <a:t>를</a:t>
            </a:r>
            <a:r>
              <a:rPr lang="ko-KR" altLang="ko-Kore-KR" dirty="0"/>
              <a:t> 만들어낸다</a:t>
            </a:r>
            <a:r>
              <a:rPr lang="en-US" altLang="ko-Kore-KR" dirty="0"/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43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Proposed Model</a:t>
            </a:r>
            <a:endParaRPr kumimoji="1" lang="ko-Kore-KR" alt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E657-9E23-5B4C-8E3B-BC063289D114}"/>
              </a:ext>
            </a:extLst>
          </p:cNvPr>
          <p:cNvSpPr txBox="1"/>
          <p:nvPr/>
        </p:nvSpPr>
        <p:spPr>
          <a:xfrm>
            <a:off x="10433185" y="6007443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/>
              <a:t>https://</a:t>
            </a:r>
            <a:r>
              <a:rPr kumimoji="1" lang="en" altLang="ko-Kore-KR" sz="1100" dirty="0" err="1"/>
              <a:t>wikidocs.net</a:t>
            </a:r>
            <a:r>
              <a:rPr kumimoji="1" lang="en" altLang="ko-Kore-KR" sz="1100" dirty="0"/>
              <a:t>/24996</a:t>
            </a:r>
            <a:endParaRPr kumimoji="1" lang="ko-Kore-KR" altLang="en-US" sz="11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351E9F4-07D0-4A40-8CBA-DFDF8B9D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717286"/>
            <a:ext cx="96901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90C016D-C37E-8A49-B57D-E3BE57A3FFF1}"/>
              </a:ext>
            </a:extLst>
          </p:cNvPr>
          <p:cNvSpPr/>
          <p:nvPr/>
        </p:nvSpPr>
        <p:spPr>
          <a:xfrm>
            <a:off x="1158240" y="3555790"/>
            <a:ext cx="4348480" cy="8130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9F535-E929-6149-96F0-1902E145797B}"/>
              </a:ext>
            </a:extLst>
          </p:cNvPr>
          <p:cNvSpPr txBox="1"/>
          <p:nvPr/>
        </p:nvSpPr>
        <p:spPr>
          <a:xfrm>
            <a:off x="2438617" y="4368799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Variable Length</a:t>
            </a:r>
            <a:endParaRPr kumimoji="1" lang="ko-Kore-KR" altLang="en-US" sz="2000" b="1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8EE04E1C-0819-7B4D-8FC0-9F2FD1C1BD69}"/>
              </a:ext>
            </a:extLst>
          </p:cNvPr>
          <p:cNvSpPr/>
          <p:nvPr/>
        </p:nvSpPr>
        <p:spPr>
          <a:xfrm>
            <a:off x="5599430" y="2225040"/>
            <a:ext cx="974090" cy="16967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5388B-FC7D-1748-8821-0415E2F39A52}"/>
              </a:ext>
            </a:extLst>
          </p:cNvPr>
          <p:cNvSpPr txBox="1"/>
          <p:nvPr/>
        </p:nvSpPr>
        <p:spPr>
          <a:xfrm>
            <a:off x="5324087" y="177110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Fixed Length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5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Proposed Model</a:t>
            </a:r>
            <a:endParaRPr kumimoji="1" lang="ko-Kore-KR" alt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729-A702-D140-8C51-07016962693E}"/>
              </a:ext>
            </a:extLst>
          </p:cNvPr>
          <p:cNvSpPr txBox="1"/>
          <p:nvPr/>
        </p:nvSpPr>
        <p:spPr>
          <a:xfrm>
            <a:off x="418580" y="1292165"/>
            <a:ext cx="11354840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/>
              <a:t>Contribution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“First, we used </a:t>
            </a:r>
            <a:r>
              <a:rPr lang="en" altLang="ko-Kore-KR" b="1" dirty="0"/>
              <a:t>two different LSTMs</a:t>
            </a:r>
            <a:r>
              <a:rPr lang="en" altLang="ko-Kore-KR" dirty="0"/>
              <a:t>: </a:t>
            </a:r>
            <a:r>
              <a:rPr lang="en" altLang="ko-Kore-KR" b="1" dirty="0"/>
              <a:t>one for the input sequence and another for the output sequence</a:t>
            </a:r>
            <a:r>
              <a:rPr lang="en" altLang="ko-Kore-KR" dirty="0"/>
              <a:t>”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모델의 </a:t>
            </a:r>
            <a:r>
              <a:rPr lang="ko-KR" altLang="en-US" dirty="0" err="1">
                <a:sym typeface="Wingdings" pitchFamily="2" charset="2"/>
              </a:rPr>
              <a:t>파라미터</a:t>
            </a:r>
            <a:r>
              <a:rPr lang="ko-KR" altLang="en-US" dirty="0">
                <a:sym typeface="Wingdings" pitchFamily="2" charset="2"/>
              </a:rPr>
              <a:t> 수가 증가하므로 </a:t>
            </a:r>
            <a:r>
              <a:rPr kumimoji="1" lang="ko-Kore-KR" altLang="en-US" dirty="0"/>
              <a:t>더</a:t>
            </a:r>
            <a:r>
              <a:rPr kumimoji="1" lang="ko-KR" altLang="en-US" dirty="0"/>
              <a:t> 많은 양의 학습 가능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“</a:t>
            </a:r>
            <a:r>
              <a:rPr lang="en" altLang="ko-Kore-KR" dirty="0"/>
              <a:t>Second, we found that </a:t>
            </a:r>
            <a:r>
              <a:rPr lang="en" altLang="ko-Kore-KR" b="1" dirty="0"/>
              <a:t>deep LSTMs</a:t>
            </a:r>
            <a:r>
              <a:rPr lang="en" altLang="ko-Kore-KR" dirty="0"/>
              <a:t> significantly outperformed shallow LSTMs, so we chose </a:t>
            </a:r>
            <a:r>
              <a:rPr lang="en" altLang="ko-Kore-KR" b="1" dirty="0"/>
              <a:t>an LSTM with four layers</a:t>
            </a:r>
            <a:r>
              <a:rPr lang="en" altLang="ko-Kore-KR" dirty="0"/>
              <a:t>.</a:t>
            </a:r>
            <a:r>
              <a:rPr lang="en-US" altLang="ko-KR" dirty="0"/>
              <a:t>”</a:t>
            </a:r>
          </a:p>
          <a:p>
            <a:pPr>
              <a:lnSpc>
                <a:spcPct val="150000"/>
              </a:lnSpc>
            </a:pPr>
            <a:endParaRPr kumimoji="1" lang="en-US" altLang="ko-Kore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“</a:t>
            </a:r>
            <a:r>
              <a:rPr lang="en" altLang="ko-Kore-KR" dirty="0"/>
              <a:t>Third, we found it extremely valuable to </a:t>
            </a:r>
            <a:r>
              <a:rPr lang="en" altLang="ko-Kore-KR" b="1" dirty="0"/>
              <a:t>reverse the order of the words of the input sentence</a:t>
            </a:r>
            <a:r>
              <a:rPr lang="en" altLang="ko-Kore-KR" dirty="0"/>
              <a:t>.</a:t>
            </a:r>
            <a:r>
              <a:rPr lang="en-US" altLang="ko-KR" dirty="0"/>
              <a:t>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872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043E-1EB2-324F-A9A5-3C460390B0B7}"/>
              </a:ext>
            </a:extLst>
          </p:cNvPr>
          <p:cNvSpPr/>
          <p:nvPr/>
        </p:nvSpPr>
        <p:spPr>
          <a:xfrm>
            <a:off x="0" y="0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5E2E-B3F8-C749-8481-35DDCA5B8A27}"/>
              </a:ext>
            </a:extLst>
          </p:cNvPr>
          <p:cNvSpPr txBox="1"/>
          <p:nvPr/>
        </p:nvSpPr>
        <p:spPr>
          <a:xfrm>
            <a:off x="10258457" y="7320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NLP Study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주차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8C7098-6199-B746-B1FB-9CCF868C9C53}"/>
              </a:ext>
            </a:extLst>
          </p:cNvPr>
          <p:cNvSpPr/>
          <p:nvPr/>
        </p:nvSpPr>
        <p:spPr>
          <a:xfrm>
            <a:off x="0" y="6342258"/>
            <a:ext cx="12192000" cy="515742"/>
          </a:xfrm>
          <a:prstGeom prst="rect">
            <a:avLst/>
          </a:prstGeom>
          <a:solidFill>
            <a:srgbClr val="FFB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AB4B-E3D2-D941-BA73-C49E7740B678}"/>
              </a:ext>
            </a:extLst>
          </p:cNvPr>
          <p:cNvSpPr txBox="1"/>
          <p:nvPr/>
        </p:nvSpPr>
        <p:spPr>
          <a:xfrm>
            <a:off x="0" y="64154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발표자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최희정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ADB43-5BBE-8848-ABFB-CFBEEEDCA63E}"/>
              </a:ext>
            </a:extLst>
          </p:cNvPr>
          <p:cNvSpPr txBox="1"/>
          <p:nvPr/>
        </p:nvSpPr>
        <p:spPr>
          <a:xfrm>
            <a:off x="4404291" y="6415463"/>
            <a:ext cx="778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I </a:t>
            </a:r>
            <a:r>
              <a:rPr lang="en" altLang="ko-Kore-KR" dirty="0" err="1"/>
              <a:t>Sutskever</a:t>
            </a:r>
            <a:r>
              <a:rPr lang="en" altLang="ko-Kore-KR" dirty="0"/>
              <a:t>. </a:t>
            </a:r>
            <a:r>
              <a:rPr kumimoji="1" lang="en-US" altLang="ko-Kore-KR" dirty="0"/>
              <a:t>Sequence to Sequence Learning with Neural Networks. In </a:t>
            </a:r>
            <a:r>
              <a:rPr kumimoji="1" lang="en-US" altLang="ko-Kore-KR" i="1" dirty="0"/>
              <a:t>NIPS</a:t>
            </a:r>
            <a:r>
              <a:rPr kumimoji="1" lang="en-US" altLang="ko-Kore-KR" dirty="0"/>
              <a:t>, 2014.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2CCD-C117-3E47-856A-20B259755C2A}"/>
              </a:ext>
            </a:extLst>
          </p:cNvPr>
          <p:cNvSpPr txBox="1"/>
          <p:nvPr/>
        </p:nvSpPr>
        <p:spPr>
          <a:xfrm>
            <a:off x="0" y="732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/>
              <a:t>Proposed Model</a:t>
            </a:r>
            <a:endParaRPr kumimoji="1" lang="ko-Kore-KR" alt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729-A702-D140-8C51-07016962693E}"/>
              </a:ext>
            </a:extLst>
          </p:cNvPr>
          <p:cNvSpPr txBox="1"/>
          <p:nvPr/>
        </p:nvSpPr>
        <p:spPr>
          <a:xfrm>
            <a:off x="418580" y="1292165"/>
            <a:ext cx="922598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“</a:t>
            </a:r>
            <a:r>
              <a:rPr lang="en" altLang="ko-Kore-KR" dirty="0"/>
              <a:t>Third, we found it extremely valuable to </a:t>
            </a:r>
            <a:r>
              <a:rPr lang="en" altLang="ko-Kore-KR" b="1" dirty="0"/>
              <a:t>reverse the order of the words of the input sentence</a:t>
            </a:r>
            <a:r>
              <a:rPr lang="en" altLang="ko-Kore-KR" dirty="0"/>
              <a:t>.</a:t>
            </a:r>
            <a:r>
              <a:rPr lang="en-US" altLang="ko-KR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591F5-470E-4340-B1CA-2CC6C6137E8F}"/>
              </a:ext>
            </a:extLst>
          </p:cNvPr>
          <p:cNvSpPr txBox="1"/>
          <p:nvPr/>
        </p:nvSpPr>
        <p:spPr>
          <a:xfrm>
            <a:off x="3734616" y="2676817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 </a:t>
            </a:r>
            <a:r>
              <a:rPr kumimoji="1" lang="ko-KR" altLang="en-US" sz="3200" dirty="0"/>
              <a:t>  </a:t>
            </a:r>
            <a:r>
              <a:rPr kumimoji="1" lang="en-US" altLang="ko-Kore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 </a:t>
            </a:r>
            <a:r>
              <a:rPr kumimoji="1" lang="en-US" altLang="ko-Kore-KR" sz="3200" dirty="0"/>
              <a:t> C </a:t>
            </a:r>
            <a:r>
              <a:rPr kumimoji="1" lang="ko-KR" altLang="en-US" sz="3200" dirty="0"/>
              <a:t>  </a:t>
            </a:r>
            <a:r>
              <a:rPr kumimoji="1" lang="en-US" altLang="ko-Kore-KR" sz="3200" dirty="0"/>
              <a:t>D </a:t>
            </a:r>
            <a:r>
              <a:rPr kumimoji="1" lang="ko-KR" altLang="en-US" sz="3200" dirty="0"/>
              <a:t>  </a:t>
            </a:r>
            <a:r>
              <a:rPr kumimoji="1" lang="en-US" altLang="ko-Kore-KR" sz="3200" dirty="0">
                <a:sym typeface="Wingdings" pitchFamily="2" charset="2"/>
              </a:rPr>
              <a:t>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W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X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Y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Z</a:t>
            </a:r>
            <a:endParaRPr kumimoji="1" lang="ko-Kore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AC58B-9A9C-3748-B621-BD25DE088E6F}"/>
              </a:ext>
            </a:extLst>
          </p:cNvPr>
          <p:cNvSpPr txBox="1"/>
          <p:nvPr/>
        </p:nvSpPr>
        <p:spPr>
          <a:xfrm>
            <a:off x="3734616" y="3251203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D </a:t>
            </a:r>
            <a:r>
              <a:rPr kumimoji="1" lang="ko-KR" altLang="en-US" sz="3200" dirty="0"/>
              <a:t> 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 </a:t>
            </a:r>
            <a:r>
              <a:rPr kumimoji="1" lang="en-US" altLang="ko-Kore-KR" sz="3200" dirty="0"/>
              <a:t> B </a:t>
            </a:r>
            <a:r>
              <a:rPr kumimoji="1" lang="ko-KR" altLang="en-US" sz="3200" dirty="0"/>
              <a:t>  </a:t>
            </a:r>
            <a:r>
              <a:rPr kumimoji="1" lang="en-US" altLang="ko-KR" sz="3200" dirty="0"/>
              <a:t>A</a:t>
            </a:r>
            <a:r>
              <a:rPr kumimoji="1" lang="en-US" altLang="ko-Kore-KR" sz="3200" dirty="0"/>
              <a:t> </a:t>
            </a:r>
            <a:r>
              <a:rPr kumimoji="1" lang="ko-KR" altLang="en-US" sz="3200" dirty="0"/>
              <a:t>  </a:t>
            </a:r>
            <a:r>
              <a:rPr kumimoji="1" lang="en-US" altLang="ko-Kore-KR" sz="3200" dirty="0">
                <a:sym typeface="Wingdings" pitchFamily="2" charset="2"/>
              </a:rPr>
              <a:t>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W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X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Y </a:t>
            </a:r>
            <a:r>
              <a:rPr kumimoji="1" lang="ko-KR" altLang="en-US" sz="3200" dirty="0">
                <a:sym typeface="Wingdings" pitchFamily="2" charset="2"/>
              </a:rPr>
              <a:t>  </a:t>
            </a:r>
            <a:r>
              <a:rPr kumimoji="1" lang="en-US" altLang="ko-Kore-KR" sz="3200" dirty="0">
                <a:sym typeface="Wingdings" pitchFamily="2" charset="2"/>
              </a:rPr>
              <a:t>Z</a:t>
            </a:r>
            <a:endParaRPr kumimoji="1" lang="ko-Kore-KR" altLang="en-US" sz="3200" dirty="0"/>
          </a:p>
        </p:txBody>
      </p:sp>
      <p:sp>
        <p:nvSpPr>
          <p:cNvPr id="9" name="호 8">
            <a:extLst>
              <a:ext uri="{FF2B5EF4-FFF2-40B4-BE49-F238E27FC236}">
                <a16:creationId xmlns:a16="http://schemas.microsoft.com/office/drawing/2014/main" id="{6F77BF85-484C-0F4A-8AA2-4A89F53AA5E3}"/>
              </a:ext>
            </a:extLst>
          </p:cNvPr>
          <p:cNvSpPr/>
          <p:nvPr/>
        </p:nvSpPr>
        <p:spPr>
          <a:xfrm rot="18497587">
            <a:off x="4226638" y="1360132"/>
            <a:ext cx="4829891" cy="6369190"/>
          </a:xfrm>
          <a:prstGeom prst="arc">
            <a:avLst>
              <a:gd name="adj1" fmla="val 15964041"/>
              <a:gd name="adj2" fmla="val 16722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호 13">
            <a:extLst>
              <a:ext uri="{FF2B5EF4-FFF2-40B4-BE49-F238E27FC236}">
                <a16:creationId xmlns:a16="http://schemas.microsoft.com/office/drawing/2014/main" id="{CEEDE3D4-0372-2648-A2D0-DC0448528A3F}"/>
              </a:ext>
            </a:extLst>
          </p:cNvPr>
          <p:cNvSpPr/>
          <p:nvPr/>
        </p:nvSpPr>
        <p:spPr>
          <a:xfrm rot="18882040">
            <a:off x="4030981" y="1978182"/>
            <a:ext cx="4176305" cy="4360931"/>
          </a:xfrm>
          <a:prstGeom prst="arc">
            <a:avLst>
              <a:gd name="adj1" fmla="val 15964041"/>
              <a:gd name="adj2" fmla="val 167226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호 14">
            <a:extLst>
              <a:ext uri="{FF2B5EF4-FFF2-40B4-BE49-F238E27FC236}">
                <a16:creationId xmlns:a16="http://schemas.microsoft.com/office/drawing/2014/main" id="{AEE6B6AD-2F12-A340-87C6-1992F69BD2F5}"/>
              </a:ext>
            </a:extLst>
          </p:cNvPr>
          <p:cNvSpPr/>
          <p:nvPr/>
        </p:nvSpPr>
        <p:spPr>
          <a:xfrm rot="20413708">
            <a:off x="4030981" y="2364261"/>
            <a:ext cx="4176305" cy="4360931"/>
          </a:xfrm>
          <a:prstGeom prst="arc">
            <a:avLst>
              <a:gd name="adj1" fmla="val 15414325"/>
              <a:gd name="adj2" fmla="val 19376453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호 15">
            <a:extLst>
              <a:ext uri="{FF2B5EF4-FFF2-40B4-BE49-F238E27FC236}">
                <a16:creationId xmlns:a16="http://schemas.microsoft.com/office/drawing/2014/main" id="{DEAA5219-8638-564E-8F74-8B10A42B62CB}"/>
              </a:ext>
            </a:extLst>
          </p:cNvPr>
          <p:cNvSpPr/>
          <p:nvPr/>
        </p:nvSpPr>
        <p:spPr>
          <a:xfrm rot="21411645">
            <a:off x="3950966" y="2676817"/>
            <a:ext cx="4176305" cy="4360931"/>
          </a:xfrm>
          <a:prstGeom prst="arc">
            <a:avLst>
              <a:gd name="adj1" fmla="val 15414325"/>
              <a:gd name="adj2" fmla="val 17420691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호 16">
            <a:extLst>
              <a:ext uri="{FF2B5EF4-FFF2-40B4-BE49-F238E27FC236}">
                <a16:creationId xmlns:a16="http://schemas.microsoft.com/office/drawing/2014/main" id="{482F2414-85B8-4E41-A668-7215CF3B1929}"/>
              </a:ext>
            </a:extLst>
          </p:cNvPr>
          <p:cNvSpPr/>
          <p:nvPr/>
        </p:nvSpPr>
        <p:spPr>
          <a:xfrm rot="188355" flipV="1">
            <a:off x="3962382" y="-454228"/>
            <a:ext cx="4176305" cy="4360931"/>
          </a:xfrm>
          <a:prstGeom prst="arc">
            <a:avLst>
              <a:gd name="adj1" fmla="val 15414325"/>
              <a:gd name="adj2" fmla="val 1742069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호 17">
            <a:extLst>
              <a:ext uri="{FF2B5EF4-FFF2-40B4-BE49-F238E27FC236}">
                <a16:creationId xmlns:a16="http://schemas.microsoft.com/office/drawing/2014/main" id="{8ABB41AB-7CD5-E34D-98D8-B641CF2A2E21}"/>
              </a:ext>
            </a:extLst>
          </p:cNvPr>
          <p:cNvSpPr/>
          <p:nvPr/>
        </p:nvSpPr>
        <p:spPr>
          <a:xfrm rot="1186292" flipV="1">
            <a:off x="4051962" y="-136826"/>
            <a:ext cx="4176305" cy="4360931"/>
          </a:xfrm>
          <a:prstGeom prst="arc">
            <a:avLst>
              <a:gd name="adj1" fmla="val 15414325"/>
              <a:gd name="adj2" fmla="val 19376453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호 18">
            <a:extLst>
              <a:ext uri="{FF2B5EF4-FFF2-40B4-BE49-F238E27FC236}">
                <a16:creationId xmlns:a16="http://schemas.microsoft.com/office/drawing/2014/main" id="{2A476243-4A32-7C41-9C54-3B75D79F2529}"/>
              </a:ext>
            </a:extLst>
          </p:cNvPr>
          <p:cNvSpPr/>
          <p:nvPr/>
        </p:nvSpPr>
        <p:spPr>
          <a:xfrm rot="2717960" flipV="1">
            <a:off x="4059645" y="272210"/>
            <a:ext cx="4176305" cy="4360931"/>
          </a:xfrm>
          <a:prstGeom prst="arc">
            <a:avLst>
              <a:gd name="adj1" fmla="val 15964041"/>
              <a:gd name="adj2" fmla="val 167226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호 19">
            <a:extLst>
              <a:ext uri="{FF2B5EF4-FFF2-40B4-BE49-F238E27FC236}">
                <a16:creationId xmlns:a16="http://schemas.microsoft.com/office/drawing/2014/main" id="{D84BD876-AB83-F442-8632-5D9B55BCB23B}"/>
              </a:ext>
            </a:extLst>
          </p:cNvPr>
          <p:cNvSpPr/>
          <p:nvPr/>
        </p:nvSpPr>
        <p:spPr>
          <a:xfrm rot="3102413" flipV="1">
            <a:off x="4194255" y="-1029789"/>
            <a:ext cx="4829891" cy="6369190"/>
          </a:xfrm>
          <a:prstGeom prst="arc">
            <a:avLst>
              <a:gd name="adj1" fmla="val 15964041"/>
              <a:gd name="adj2" fmla="val 167226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D82B1-A183-1448-A7CD-B8244D1C7E3D}"/>
              </a:ext>
            </a:extLst>
          </p:cNvPr>
          <p:cNvSpPr txBox="1"/>
          <p:nvPr/>
        </p:nvSpPr>
        <p:spPr>
          <a:xfrm>
            <a:off x="2252664" y="5062080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W</a:t>
            </a:r>
            <a:r>
              <a:rPr kumimoji="1" lang="ko-KR" altLang="en-US" dirty="0"/>
              <a:t> 사이의 거리는 가까워졌지만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단어 쌍 사이의 거리 평균은 동일하다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6E965-0B90-DE46-8E3B-C4CC15E30C41}"/>
              </a:ext>
            </a:extLst>
          </p:cNvPr>
          <p:cNvSpPr txBox="1"/>
          <p:nvPr/>
        </p:nvSpPr>
        <p:spPr>
          <a:xfrm>
            <a:off x="5524809" y="5465907"/>
            <a:ext cx="102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i="1" dirty="0"/>
              <a:t>Why?</a:t>
            </a:r>
            <a:endParaRPr kumimoji="1" lang="ko-Kore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3709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1009</Words>
  <Application>Microsoft Macintosh PowerPoint</Application>
  <PresentationFormat>와이드스크린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최희정</dc:creator>
  <cp:lastModifiedBy>최희정</cp:lastModifiedBy>
  <cp:revision>11</cp:revision>
  <dcterms:created xsi:type="dcterms:W3CDTF">2021-08-15T06:22:53Z</dcterms:created>
  <dcterms:modified xsi:type="dcterms:W3CDTF">2021-08-15T11:16:48Z</dcterms:modified>
</cp:coreProperties>
</file>