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0" r:id="rId6"/>
    <p:sldId id="272" r:id="rId7"/>
    <p:sldId id="271" r:id="rId8"/>
    <p:sldId id="273" r:id="rId9"/>
    <p:sldId id="258" r:id="rId10"/>
    <p:sldId id="259" r:id="rId11"/>
    <p:sldId id="275" r:id="rId12"/>
    <p:sldId id="274" r:id="rId13"/>
    <p:sldId id="276" r:id="rId14"/>
    <p:sldId id="26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4CD5-5A1F-4813-A9AD-A0CD8027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B1D90-E69E-43B6-90A2-BC1015897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76D70-6713-416E-A04B-EF77E4A1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D2384-60F6-48F9-AB8B-9E84665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048D8-271F-49A6-B9C0-3C31A373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6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CBDF8-FFDE-4B47-A370-AB70AC76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01F41-D2FE-4319-9DA4-C56F6ADB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22FCC-2F3B-4819-B432-031B964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5A007-8B1C-4C5F-B255-44E6D579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CDED-D776-403C-B2F2-389A8CE7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D8FD6A-40DF-4F03-987F-55D4E00C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0E7C-C62B-4F8A-A852-3A9D0FED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9752A-5AD2-40A2-8C14-21AAA4A5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4BD00-90D8-4C0B-91E5-096D291B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0A2E7-746A-43D9-9B1B-95C25FD7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1245D-E1E4-496A-888F-76681AF3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32975-C3D8-4C26-AA2E-D8EA9637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95FD6-5AEB-4F15-9AA2-BE61240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8B00F-9DB0-425F-A4BF-7E2EEBFB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3192F-9A19-4AC2-AADE-111FDA76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0E79-1734-49E1-8F1C-A3F8229B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3F37B-4B04-432C-BB1C-EDD07E03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967D8-EF83-41F6-84F3-9EBF93D0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DB03A-700F-4F3F-A454-1EE66CF1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1A349-C758-4957-BA89-D620734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1020E-DCD6-4836-8849-DAE97FD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5AEAB-142B-406A-8CB2-65FCCBB7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7EBC7-6698-4A92-A217-A17D2BB5E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B838B-CD64-4F75-8185-D4ED9FC4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1DFB9-C9D5-4271-ACD0-80C8AD1B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3F9AE-75CE-4292-8E2B-08FD064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83E34-29A1-4C01-9C5E-D7D3AAEF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204AC-29E2-4F85-B505-60DDC0F9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3CF58-584F-4A7D-813C-4E6628D9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53EBD-11AE-4CE6-ABBF-CA1C265B2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C196A-109E-4780-A053-AE0864F10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4631E6-A195-4664-9EF4-14B1C3C6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E653D-35F4-4C5C-9744-AED5BC89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7A0606-64D6-4863-AB12-2F930A16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1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720F2-0968-45ED-8DBD-5A4DA239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15C80-7FB8-428A-93D6-48C87A0B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A21D7-1F89-46D4-AAA3-210AB339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FE50A-2A11-479A-BB2C-411E2BD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2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6A31F0-9FBC-4AC7-9387-661BB05A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B48584-2774-4194-BB28-C6803539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DA625D-1B3C-4093-AF73-C543B61D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DB31D-B66B-46F4-8471-58D88685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B7621-D6E2-4C57-9D13-284A4C54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8E68-4517-425F-88DA-A7F191F9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2A1BC-6536-4A21-BA75-EB93A714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EC3B3-6DA4-4134-A08F-274319A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5A228-BB40-4AA1-A32B-2685C762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C51B-C0AC-4487-ACAA-591BCDA6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B4F262-7DD3-4DF9-9D3F-7E8AD83B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65037-EE2A-4088-B903-9F961A1A0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C2428-9E31-4736-B0E2-C8BBE739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6BB41-535B-41FA-BB80-574AEC5B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B69AA-1359-400E-AB55-00C30480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7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1701-0328-4658-9E76-9606690C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FB88D-0992-4AFA-87BE-17C1FD48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0AC6-212E-462A-851D-69914C08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5956-1D65-4B20-A430-A6344BB0AC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4EF5-F884-4A4F-985C-1F348C392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908BF-0C5D-499D-9A73-BE1FE95D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CDC0-CD3C-4CCB-88CA-36E531E4A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1)</a:t>
            </a:r>
            <a:r>
              <a:rPr lang="ko-KR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토큰화</a:t>
            </a:r>
            <a:r>
              <a:rPr lang="en-US" altLang="ko-KR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32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Tokenization</a:t>
            </a:r>
            <a:r>
              <a:rPr lang="en-US" altLang="ko-KR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 </a:t>
            </a:r>
            <a:b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키워드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NLTK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KoNLPY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EEED92-FBD3-4C8B-B5C0-FCF61D332B44}"/>
              </a:ext>
            </a:extLst>
          </p:cNvPr>
          <p:cNvSpPr/>
          <p:nvPr/>
        </p:nvSpPr>
        <p:spPr>
          <a:xfrm>
            <a:off x="7812741" y="548762"/>
            <a:ext cx="2828365" cy="1402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sz="2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 토큰화</a:t>
            </a:r>
            <a:endParaRPr lang="ko-KR" altLang="en-US" sz="28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D1552BB-0B70-4EAD-B0C9-004616A3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8" y="3631172"/>
            <a:ext cx="10573529" cy="2052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1B2AF6-633F-4A0F-B1C7-196A113444A0}"/>
              </a:ext>
            </a:extLst>
          </p:cNvPr>
          <p:cNvSpPr txBox="1"/>
          <p:nvPr/>
        </p:nvSpPr>
        <p:spPr>
          <a:xfrm>
            <a:off x="838200" y="2170634"/>
            <a:ext cx="8086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 토큰화 예제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규칙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하이푼으로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구성된 단어는 하나로 유지한다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(home-based)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규칙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doesn't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같이 아포스트로피로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함께하는 단어는 분리해준다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51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어간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(Stemming) and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(Lemmatization)</a:t>
            </a:r>
            <a:endParaRPr lang="ko-KR" altLang="en-US" sz="2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0D360B-F0BA-4896-96A3-3EBBBF1A0238}"/>
              </a:ext>
            </a:extLst>
          </p:cNvPr>
          <p:cNvSpPr/>
          <p:nvPr/>
        </p:nvSpPr>
        <p:spPr>
          <a:xfrm>
            <a:off x="1004047" y="1462978"/>
            <a:ext cx="6320118" cy="47513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한국어에서의 어간 추출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5BC3CDC-CFCB-41A8-B041-C4452A52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56" y="2272272"/>
            <a:ext cx="2800350" cy="3209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A04FE6-243F-45A0-A560-DBB643FBA0B9}"/>
              </a:ext>
            </a:extLst>
          </p:cNvPr>
          <p:cNvSpPr txBox="1"/>
          <p:nvPr/>
        </p:nvSpPr>
        <p:spPr>
          <a:xfrm>
            <a:off x="5325036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(1) 활용(</a:t>
            </a:r>
            <a:r>
              <a:rPr lang="ko-KR" altLang="en-US" dirty="0" err="1"/>
              <a:t>conjugation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(2) 규칙 활용</a:t>
            </a:r>
          </a:p>
          <a:p>
            <a:r>
              <a:rPr lang="ko-KR" altLang="en-US" dirty="0"/>
              <a:t>(3) 불규칙 활용</a:t>
            </a:r>
          </a:p>
        </p:txBody>
      </p:sp>
    </p:spTree>
    <p:extLst>
      <p:ext uri="{BB962C8B-B14F-4D97-AF65-F5344CB8AC3E}">
        <p14:creationId xmlns:p14="http://schemas.microsoft.com/office/powerpoint/2010/main" val="181098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CC10A7-C2B6-471E-AD17-5F8940FC67BF}"/>
              </a:ext>
            </a:extLst>
          </p:cNvPr>
          <p:cNvSpPr/>
          <p:nvPr/>
        </p:nvSpPr>
        <p:spPr>
          <a:xfrm>
            <a:off x="1013012" y="1095849"/>
            <a:ext cx="950259" cy="439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87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4) </a:t>
            </a:r>
            <a:r>
              <a:rPr lang="ko-KR" altLang="en-US" sz="36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불용어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36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Stopword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3A52-C5FB-4E81-8670-B4DB51E6914D}"/>
              </a:ext>
            </a:extLst>
          </p:cNvPr>
          <p:cNvSpPr txBox="1"/>
          <p:nvPr/>
        </p:nvSpPr>
        <p:spPr>
          <a:xfrm>
            <a:off x="1013012" y="1156954"/>
            <a:ext cx="8588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불용어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조사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접미사 같은 단어들은 문장에서는 자주 등장하지만 실제 의미 분석을 </a:t>
            </a:r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하는데는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거의 기여하는 바가 없는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것들</a:t>
            </a:r>
            <a:endParaRPr lang="ko-KR" altLang="en-US" sz="20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2B2CB3-3919-46CF-8F71-36B954E9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4" y="1904942"/>
            <a:ext cx="5665694" cy="1024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364DF-3C67-4861-8135-966B644FDA2C}"/>
              </a:ext>
            </a:extLst>
          </p:cNvPr>
          <p:cNvSpPr txBox="1"/>
          <p:nvPr/>
        </p:nvSpPr>
        <p:spPr>
          <a:xfrm>
            <a:off x="1013012" y="1987003"/>
            <a:ext cx="820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NLTK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여개 이상의 영어 단어들을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불용어로 패키지 내에서 미리 정의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484FA16-DC49-4EDD-A12C-8CFD78B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73" y="3179150"/>
            <a:ext cx="6891898" cy="3610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746337-EC00-4922-96E6-FF8B787B7571}"/>
              </a:ext>
            </a:extLst>
          </p:cNvPr>
          <p:cNvSpPr txBox="1"/>
          <p:nvPr/>
        </p:nvSpPr>
        <p:spPr>
          <a:xfrm>
            <a:off x="8175811" y="4150659"/>
            <a:ext cx="32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한국어에서의 </a:t>
            </a:r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5746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05) </a:t>
            </a:r>
            <a:r>
              <a:rPr lang="ko-KR" altLang="en-US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정규 표현식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(Regular Expression)</a:t>
            </a:r>
            <a:endParaRPr lang="ko-KR" altLang="en-US" sz="3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FFA43F4-CC6D-4D88-AEC9-2D4605D1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6" y="1636900"/>
            <a:ext cx="11048163" cy="2217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EADFF-2139-4D29-9F58-22B8C48BDB35}"/>
              </a:ext>
            </a:extLst>
          </p:cNvPr>
          <p:cNvSpPr txBox="1"/>
          <p:nvPr/>
        </p:nvSpPr>
        <p:spPr>
          <a:xfrm>
            <a:off x="779929" y="1267568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넘 </a:t>
            </a:r>
            <a:r>
              <a:rPr lang="ko-KR" altLang="en-US" b="1" dirty="0" err="1"/>
              <a:t>마나용</a:t>
            </a:r>
            <a:r>
              <a:rPr lang="en-US" altLang="ko-KR" b="1" dirty="0"/>
              <a:t>~.~ </a:t>
            </a:r>
            <a:r>
              <a:rPr lang="ko-KR" altLang="en-US" b="1" dirty="0"/>
              <a:t>사이트로 갑시다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43008D-6512-44B6-8D76-02B9FEBA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6" y="4102010"/>
            <a:ext cx="10952913" cy="22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1) </a:t>
            </a:r>
            <a:r>
              <a:rPr lang="ko-KR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토큰화</a:t>
            </a:r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(Tokenization) </a:t>
            </a:r>
            <a:b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키워드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NLTK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KoNLPY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13DAAB-4875-43CB-AF40-4946694A0960}"/>
              </a:ext>
            </a:extLst>
          </p:cNvPr>
          <p:cNvSpPr/>
          <p:nvPr/>
        </p:nvSpPr>
        <p:spPr>
          <a:xfrm>
            <a:off x="8919882" y="583475"/>
            <a:ext cx="2720788" cy="1402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sz="2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문장 토큰화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E020D-80C9-47AA-9732-FA5F2D219354}"/>
              </a:ext>
            </a:extLst>
          </p:cNvPr>
          <p:cNvSpPr txBox="1"/>
          <p:nvPr/>
        </p:nvSpPr>
        <p:spPr>
          <a:xfrm>
            <a:off x="711439" y="1863467"/>
            <a:ext cx="538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NLTK -&gt;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단순히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‘.’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마침표로 분리하는 것이 아님</a:t>
            </a:r>
            <a:endParaRPr lang="ko-KR" altLang="en-US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C38F7B6-FA51-40C6-B047-5917964E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9" y="2405578"/>
            <a:ext cx="8413376" cy="125053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FB8FE7D-512F-47CD-9B66-D623DD62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9" y="4496040"/>
            <a:ext cx="8477386" cy="1345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C430D8-DE6D-459C-935D-C403A7F9047B}"/>
              </a:ext>
            </a:extLst>
          </p:cNvPr>
          <p:cNvSpPr txBox="1"/>
          <p:nvPr/>
        </p:nvSpPr>
        <p:spPr>
          <a:xfrm>
            <a:off x="711438" y="39347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KSS -&gt;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한국어 문장 토큰화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85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0810F1-5BC1-4CF8-B1CC-F89E1E709AF4}"/>
              </a:ext>
            </a:extLst>
          </p:cNvPr>
          <p:cNvSpPr/>
          <p:nvPr/>
        </p:nvSpPr>
        <p:spPr>
          <a:xfrm>
            <a:off x="1021976" y="2967318"/>
            <a:ext cx="8686800" cy="13255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1) </a:t>
            </a:r>
            <a:r>
              <a:rPr lang="ko-KR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토큰화</a:t>
            </a:r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(Tokenization) </a:t>
            </a:r>
            <a:b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키워드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NLTK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KoNLPY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13DAAB-4875-43CB-AF40-4946694A0960}"/>
              </a:ext>
            </a:extLst>
          </p:cNvPr>
          <p:cNvSpPr/>
          <p:nvPr/>
        </p:nvSpPr>
        <p:spPr>
          <a:xfrm>
            <a:off x="8919882" y="583475"/>
            <a:ext cx="2720788" cy="1402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sz="2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문장 토큰화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072F5-A49D-4619-AC39-457BF3803C03}"/>
              </a:ext>
            </a:extLst>
          </p:cNvPr>
          <p:cNvSpPr txBox="1"/>
          <p:nvPr/>
        </p:nvSpPr>
        <p:spPr>
          <a:xfrm>
            <a:off x="838200" y="1985612"/>
            <a:ext cx="7664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이진 분류기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(Binary Classifier)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마침표의 처리를 위해서 입력에 따라 두 개의 클래스로 분류하는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것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05F11-CC6D-4908-8BA0-F01D9252DF99}"/>
              </a:ext>
            </a:extLst>
          </p:cNvPr>
          <p:cNvSpPr txBox="1"/>
          <p:nvPr/>
        </p:nvSpPr>
        <p:spPr>
          <a:xfrm>
            <a:off x="1234888" y="3115707"/>
            <a:ext cx="9045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 1.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마침표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(.)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단어의 일부분일 경우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마침표가 약어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abbreivation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쓰이는 경우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 2.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마침표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(.)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정말로 문장의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구분자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(boundary)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경우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1E6AD-AC7F-468A-A21F-AC6640C55ED1}"/>
              </a:ext>
            </a:extLst>
          </p:cNvPr>
          <p:cNvSpPr txBox="1"/>
          <p:nvPr/>
        </p:nvSpPr>
        <p:spPr>
          <a:xfrm>
            <a:off x="1335741" y="4535923"/>
            <a:ext cx="10219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마침표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(.)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어떤 클래스에 속하는지 결정을 위해서는 어떤 마침표가 주로 약어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(abbreviation)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쓰이는 지 알아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야함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-&gt;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약어 사전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(abbreviation dictionary)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영어권 언어의 경우에 있어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https://public.oed.com/how-to-use-the-oed/abbreviations/</a:t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70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1)</a:t>
            </a:r>
            <a:r>
              <a:rPr lang="ko-KR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토큰화</a:t>
            </a:r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(Tokenization) </a:t>
            </a:r>
            <a:b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키워드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NLTK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KoNLPY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EEED92-FBD3-4C8B-B5C0-FCF61D332B44}"/>
              </a:ext>
            </a:extLst>
          </p:cNvPr>
          <p:cNvSpPr/>
          <p:nvPr/>
        </p:nvSpPr>
        <p:spPr>
          <a:xfrm>
            <a:off x="7812741" y="548762"/>
            <a:ext cx="2828365" cy="1402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sz="2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 토큰화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2AF6-633F-4A0F-B1C7-196A113444A0}"/>
              </a:ext>
            </a:extLst>
          </p:cNvPr>
          <p:cNvSpPr txBox="1"/>
          <p:nvPr/>
        </p:nvSpPr>
        <p:spPr>
          <a:xfrm>
            <a:off x="726142" y="1718328"/>
            <a:ext cx="808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품사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태깅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(Part-of-speech tagging)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7791A0-AA96-409C-B226-65249369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722"/>
            <a:ext cx="7826469" cy="24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1) </a:t>
            </a:r>
            <a:r>
              <a:rPr lang="ko-KR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토큰화</a:t>
            </a:r>
            <a:r>
              <a:rPr lang="en-US" altLang="ko-KR" sz="3600" b="1" kern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(Tokenization)</a:t>
            </a:r>
            <a:b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키워드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NLTK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KoNLPY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EEED92-FBD3-4C8B-B5C0-FCF61D332B44}"/>
              </a:ext>
            </a:extLst>
          </p:cNvPr>
          <p:cNvSpPr/>
          <p:nvPr/>
        </p:nvSpPr>
        <p:spPr>
          <a:xfrm>
            <a:off x="7812741" y="548762"/>
            <a:ext cx="2828365" cy="1402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sz="28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 토큰화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2AF6-633F-4A0F-B1C7-196A113444A0}"/>
              </a:ext>
            </a:extLst>
          </p:cNvPr>
          <p:cNvSpPr txBox="1"/>
          <p:nvPr/>
        </p:nvSpPr>
        <p:spPr>
          <a:xfrm>
            <a:off x="134471" y="1723776"/>
            <a:ext cx="80861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한국어 품사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태깅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(Part-of-speech tagging)</a:t>
            </a:r>
          </a:p>
          <a:p>
            <a:pPr algn="l"/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 토큰화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정확히는 형태소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(morpheme)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단위로 토큰화</a:t>
            </a:r>
            <a:endParaRPr lang="en-US" altLang="ko-KR" sz="16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6CB1162-109B-4949-A3F4-22E4AEC2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9" y="2372417"/>
            <a:ext cx="7143511" cy="266885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DB283CC-6920-4D4A-A528-DEB65F95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47" y="4271105"/>
            <a:ext cx="6530788" cy="2506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479DD8-F0C8-44BA-B15C-F721DC5B8827}"/>
              </a:ext>
            </a:extLst>
          </p:cNvPr>
          <p:cNvSpPr txBox="1"/>
          <p:nvPr/>
        </p:nvSpPr>
        <p:spPr>
          <a:xfrm>
            <a:off x="7305982" y="2647716"/>
            <a:ext cx="4298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1) morphs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형태소 추출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2) pos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품사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(Part-of-speech tagging)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3) nouns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명사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2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24EAC9-75DD-4BD9-97A3-69503BDC6EE0}"/>
              </a:ext>
            </a:extLst>
          </p:cNvPr>
          <p:cNvSpPr/>
          <p:nvPr/>
        </p:nvSpPr>
        <p:spPr>
          <a:xfrm>
            <a:off x="1066800" y="1810871"/>
            <a:ext cx="10287000" cy="109059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2) </a:t>
            </a:r>
            <a:r>
              <a:rPr lang="ko-KR" altLang="ko-KR" sz="3600" b="1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정제</a:t>
            </a:r>
            <a:r>
              <a:rPr lang="en-US" altLang="ko-KR" sz="3600" b="1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(Cleaning) and </a:t>
            </a:r>
            <a:r>
              <a:rPr lang="ko-KR" altLang="ko-KR" sz="3600" b="1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정규화</a:t>
            </a:r>
            <a:r>
              <a:rPr lang="en-US" altLang="ko-KR" sz="3600" b="1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(Normalization)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534C3-87F6-4B31-AE77-062574373D37}"/>
              </a:ext>
            </a:extLst>
          </p:cNvPr>
          <p:cNvSpPr txBox="1"/>
          <p:nvPr/>
        </p:nvSpPr>
        <p:spPr>
          <a:xfrm>
            <a:off x="1219200" y="1922873"/>
            <a:ext cx="9941859" cy="82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정제</a:t>
            </a:r>
            <a:r>
              <a:rPr lang="en-US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(cleaning) : </a:t>
            </a:r>
            <a:r>
              <a:rPr lang="ko-KR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갖고 있는 코퍼스로부터 노이즈 데이터를 제거한다</a:t>
            </a:r>
            <a:r>
              <a:rPr lang="en-US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정규화</a:t>
            </a:r>
            <a:r>
              <a:rPr lang="en-US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(normalization) : </a:t>
            </a:r>
            <a:r>
              <a:rPr lang="ko-KR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표현 방법이 다른 단어들을 통합시켜서 같은 단어로 만들어준다</a:t>
            </a:r>
            <a:r>
              <a:rPr lang="en-US" altLang="ko-KR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0779F-C492-4FB1-9983-A6D873C658FA}"/>
              </a:ext>
            </a:extLst>
          </p:cNvPr>
          <p:cNvSpPr txBox="1"/>
          <p:nvPr/>
        </p:nvSpPr>
        <p:spPr>
          <a:xfrm>
            <a:off x="715681" y="3118636"/>
            <a:ext cx="7926295" cy="1675807"/>
          </a:xfrm>
          <a:prstGeom prst="rect">
            <a:avLst/>
          </a:prstGeom>
          <a:noFill/>
        </p:spPr>
        <p:txBody>
          <a:bodyPr wrap="square" lIns="288000" tIns="144000" rIns="288000" bIns="14400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규칙에 기반한 표기가 다른 단어들의 통합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대, 소문자 통합 불필요한 단어의 제거(</a:t>
            </a:r>
            <a:r>
              <a:rPr lang="ko-KR" altLang="en-US" dirty="0" err="1"/>
              <a:t>Removing</a:t>
            </a:r>
            <a:r>
              <a:rPr lang="ko-KR" altLang="en-US" dirty="0"/>
              <a:t> </a:t>
            </a:r>
            <a:r>
              <a:rPr lang="ko-KR" altLang="en-US" dirty="0" err="1"/>
              <a:t>Unnecessary</a:t>
            </a:r>
            <a:r>
              <a:rPr lang="ko-KR" altLang="en-US" dirty="0"/>
              <a:t> </a:t>
            </a:r>
            <a:r>
              <a:rPr lang="ko-KR" altLang="en-US" dirty="0" err="1"/>
              <a:t>Words</a:t>
            </a:r>
            <a:r>
              <a:rPr lang="ko-KR" altLang="en-US" dirty="0"/>
              <a:t>)</a:t>
            </a:r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(1) 등장 빈도가 적은 단어(</a:t>
            </a:r>
            <a:r>
              <a:rPr lang="ko-KR" altLang="en-US" sz="1200" dirty="0" err="1"/>
              <a:t>Removing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words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(2) 길이가 짧은 단어(</a:t>
            </a:r>
            <a:r>
              <a:rPr lang="ko-KR" altLang="en-US" sz="1200" dirty="0" err="1"/>
              <a:t>Removing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length</a:t>
            </a:r>
            <a:r>
              <a:rPr lang="ko-KR" altLang="en-US" sz="1200" dirty="0"/>
              <a:t>)</a:t>
            </a:r>
            <a:r>
              <a:rPr lang="en-US" altLang="ko-KR" sz="1200" dirty="0"/>
              <a:t> …(</a:t>
            </a:r>
            <a:r>
              <a:rPr lang="ko-KR" altLang="en-US" sz="1200" dirty="0"/>
              <a:t>영어권 한정이라고 할 수 있음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103D61E-1B35-4E6F-8AE3-50EBCDFC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4648479"/>
            <a:ext cx="6238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0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057152-698F-4322-8B2D-9D3930B96E40}"/>
              </a:ext>
            </a:extLst>
          </p:cNvPr>
          <p:cNvSpPr/>
          <p:nvPr/>
        </p:nvSpPr>
        <p:spPr>
          <a:xfrm>
            <a:off x="1057835" y="1445048"/>
            <a:ext cx="6320118" cy="47513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219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어간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(Stemming) and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(Lemmatization)</a:t>
            </a:r>
            <a:b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정규화 기법 중 코퍼스에 있는 단어의 개수를 줄일 수 있는 기법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7C5A1-AF8F-461E-91F6-20145E59DF90}"/>
              </a:ext>
            </a:extLst>
          </p:cNvPr>
          <p:cNvSpPr txBox="1"/>
          <p:nvPr/>
        </p:nvSpPr>
        <p:spPr>
          <a:xfrm>
            <a:off x="1169894" y="14979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추출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(Lemmatization)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61BE8-79D8-4A55-B394-28C95647BEE8}"/>
              </a:ext>
            </a:extLst>
          </p:cNvPr>
          <p:cNvSpPr txBox="1"/>
          <p:nvPr/>
        </p:nvSpPr>
        <p:spPr>
          <a:xfrm>
            <a:off x="1452283" y="20242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(Lemma)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 사전형 단어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20B37-1F01-46CB-A144-497142EFEEE9}"/>
              </a:ext>
            </a:extLst>
          </p:cNvPr>
          <p:cNvSpPr txBox="1"/>
          <p:nvPr/>
        </p:nvSpPr>
        <p:spPr>
          <a:xfrm>
            <a:off x="2967318" y="238864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am, are, is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FF7E3-FDF2-4B27-B337-524168ADF27A}"/>
              </a:ext>
            </a:extLst>
          </p:cNvPr>
          <p:cNvSpPr txBox="1"/>
          <p:nvPr/>
        </p:nvSpPr>
        <p:spPr>
          <a:xfrm>
            <a:off x="1452283" y="2770611"/>
            <a:ext cx="8552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단어의 형태학적 파싱</a:t>
            </a:r>
            <a:endParaRPr lang="en-US" altLang="ko-KR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형태학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(morphology)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형태소로부터 단어들을 만들어가는 학문을 뜻합니다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(stem)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단어의 의미를 담고 있는 단어의 핵심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(affix)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단어에 추가적인 의미를 주는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24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057152-698F-4322-8B2D-9D3930B96E40}"/>
              </a:ext>
            </a:extLst>
          </p:cNvPr>
          <p:cNvSpPr/>
          <p:nvPr/>
        </p:nvSpPr>
        <p:spPr>
          <a:xfrm>
            <a:off x="1057835" y="1445048"/>
            <a:ext cx="6320118" cy="47513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219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어간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(Stemming) and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(Lemmatization)</a:t>
            </a:r>
            <a:b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정규화 기법 중 코퍼스에 있는 단어의 개수를 줄일 수 있는 기법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7C5A1-AF8F-461E-91F6-20145E59DF90}"/>
              </a:ext>
            </a:extLst>
          </p:cNvPr>
          <p:cNvSpPr txBox="1"/>
          <p:nvPr/>
        </p:nvSpPr>
        <p:spPr>
          <a:xfrm>
            <a:off x="1169894" y="14979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추출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(Lemmatization)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0339E-7F18-4CA5-A286-1D67410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4" y="2181941"/>
            <a:ext cx="10287000" cy="1571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3749A-B145-4922-A7F5-6FB4F89D5D84}"/>
              </a:ext>
            </a:extLst>
          </p:cNvPr>
          <p:cNvSpPr txBox="1"/>
          <p:nvPr/>
        </p:nvSpPr>
        <p:spPr>
          <a:xfrm>
            <a:off x="76200" y="2302528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9E233-247C-4394-8609-56CF6E20088A}"/>
              </a:ext>
            </a:extLst>
          </p:cNvPr>
          <p:cNvSpPr txBox="1"/>
          <p:nvPr/>
        </p:nvSpPr>
        <p:spPr>
          <a:xfrm>
            <a:off x="1281953" y="3909187"/>
            <a:ext cx="10416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---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추출기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6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lemmatizer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본래 단어의 품사 정보를 알아야만 정확한 결과를 얻을 수 있음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FD630C-4499-46BD-A4B1-F55998A6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41" y="4247741"/>
            <a:ext cx="7615518" cy="2338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B55E73-5DB4-4AEE-B7AF-822B186C7D2F}"/>
              </a:ext>
            </a:extLst>
          </p:cNvPr>
          <p:cNvSpPr txBox="1"/>
          <p:nvPr/>
        </p:nvSpPr>
        <p:spPr>
          <a:xfrm>
            <a:off x="1427630" y="4247741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8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A20B-DE5E-4865-B9FA-61F43AC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어간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(Stemming) and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표제어 추출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(Lemmatization)</a:t>
            </a:r>
            <a:endParaRPr lang="ko-KR" altLang="en-US" sz="2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0D360B-F0BA-4896-96A3-3EBBBF1A0238}"/>
              </a:ext>
            </a:extLst>
          </p:cNvPr>
          <p:cNvSpPr/>
          <p:nvPr/>
        </p:nvSpPr>
        <p:spPr>
          <a:xfrm>
            <a:off x="1057835" y="1445048"/>
            <a:ext cx="6320118" cy="47513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어간 추출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(Stemming)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AA9F-82CA-4C5B-B3DC-994BCDD6625B}"/>
              </a:ext>
            </a:extLst>
          </p:cNvPr>
          <p:cNvSpPr txBox="1"/>
          <p:nvPr/>
        </p:nvSpPr>
        <p:spPr>
          <a:xfrm>
            <a:off x="1308847" y="2163989"/>
            <a:ext cx="27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__ Porter 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C0BE5-0A64-4B8F-9C67-05852C89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640945"/>
            <a:ext cx="8272463" cy="3573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E1428F-F1C7-401B-AC6C-340801520FEA}"/>
              </a:ext>
            </a:extLst>
          </p:cNvPr>
          <p:cNvSpPr txBox="1"/>
          <p:nvPr/>
        </p:nvSpPr>
        <p:spPr>
          <a:xfrm>
            <a:off x="838200" y="35679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작동 방식 예시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ALIZE → AL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ANCE →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제거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ICAL → 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9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B21BC38B438A43A7A25D4BBE718E49" ma:contentTypeVersion="2" ma:contentTypeDescription="새 문서를 만듭니다." ma:contentTypeScope="" ma:versionID="168423ba2de63b18510799a668f479ab">
  <xsd:schema xmlns:xsd="http://www.w3.org/2001/XMLSchema" xmlns:xs="http://www.w3.org/2001/XMLSchema" xmlns:p="http://schemas.microsoft.com/office/2006/metadata/properties" xmlns:ns3="854d9bc0-1ff4-4e5c-8b0f-25da29c1568d" targetNamespace="http://schemas.microsoft.com/office/2006/metadata/properties" ma:root="true" ma:fieldsID="7a429f54329db25b970f6f27540eb7f7" ns3:_="">
    <xsd:import namespace="854d9bc0-1ff4-4e5c-8b0f-25da29c156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d9bc0-1ff4-4e5c-8b0f-25da29c156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00E74D-8E74-4617-B368-66407DE7C0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6BAF0-D4A0-4836-861A-E348F4AE2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4d9bc0-1ff4-4e5c-8b0f-25da29c15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DE405D-05F2-4501-9780-9CD15EE3F605}">
  <ds:schemaRefs>
    <ds:schemaRef ds:uri="http://schemas.microsoft.com/office/2006/metadata/properties"/>
    <ds:schemaRef ds:uri="http://purl.org/dc/dcmitype/"/>
    <ds:schemaRef ds:uri="http://purl.org/dc/terms/"/>
    <ds:schemaRef ds:uri="854d9bc0-1ff4-4e5c-8b0f-25da29c1568d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649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Malgun Gothic</vt:lpstr>
      <vt:lpstr>Malgun Gothic</vt:lpstr>
      <vt:lpstr>Arial</vt:lpstr>
      <vt:lpstr>Symbol</vt:lpstr>
      <vt:lpstr>Office 테마</vt:lpstr>
      <vt:lpstr>1)토큰화(Tokenization)  실습 키워드 -&gt; NLTK 패키지, KoNLPY-</vt:lpstr>
      <vt:lpstr>1) 토큰화(Tokenization)  실습 키워드 -&gt; NLTK 패키지, KoNLPY</vt:lpstr>
      <vt:lpstr>1) 토큰화(Tokenization)  실습 키워드 -&gt; NLTK 패키지, KoNLPY</vt:lpstr>
      <vt:lpstr>1)토큰화(Tokenization)  실습 키워드 -&gt; NLTK 패키지, KoNLPY-</vt:lpstr>
      <vt:lpstr>1) 토큰화(Tokenization) 실습 키워드 -&gt; NLTK 패키지, KoNLPY-</vt:lpstr>
      <vt:lpstr>2) 정제(Cleaning) and 정규화(Normalization)</vt:lpstr>
      <vt:lpstr>3) 어간 추출(Stemming) and 표제어 추출(Lemmatization)  정규화 기법 중 코퍼스에 있는 단어의 개수를 줄일 수 있는 기법</vt:lpstr>
      <vt:lpstr>3) 어간 추출(Stemming) and 표제어 추출(Lemmatization)  정규화 기법 중 코퍼스에 있는 단어의 개수를 줄일 수 있는 기법</vt:lpstr>
      <vt:lpstr>3) 어간 추출(Stemming) and 표제어 추출(Lemmatization)</vt:lpstr>
      <vt:lpstr>3) 어간 추출(Stemming) and 표제어 추출(Lemmatization)</vt:lpstr>
      <vt:lpstr>4) 불용어(Stopword)</vt:lpstr>
      <vt:lpstr>05) 정규 표현식(Regular Expression)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양유진</dc:creator>
  <cp:lastModifiedBy>양유진</cp:lastModifiedBy>
  <cp:revision>2</cp:revision>
  <dcterms:created xsi:type="dcterms:W3CDTF">2021-08-05T10:11:10Z</dcterms:created>
  <dcterms:modified xsi:type="dcterms:W3CDTF">2021-09-01T09:18:28Z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0x01010035B21BC38B438A43A7A25D4BBE718E49</vt:lpwstr>
  </property>
</Properties>
</file>