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1" r:id="rId5"/>
    <p:sldId id="262" r:id="rId6"/>
    <p:sldId id="266" r:id="rId7"/>
    <p:sldId id="260" r:id="rId8"/>
    <p:sldId id="261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E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9FA7-26C5-70DE-A4C8-55BBF031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2D95E-3122-021E-8E02-BC0C4E14B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2CFF-8FE1-735B-A68D-AA8CF49A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083D-9121-1D0D-0609-A5390660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16F7-7D58-0951-1225-2A42F925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AF06-2995-989F-A7C8-213C981F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4A63C-A8E2-D5AB-4427-DB3480883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3723-DF78-EE4D-6C6C-25D03836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6CD6-0865-E330-232F-81ABB2F6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F552-1A09-6AE8-1715-B0A70FCB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ADFDF-18D9-EE60-DCE7-1D9E48855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8EF1-E32E-5E20-C5BB-1057992F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2E6B-CC5D-9B44-5C90-3CAE2479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CF69-642D-3D1B-D16F-442D46C8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A810-3DCB-408D-4783-A9A6BF5D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A58-AA9D-D349-DDF5-B1A85672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4E6B-0380-5761-9A85-4A4E43A3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4700-8F0C-D876-4CE2-A7867962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9A37-A5C4-00C0-5DAC-3B96E6C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769D-2222-E40B-CF95-F35239FE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DFF7-98F6-CBC2-3665-15FC9DE4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F8A5-1993-D4DE-583D-0052681F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53FD-22CB-80F5-759B-03534F6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4CF4-99EA-5A33-0CE2-136A5B69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EC0D-2FE9-B978-FF8E-07772D40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B9E7-BB86-4F68-7427-AE50F8D5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F145-A1FF-70FB-522F-82DFFD20B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3E08-06C3-B743-F256-9E85C308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E344-3F18-B1DE-023F-6EF60F93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EDA4-F8CE-807A-4A5D-C2F55363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13D6-D639-FC23-0B80-6117FEAA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E4DB-5E20-E8D7-21AD-117214BB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3415-A67A-6D82-EA51-6A2618A5F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4BBB1-D929-1927-D712-8021B90D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AE28-13AD-87AF-CAE8-4E83884A3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22EB6-235F-2B7B-ABB7-6D00D792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351C9-BCC0-4206-4141-AB3AB442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A2BDC-6AB6-EA4C-9829-58285C0B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660E0-DB37-562D-E80E-76B1E282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AA6D-0925-8FE1-6209-1CCF95D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84AB5-349B-8AD0-362C-76E9ABA3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24463-9C62-4DFC-CD62-94E3D681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0FA74-6CC7-E78A-17B4-2F0E19A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6C8FF-A7AC-DF4C-2187-C5582B51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D06E-649D-B6B4-BF65-9F1D9089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FFE58-C310-0947-A2DC-06D01354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E3F7-8796-8E3D-7218-FE44E56C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33A5-900A-32F3-87CB-2B23B5ED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6D6B6-49E6-E699-7C5D-EAF3AB19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E0B48-47BF-EEDC-61B7-52510F7E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E96B7-1005-DCC6-FC3B-DFB0FABC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76B2-B363-6A75-7E43-EEB0488A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4844-588A-C1D9-F6A1-29F93232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10A3-07C4-D64C-8265-7E37E9574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119E2-5920-7AD1-F646-59D018DC4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6D4F-5AB1-512A-E1BA-15CEFF11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A1CCE-B7D4-4AAC-50AD-0D441A94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99294-0788-8556-5AD2-94D0D7B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864E7-DF1A-0643-DD76-9552CBA2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6D44-8260-A140-F814-066F4FEE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BECC-29B8-A74D-43AB-2F7DE767F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EBC3E-65F9-420A-8765-C57CCF8BD21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7EED5-B014-B6D9-4E54-63B36A77F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57A5-6F33-DF81-98A8-C3C91CDD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304AD-1263-42A4-A71E-1E36584F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F0BF-E394-9F81-DBC1-42EF5CFE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6" y="0"/>
            <a:ext cx="10515600" cy="1325563"/>
          </a:xfrm>
        </p:spPr>
        <p:txBody>
          <a:bodyPr/>
          <a:lstStyle/>
          <a:p>
            <a:r>
              <a:rPr lang="en-US" dirty="0"/>
              <a:t>Modeling temperature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D761EE-14DA-5CAF-E2C3-66AA8EF4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6" y="1687563"/>
            <a:ext cx="2662085" cy="132556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1. Predict temperature of LRT from Sparkling Lake and woodruff airport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DDC2B2-35CA-BC54-1871-5113CBBDCDAF}"/>
              </a:ext>
            </a:extLst>
          </p:cNvPr>
          <p:cNvSpPr txBox="1">
            <a:spLocks/>
          </p:cNvSpPr>
          <p:nvPr/>
        </p:nvSpPr>
        <p:spPr>
          <a:xfrm>
            <a:off x="4764957" y="1687564"/>
            <a:ext cx="2662085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2. Calculate long-term climatology from predicted temperature using </a:t>
            </a:r>
            <a:r>
              <a:rPr lang="en-US" sz="2000" dirty="0" err="1"/>
              <a:t>heatwaveR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ED253C-7AB8-EAB0-9E63-E89401D1F61C}"/>
              </a:ext>
            </a:extLst>
          </p:cNvPr>
          <p:cNvSpPr txBox="1">
            <a:spLocks/>
          </p:cNvSpPr>
          <p:nvPr/>
        </p:nvSpPr>
        <p:spPr>
          <a:xfrm>
            <a:off x="8868698" y="1687564"/>
            <a:ext cx="2662085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3. Apply climatology from modeled temperature to actual temperature data to identify heatwaves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2CC080-98F6-A752-8420-C314464AD604}"/>
              </a:ext>
            </a:extLst>
          </p:cNvPr>
          <p:cNvSpPr txBox="1">
            <a:spLocks/>
          </p:cNvSpPr>
          <p:nvPr/>
        </p:nvSpPr>
        <p:spPr>
          <a:xfrm>
            <a:off x="661217" y="3375128"/>
            <a:ext cx="1208138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Daily sonde temp ~ (Sparkling Lake temp + woodruff air temp + random effect for lake)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Daily sonde temp ~ (Crystal Bog temp + woodruff air temp + random effect for lake)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Weekly routines 9 am temp ~ (Sparkling Lake temp + woodruff air temp + random effect for lake)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7568AB-507F-AFCE-ACED-85DE2FA6629D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H="1" flipV="1">
            <a:off x="661215" y="2350344"/>
            <a:ext cx="1" cy="168756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E27A63-4813-61BE-CB38-EE2F299DC90D}"/>
              </a:ext>
            </a:extLst>
          </p:cNvPr>
          <p:cNvSpPr txBox="1">
            <a:spLocks/>
          </p:cNvSpPr>
          <p:nvPr/>
        </p:nvSpPr>
        <p:spPr>
          <a:xfrm>
            <a:off x="661214" y="4740892"/>
            <a:ext cx="11422625" cy="178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availability:</a:t>
            </a:r>
          </a:p>
          <a:p>
            <a:pPr lvl="1"/>
            <a:r>
              <a:rPr lang="en-US" sz="1600" dirty="0"/>
              <a:t>Daily sonde: 2008-2011, 2013-2015, 2018, 2019</a:t>
            </a:r>
          </a:p>
          <a:p>
            <a:pPr lvl="1"/>
            <a:r>
              <a:rPr lang="en-US" sz="1600" dirty="0"/>
              <a:t>Sparkling Lake: 1989-2006, 2009-2014, 2016, 2019, </a:t>
            </a:r>
            <a:r>
              <a:rPr lang="en-US" sz="1600" b="1" dirty="0"/>
              <a:t>no 2015 or 2018, missing half of 2008</a:t>
            </a:r>
          </a:p>
          <a:p>
            <a:pPr lvl="1"/>
            <a:r>
              <a:rPr lang="en-US" sz="1600" dirty="0"/>
              <a:t>Crystal Bog: 13 years since 2005, but </a:t>
            </a:r>
            <a:r>
              <a:rPr lang="en-US" sz="1600" b="1" dirty="0"/>
              <a:t>no 2015 or 2018</a:t>
            </a:r>
            <a:endParaRPr lang="en-US" sz="1600" dirty="0"/>
          </a:p>
          <a:p>
            <a:pPr lvl="1"/>
            <a:r>
              <a:rPr lang="en-US" sz="1600" dirty="0"/>
              <a:t>Routines: every week, but only at 9 am, so underestimates daily temperature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the days and days&#10;&#10;Description automatically generated with medium confidence">
            <a:extLst>
              <a:ext uri="{FF2B5EF4-FFF2-40B4-BE49-F238E27FC236}">
                <a16:creationId xmlns:a16="http://schemas.microsoft.com/office/drawing/2014/main" id="{8A7259CF-5EA0-9EC9-5712-87A9E265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69" y="0"/>
            <a:ext cx="771525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844F57-ACD8-0A47-994A-2D91B754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2518389"/>
            <a:ext cx="3743633" cy="1325563"/>
          </a:xfrm>
        </p:spPr>
        <p:txBody>
          <a:bodyPr/>
          <a:lstStyle/>
          <a:p>
            <a:r>
              <a:rPr lang="en-US" dirty="0"/>
              <a:t>Or 2013?</a:t>
            </a:r>
          </a:p>
        </p:txBody>
      </p:sp>
    </p:spTree>
    <p:extLst>
      <p:ext uri="{BB962C8B-B14F-4D97-AF65-F5344CB8AC3E}">
        <p14:creationId xmlns:p14="http://schemas.microsoft.com/office/powerpoint/2010/main" val="61467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91E5-2F9D-57E3-BE83-F5CFC79B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98" y="-237420"/>
            <a:ext cx="906288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Nutrient additions</a:t>
            </a:r>
          </a:p>
        </p:txBody>
      </p:sp>
      <p:pic>
        <p:nvPicPr>
          <p:cNvPr id="5" name="Content Placeholder 4" descr="A graph of different numbers and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2D39C018-1454-2E22-59C8-E4A05505C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44" y="763678"/>
            <a:ext cx="5951256" cy="5951256"/>
          </a:xfr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AA3149B-99CC-D787-D6F2-74379268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8" y="763678"/>
            <a:ext cx="5951256" cy="59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47F6-20E8-B596-F638-7D4ACA15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Modeling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E9B1-5B57-4CAF-36AA-3ADAC6D9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5" y="1107843"/>
            <a:ext cx="12081389" cy="1325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Daily sonde temp ~ (Sparkling Lake temp + woodruff air temp + random effect for lake)</a:t>
            </a:r>
          </a:p>
          <a:p>
            <a:pPr marL="457200" indent="-457200">
              <a:buAutoNum type="arabicPeriod"/>
            </a:pPr>
            <a:r>
              <a:rPr lang="en-US" sz="2000" dirty="0"/>
              <a:t>Daily sonde temp ~ (Crystal Bog temp + woodruff air temp + random effect for lake)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Weekly routines 9 am temp ~ (Sparkling Lake temp + woodruff air temp + random effect for lake)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CC40208-74AB-7A8E-B87C-20D93833B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65" y="2285991"/>
            <a:ext cx="822961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E7D413F9-D0EB-F0D4-3524-D8415475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38" y="757551"/>
            <a:ext cx="9326224" cy="58288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7AA9A5-A8D0-2421-9F95-B405F6CA902B}"/>
              </a:ext>
            </a:extLst>
          </p:cNvPr>
          <p:cNvSpPr/>
          <p:nvPr/>
        </p:nvSpPr>
        <p:spPr>
          <a:xfrm>
            <a:off x="4908961" y="200758"/>
            <a:ext cx="313777" cy="281929"/>
          </a:xfrm>
          <a:prstGeom prst="rect">
            <a:avLst/>
          </a:prstGeom>
          <a:solidFill>
            <a:srgbClr val="FFE4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1B73E-F80B-8EBB-4B80-4CD9DCECD2F2}"/>
              </a:ext>
            </a:extLst>
          </p:cNvPr>
          <p:cNvSpPr/>
          <p:nvPr/>
        </p:nvSpPr>
        <p:spPr>
          <a:xfrm>
            <a:off x="6679264" y="193972"/>
            <a:ext cx="313777" cy="281929"/>
          </a:xfrm>
          <a:prstGeom prst="rect">
            <a:avLst/>
          </a:prstGeom>
          <a:solidFill>
            <a:srgbClr val="ECEC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FA49C-29DD-9E93-1217-372E4B1A084D}"/>
              </a:ext>
            </a:extLst>
          </p:cNvPr>
          <p:cNvSpPr txBox="1"/>
          <p:nvPr/>
        </p:nvSpPr>
        <p:spPr>
          <a:xfrm>
            <a:off x="5222738" y="157056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heatwave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89B64-BC97-72BA-5D21-6DE6A4C04E78}"/>
              </a:ext>
            </a:extLst>
          </p:cNvPr>
          <p:cNvSpPr txBox="1"/>
          <p:nvPr/>
        </p:nvSpPr>
        <p:spPr>
          <a:xfrm>
            <a:off x="6993041" y="15027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included in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D6661-C10A-7300-A137-C56A565B5D9B}"/>
              </a:ext>
            </a:extLst>
          </p:cNvPr>
          <p:cNvSpPr txBox="1"/>
          <p:nvPr/>
        </p:nvSpPr>
        <p:spPr>
          <a:xfrm>
            <a:off x="344847" y="222771"/>
            <a:ext cx="149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Paul 2010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6FA2E55C-73DD-E7E8-4BE3-09382CB77AA6}"/>
              </a:ext>
            </a:extLst>
          </p:cNvPr>
          <p:cNvSpPr/>
          <p:nvPr/>
        </p:nvSpPr>
        <p:spPr>
          <a:xfrm rot="5400000">
            <a:off x="4581302" y="6050997"/>
            <a:ext cx="45719" cy="4670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DB3B345D-DDD8-5DE8-F805-338086AB2438}"/>
              </a:ext>
            </a:extLst>
          </p:cNvPr>
          <p:cNvSpPr/>
          <p:nvPr/>
        </p:nvSpPr>
        <p:spPr>
          <a:xfrm rot="5400000">
            <a:off x="4652553" y="6127197"/>
            <a:ext cx="45719" cy="4670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A31BE105-FEE8-4F92-4D69-47BF29743723}"/>
              </a:ext>
            </a:extLst>
          </p:cNvPr>
          <p:cNvSpPr/>
          <p:nvPr/>
        </p:nvSpPr>
        <p:spPr>
          <a:xfrm rot="5400000">
            <a:off x="4738190" y="6203397"/>
            <a:ext cx="45719" cy="4670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6646FF5-D5E5-D25A-4A9D-D0BE9176E03E}"/>
              </a:ext>
            </a:extLst>
          </p:cNvPr>
          <p:cNvSpPr/>
          <p:nvPr/>
        </p:nvSpPr>
        <p:spPr>
          <a:xfrm rot="5400000">
            <a:off x="4834395" y="6279983"/>
            <a:ext cx="45719" cy="4670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5910F5CA-7446-DF11-5641-8333823A496C}"/>
              </a:ext>
            </a:extLst>
          </p:cNvPr>
          <p:cNvSpPr/>
          <p:nvPr/>
        </p:nvSpPr>
        <p:spPr>
          <a:xfrm rot="5400000">
            <a:off x="4886101" y="6375752"/>
            <a:ext cx="45719" cy="4670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FD5FA-6FEB-9A95-F552-0527F39199CE}"/>
              </a:ext>
            </a:extLst>
          </p:cNvPr>
          <p:cNvSpPr txBox="1"/>
          <p:nvPr/>
        </p:nvSpPr>
        <p:spPr>
          <a:xfrm>
            <a:off x="863640" y="6299744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days of percent change included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192EC2-BBBD-67FA-9F38-15898D311A50}"/>
              </a:ext>
            </a:extLst>
          </p:cNvPr>
          <p:cNvGrpSpPr/>
          <p:nvPr/>
        </p:nvGrpSpPr>
        <p:grpSpPr>
          <a:xfrm>
            <a:off x="9444413" y="6292679"/>
            <a:ext cx="771896" cy="370474"/>
            <a:chOff x="4523013" y="6414086"/>
            <a:chExt cx="771896" cy="370474"/>
          </a:xfrm>
        </p:grpSpPr>
        <p:sp>
          <p:nvSpPr>
            <p:cNvPr id="28" name="Right Bracket 27">
              <a:extLst>
                <a:ext uri="{FF2B5EF4-FFF2-40B4-BE49-F238E27FC236}">
                  <a16:creationId xmlns:a16="http://schemas.microsoft.com/office/drawing/2014/main" id="{BEAB05F2-53A4-378A-22E9-A69A36231304}"/>
                </a:ext>
              </a:extLst>
            </p:cNvPr>
            <p:cNvSpPr/>
            <p:nvPr/>
          </p:nvSpPr>
          <p:spPr>
            <a:xfrm rot="5400000">
              <a:off x="4733702" y="6203397"/>
              <a:ext cx="45719" cy="46709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ket 28">
              <a:extLst>
                <a:ext uri="{FF2B5EF4-FFF2-40B4-BE49-F238E27FC236}">
                  <a16:creationId xmlns:a16="http://schemas.microsoft.com/office/drawing/2014/main" id="{A6FC89ED-E1DE-A02C-BB63-F979B5E6236A}"/>
                </a:ext>
              </a:extLst>
            </p:cNvPr>
            <p:cNvSpPr/>
            <p:nvPr/>
          </p:nvSpPr>
          <p:spPr>
            <a:xfrm rot="5400000">
              <a:off x="4804953" y="6279597"/>
              <a:ext cx="45719" cy="46709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ket 29">
              <a:extLst>
                <a:ext uri="{FF2B5EF4-FFF2-40B4-BE49-F238E27FC236}">
                  <a16:creationId xmlns:a16="http://schemas.microsoft.com/office/drawing/2014/main" id="{26BA0005-C701-B8DA-671C-3A47EEA3E465}"/>
                </a:ext>
              </a:extLst>
            </p:cNvPr>
            <p:cNvSpPr/>
            <p:nvPr/>
          </p:nvSpPr>
          <p:spPr>
            <a:xfrm rot="5400000">
              <a:off x="4890590" y="6355797"/>
              <a:ext cx="45719" cy="46709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1D10839-3843-0C3C-0E32-8D41219820B0}"/>
                </a:ext>
              </a:extLst>
            </p:cNvPr>
            <p:cNvSpPr/>
            <p:nvPr/>
          </p:nvSpPr>
          <p:spPr>
            <a:xfrm rot="5400000">
              <a:off x="4986795" y="6432383"/>
              <a:ext cx="45719" cy="46709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7F87B79A-9CAF-00F1-C4EE-10EED1CBF762}"/>
                </a:ext>
              </a:extLst>
            </p:cNvPr>
            <p:cNvSpPr/>
            <p:nvPr/>
          </p:nvSpPr>
          <p:spPr>
            <a:xfrm rot="5400000">
              <a:off x="5038501" y="6528152"/>
              <a:ext cx="45719" cy="46709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147978D-0B48-2EC3-2EB2-A1D6D4D63FB2}"/>
              </a:ext>
            </a:extLst>
          </p:cNvPr>
          <p:cNvSpPr txBox="1"/>
          <p:nvPr/>
        </p:nvSpPr>
        <p:spPr>
          <a:xfrm>
            <a:off x="493578" y="2407308"/>
            <a:ext cx="2177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change is calculated from 7-day slopes, </a:t>
            </a:r>
          </a:p>
          <a:p>
            <a:r>
              <a:rPr lang="en-US" dirty="0"/>
              <a:t>and we include 5 days of percent change in results</a:t>
            </a:r>
          </a:p>
        </p:txBody>
      </p:sp>
    </p:spTree>
    <p:extLst>
      <p:ext uri="{BB962C8B-B14F-4D97-AF65-F5344CB8AC3E}">
        <p14:creationId xmlns:p14="http://schemas.microsoft.com/office/powerpoint/2010/main" val="22545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EDC21-3812-41C4-0EC3-049E19740E39}"/>
              </a:ext>
            </a:extLst>
          </p:cNvPr>
          <p:cNvSpPr txBox="1"/>
          <p:nvPr/>
        </p:nvSpPr>
        <p:spPr>
          <a:xfrm>
            <a:off x="1091638" y="1060162"/>
            <a:ext cx="420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Percent Change calculation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83C25-37FD-A9DF-5DEC-0C9208869556}"/>
              </a:ext>
            </a:extLst>
          </p:cNvPr>
          <p:cNvGrpSpPr/>
          <p:nvPr/>
        </p:nvGrpSpPr>
        <p:grpSpPr>
          <a:xfrm>
            <a:off x="7084756" y="1583382"/>
            <a:ext cx="4595865" cy="3296140"/>
            <a:chOff x="694591" y="1817037"/>
            <a:chExt cx="4595865" cy="32961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635218-729B-9A65-C9CA-40ED3E486BCD}"/>
                </a:ext>
              </a:extLst>
            </p:cNvPr>
            <p:cNvGrpSpPr/>
            <p:nvPr/>
          </p:nvGrpSpPr>
          <p:grpSpPr>
            <a:xfrm>
              <a:off x="694591" y="1817037"/>
              <a:ext cx="4595865" cy="3296140"/>
              <a:chOff x="8037784" y="566734"/>
              <a:chExt cx="3247289" cy="256087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A2021F-D956-B43F-8DF5-D22F7EE486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54" t="22530" r="9602"/>
              <a:stretch/>
            </p:blipFill>
            <p:spPr>
              <a:xfrm>
                <a:off x="8037784" y="566734"/>
                <a:ext cx="3247289" cy="256087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135FC06-C531-020F-5134-2BF8422B5A10}"/>
                  </a:ext>
                </a:extLst>
              </p:cNvPr>
              <p:cNvCxnSpPr/>
              <p:nvPr/>
            </p:nvCxnSpPr>
            <p:spPr>
              <a:xfrm>
                <a:off x="9295399" y="819403"/>
                <a:ext cx="1306285" cy="14913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D35277-6729-1F45-A0FA-A287E4630019}"/>
                </a:ext>
              </a:extLst>
            </p:cNvPr>
            <p:cNvCxnSpPr/>
            <p:nvPr/>
          </p:nvCxnSpPr>
          <p:spPr>
            <a:xfrm>
              <a:off x="2474485" y="2211355"/>
              <a:ext cx="0" cy="171683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DDD3F6-7A47-513A-85ED-8D94195F7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4484" y="4042974"/>
              <a:ext cx="184877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4A576A-779B-9D57-D119-B3F5488CCF15}"/>
              </a:ext>
            </a:extLst>
          </p:cNvPr>
          <p:cNvSpPr txBox="1"/>
          <p:nvPr/>
        </p:nvSpPr>
        <p:spPr>
          <a:xfrm>
            <a:off x="768029" y="1685660"/>
            <a:ext cx="61123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Slope is equal to rise over run. We know the ‘run’ is the number of days, or </a:t>
            </a:r>
            <a:r>
              <a:rPr lang="en-US" dirty="0" err="1"/>
              <a:t>slopeLength</a:t>
            </a:r>
            <a:r>
              <a:rPr lang="en-US" dirty="0"/>
              <a:t>. We can multiply by </a:t>
            </a:r>
            <a:r>
              <a:rPr lang="en-US" dirty="0" err="1"/>
              <a:t>slopeLength</a:t>
            </a:r>
            <a:r>
              <a:rPr lang="en-US" dirty="0"/>
              <a:t> to get the rise, or the expected change in chlorophyll over the time period</a:t>
            </a:r>
          </a:p>
          <a:p>
            <a:pPr marL="342900" indent="-342900">
              <a:buAutoNum type="arabicPeriod"/>
            </a:pPr>
            <a:r>
              <a:rPr lang="en-US" dirty="0"/>
              <a:t>We ignore the intercept of the line, so that the rise is equal to </a:t>
            </a:r>
            <a:r>
              <a:rPr lang="en-US" dirty="0" err="1"/>
              <a:t>Yfinal</a:t>
            </a:r>
            <a:r>
              <a:rPr lang="en-US" dirty="0"/>
              <a:t> – </a:t>
            </a:r>
            <a:r>
              <a:rPr lang="en-US" dirty="0" err="1"/>
              <a:t>Yinitial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Percent change is equal to 100*(</a:t>
            </a:r>
            <a:r>
              <a:rPr lang="en-US" dirty="0" err="1"/>
              <a:t>Yfinal</a:t>
            </a:r>
            <a:r>
              <a:rPr lang="en-US" dirty="0"/>
              <a:t> – </a:t>
            </a:r>
            <a:r>
              <a:rPr lang="en-US" dirty="0" err="1"/>
              <a:t>Yinitial</a:t>
            </a:r>
            <a:r>
              <a:rPr lang="en-US" dirty="0"/>
              <a:t>)/</a:t>
            </a:r>
            <a:r>
              <a:rPr lang="en-US" dirty="0" err="1"/>
              <a:t>Yinitial</a:t>
            </a:r>
            <a:r>
              <a:rPr lang="en-US" dirty="0"/>
              <a:t>. We can divide the rise from the slope by </a:t>
            </a:r>
            <a:r>
              <a:rPr lang="en-US" dirty="0" err="1"/>
              <a:t>Yinitial</a:t>
            </a:r>
            <a:r>
              <a:rPr lang="en-US" dirty="0"/>
              <a:t> (baseline chlorophyll at the start of the slope) and multiply by 100 to get the percent change*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* This gives percent change where the change in chlorophyll is smoothed by the linear model, and we divide by the actual starting value of chlorophyll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49AE72AA-1768-0B6D-385F-909007376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06" y="125361"/>
            <a:ext cx="7433187" cy="66072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1768F-0901-11E7-982D-480E475BFEBD}"/>
              </a:ext>
            </a:extLst>
          </p:cNvPr>
          <p:cNvSpPr txBox="1"/>
          <p:nvPr/>
        </p:nvSpPr>
        <p:spPr>
          <a:xfrm>
            <a:off x="-19664" y="-49455"/>
            <a:ext cx="1000808" cy="40862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09920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E6C59A0-1ACB-BAF7-9355-D7A46B640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53" y="728500"/>
            <a:ext cx="8924617" cy="509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A0329-1030-EE49-F5FC-4EA5F67D17E9}"/>
              </a:ext>
            </a:extLst>
          </p:cNvPr>
          <p:cNvSpPr txBox="1"/>
          <p:nvPr/>
        </p:nvSpPr>
        <p:spPr>
          <a:xfrm>
            <a:off x="3382298" y="35916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0.0001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929D6-B7BC-BFCF-3ED3-0BB9007C2287}"/>
              </a:ext>
            </a:extLst>
          </p:cNvPr>
          <p:cNvSpPr txBox="1"/>
          <p:nvPr/>
        </p:nvSpPr>
        <p:spPr>
          <a:xfrm>
            <a:off x="5737124" y="35916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0.0001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FAFC-060C-299B-CC84-FEAC3E045873}"/>
              </a:ext>
            </a:extLst>
          </p:cNvPr>
          <p:cNvSpPr txBox="1"/>
          <p:nvPr/>
        </p:nvSpPr>
        <p:spPr>
          <a:xfrm>
            <a:off x="8091950" y="35916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2538A-C6A3-CACD-141C-A5004F230DBF}"/>
              </a:ext>
            </a:extLst>
          </p:cNvPr>
          <p:cNvSpPr txBox="1"/>
          <p:nvPr/>
        </p:nvSpPr>
        <p:spPr>
          <a:xfrm>
            <a:off x="-19664" y="-49455"/>
            <a:ext cx="1583747" cy="40862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Welch’s t-test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C8B15-CC52-2D2E-550C-46F169E20DA3}"/>
              </a:ext>
            </a:extLst>
          </p:cNvPr>
          <p:cNvSpPr txBox="1"/>
          <p:nvPr/>
        </p:nvSpPr>
        <p:spPr>
          <a:xfrm>
            <a:off x="4618516" y="6013069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Overall across lakes: P &lt; 0.0001</a:t>
            </a:r>
          </a:p>
        </p:txBody>
      </p:sp>
    </p:spTree>
    <p:extLst>
      <p:ext uri="{BB962C8B-B14F-4D97-AF65-F5344CB8AC3E}">
        <p14:creationId xmlns:p14="http://schemas.microsoft.com/office/powerpoint/2010/main" val="21593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BD32A8B4-851F-D8BD-9019-F92A1CEFA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2" y="233516"/>
            <a:ext cx="9586452" cy="6390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24E2C-2A2E-508A-9EC0-0E4EABAF9063}"/>
              </a:ext>
            </a:extLst>
          </p:cNvPr>
          <p:cNvSpPr txBox="1"/>
          <p:nvPr/>
        </p:nvSpPr>
        <p:spPr>
          <a:xfrm>
            <a:off x="-19664" y="-49455"/>
            <a:ext cx="1000808" cy="40862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30250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types of water&#10;&#10;Description automatically generated">
            <a:extLst>
              <a:ext uri="{FF2B5EF4-FFF2-40B4-BE49-F238E27FC236}">
                <a16:creationId xmlns:a16="http://schemas.microsoft.com/office/drawing/2014/main" id="{70A9547D-0755-285E-ECDC-01856E574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86032"/>
            <a:ext cx="6685936" cy="66859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3D4C2-AEB4-51B3-05E5-E2E0CFFD8846}"/>
              </a:ext>
            </a:extLst>
          </p:cNvPr>
          <p:cNvSpPr txBox="1"/>
          <p:nvPr/>
        </p:nvSpPr>
        <p:spPr>
          <a:xfrm>
            <a:off x="-19664" y="-49455"/>
            <a:ext cx="1000808" cy="40862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244779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878-8D45-7ED8-0712-6AF9C4F8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2518389"/>
            <a:ext cx="3743633" cy="1325563"/>
          </a:xfrm>
        </p:spPr>
        <p:txBody>
          <a:bodyPr/>
          <a:lstStyle/>
          <a:p>
            <a:r>
              <a:rPr lang="en-US" dirty="0"/>
              <a:t>2015 Example? New figure 1?</a:t>
            </a:r>
          </a:p>
        </p:txBody>
      </p:sp>
      <p:pic>
        <p:nvPicPr>
          <p:cNvPr id="5" name="Content Placeholder 4" descr="A group of graphs showing the time of the day&#10;&#10;Description automatically generated with medium confidence">
            <a:extLst>
              <a:ext uri="{FF2B5EF4-FFF2-40B4-BE49-F238E27FC236}">
                <a16:creationId xmlns:a16="http://schemas.microsoft.com/office/drawing/2014/main" id="{5DC4310A-C02E-59C6-9970-89B273F5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33" y="147211"/>
            <a:ext cx="7384025" cy="6563578"/>
          </a:xfrm>
        </p:spPr>
      </p:pic>
    </p:spTree>
    <p:extLst>
      <p:ext uri="{BB962C8B-B14F-4D97-AF65-F5344CB8AC3E}">
        <p14:creationId xmlns:p14="http://schemas.microsoft.com/office/powerpoint/2010/main" val="2798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414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Modeling temperature</vt:lpstr>
      <vt:lpstr>Modeling temperature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2015 Example? New figure 1?</vt:lpstr>
      <vt:lpstr>Or 2013?</vt:lpstr>
      <vt:lpstr>Nutrient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Szydlowski</dc:creator>
  <cp:lastModifiedBy>Daniel Szydlowski</cp:lastModifiedBy>
  <cp:revision>22</cp:revision>
  <dcterms:created xsi:type="dcterms:W3CDTF">2024-03-26T13:54:46Z</dcterms:created>
  <dcterms:modified xsi:type="dcterms:W3CDTF">2024-03-28T17:57:07Z</dcterms:modified>
</cp:coreProperties>
</file>