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60" r:id="rId3"/>
    <p:sldId id="256" r:id="rId4"/>
    <p:sldId id="265" r:id="rId5"/>
    <p:sldId id="261" r:id="rId6"/>
    <p:sldId id="259" r:id="rId7"/>
    <p:sldId id="268" r:id="rId8"/>
    <p:sldId id="269" r:id="rId9"/>
    <p:sldId id="267" r:id="rId10"/>
    <p:sldId id="273" r:id="rId11"/>
    <p:sldId id="274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99" autoAdjust="0"/>
  </p:normalViewPr>
  <p:slideViewPr>
    <p:cSldViewPr snapToGrid="0">
      <p:cViewPr varScale="1">
        <p:scale>
          <a:sx n="90" d="100"/>
          <a:sy n="90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F2F0-89F4-44C8-9235-2CE8426C96A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0FD64-B792-45CF-ACDF-FE1AD43A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Gravimetric zooplankton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0FD64-B792-45CF-ACDF-FE1AD43A6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D0B-C9F8-8F12-A355-EC543B100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C3542-284F-0A00-61E5-A19E2567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EABD-B9BA-EA3E-36F4-4E02B98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CDDD-D58D-F31D-3FD3-708717B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2D9E-65D2-6833-6A94-B2C54BDA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5DA5-0043-FADF-B2A9-DF5729EE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8E9C9-7EA8-CAE6-D487-A311203D9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84D4-9258-72BB-B1B9-BBA994AF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D830-20C5-6919-B31E-17A2B47C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6D0-7E99-40CA-DD42-23568B7B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149D6-F6A8-1250-9214-09703775B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F3756-32E3-7272-89F7-833A0D7D1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8B10-2D93-DFA3-C55B-E986F4AF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C1B0-3C2F-5220-AF10-7113F1BC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FCD5-6A1D-62D1-1439-8BF4FF67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30F9-09BE-6F4C-47E8-26C4F6EC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E88-B396-C291-07F0-4E6D6CD8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00425-13F5-AC1B-30E4-967B850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5510-12F9-DB9D-122A-8B5660C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7A33-38EA-EA0B-9A16-879D1B8E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FB43-56F6-1B93-0916-4074E59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26F8-04F5-9B57-1C00-25A083C7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7FCC1-0DBD-6CA5-BD0E-4BC417B5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4620-809D-BC20-3E72-4DAA3B97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545-1164-1C74-B48D-7D25FACD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D6B5-33B0-4B55-E64C-F1C5B9CD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9AAA-A062-A799-522F-CD5C12982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3426-39FB-AE4D-1839-F7DF0F5D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B3B4-E09F-31D9-E57F-C34A51FF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C1154-BA6F-2165-8783-B90EC607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7DB3-A96E-E40C-87A8-9266DB5D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3DC1-A84D-5C4A-7D6D-F63F731E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26EB4-B9DB-5C06-C308-6A5F21595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C6FA-860A-8028-2994-7CB8CE280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3A5E8-FF1C-4A74-AC1B-5874A2C51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A98B6-DF23-D129-671B-3AF40C5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82059-C3E6-6A9E-1373-1F069F90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9AC32-426D-F23A-112A-E9FE9E2E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7642-47E8-25CF-2F9F-8F999EE3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68EA-48BC-A5BD-AF3B-9993911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7BAC8-5EFD-4D0F-E2E9-7428B6BE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7D4AA-D4DB-7430-2ECE-FA3FCCC1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54B2-6ECF-86BF-3275-1D4AEF59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62635-B3D8-B8CF-67B5-9F1F90BA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441F7-2760-42D5-60C2-60FC96B2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F9A80-E5F2-8E78-A057-32AB13F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6E3C-9791-9E94-0137-8CE6020A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AA9F-CD76-2DDA-6F0C-D64707AB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92AC1-830D-966C-7638-E39FC85E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658C-6A24-4ADA-B906-7411BD3B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5AA08-B730-C321-D656-405FA4C0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6B55-6B38-768D-A70E-61E42B0F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79F9-554D-7672-E9DD-BBF4DEB6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A130F-0938-8C36-7443-332DA075E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ABD78-AF78-2E5D-8275-EE3D3BF5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0409-D1B6-ECD9-BF31-359E03B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32BFF-91BC-362A-C22B-D7DE31F1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DD2D-DB9E-6B02-671F-0A227B26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C76B4-031B-DA83-2AEF-D7D8EE7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27BB3-3DB2-83F9-E5FE-C7C5B4CA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7C82-D1AA-9FD4-8EF4-DDE59C3B8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15E3-ADFD-05A6-12EF-8823FD3E8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8B08-82F2-D07A-2D5D-D8DEED8CC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725E-4C29-5570-8639-CB984DBB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122" y="2525395"/>
            <a:ext cx="7945755" cy="1325563"/>
          </a:xfrm>
        </p:spPr>
        <p:txBody>
          <a:bodyPr/>
          <a:lstStyle/>
          <a:p>
            <a:r>
              <a:rPr lang="en-US" dirty="0"/>
              <a:t>Zooplankton heatwaves deep dive</a:t>
            </a:r>
          </a:p>
        </p:txBody>
      </p:sp>
    </p:spTree>
    <p:extLst>
      <p:ext uri="{BB962C8B-B14F-4D97-AF65-F5344CB8AC3E}">
        <p14:creationId xmlns:p14="http://schemas.microsoft.com/office/powerpoint/2010/main" val="237155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D926-B724-C519-F5D4-B91C3310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04" y="161175"/>
            <a:ext cx="9462977" cy="893246"/>
          </a:xfrm>
        </p:spPr>
        <p:txBody>
          <a:bodyPr>
            <a:normAutofit/>
          </a:bodyPr>
          <a:lstStyle/>
          <a:p>
            <a:r>
              <a:rPr lang="en-US" sz="3600" dirty="0"/>
              <a:t>Zooplankton biomass before and during heatwave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27C1A-03B5-05BF-060E-B4954FE6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54421"/>
            <a:ext cx="9677400" cy="5438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DD44B-0289-A248-CD10-749B31D0242B}"/>
              </a:ext>
            </a:extLst>
          </p:cNvPr>
          <p:cNvSpPr txBox="1"/>
          <p:nvPr/>
        </p:nvSpPr>
        <p:spPr>
          <a:xfrm>
            <a:off x="2764465" y="1658679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58451-18A8-82C8-9F5F-196A5936C5E3}"/>
              </a:ext>
            </a:extLst>
          </p:cNvPr>
          <p:cNvSpPr txBox="1"/>
          <p:nvPr/>
        </p:nvSpPr>
        <p:spPr>
          <a:xfrm>
            <a:off x="3756838" y="1658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7F38F-2D16-A831-4729-4E14CAE26202}"/>
              </a:ext>
            </a:extLst>
          </p:cNvPr>
          <p:cNvSpPr txBox="1"/>
          <p:nvPr/>
        </p:nvSpPr>
        <p:spPr>
          <a:xfrm>
            <a:off x="5066692" y="1658679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0C53F-B29E-E68E-68F3-03D18FB54F7E}"/>
              </a:ext>
            </a:extLst>
          </p:cNvPr>
          <p:cNvSpPr txBox="1"/>
          <p:nvPr/>
        </p:nvSpPr>
        <p:spPr>
          <a:xfrm>
            <a:off x="6059065" y="1658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6F96D-2729-DA4C-3B4C-860315AFE4D7}"/>
              </a:ext>
            </a:extLst>
          </p:cNvPr>
          <p:cNvSpPr txBox="1"/>
          <p:nvPr/>
        </p:nvSpPr>
        <p:spPr>
          <a:xfrm>
            <a:off x="7334971" y="1658679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BD49C-2BAF-4A84-ECDF-5A06A94C8FCA}"/>
              </a:ext>
            </a:extLst>
          </p:cNvPr>
          <p:cNvSpPr txBox="1"/>
          <p:nvPr/>
        </p:nvSpPr>
        <p:spPr>
          <a:xfrm>
            <a:off x="8327344" y="1658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73B8E-829D-F2D7-880D-481D268B8F0D}"/>
              </a:ext>
            </a:extLst>
          </p:cNvPr>
          <p:cNvSpPr txBox="1"/>
          <p:nvPr/>
        </p:nvSpPr>
        <p:spPr>
          <a:xfrm>
            <a:off x="219967" y="1024337"/>
            <a:ext cx="1882673" cy="52322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Why is 2018 and 2019 biomass so low?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0C8322-C357-1C5C-6565-333EB7174B89}"/>
              </a:ext>
            </a:extLst>
          </p:cNvPr>
          <p:cNvCxnSpPr>
            <a:stCxn id="12" idx="3"/>
          </p:cNvCxnSpPr>
          <p:nvPr/>
        </p:nvCxnSpPr>
        <p:spPr>
          <a:xfrm>
            <a:off x="2102640" y="1285947"/>
            <a:ext cx="1342309" cy="1170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8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018CD-3D2A-66B2-53DB-D450A234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9" y="1367127"/>
            <a:ext cx="9030960" cy="5125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1D926-B724-C519-F5D4-B91C3310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21" y="365708"/>
            <a:ext cx="11546958" cy="89324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Log-transformed zooplankton biomass before and during heatwave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DD44B-0289-A248-CD10-749B31D0242B}"/>
              </a:ext>
            </a:extLst>
          </p:cNvPr>
          <p:cNvSpPr txBox="1"/>
          <p:nvPr/>
        </p:nvSpPr>
        <p:spPr>
          <a:xfrm>
            <a:off x="2764465" y="1658679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58451-18A8-82C8-9F5F-196A5936C5E3}"/>
              </a:ext>
            </a:extLst>
          </p:cNvPr>
          <p:cNvSpPr txBox="1"/>
          <p:nvPr/>
        </p:nvSpPr>
        <p:spPr>
          <a:xfrm>
            <a:off x="3756838" y="1658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7F38F-2D16-A831-4729-4E14CAE26202}"/>
              </a:ext>
            </a:extLst>
          </p:cNvPr>
          <p:cNvSpPr txBox="1"/>
          <p:nvPr/>
        </p:nvSpPr>
        <p:spPr>
          <a:xfrm>
            <a:off x="4911798" y="1637413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0C53F-B29E-E68E-68F3-03D18FB54F7E}"/>
              </a:ext>
            </a:extLst>
          </p:cNvPr>
          <p:cNvSpPr txBox="1"/>
          <p:nvPr/>
        </p:nvSpPr>
        <p:spPr>
          <a:xfrm>
            <a:off x="6059064" y="163460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6F96D-2729-DA4C-3B4C-860315AFE4D7}"/>
              </a:ext>
            </a:extLst>
          </p:cNvPr>
          <p:cNvSpPr txBox="1"/>
          <p:nvPr/>
        </p:nvSpPr>
        <p:spPr>
          <a:xfrm>
            <a:off x="7005560" y="1621165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BD49C-2BAF-4A84-ECDF-5A06A94C8FCA}"/>
              </a:ext>
            </a:extLst>
          </p:cNvPr>
          <p:cNvSpPr txBox="1"/>
          <p:nvPr/>
        </p:nvSpPr>
        <p:spPr>
          <a:xfrm>
            <a:off x="8113588" y="161835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</a:t>
            </a:r>
          </a:p>
        </p:txBody>
      </p:sp>
    </p:spTree>
    <p:extLst>
      <p:ext uri="{BB962C8B-B14F-4D97-AF65-F5344CB8AC3E}">
        <p14:creationId xmlns:p14="http://schemas.microsoft.com/office/powerpoint/2010/main" val="35831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799B7-0B95-B662-8FDA-63BBDEC1E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"/>
          <a:stretch/>
        </p:blipFill>
        <p:spPr>
          <a:xfrm>
            <a:off x="3022539" y="314325"/>
            <a:ext cx="8780441" cy="622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3EF0F-3465-10F5-B696-F59182C142BD}"/>
              </a:ext>
            </a:extLst>
          </p:cNvPr>
          <p:cNvSpPr txBox="1"/>
          <p:nvPr/>
        </p:nvSpPr>
        <p:spPr>
          <a:xfrm>
            <a:off x="389020" y="1905506"/>
            <a:ext cx="2240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NMDS of </a:t>
            </a:r>
            <a:r>
              <a:rPr lang="en-US" sz="2400" dirty="0" err="1"/>
              <a:t>zoop</a:t>
            </a:r>
            <a:r>
              <a:rPr lang="en-US" sz="2400" dirty="0"/>
              <a:t> community composition before and during heatwaves- no patterns really pop out</a:t>
            </a:r>
          </a:p>
        </p:txBody>
      </p:sp>
    </p:spTree>
    <p:extLst>
      <p:ext uri="{BB962C8B-B14F-4D97-AF65-F5344CB8AC3E}">
        <p14:creationId xmlns:p14="http://schemas.microsoft.com/office/powerpoint/2010/main" val="38402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C572D9-4B5B-1996-9A74-F025D662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52" y="4281955"/>
            <a:ext cx="5927020" cy="251724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8F4350-8EB9-5B5A-F064-E567CA75F19B}"/>
              </a:ext>
            </a:extLst>
          </p:cNvPr>
          <p:cNvCxnSpPr/>
          <p:nvPr/>
        </p:nvCxnSpPr>
        <p:spPr>
          <a:xfrm>
            <a:off x="4309110" y="4732020"/>
            <a:ext cx="0" cy="192024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D8C153-D65F-26BE-A774-342DF3D7FB3A}"/>
              </a:ext>
            </a:extLst>
          </p:cNvPr>
          <p:cNvCxnSpPr/>
          <p:nvPr/>
        </p:nvCxnSpPr>
        <p:spPr>
          <a:xfrm>
            <a:off x="5444490" y="4732020"/>
            <a:ext cx="0" cy="192024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160E2E-5B3F-3610-D092-33BEE69FB4F2}"/>
              </a:ext>
            </a:extLst>
          </p:cNvPr>
          <p:cNvSpPr txBox="1"/>
          <p:nvPr/>
        </p:nvSpPr>
        <p:spPr>
          <a:xfrm>
            <a:off x="564323" y="73159"/>
            <a:ext cx="428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change in Daphnia and </a:t>
            </a:r>
            <a:r>
              <a:rPr lang="en-US" dirty="0" err="1"/>
              <a:t>Ceriodaphnia</a:t>
            </a:r>
            <a:r>
              <a:rPr lang="en-US" dirty="0"/>
              <a:t> </a:t>
            </a:r>
            <a:r>
              <a:rPr lang="en-US" b="1" dirty="0"/>
              <a:t>biomass</a:t>
            </a:r>
            <a:r>
              <a:rPr lang="en-US" dirty="0"/>
              <a:t> from week before heatwave to during heatwave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62311C-AAB2-9500-D170-EF30D7C7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8" y="1042322"/>
            <a:ext cx="4688495" cy="36438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165567-DF94-8872-276C-68C10C0C7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52" y="1493474"/>
            <a:ext cx="4563485" cy="31786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39D75F-B1C0-9D35-E8CF-771B9660D91C}"/>
              </a:ext>
            </a:extLst>
          </p:cNvPr>
          <p:cNvSpPr txBox="1"/>
          <p:nvPr/>
        </p:nvSpPr>
        <p:spPr>
          <a:xfrm>
            <a:off x="6854190" y="205740"/>
            <a:ext cx="428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change in Daphnia and </a:t>
            </a:r>
            <a:r>
              <a:rPr lang="en-US" dirty="0" err="1"/>
              <a:t>Ceriodaphnia</a:t>
            </a:r>
            <a:r>
              <a:rPr lang="en-US" dirty="0"/>
              <a:t> </a:t>
            </a:r>
            <a:r>
              <a:rPr lang="en-US" b="1" dirty="0"/>
              <a:t>length</a:t>
            </a:r>
            <a:r>
              <a:rPr lang="en-US" dirty="0"/>
              <a:t> from week before heatwave to week during heatwave</a:t>
            </a:r>
          </a:p>
        </p:txBody>
      </p:sp>
    </p:spTree>
    <p:extLst>
      <p:ext uri="{BB962C8B-B14F-4D97-AF65-F5344CB8AC3E}">
        <p14:creationId xmlns:p14="http://schemas.microsoft.com/office/powerpoint/2010/main" val="231151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0B35C-F7E6-2099-EA51-BE03DB4FDE9F}"/>
              </a:ext>
            </a:extLst>
          </p:cNvPr>
          <p:cNvSpPr txBox="1"/>
          <p:nvPr/>
        </p:nvSpPr>
        <p:spPr>
          <a:xfrm>
            <a:off x="137161" y="527377"/>
            <a:ext cx="3735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Goal: </a:t>
            </a:r>
            <a:r>
              <a:rPr lang="en-US" sz="3200" dirty="0"/>
              <a:t>explain variation in percent change in chlorophyll during heatwaves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12B2-47F8-52C3-E36B-936B5961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66" y="147890"/>
            <a:ext cx="8094844" cy="65622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82B4C-4DA8-03A3-C877-9133FD4FAF81}"/>
              </a:ext>
            </a:extLst>
          </p:cNvPr>
          <p:cNvSpPr txBox="1"/>
          <p:nvPr/>
        </p:nvSpPr>
        <p:spPr>
          <a:xfrm>
            <a:off x="1144202" y="5337810"/>
            <a:ext cx="259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bars are standard deviation</a:t>
            </a:r>
          </a:p>
          <a:p>
            <a:pPr algn="ctr"/>
            <a:r>
              <a:rPr lang="en-US" dirty="0"/>
              <a:t>Of the five percent changes we averaged</a:t>
            </a:r>
          </a:p>
        </p:txBody>
      </p:sp>
    </p:spTree>
    <p:extLst>
      <p:ext uri="{BB962C8B-B14F-4D97-AF65-F5344CB8AC3E}">
        <p14:creationId xmlns:p14="http://schemas.microsoft.com/office/powerpoint/2010/main" val="178272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B71F5-C600-D24D-F611-7742C3BDE614}"/>
              </a:ext>
            </a:extLst>
          </p:cNvPr>
          <p:cNvCxnSpPr>
            <a:cxnSpLocks/>
          </p:cNvCxnSpPr>
          <p:nvPr/>
        </p:nvCxnSpPr>
        <p:spPr>
          <a:xfrm flipH="1" flipV="1">
            <a:off x="1997879" y="1664642"/>
            <a:ext cx="19665" cy="3534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99D4D-4F30-5B9B-A7E7-41C4FAEC7B33}"/>
              </a:ext>
            </a:extLst>
          </p:cNvPr>
          <p:cNvCxnSpPr>
            <a:cxnSpLocks/>
          </p:cNvCxnSpPr>
          <p:nvPr/>
        </p:nvCxnSpPr>
        <p:spPr>
          <a:xfrm>
            <a:off x="1997879" y="5199338"/>
            <a:ext cx="868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5159-A4FE-CE2E-9581-A91CC290EDEF}"/>
              </a:ext>
            </a:extLst>
          </p:cNvPr>
          <p:cNvSpPr/>
          <p:nvPr/>
        </p:nvSpPr>
        <p:spPr>
          <a:xfrm>
            <a:off x="4265433" y="2483699"/>
            <a:ext cx="1859914" cy="2689121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CC4CEA-70F9-225A-3897-9E159E724540}"/>
              </a:ext>
            </a:extLst>
          </p:cNvPr>
          <p:cNvSpPr txBox="1"/>
          <p:nvPr/>
        </p:nvSpPr>
        <p:spPr>
          <a:xfrm>
            <a:off x="4534645" y="2510215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Heatwave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8E6BEE-1ADD-2E06-C19B-4BB5B6013D85}"/>
              </a:ext>
            </a:extLst>
          </p:cNvPr>
          <p:cNvSpPr/>
          <p:nvPr/>
        </p:nvSpPr>
        <p:spPr>
          <a:xfrm>
            <a:off x="1997879" y="3213053"/>
            <a:ext cx="7226707" cy="1986285"/>
          </a:xfrm>
          <a:custGeom>
            <a:avLst/>
            <a:gdLst>
              <a:gd name="connsiteX0" fmla="*/ 0 w 8150942"/>
              <a:gd name="connsiteY0" fmla="*/ 1986285 h 1986285"/>
              <a:gd name="connsiteX1" fmla="*/ 412954 w 8150942"/>
              <a:gd name="connsiteY1" fmla="*/ 1917460 h 1986285"/>
              <a:gd name="connsiteX2" fmla="*/ 1042219 w 8150942"/>
              <a:gd name="connsiteY2" fmla="*/ 1592995 h 1986285"/>
              <a:gd name="connsiteX3" fmla="*/ 1366683 w 8150942"/>
              <a:gd name="connsiteY3" fmla="*/ 1671653 h 1986285"/>
              <a:gd name="connsiteX4" fmla="*/ 1759974 w 8150942"/>
              <a:gd name="connsiteY4" fmla="*/ 1592995 h 1986285"/>
              <a:gd name="connsiteX5" fmla="*/ 2025445 w 8150942"/>
              <a:gd name="connsiteY5" fmla="*/ 1671653 h 1986285"/>
              <a:gd name="connsiteX6" fmla="*/ 2448232 w 8150942"/>
              <a:gd name="connsiteY6" fmla="*/ 1858466 h 1986285"/>
              <a:gd name="connsiteX7" fmla="*/ 2979174 w 8150942"/>
              <a:gd name="connsiteY7" fmla="*/ 1691318 h 1986285"/>
              <a:gd name="connsiteX8" fmla="*/ 3451122 w 8150942"/>
              <a:gd name="connsiteY8" fmla="*/ 1327524 h 1986285"/>
              <a:gd name="connsiteX9" fmla="*/ 3814916 w 8150942"/>
              <a:gd name="connsiteY9" fmla="*/ 924401 h 1986285"/>
              <a:gd name="connsiteX10" fmla="*/ 4188542 w 8150942"/>
              <a:gd name="connsiteY10" fmla="*/ 413124 h 1986285"/>
              <a:gd name="connsiteX11" fmla="*/ 4513006 w 8150942"/>
              <a:gd name="connsiteY11" fmla="*/ 68995 h 1986285"/>
              <a:gd name="connsiteX12" fmla="*/ 4807974 w 8150942"/>
              <a:gd name="connsiteY12" fmla="*/ 39498 h 1986285"/>
              <a:gd name="connsiteX13" fmla="*/ 5279922 w 8150942"/>
              <a:gd name="connsiteY13" fmla="*/ 511447 h 1986285"/>
              <a:gd name="connsiteX14" fmla="*/ 5643716 w 8150942"/>
              <a:gd name="connsiteY14" fmla="*/ 1258698 h 1986285"/>
              <a:gd name="connsiteX15" fmla="*/ 5860025 w 8150942"/>
              <a:gd name="connsiteY15" fmla="*/ 1583163 h 1986285"/>
              <a:gd name="connsiteX16" fmla="*/ 6037006 w 8150942"/>
              <a:gd name="connsiteY16" fmla="*/ 1789640 h 1986285"/>
              <a:gd name="connsiteX17" fmla="*/ 6410632 w 8150942"/>
              <a:gd name="connsiteY17" fmla="*/ 1819137 h 1986285"/>
              <a:gd name="connsiteX18" fmla="*/ 6685935 w 8150942"/>
              <a:gd name="connsiteY18" fmla="*/ 1691318 h 1986285"/>
              <a:gd name="connsiteX19" fmla="*/ 7089058 w 8150942"/>
              <a:gd name="connsiteY19" fmla="*/ 1809305 h 1986285"/>
              <a:gd name="connsiteX20" fmla="*/ 7443019 w 8150942"/>
              <a:gd name="connsiteY20" fmla="*/ 1976453 h 1986285"/>
              <a:gd name="connsiteX21" fmla="*/ 7767483 w 8150942"/>
              <a:gd name="connsiteY21" fmla="*/ 1838801 h 1986285"/>
              <a:gd name="connsiteX22" fmla="*/ 8150942 w 8150942"/>
              <a:gd name="connsiteY22" fmla="*/ 1986285 h 198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150942" h="1986285">
                <a:moveTo>
                  <a:pt x="0" y="1986285"/>
                </a:moveTo>
                <a:cubicBezTo>
                  <a:pt x="119625" y="1984646"/>
                  <a:pt x="239251" y="1983008"/>
                  <a:pt x="412954" y="1917460"/>
                </a:cubicBezTo>
                <a:cubicBezTo>
                  <a:pt x="586657" y="1851912"/>
                  <a:pt x="883264" y="1633963"/>
                  <a:pt x="1042219" y="1592995"/>
                </a:cubicBezTo>
                <a:cubicBezTo>
                  <a:pt x="1201174" y="1552027"/>
                  <a:pt x="1247057" y="1671653"/>
                  <a:pt x="1366683" y="1671653"/>
                </a:cubicBezTo>
                <a:cubicBezTo>
                  <a:pt x="1486309" y="1671653"/>
                  <a:pt x="1650180" y="1592995"/>
                  <a:pt x="1759974" y="1592995"/>
                </a:cubicBezTo>
                <a:cubicBezTo>
                  <a:pt x="1869768" y="1592995"/>
                  <a:pt x="1910735" y="1627408"/>
                  <a:pt x="2025445" y="1671653"/>
                </a:cubicBezTo>
                <a:cubicBezTo>
                  <a:pt x="2140155" y="1715898"/>
                  <a:pt x="2289277" y="1855189"/>
                  <a:pt x="2448232" y="1858466"/>
                </a:cubicBezTo>
                <a:cubicBezTo>
                  <a:pt x="2607187" y="1861743"/>
                  <a:pt x="2812026" y="1779808"/>
                  <a:pt x="2979174" y="1691318"/>
                </a:cubicBezTo>
                <a:cubicBezTo>
                  <a:pt x="3146322" y="1602828"/>
                  <a:pt x="3311832" y="1455343"/>
                  <a:pt x="3451122" y="1327524"/>
                </a:cubicBezTo>
                <a:cubicBezTo>
                  <a:pt x="3590412" y="1199705"/>
                  <a:pt x="3692013" y="1076801"/>
                  <a:pt x="3814916" y="924401"/>
                </a:cubicBezTo>
                <a:cubicBezTo>
                  <a:pt x="3937819" y="772001"/>
                  <a:pt x="4072194" y="555692"/>
                  <a:pt x="4188542" y="413124"/>
                </a:cubicBezTo>
                <a:cubicBezTo>
                  <a:pt x="4304890" y="270556"/>
                  <a:pt x="4409767" y="131266"/>
                  <a:pt x="4513006" y="68995"/>
                </a:cubicBezTo>
                <a:cubicBezTo>
                  <a:pt x="4616245" y="6724"/>
                  <a:pt x="4680155" y="-34244"/>
                  <a:pt x="4807974" y="39498"/>
                </a:cubicBezTo>
                <a:cubicBezTo>
                  <a:pt x="4935793" y="113240"/>
                  <a:pt x="5140632" y="308247"/>
                  <a:pt x="5279922" y="511447"/>
                </a:cubicBezTo>
                <a:cubicBezTo>
                  <a:pt x="5419212" y="714647"/>
                  <a:pt x="5547032" y="1080079"/>
                  <a:pt x="5643716" y="1258698"/>
                </a:cubicBezTo>
                <a:cubicBezTo>
                  <a:pt x="5740400" y="1437317"/>
                  <a:pt x="5794477" y="1494673"/>
                  <a:pt x="5860025" y="1583163"/>
                </a:cubicBezTo>
                <a:cubicBezTo>
                  <a:pt x="5925573" y="1671653"/>
                  <a:pt x="5945238" y="1750311"/>
                  <a:pt x="6037006" y="1789640"/>
                </a:cubicBezTo>
                <a:cubicBezTo>
                  <a:pt x="6128774" y="1828969"/>
                  <a:pt x="6302477" y="1835524"/>
                  <a:pt x="6410632" y="1819137"/>
                </a:cubicBezTo>
                <a:cubicBezTo>
                  <a:pt x="6518787" y="1802750"/>
                  <a:pt x="6572864" y="1692957"/>
                  <a:pt x="6685935" y="1691318"/>
                </a:cubicBezTo>
                <a:cubicBezTo>
                  <a:pt x="6799006" y="1689679"/>
                  <a:pt x="6962877" y="1761782"/>
                  <a:pt x="7089058" y="1809305"/>
                </a:cubicBezTo>
                <a:cubicBezTo>
                  <a:pt x="7215239" y="1856827"/>
                  <a:pt x="7329948" y="1971537"/>
                  <a:pt x="7443019" y="1976453"/>
                </a:cubicBezTo>
                <a:cubicBezTo>
                  <a:pt x="7556090" y="1981369"/>
                  <a:pt x="7649496" y="1837162"/>
                  <a:pt x="7767483" y="1838801"/>
                </a:cubicBezTo>
                <a:cubicBezTo>
                  <a:pt x="7885470" y="1840440"/>
                  <a:pt x="8018206" y="1913362"/>
                  <a:pt x="8150942" y="1986285"/>
                </a:cubicBezTo>
              </a:path>
            </a:pathLst>
          </a:cu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9213F-CE59-7AFC-ECD4-1D2782F30BF3}"/>
              </a:ext>
            </a:extLst>
          </p:cNvPr>
          <p:cNvSpPr txBox="1"/>
          <p:nvPr/>
        </p:nvSpPr>
        <p:spPr>
          <a:xfrm>
            <a:off x="5725525" y="388302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Chl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B04581-24FD-408F-7D2F-B56717B20966}"/>
              </a:ext>
            </a:extLst>
          </p:cNvPr>
          <p:cNvSpPr/>
          <p:nvPr/>
        </p:nvSpPr>
        <p:spPr>
          <a:xfrm>
            <a:off x="2032291" y="3281703"/>
            <a:ext cx="7089058" cy="1411283"/>
          </a:xfrm>
          <a:custGeom>
            <a:avLst/>
            <a:gdLst>
              <a:gd name="connsiteX0" fmla="*/ 0 w 7089058"/>
              <a:gd name="connsiteY0" fmla="*/ 290397 h 1411283"/>
              <a:gd name="connsiteX1" fmla="*/ 167148 w 7089058"/>
              <a:gd name="connsiteY1" fmla="*/ 231404 h 1411283"/>
              <a:gd name="connsiteX2" fmla="*/ 452284 w 7089058"/>
              <a:gd name="connsiteY2" fmla="*/ 349391 h 1411283"/>
              <a:gd name="connsiteX3" fmla="*/ 707923 w 7089058"/>
              <a:gd name="connsiteY3" fmla="*/ 251068 h 1411283"/>
              <a:gd name="connsiteX4" fmla="*/ 1101213 w 7089058"/>
              <a:gd name="connsiteY4" fmla="*/ 310062 h 1411283"/>
              <a:gd name="connsiteX5" fmla="*/ 1406013 w 7089058"/>
              <a:gd name="connsiteY5" fmla="*/ 251068 h 1411283"/>
              <a:gd name="connsiteX6" fmla="*/ 1730478 w 7089058"/>
              <a:gd name="connsiteY6" fmla="*/ 310062 h 1411283"/>
              <a:gd name="connsiteX7" fmla="*/ 2015613 w 7089058"/>
              <a:gd name="connsiteY7" fmla="*/ 349391 h 1411283"/>
              <a:gd name="connsiteX8" fmla="*/ 2212258 w 7089058"/>
              <a:gd name="connsiteY8" fmla="*/ 172410 h 1411283"/>
              <a:gd name="connsiteX9" fmla="*/ 2487561 w 7089058"/>
              <a:gd name="connsiteY9" fmla="*/ 329727 h 1411283"/>
              <a:gd name="connsiteX10" fmla="*/ 2713703 w 7089058"/>
              <a:gd name="connsiteY10" fmla="*/ 654191 h 1411283"/>
              <a:gd name="connsiteX11" fmla="*/ 2959510 w 7089058"/>
              <a:gd name="connsiteY11" fmla="*/ 1027817 h 1411283"/>
              <a:gd name="connsiteX12" fmla="*/ 3293807 w 7089058"/>
              <a:gd name="connsiteY12" fmla="*/ 1263791 h 1411283"/>
              <a:gd name="connsiteX13" fmla="*/ 3637936 w 7089058"/>
              <a:gd name="connsiteY13" fmla="*/ 1401443 h 1411283"/>
              <a:gd name="connsiteX14" fmla="*/ 3952568 w 7089058"/>
              <a:gd name="connsiteY14" fmla="*/ 1381778 h 1411283"/>
              <a:gd name="connsiteX15" fmla="*/ 4149213 w 7089058"/>
              <a:gd name="connsiteY15" fmla="*/ 1234294 h 1411283"/>
              <a:gd name="connsiteX16" fmla="*/ 4336026 w 7089058"/>
              <a:gd name="connsiteY16" fmla="*/ 958991 h 1411283"/>
              <a:gd name="connsiteX17" fmla="*/ 4542503 w 7089058"/>
              <a:gd name="connsiteY17" fmla="*/ 742681 h 1411283"/>
              <a:gd name="connsiteX18" fmla="*/ 4758813 w 7089058"/>
              <a:gd name="connsiteY18" fmla="*/ 496875 h 1411283"/>
              <a:gd name="connsiteX19" fmla="*/ 4935794 w 7089058"/>
              <a:gd name="connsiteY19" fmla="*/ 201907 h 1411283"/>
              <a:gd name="connsiteX20" fmla="*/ 5152103 w 7089058"/>
              <a:gd name="connsiteY20" fmla="*/ 15094 h 1411283"/>
              <a:gd name="connsiteX21" fmla="*/ 5456903 w 7089058"/>
              <a:gd name="connsiteY21" fmla="*/ 34759 h 1411283"/>
              <a:gd name="connsiteX22" fmla="*/ 5633884 w 7089058"/>
              <a:gd name="connsiteY22" fmla="*/ 221572 h 1411283"/>
              <a:gd name="connsiteX23" fmla="*/ 5889523 w 7089058"/>
              <a:gd name="connsiteY23" fmla="*/ 221572 h 1411283"/>
              <a:gd name="connsiteX24" fmla="*/ 6076336 w 7089058"/>
              <a:gd name="connsiteY24" fmla="*/ 83920 h 1411283"/>
              <a:gd name="connsiteX25" fmla="*/ 6371303 w 7089058"/>
              <a:gd name="connsiteY25" fmla="*/ 211739 h 1411283"/>
              <a:gd name="connsiteX26" fmla="*/ 6656439 w 7089058"/>
              <a:gd name="connsiteY26" fmla="*/ 64256 h 1411283"/>
              <a:gd name="connsiteX27" fmla="*/ 7089058 w 7089058"/>
              <a:gd name="connsiteY27" fmla="*/ 123249 h 141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89058" h="1411283">
                <a:moveTo>
                  <a:pt x="0" y="290397"/>
                </a:moveTo>
                <a:cubicBezTo>
                  <a:pt x="45883" y="255984"/>
                  <a:pt x="91767" y="221572"/>
                  <a:pt x="167148" y="231404"/>
                </a:cubicBezTo>
                <a:cubicBezTo>
                  <a:pt x="242529" y="241236"/>
                  <a:pt x="362155" y="346114"/>
                  <a:pt x="452284" y="349391"/>
                </a:cubicBezTo>
                <a:cubicBezTo>
                  <a:pt x="542413" y="352668"/>
                  <a:pt x="599768" y="257623"/>
                  <a:pt x="707923" y="251068"/>
                </a:cubicBezTo>
                <a:cubicBezTo>
                  <a:pt x="816078" y="244513"/>
                  <a:pt x="984865" y="310062"/>
                  <a:pt x="1101213" y="310062"/>
                </a:cubicBezTo>
                <a:cubicBezTo>
                  <a:pt x="1217561" y="310062"/>
                  <a:pt x="1301136" y="251068"/>
                  <a:pt x="1406013" y="251068"/>
                </a:cubicBezTo>
                <a:cubicBezTo>
                  <a:pt x="1510890" y="251068"/>
                  <a:pt x="1628878" y="293675"/>
                  <a:pt x="1730478" y="310062"/>
                </a:cubicBezTo>
                <a:cubicBezTo>
                  <a:pt x="1832078" y="326449"/>
                  <a:pt x="1935316" y="372333"/>
                  <a:pt x="2015613" y="349391"/>
                </a:cubicBezTo>
                <a:cubicBezTo>
                  <a:pt x="2095910" y="326449"/>
                  <a:pt x="2133600" y="175687"/>
                  <a:pt x="2212258" y="172410"/>
                </a:cubicBezTo>
                <a:cubicBezTo>
                  <a:pt x="2290916" y="169133"/>
                  <a:pt x="2403987" y="249430"/>
                  <a:pt x="2487561" y="329727"/>
                </a:cubicBezTo>
                <a:cubicBezTo>
                  <a:pt x="2571135" y="410024"/>
                  <a:pt x="2635045" y="537843"/>
                  <a:pt x="2713703" y="654191"/>
                </a:cubicBezTo>
                <a:cubicBezTo>
                  <a:pt x="2792361" y="770539"/>
                  <a:pt x="2862826" y="926217"/>
                  <a:pt x="2959510" y="1027817"/>
                </a:cubicBezTo>
                <a:cubicBezTo>
                  <a:pt x="3056194" y="1129417"/>
                  <a:pt x="3180736" y="1201520"/>
                  <a:pt x="3293807" y="1263791"/>
                </a:cubicBezTo>
                <a:cubicBezTo>
                  <a:pt x="3406878" y="1326062"/>
                  <a:pt x="3528143" y="1381779"/>
                  <a:pt x="3637936" y="1401443"/>
                </a:cubicBezTo>
                <a:cubicBezTo>
                  <a:pt x="3747729" y="1421107"/>
                  <a:pt x="3867355" y="1409636"/>
                  <a:pt x="3952568" y="1381778"/>
                </a:cubicBezTo>
                <a:cubicBezTo>
                  <a:pt x="4037781" y="1353920"/>
                  <a:pt x="4085303" y="1304759"/>
                  <a:pt x="4149213" y="1234294"/>
                </a:cubicBezTo>
                <a:cubicBezTo>
                  <a:pt x="4213123" y="1163830"/>
                  <a:pt x="4270478" y="1040927"/>
                  <a:pt x="4336026" y="958991"/>
                </a:cubicBezTo>
                <a:cubicBezTo>
                  <a:pt x="4401574" y="877055"/>
                  <a:pt x="4472039" y="819700"/>
                  <a:pt x="4542503" y="742681"/>
                </a:cubicBezTo>
                <a:cubicBezTo>
                  <a:pt x="4612967" y="665662"/>
                  <a:pt x="4693265" y="587004"/>
                  <a:pt x="4758813" y="496875"/>
                </a:cubicBezTo>
                <a:cubicBezTo>
                  <a:pt x="4824361" y="406746"/>
                  <a:pt x="4870246" y="282204"/>
                  <a:pt x="4935794" y="201907"/>
                </a:cubicBezTo>
                <a:cubicBezTo>
                  <a:pt x="5001342" y="121610"/>
                  <a:pt x="5065252" y="42952"/>
                  <a:pt x="5152103" y="15094"/>
                </a:cubicBezTo>
                <a:cubicBezTo>
                  <a:pt x="5238954" y="-12764"/>
                  <a:pt x="5376606" y="346"/>
                  <a:pt x="5456903" y="34759"/>
                </a:cubicBezTo>
                <a:cubicBezTo>
                  <a:pt x="5537200" y="69172"/>
                  <a:pt x="5561781" y="190436"/>
                  <a:pt x="5633884" y="221572"/>
                </a:cubicBezTo>
                <a:cubicBezTo>
                  <a:pt x="5705987" y="252708"/>
                  <a:pt x="5815781" y="244514"/>
                  <a:pt x="5889523" y="221572"/>
                </a:cubicBezTo>
                <a:cubicBezTo>
                  <a:pt x="5963265" y="198630"/>
                  <a:pt x="5996039" y="85559"/>
                  <a:pt x="6076336" y="83920"/>
                </a:cubicBezTo>
                <a:cubicBezTo>
                  <a:pt x="6156633" y="82281"/>
                  <a:pt x="6274619" y="215016"/>
                  <a:pt x="6371303" y="211739"/>
                </a:cubicBezTo>
                <a:cubicBezTo>
                  <a:pt x="6467987" y="208462"/>
                  <a:pt x="6536813" y="79004"/>
                  <a:pt x="6656439" y="64256"/>
                </a:cubicBezTo>
                <a:cubicBezTo>
                  <a:pt x="6776065" y="49508"/>
                  <a:pt x="6932561" y="86378"/>
                  <a:pt x="7089058" y="123249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549DC-707B-FF8E-9F94-F241CC9CB053}"/>
              </a:ext>
            </a:extLst>
          </p:cNvPr>
          <p:cNvSpPr txBox="1"/>
          <p:nvPr/>
        </p:nvSpPr>
        <p:spPr>
          <a:xfrm>
            <a:off x="9214900" y="3213052"/>
            <a:ext cx="14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Zooplankton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8B101B-AF51-C0A7-7D32-A0458D772886}"/>
              </a:ext>
            </a:extLst>
          </p:cNvPr>
          <p:cNvSpPr txBox="1"/>
          <p:nvPr/>
        </p:nvSpPr>
        <p:spPr>
          <a:xfrm>
            <a:off x="338080" y="86724"/>
            <a:ext cx="7706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Conceptual figure – </a:t>
            </a:r>
            <a:r>
              <a:rPr lang="en-US" sz="3200" dirty="0"/>
              <a:t>what we might expect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54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725E-4C29-5570-8639-CB984DBB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945" y="2616835"/>
            <a:ext cx="6214110" cy="1325563"/>
          </a:xfrm>
        </p:spPr>
        <p:txBody>
          <a:bodyPr/>
          <a:lstStyle/>
          <a:p>
            <a:r>
              <a:rPr lang="en-US" dirty="0"/>
              <a:t>Gravimetric zooplankton</a:t>
            </a:r>
          </a:p>
        </p:txBody>
      </p:sp>
    </p:spTree>
    <p:extLst>
      <p:ext uri="{BB962C8B-B14F-4D97-AF65-F5344CB8AC3E}">
        <p14:creationId xmlns:p14="http://schemas.microsoft.com/office/powerpoint/2010/main" val="6683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9624A-65BF-3928-FC53-FD9808E1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641"/>
            <a:ext cx="12192000" cy="52623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93D342-49A1-DF07-F026-336A2291C697}"/>
              </a:ext>
            </a:extLst>
          </p:cNvPr>
          <p:cNvSpPr/>
          <p:nvPr/>
        </p:nvSpPr>
        <p:spPr>
          <a:xfrm>
            <a:off x="1632030" y="1956122"/>
            <a:ext cx="335666" cy="4386805"/>
          </a:xfrm>
          <a:prstGeom prst="rect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2201C-39C1-68F2-2E39-2ECCDC78819E}"/>
              </a:ext>
            </a:extLst>
          </p:cNvPr>
          <p:cNvSpPr/>
          <p:nvPr/>
        </p:nvSpPr>
        <p:spPr>
          <a:xfrm>
            <a:off x="4409955" y="1979272"/>
            <a:ext cx="418618" cy="4386805"/>
          </a:xfrm>
          <a:prstGeom prst="rect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C7094-A117-57C2-C95F-23D07FE30473}"/>
              </a:ext>
            </a:extLst>
          </p:cNvPr>
          <p:cNvSpPr/>
          <p:nvPr/>
        </p:nvSpPr>
        <p:spPr>
          <a:xfrm>
            <a:off x="6576350" y="1956121"/>
            <a:ext cx="418618" cy="4386805"/>
          </a:xfrm>
          <a:prstGeom prst="rect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8B70F-38EA-D642-F7CA-970B0C59CA33}"/>
              </a:ext>
            </a:extLst>
          </p:cNvPr>
          <p:cNvSpPr/>
          <p:nvPr/>
        </p:nvSpPr>
        <p:spPr>
          <a:xfrm>
            <a:off x="9238528" y="1979271"/>
            <a:ext cx="418618" cy="4386805"/>
          </a:xfrm>
          <a:prstGeom prst="rect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31880A3B-4DD1-E21B-0F2B-0849A90FFF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285" r="1899" b="66788"/>
          <a:stretch/>
        </p:blipFill>
        <p:spPr bwMode="auto">
          <a:xfrm>
            <a:off x="8814605" y="72300"/>
            <a:ext cx="1504710" cy="1583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3" name="Picture 12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8BD41EC1-3869-1DB3-25E9-972EAF78A6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338" r="24846" b="66788"/>
          <a:stretch/>
        </p:blipFill>
        <p:spPr bwMode="auto">
          <a:xfrm>
            <a:off x="6325392" y="112812"/>
            <a:ext cx="1504711" cy="15839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4" name="Picture 13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6EACEBC5-DCD0-C2B3-ACDA-D2FC16B12F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800" r="47922" b="67641"/>
          <a:stretch/>
        </p:blipFill>
        <p:spPr bwMode="auto">
          <a:xfrm>
            <a:off x="3866528" y="63872"/>
            <a:ext cx="1643302" cy="1583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5" name="Picture 14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D9B1598F-2C8C-21BC-C084-88D7BA801A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487" b="67288"/>
          <a:stretch/>
        </p:blipFill>
        <p:spPr bwMode="auto">
          <a:xfrm>
            <a:off x="888837" y="63872"/>
            <a:ext cx="1919316" cy="15924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675436-668B-9C50-AC74-319A8D522222}"/>
              </a:ext>
            </a:extLst>
          </p:cNvPr>
          <p:cNvSpPr txBox="1"/>
          <p:nvPr/>
        </p:nvSpPr>
        <p:spPr>
          <a:xfrm>
            <a:off x="10629157" y="72300"/>
            <a:ext cx="143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Gravimetric zooplankton</a:t>
            </a:r>
          </a:p>
        </p:txBody>
      </p:sp>
    </p:spTree>
    <p:extLst>
      <p:ext uri="{BB962C8B-B14F-4D97-AF65-F5344CB8AC3E}">
        <p14:creationId xmlns:p14="http://schemas.microsoft.com/office/powerpoint/2010/main" val="13277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201E84-6CB8-F08D-FEC8-4FCDE97E6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6"/>
          <a:stretch/>
        </p:blipFill>
        <p:spPr>
          <a:xfrm>
            <a:off x="2557805" y="928588"/>
            <a:ext cx="7681464" cy="4125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02BDD-063A-E381-452D-7DE48E64DB4E}"/>
              </a:ext>
            </a:extLst>
          </p:cNvPr>
          <p:cNvSpPr txBox="1"/>
          <p:nvPr/>
        </p:nvSpPr>
        <p:spPr>
          <a:xfrm>
            <a:off x="272710" y="5178225"/>
            <a:ext cx="11919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change in chlorophyll over time, relativized to the end date of the heatwave and averaged over all heatwave events for each lake. Each heatwave is represented by a pink box (heatwaves range in duration from 5 to 16 days). Each point represents the percent change over the preceding 7 days. A point at the end of the heatwave window, then, (where chlorophyll percent change is highest), represents the time period of the last 7 days of the heatwave. When I get the distributions of percent changes, I take the five points from day 0 after the heatwave, onward.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CFF62-6624-355D-0F92-EE6BA183E37E}"/>
              </a:ext>
            </a:extLst>
          </p:cNvPr>
          <p:cNvSpPr txBox="1"/>
          <p:nvPr/>
        </p:nvSpPr>
        <p:spPr>
          <a:xfrm>
            <a:off x="2557805" y="159160"/>
            <a:ext cx="75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Percent change in chlorophyll relative to heatwave timing  -- ALL YEARS</a:t>
            </a:r>
          </a:p>
        </p:txBody>
      </p:sp>
    </p:spTree>
    <p:extLst>
      <p:ext uri="{BB962C8B-B14F-4D97-AF65-F5344CB8AC3E}">
        <p14:creationId xmlns:p14="http://schemas.microsoft.com/office/powerpoint/2010/main" val="32174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85159E-970E-66B8-E831-92F3945022C7}"/>
              </a:ext>
            </a:extLst>
          </p:cNvPr>
          <p:cNvSpPr txBox="1"/>
          <p:nvPr/>
        </p:nvSpPr>
        <p:spPr>
          <a:xfrm>
            <a:off x="2067220" y="307750"/>
            <a:ext cx="774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Percent change in chlorophyll relative to heatwave timing  -- </a:t>
            </a:r>
            <a:r>
              <a:rPr lang="en-US" b="1" u="sng" dirty="0"/>
              <a:t>2008 to 2011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7A9708-880F-F87A-37EA-CA03131E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73" y="943519"/>
            <a:ext cx="8037678" cy="49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F13BB-4C67-F47A-7C6E-B55C6DF6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46" y="211211"/>
            <a:ext cx="7897327" cy="3486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CAC05-51B0-DF6D-F675-BB8219F9F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"/>
          <a:stretch/>
        </p:blipFill>
        <p:spPr>
          <a:xfrm>
            <a:off x="4075198" y="3352311"/>
            <a:ext cx="7897327" cy="3505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27309-B111-1861-C1BE-8F7B8A3649F4}"/>
              </a:ext>
            </a:extLst>
          </p:cNvPr>
          <p:cNvSpPr txBox="1"/>
          <p:nvPr/>
        </p:nvSpPr>
        <p:spPr>
          <a:xfrm>
            <a:off x="342528" y="1319503"/>
            <a:ext cx="3428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I applied the same rolling slopes analysis to daily zooplankton that I applied to chlorophyll. There is a small dip in the percent change in zooplankton corresponding to the mean start date of the heatwaves (~7 days before the end) before they increase and start grazing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23084-F7E9-1264-C14A-E1EA8EB946F9}"/>
              </a:ext>
            </a:extLst>
          </p:cNvPr>
          <p:cNvSpPr txBox="1"/>
          <p:nvPr/>
        </p:nvSpPr>
        <p:spPr>
          <a:xfrm>
            <a:off x="342528" y="335918"/>
            <a:ext cx="371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Grav</a:t>
            </a:r>
            <a:r>
              <a:rPr lang="en-US" sz="2800" b="1" dirty="0"/>
              <a:t> </a:t>
            </a:r>
            <a:r>
              <a:rPr lang="en-US" sz="2800" b="1" dirty="0" err="1"/>
              <a:t>zoops</a:t>
            </a:r>
            <a:r>
              <a:rPr lang="en-US" sz="2800" b="1" dirty="0"/>
              <a:t> 2008-2011</a:t>
            </a:r>
          </a:p>
        </p:txBody>
      </p:sp>
    </p:spTree>
    <p:extLst>
      <p:ext uri="{BB962C8B-B14F-4D97-AF65-F5344CB8AC3E}">
        <p14:creationId xmlns:p14="http://schemas.microsoft.com/office/powerpoint/2010/main" val="394893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725E-4C29-5570-8639-CB984DBB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392" y="2605405"/>
            <a:ext cx="5149215" cy="1325563"/>
          </a:xfrm>
        </p:spPr>
        <p:txBody>
          <a:bodyPr/>
          <a:lstStyle/>
          <a:p>
            <a:r>
              <a:rPr lang="en-US" dirty="0"/>
              <a:t>Routines Zooplankton</a:t>
            </a:r>
          </a:p>
        </p:txBody>
      </p:sp>
    </p:spTree>
    <p:extLst>
      <p:ext uri="{BB962C8B-B14F-4D97-AF65-F5344CB8AC3E}">
        <p14:creationId xmlns:p14="http://schemas.microsoft.com/office/powerpoint/2010/main" val="19804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313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Zooplankton heatwaves deep dive</vt:lpstr>
      <vt:lpstr>PowerPoint Presentation</vt:lpstr>
      <vt:lpstr>PowerPoint Presentation</vt:lpstr>
      <vt:lpstr>Gravimetric zooplankton</vt:lpstr>
      <vt:lpstr>PowerPoint Presentation</vt:lpstr>
      <vt:lpstr>PowerPoint Presentation</vt:lpstr>
      <vt:lpstr>PowerPoint Presentation</vt:lpstr>
      <vt:lpstr>PowerPoint Presentation</vt:lpstr>
      <vt:lpstr>Routines Zooplankton</vt:lpstr>
      <vt:lpstr>Zooplankton biomass before and during heatwave</vt:lpstr>
      <vt:lpstr>Log-transformed zooplankton biomass before and during heatwave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Szydlowski</dc:creator>
  <cp:lastModifiedBy>Daniel Szydlowski</cp:lastModifiedBy>
  <cp:revision>31</cp:revision>
  <dcterms:created xsi:type="dcterms:W3CDTF">2024-07-24T19:24:50Z</dcterms:created>
  <dcterms:modified xsi:type="dcterms:W3CDTF">2024-08-06T21:12:31Z</dcterms:modified>
</cp:coreProperties>
</file>