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0"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l-GR" dirty="0"/>
              <a:t>μ</a:t>
            </a:r>
            <a:r>
              <a:rPr lang="en-US" dirty="0"/>
              <a:t>T-Kernel 3.0</a:t>
            </a:r>
          </a:p>
        </p:txBody>
      </p:sp>
      <p:sp>
        <p:nvSpPr>
          <p:cNvPr id="3" name="サブタイトル 2"/>
          <p:cNvSpPr>
            <a:spLocks noGrp="1"/>
          </p:cNvSpPr>
          <p:nvPr>
            <p:ph type="subTitle" idx="1"/>
          </p:nvPr>
        </p:nvSpPr>
        <p:spPr/>
        <p:txBody>
          <a:bodyPr/>
          <a:lstStyle/>
          <a:p>
            <a:r>
              <a:rPr lang="en-US" dirty="0" smtClean="0"/>
              <a:t>10/07 – 10/16</a:t>
            </a:r>
            <a:r>
              <a:rPr lang="ja-JP" altLang="en-US" dirty="0" smtClean="0"/>
              <a:t>の勉強概要</a:t>
            </a:r>
            <a:r>
              <a:rPr lang="en-US" altLang="ja-JP" dirty="0" smtClean="0"/>
              <a:t/>
            </a:r>
            <a:br>
              <a:rPr lang="en-US" altLang="ja-JP" dirty="0" smtClean="0"/>
            </a:br>
            <a:r>
              <a:rPr lang="en-US" altLang="ja-JP" dirty="0" smtClean="0"/>
              <a:t>by Kevin </a:t>
            </a:r>
            <a:r>
              <a:rPr lang="en-US" altLang="ja-JP" dirty="0" err="1" smtClean="0"/>
              <a:t>dela</a:t>
            </a:r>
            <a:r>
              <a:rPr lang="en-US" altLang="ja-JP" dirty="0" smtClean="0"/>
              <a:t> Cruz</a:t>
            </a:r>
          </a:p>
          <a:p>
            <a:r>
              <a:rPr lang="ja-JP" altLang="en-US" sz="1400" dirty="0" smtClean="0"/>
              <a:t>パーソルテクノロジースタッフ株式会社</a:t>
            </a:r>
            <a:endParaRPr lang="en-US" altLang="ja-JP" sz="1400" dirty="0" smtClean="0"/>
          </a:p>
          <a:p>
            <a:endParaRPr lang="en-US" dirty="0"/>
          </a:p>
        </p:txBody>
      </p:sp>
    </p:spTree>
    <p:extLst>
      <p:ext uri="{BB962C8B-B14F-4D97-AF65-F5344CB8AC3E}">
        <p14:creationId xmlns:p14="http://schemas.microsoft.com/office/powerpoint/2010/main" val="1772548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l-GR" dirty="0"/>
              <a:t>μ</a:t>
            </a:r>
            <a:r>
              <a:rPr lang="en-US" dirty="0" smtClean="0"/>
              <a:t>T-Kernel</a:t>
            </a:r>
            <a:r>
              <a:rPr lang="ja-JP" altLang="en-US" dirty="0"/>
              <a:t>勉強の所感</a:t>
            </a:r>
            <a:r>
              <a:rPr lang="en-US" altLang="ja-JP" dirty="0" smtClean="0"/>
              <a:t/>
            </a:r>
            <a:br>
              <a:rPr lang="en-US" altLang="ja-JP" dirty="0" smtClean="0"/>
            </a:br>
            <a:endParaRPr lang="en-US" sz="2400" dirty="0"/>
          </a:p>
        </p:txBody>
      </p:sp>
      <p:sp>
        <p:nvSpPr>
          <p:cNvPr id="3" name="コンテンツ プレースホルダー 2"/>
          <p:cNvSpPr>
            <a:spLocks noGrp="1"/>
          </p:cNvSpPr>
          <p:nvPr>
            <p:ph idx="1"/>
          </p:nvPr>
        </p:nvSpPr>
        <p:spPr/>
        <p:txBody>
          <a:bodyPr/>
          <a:lstStyle/>
          <a:p>
            <a:r>
              <a:rPr lang="en-US" dirty="0" smtClean="0"/>
              <a:t>RTOS</a:t>
            </a:r>
            <a:r>
              <a:rPr lang="ja-JP" altLang="en-US" dirty="0" smtClean="0"/>
              <a:t>としては、成功でプログラム出来る</a:t>
            </a:r>
            <a:r>
              <a:rPr lang="ja-JP" altLang="en-US" dirty="0"/>
              <a:t>ためにハードウェアが実際に何をするのか</a:t>
            </a:r>
            <a:r>
              <a:rPr lang="ja-JP" altLang="en-US" dirty="0" smtClean="0"/>
              <a:t>を必ず知っていると思います。</a:t>
            </a:r>
            <a:endParaRPr lang="en-US" altLang="ja-JP" dirty="0" smtClean="0"/>
          </a:p>
          <a:p>
            <a:r>
              <a:rPr lang="ja-JP" altLang="en-US" dirty="0" smtClean="0"/>
              <a:t>プログラムの考えかったとしては、大きなループではタスクを止まるか実施するかと思います。</a:t>
            </a:r>
            <a:endParaRPr lang="en-US" altLang="ja-JP" dirty="0" smtClean="0"/>
          </a:p>
          <a:p>
            <a:r>
              <a:rPr lang="ja-JP" altLang="en-US" dirty="0"/>
              <a:t>コンセプトはおなじみですが、理解に挑戦するプロジェクトを作ってみたいと思います。</a:t>
            </a:r>
            <a:endParaRPr lang="en-US" dirty="0"/>
          </a:p>
        </p:txBody>
      </p:sp>
    </p:spTree>
    <p:extLst>
      <p:ext uri="{BB962C8B-B14F-4D97-AF65-F5344CB8AC3E}">
        <p14:creationId xmlns:p14="http://schemas.microsoft.com/office/powerpoint/2010/main" val="4059962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TRON</a:t>
            </a:r>
            <a:r>
              <a:rPr lang="ja-JP" altLang="en-US" sz="3200" dirty="0"/>
              <a:t>プロジェクトと</a:t>
            </a:r>
            <a:r>
              <a:rPr lang="en-US" altLang="ja-JP" sz="3200" dirty="0" err="1"/>
              <a:t>μT</a:t>
            </a:r>
            <a:r>
              <a:rPr lang="en-US" altLang="ja-JP" sz="3200" dirty="0"/>
              <a:t>-Kernel </a:t>
            </a:r>
            <a:r>
              <a:rPr lang="en-US" altLang="ja-JP" sz="3200" dirty="0" smtClean="0"/>
              <a:t>3.0</a:t>
            </a:r>
            <a:r>
              <a:rPr lang="ja-JP" altLang="en-US" sz="3200" dirty="0" smtClean="0"/>
              <a:t>について</a:t>
            </a:r>
            <a:endParaRPr lang="en-US" sz="3200" dirty="0"/>
          </a:p>
        </p:txBody>
      </p:sp>
      <p:sp>
        <p:nvSpPr>
          <p:cNvPr id="3" name="コンテンツ プレースホルダー 2"/>
          <p:cNvSpPr>
            <a:spLocks noGrp="1"/>
          </p:cNvSpPr>
          <p:nvPr>
            <p:ph idx="1"/>
          </p:nvPr>
        </p:nvSpPr>
        <p:spPr/>
        <p:txBody>
          <a:bodyPr/>
          <a:lstStyle/>
          <a:p>
            <a:r>
              <a:rPr lang="en-US" altLang="ja-JP" dirty="0"/>
              <a:t>1984</a:t>
            </a:r>
            <a:r>
              <a:rPr lang="ja-JP" altLang="en-US" dirty="0"/>
              <a:t>年に東京大学の坂村健博士で</a:t>
            </a:r>
            <a:r>
              <a:rPr lang="ja-JP" altLang="en-US" dirty="0" smtClean="0"/>
              <a:t>開始</a:t>
            </a:r>
            <a:endParaRPr lang="en-US" altLang="ja-JP" dirty="0" smtClean="0"/>
          </a:p>
          <a:p>
            <a:r>
              <a:rPr lang="en-US" altLang="ja-JP" dirty="0"/>
              <a:t>TRON</a:t>
            </a:r>
            <a:r>
              <a:rPr lang="ja-JP" altLang="en-US" dirty="0"/>
              <a:t>の目標は、人間に最適化された環境は、マイクロプロセッサを周囲の多くのオブジェクトに埋め込み、それらを相互に通信させることによって作成されることを想定していました。</a:t>
            </a:r>
            <a:endParaRPr lang="en-US" altLang="ja-JP" dirty="0" smtClean="0"/>
          </a:p>
          <a:p>
            <a:r>
              <a:rPr lang="ja-JP" altLang="en-US" dirty="0" smtClean="0"/>
              <a:t>目標</a:t>
            </a:r>
            <a:r>
              <a:rPr lang="ja-JP" altLang="en-US" dirty="0"/>
              <a:t>を達成するためのコンピューティングパラダイムを</a:t>
            </a:r>
            <a:r>
              <a:rPr lang="ja-JP" altLang="en-US" dirty="0" smtClean="0"/>
              <a:t>「</a:t>
            </a:r>
            <a:r>
              <a:rPr lang="en-US" dirty="0"/>
              <a:t>Highly-Functionally Distributed System</a:t>
            </a:r>
            <a:r>
              <a:rPr lang="ja-JP" altLang="en-US" dirty="0" smtClean="0"/>
              <a:t>（</a:t>
            </a:r>
            <a:r>
              <a:rPr lang="en-US" altLang="ja-JP" dirty="0"/>
              <a:t>HFDS</a:t>
            </a:r>
            <a:r>
              <a:rPr lang="ja-JP" altLang="en-US" dirty="0"/>
              <a:t>）」と呼び、そのようなマイクロプロセッサを効率的に制御するために</a:t>
            </a:r>
            <a:r>
              <a:rPr lang="en-US" altLang="ja-JP" dirty="0"/>
              <a:t>ITRON</a:t>
            </a:r>
            <a:r>
              <a:rPr lang="ja-JP" altLang="en-US" dirty="0"/>
              <a:t>と呼ばれる</a:t>
            </a:r>
            <a:r>
              <a:rPr lang="en-US" altLang="ja-JP" dirty="0"/>
              <a:t>RTOS</a:t>
            </a:r>
            <a:r>
              <a:rPr lang="ja-JP" altLang="en-US" dirty="0"/>
              <a:t>を作成しました</a:t>
            </a:r>
            <a:r>
              <a:rPr lang="ja-JP" altLang="en-US" dirty="0" smtClean="0"/>
              <a:t>。</a:t>
            </a:r>
            <a:endParaRPr lang="en-US" altLang="ja-JP" dirty="0" smtClean="0"/>
          </a:p>
          <a:p>
            <a:r>
              <a:rPr lang="en-US" altLang="ja-JP" dirty="0" smtClean="0"/>
              <a:t>TRON</a:t>
            </a:r>
            <a:r>
              <a:rPr lang="ja-JP" altLang="en-US" dirty="0"/>
              <a:t>プロジェクトの提唱した</a:t>
            </a:r>
            <a:r>
              <a:rPr lang="en-US" altLang="ja-JP" dirty="0" smtClean="0"/>
              <a:t>HFDS</a:t>
            </a:r>
            <a:r>
              <a:rPr lang="en-US" dirty="0" smtClean="0"/>
              <a:t>(Highly-Functionally </a:t>
            </a:r>
            <a:r>
              <a:rPr lang="en-US" dirty="0"/>
              <a:t>Distributed System</a:t>
            </a:r>
            <a:r>
              <a:rPr lang="en-US" dirty="0" smtClean="0"/>
              <a:t>)</a:t>
            </a:r>
            <a:r>
              <a:rPr lang="ja-JP" altLang="en-US" dirty="0" smtClean="0"/>
              <a:t>の</a:t>
            </a:r>
            <a:r>
              <a:rPr lang="ja-JP" altLang="en-US" dirty="0"/>
              <a:t>概念</a:t>
            </a:r>
            <a:r>
              <a:rPr lang="ja-JP" altLang="en-US" dirty="0" smtClean="0"/>
              <a:t>は、現在では</a:t>
            </a:r>
            <a:r>
              <a:rPr lang="en-US" altLang="ja-JP" dirty="0" err="1" smtClean="0"/>
              <a:t>IoT</a:t>
            </a:r>
            <a:r>
              <a:rPr lang="en-US" altLang="ja-JP" dirty="0" smtClean="0"/>
              <a:t>(Internet </a:t>
            </a:r>
            <a:r>
              <a:rPr lang="en-US" altLang="ja-JP" dirty="0"/>
              <a:t>of </a:t>
            </a:r>
            <a:r>
              <a:rPr lang="en-US" altLang="ja-JP" dirty="0" smtClean="0"/>
              <a:t>Things)</a:t>
            </a:r>
            <a:r>
              <a:rPr lang="ja-JP" altLang="en-US" dirty="0" smtClean="0"/>
              <a:t> と</a:t>
            </a:r>
            <a:r>
              <a:rPr lang="ja-JP" altLang="en-US" dirty="0"/>
              <a:t>呼ばれている</a:t>
            </a:r>
            <a:r>
              <a:rPr lang="ja-JP" altLang="en-US" dirty="0" smtClean="0"/>
              <a:t>。</a:t>
            </a:r>
            <a:endParaRPr lang="en-US" altLang="ja-JP" dirty="0" smtClean="0"/>
          </a:p>
          <a:p>
            <a:r>
              <a:rPr lang="en-US" altLang="ja-JP" dirty="0" smtClean="0"/>
              <a:t>C</a:t>
            </a:r>
            <a:r>
              <a:rPr lang="ja-JP" altLang="en-US" dirty="0" smtClean="0"/>
              <a:t>言語で</a:t>
            </a:r>
            <a:r>
              <a:rPr lang="ja-JP" altLang="en-US" dirty="0"/>
              <a:t>開発</a:t>
            </a:r>
            <a:r>
              <a:rPr lang="ja-JP" altLang="en-US" dirty="0" smtClean="0"/>
              <a:t>されて</a:t>
            </a:r>
            <a:r>
              <a:rPr lang="ja-JP" altLang="en-US" dirty="0"/>
              <a:t>た</a:t>
            </a:r>
            <a:endParaRPr lang="en-US" dirty="0"/>
          </a:p>
        </p:txBody>
      </p:sp>
    </p:spTree>
    <p:extLst>
      <p:ext uri="{BB962C8B-B14F-4D97-AF65-F5344CB8AC3E}">
        <p14:creationId xmlns:p14="http://schemas.microsoft.com/office/powerpoint/2010/main" val="1100073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l-GR" dirty="0"/>
              <a:t>μ</a:t>
            </a:r>
            <a:r>
              <a:rPr lang="en-US" dirty="0" smtClean="0"/>
              <a:t>T-Kernel</a:t>
            </a:r>
            <a:r>
              <a:rPr lang="ja-JP" altLang="en-US" dirty="0" smtClean="0"/>
              <a:t>の構成</a:t>
            </a:r>
            <a:endParaRPr lang="en-US" dirty="0"/>
          </a:p>
        </p:txBody>
      </p:sp>
      <p:sp>
        <p:nvSpPr>
          <p:cNvPr id="3" name="コンテンツ プレースホルダー 2"/>
          <p:cNvSpPr>
            <a:spLocks noGrp="1"/>
          </p:cNvSpPr>
          <p:nvPr>
            <p:ph idx="1"/>
          </p:nvPr>
        </p:nvSpPr>
        <p:spPr>
          <a:xfrm>
            <a:off x="896814" y="1535723"/>
            <a:ext cx="11043139" cy="1312985"/>
          </a:xfrm>
        </p:spPr>
        <p:txBody>
          <a:bodyPr/>
          <a:lstStyle/>
          <a:p>
            <a:r>
              <a:rPr lang="en-US" altLang="ja-JP" dirty="0" err="1"/>
              <a:t>μT</a:t>
            </a:r>
            <a:r>
              <a:rPr lang="en-US" altLang="ja-JP" dirty="0"/>
              <a:t>-Kernel 3.0</a:t>
            </a:r>
            <a:r>
              <a:rPr lang="ja-JP" altLang="en-US" dirty="0"/>
              <a:t>は、タスクのスケジューリングや同期・通信などリアルタイム</a:t>
            </a:r>
            <a:r>
              <a:rPr lang="en-US" altLang="ja-JP" dirty="0"/>
              <a:t>OS</a:t>
            </a:r>
            <a:r>
              <a:rPr lang="ja-JP" altLang="en-US" dirty="0"/>
              <a:t>本来の機能を</a:t>
            </a:r>
            <a:r>
              <a:rPr lang="ja-JP" altLang="en-US" dirty="0" smtClean="0"/>
              <a:t>提供する「</a:t>
            </a:r>
            <a:r>
              <a:rPr lang="en-US" altLang="ja-JP" dirty="0" err="1"/>
              <a:t>μT</a:t>
            </a:r>
            <a:r>
              <a:rPr lang="en-US" altLang="ja-JP" dirty="0"/>
              <a:t>-Kernel/ OS(Operating System)</a:t>
            </a:r>
            <a:r>
              <a:rPr lang="ja-JP" altLang="en-US" dirty="0"/>
              <a:t>」、システム管理向けの拡張機能を提</a:t>
            </a:r>
            <a:r>
              <a:rPr lang="ja-JP" altLang="en-US" dirty="0" smtClean="0"/>
              <a:t>供する「</a:t>
            </a:r>
            <a:r>
              <a:rPr lang="en-US" altLang="ja-JP" dirty="0" err="1" smtClean="0"/>
              <a:t>μTKernel</a:t>
            </a:r>
            <a:r>
              <a:rPr lang="en-US" altLang="ja-JP" dirty="0" smtClean="0"/>
              <a:t>/SM(System </a:t>
            </a:r>
            <a:r>
              <a:rPr lang="en-US" altLang="ja-JP" dirty="0"/>
              <a:t>Manager)</a:t>
            </a:r>
            <a:r>
              <a:rPr lang="ja-JP" altLang="en-US" dirty="0"/>
              <a:t>」、およびソフト ウェアによるデバッガのための機能を提供する「</a:t>
            </a:r>
            <a:r>
              <a:rPr lang="en-US" altLang="ja-JP" dirty="0" err="1"/>
              <a:t>μT</a:t>
            </a:r>
            <a:r>
              <a:rPr lang="en-US" altLang="ja-JP" dirty="0"/>
              <a:t>-Kernel/DS(Debugger Support)</a:t>
            </a:r>
            <a:r>
              <a:rPr lang="ja-JP" altLang="en-US" dirty="0"/>
              <a:t>」により構成される</a:t>
            </a:r>
            <a:r>
              <a:rPr lang="ja-JP" altLang="en-US" dirty="0" smtClean="0"/>
              <a:t>。</a:t>
            </a:r>
            <a:endParaRPr lang="en-US" dirty="0"/>
          </a:p>
        </p:txBody>
      </p:sp>
      <p:pic>
        <p:nvPicPr>
          <p:cNvPr id="4" name="図 3"/>
          <p:cNvPicPr>
            <a:picLocks noChangeAspect="1"/>
          </p:cNvPicPr>
          <p:nvPr/>
        </p:nvPicPr>
        <p:blipFill>
          <a:blip r:embed="rId2"/>
          <a:stretch>
            <a:fillRect/>
          </a:stretch>
        </p:blipFill>
        <p:spPr>
          <a:xfrm>
            <a:off x="3062090" y="2848708"/>
            <a:ext cx="6226080" cy="3848433"/>
          </a:xfrm>
          <a:prstGeom prst="rect">
            <a:avLst/>
          </a:prstGeom>
        </p:spPr>
      </p:pic>
    </p:spTree>
    <p:extLst>
      <p:ext uri="{BB962C8B-B14F-4D97-AF65-F5344CB8AC3E}">
        <p14:creationId xmlns:p14="http://schemas.microsoft.com/office/powerpoint/2010/main" val="3431160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l-GR" dirty="0"/>
              <a:t>μ</a:t>
            </a:r>
            <a:r>
              <a:rPr lang="en-US" dirty="0"/>
              <a:t>T-Kernel</a:t>
            </a:r>
            <a:r>
              <a:rPr lang="ja-JP" altLang="en-US" dirty="0"/>
              <a:t>の</a:t>
            </a:r>
            <a:r>
              <a:rPr lang="ja-JP" altLang="en-US" dirty="0" smtClean="0"/>
              <a:t>概念</a:t>
            </a:r>
            <a:r>
              <a:rPr lang="en-US" altLang="ja-JP" dirty="0" smtClean="0"/>
              <a:t>(1/3)</a:t>
            </a:r>
            <a:br>
              <a:rPr lang="en-US" altLang="ja-JP" dirty="0" smtClean="0"/>
            </a:br>
            <a:r>
              <a:rPr lang="en-US" altLang="ja-JP" sz="1100" dirty="0" smtClean="0"/>
              <a:t>(</a:t>
            </a:r>
            <a:r>
              <a:rPr lang="ja-JP" altLang="en-US" sz="1100" dirty="0" smtClean="0"/>
              <a:t>詳しくは</a:t>
            </a:r>
            <a:r>
              <a:rPr lang="el-GR" sz="1100" dirty="0"/>
              <a:t>μ</a:t>
            </a:r>
            <a:r>
              <a:rPr lang="en-US" sz="1100" dirty="0"/>
              <a:t>T-Kernel 3.0</a:t>
            </a:r>
            <a:r>
              <a:rPr lang="ja-JP" altLang="en-US" sz="1100" dirty="0"/>
              <a:t>仕様書の基本的な</a:t>
            </a:r>
            <a:r>
              <a:rPr lang="ja-JP" altLang="en-US" sz="1100" dirty="0" smtClean="0"/>
              <a:t>用語の意味部分を参照</a:t>
            </a:r>
            <a:r>
              <a:rPr lang="en-US" altLang="ja-JP" sz="1100" dirty="0" smtClean="0"/>
              <a:t>)</a:t>
            </a:r>
            <a:endParaRPr lang="en-US" sz="1100" dirty="0"/>
          </a:p>
        </p:txBody>
      </p:sp>
      <p:sp>
        <p:nvSpPr>
          <p:cNvPr id="3" name="コンテンツ プレースホルダー 2"/>
          <p:cNvSpPr>
            <a:spLocks noGrp="1"/>
          </p:cNvSpPr>
          <p:nvPr>
            <p:ph idx="1"/>
          </p:nvPr>
        </p:nvSpPr>
        <p:spPr/>
        <p:txBody>
          <a:bodyPr>
            <a:normAutofit lnSpcReduction="10000"/>
          </a:bodyPr>
          <a:lstStyle/>
          <a:p>
            <a:r>
              <a:rPr lang="ja-JP" altLang="en-US" dirty="0"/>
              <a:t>リアルタイムと</a:t>
            </a:r>
            <a:r>
              <a:rPr lang="ja-JP" altLang="en-US" dirty="0" smtClean="0"/>
              <a:t>リアルタイムシステム</a:t>
            </a:r>
            <a:r>
              <a:rPr lang="en-US" altLang="ja-JP" dirty="0" smtClean="0"/>
              <a:t>(RTOS)</a:t>
            </a:r>
          </a:p>
          <a:p>
            <a:pPr lvl="1"/>
            <a:r>
              <a:rPr lang="ja-JP" altLang="en-US" dirty="0"/>
              <a:t>応答時間や遅延時間に不確実性や非再現性がなく、</a:t>
            </a:r>
            <a:r>
              <a:rPr lang="en-US" altLang="ja-JP" dirty="0"/>
              <a:t>deterministic</a:t>
            </a:r>
            <a:r>
              <a:rPr lang="ja-JP" altLang="en-US" dirty="0"/>
              <a:t>であり、特にその最悪値が予測可能であるシステム、ないしは予測しやいような内部構成になっているシステムをリアルタイムシステムと呼ぶ</a:t>
            </a:r>
            <a:r>
              <a:rPr lang="ja-JP" altLang="en-US" dirty="0" smtClean="0"/>
              <a:t>。</a:t>
            </a:r>
            <a:endParaRPr lang="en-US" altLang="ja-JP" dirty="0" smtClean="0"/>
          </a:p>
          <a:p>
            <a:r>
              <a:rPr lang="ja-JP" altLang="en-US" dirty="0"/>
              <a:t>ディスパッチと</a:t>
            </a:r>
            <a:r>
              <a:rPr lang="ja-JP" altLang="en-US" dirty="0" smtClean="0"/>
              <a:t>ディスパッチャ</a:t>
            </a:r>
            <a:endParaRPr lang="en-US" altLang="ja-JP" dirty="0" smtClean="0"/>
          </a:p>
          <a:p>
            <a:pPr lvl="1"/>
            <a:r>
              <a:rPr lang="ja-JP" altLang="en-US" dirty="0"/>
              <a:t>プロセッサが実行するタスクを切り替えることを「ディスパッチ」</a:t>
            </a:r>
            <a:r>
              <a:rPr lang="en-US" altLang="ja-JP" dirty="0"/>
              <a:t>(</a:t>
            </a:r>
            <a:r>
              <a:rPr lang="ja-JP" altLang="en-US" dirty="0"/>
              <a:t>または「タスクディスパッチ」</a:t>
            </a:r>
            <a:r>
              <a:rPr lang="en-US" altLang="ja-JP" dirty="0"/>
              <a:t>)</a:t>
            </a:r>
            <a:r>
              <a:rPr lang="ja-JP" altLang="en-US" dirty="0"/>
              <a:t>と呼ぶ。また、ディスパッチ を実現するカーネル内の機構を「ディスパッチャ」</a:t>
            </a:r>
            <a:r>
              <a:rPr lang="en-US" altLang="ja-JP" dirty="0"/>
              <a:t>(</a:t>
            </a:r>
            <a:r>
              <a:rPr lang="ja-JP" altLang="en-US" dirty="0"/>
              <a:t>または「タスクディスパッチャ」</a:t>
            </a:r>
            <a:r>
              <a:rPr lang="en-US" altLang="ja-JP" dirty="0"/>
              <a:t>)</a:t>
            </a:r>
            <a:r>
              <a:rPr lang="ja-JP" altLang="en-US" dirty="0"/>
              <a:t>と呼ぶ。 </a:t>
            </a:r>
            <a:endParaRPr lang="en-US" altLang="ja-JP" dirty="0" smtClean="0"/>
          </a:p>
          <a:p>
            <a:r>
              <a:rPr lang="ja-JP" altLang="en-US" dirty="0"/>
              <a:t>スケジューリングと</a:t>
            </a:r>
            <a:r>
              <a:rPr lang="ja-JP" altLang="en-US" dirty="0" smtClean="0"/>
              <a:t>スケジューラ</a:t>
            </a:r>
            <a:endParaRPr lang="en-US" altLang="ja-JP" dirty="0" smtClean="0"/>
          </a:p>
          <a:p>
            <a:pPr lvl="1"/>
            <a:r>
              <a:rPr lang="ja-JP" altLang="en-US" dirty="0"/>
              <a:t>次に実行すべきタスクを決定する処理を「スケジューリング」</a:t>
            </a:r>
            <a:r>
              <a:rPr lang="en-US" altLang="ja-JP" dirty="0"/>
              <a:t>(</a:t>
            </a:r>
            <a:r>
              <a:rPr lang="ja-JP" altLang="en-US" dirty="0"/>
              <a:t>または「タスクスケジューリング」</a:t>
            </a:r>
            <a:r>
              <a:rPr lang="en-US" altLang="ja-JP" dirty="0"/>
              <a:t>)</a:t>
            </a:r>
            <a:r>
              <a:rPr lang="ja-JP" altLang="en-US" dirty="0"/>
              <a:t>と呼ぶ。また、スケジュー リングを実現するカーネル内の機構を「スケジューラ」</a:t>
            </a:r>
            <a:r>
              <a:rPr lang="en-US" altLang="ja-JP" dirty="0"/>
              <a:t>(</a:t>
            </a:r>
            <a:r>
              <a:rPr lang="ja-JP" altLang="en-US" dirty="0"/>
              <a:t>または「タスクスケジューラ」</a:t>
            </a:r>
            <a:r>
              <a:rPr lang="en-US" altLang="ja-JP" dirty="0"/>
              <a:t>)</a:t>
            </a:r>
            <a:r>
              <a:rPr lang="ja-JP" altLang="en-US" dirty="0"/>
              <a:t>と呼ぶ。スケジューラは、一般的な 実装では、システムコール処理の中やディスパッチャの中で実現される。 </a:t>
            </a:r>
            <a:endParaRPr lang="en-US" dirty="0"/>
          </a:p>
        </p:txBody>
      </p:sp>
    </p:spTree>
    <p:extLst>
      <p:ext uri="{BB962C8B-B14F-4D97-AF65-F5344CB8AC3E}">
        <p14:creationId xmlns:p14="http://schemas.microsoft.com/office/powerpoint/2010/main" val="887367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l-GR" dirty="0"/>
              <a:t>μ</a:t>
            </a:r>
            <a:r>
              <a:rPr lang="en-US" dirty="0"/>
              <a:t>T-Kernel</a:t>
            </a:r>
            <a:r>
              <a:rPr lang="ja-JP" altLang="en-US" dirty="0"/>
              <a:t>の</a:t>
            </a:r>
            <a:r>
              <a:rPr lang="ja-JP" altLang="en-US" dirty="0" smtClean="0"/>
              <a:t>概念</a:t>
            </a:r>
            <a:r>
              <a:rPr lang="en-US" altLang="ja-JP" dirty="0" smtClean="0"/>
              <a:t>(2/3)</a:t>
            </a:r>
            <a:br>
              <a:rPr lang="en-US" altLang="ja-JP" dirty="0" smtClean="0"/>
            </a:br>
            <a:r>
              <a:rPr lang="en-US" altLang="ja-JP" sz="1100" dirty="0"/>
              <a:t>(</a:t>
            </a:r>
            <a:r>
              <a:rPr lang="ja-JP" altLang="en-US" sz="1100" dirty="0"/>
              <a:t>詳しくは</a:t>
            </a:r>
            <a:r>
              <a:rPr lang="el-GR" sz="1100" dirty="0"/>
              <a:t>μ</a:t>
            </a:r>
            <a:r>
              <a:rPr lang="en-US" sz="1100" dirty="0"/>
              <a:t>T-Kernel 3.0</a:t>
            </a:r>
            <a:r>
              <a:rPr lang="ja-JP" altLang="en-US" sz="1100" dirty="0"/>
              <a:t>仕様書の基本的な用語の意味部分を参照</a:t>
            </a:r>
            <a:r>
              <a:rPr lang="en-US" altLang="ja-JP" sz="1100" dirty="0"/>
              <a:t>)</a:t>
            </a:r>
            <a:endParaRPr lang="en-US" sz="1100"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コンテキスト</a:t>
            </a:r>
            <a:endParaRPr lang="en-US" altLang="ja-JP" dirty="0" smtClean="0"/>
          </a:p>
          <a:p>
            <a:pPr lvl="1"/>
            <a:r>
              <a:rPr lang="ja-JP" altLang="en-US" dirty="0"/>
              <a:t>一般に、プログラムの実行される環境を「コンテキスト」と呼ぶ。コンテキストが同じというためには、少なくとも、プロセッ サの動作モードが同一で、用いているスタック空間が同一</a:t>
            </a:r>
            <a:r>
              <a:rPr lang="en-US" altLang="ja-JP" dirty="0"/>
              <a:t>(</a:t>
            </a:r>
            <a:r>
              <a:rPr lang="ja-JP" altLang="en-US" dirty="0"/>
              <a:t>スタック領域が一連</a:t>
            </a:r>
            <a:r>
              <a:rPr lang="en-US" altLang="ja-JP" dirty="0"/>
              <a:t>)</a:t>
            </a:r>
            <a:r>
              <a:rPr lang="ja-JP" altLang="en-US" dirty="0"/>
              <a:t>でなければならない。ただし、コンテキス トはアプリケーションから見た概念であり、独立したコンテキストで実行すべき処理であっても、実装上は同一のプロセッ サ動作モードで同一のスタック空間で実行されることもある</a:t>
            </a:r>
            <a:r>
              <a:rPr lang="ja-JP" altLang="en-US" dirty="0" smtClean="0"/>
              <a:t>。</a:t>
            </a:r>
            <a:endParaRPr lang="en-US" altLang="ja-JP" dirty="0" smtClean="0"/>
          </a:p>
          <a:p>
            <a:r>
              <a:rPr lang="en-US" altLang="ja-JP" dirty="0"/>
              <a:t>API</a:t>
            </a:r>
            <a:r>
              <a:rPr lang="ja-JP" altLang="en-US" dirty="0"/>
              <a:t>とシステムコール </a:t>
            </a:r>
            <a:endParaRPr lang="en-US" altLang="ja-JP" dirty="0" smtClean="0"/>
          </a:p>
          <a:p>
            <a:pPr lvl="1"/>
            <a:r>
              <a:rPr lang="ja-JP" altLang="en-US" dirty="0"/>
              <a:t>アプリケーションやミドルウェアから</a:t>
            </a:r>
            <a:r>
              <a:rPr lang="en-US" altLang="ja-JP" dirty="0" err="1"/>
              <a:t>μT</a:t>
            </a:r>
            <a:r>
              <a:rPr lang="en-US" altLang="ja-JP" dirty="0"/>
              <a:t>-Kernel</a:t>
            </a:r>
            <a:r>
              <a:rPr lang="ja-JP" altLang="en-US" dirty="0" err="1"/>
              <a:t>の提</a:t>
            </a:r>
            <a:r>
              <a:rPr lang="ja-JP" altLang="en-US" dirty="0"/>
              <a:t>供する機能を呼び出すための標準インタフェースを総称して、 </a:t>
            </a:r>
            <a:r>
              <a:rPr lang="en-US" altLang="ja-JP" dirty="0"/>
              <a:t>API(Application Programming Interface)</a:t>
            </a:r>
            <a:r>
              <a:rPr lang="ja-JP" altLang="en-US" dirty="0"/>
              <a:t>と呼ぶ。</a:t>
            </a:r>
            <a:r>
              <a:rPr lang="en-US" altLang="ja-JP" dirty="0"/>
              <a:t>API</a:t>
            </a:r>
            <a:r>
              <a:rPr lang="ja-JP" altLang="en-US" dirty="0"/>
              <a:t>は、カーネルの機能を直接的に呼び出すシステムコールの ほか、拡張</a:t>
            </a:r>
            <a:r>
              <a:rPr lang="en-US" altLang="ja-JP" dirty="0"/>
              <a:t>SVC</a:t>
            </a:r>
            <a:r>
              <a:rPr lang="ja-JP" altLang="en-US" dirty="0"/>
              <a:t>やマクロ、ライブラリ関数として実現されるものも含まれる</a:t>
            </a:r>
            <a:r>
              <a:rPr lang="ja-JP" altLang="en-US" dirty="0" smtClean="0"/>
              <a:t>。</a:t>
            </a:r>
            <a:endParaRPr lang="en-US" altLang="ja-JP" dirty="0" smtClean="0"/>
          </a:p>
          <a:p>
            <a:r>
              <a:rPr lang="ja-JP" altLang="en-US" dirty="0"/>
              <a:t>拡張</a:t>
            </a:r>
            <a:r>
              <a:rPr lang="en-US" dirty="0"/>
              <a:t>SVC</a:t>
            </a:r>
            <a:endParaRPr lang="en-US" altLang="ja-JP" dirty="0" smtClean="0"/>
          </a:p>
          <a:p>
            <a:pPr lvl="1"/>
            <a:r>
              <a:rPr lang="en-US" altLang="ja-JP" dirty="0"/>
              <a:t>OS</a:t>
            </a:r>
            <a:r>
              <a:rPr lang="ja-JP" altLang="en-US" dirty="0"/>
              <a:t>の起動時あるいは起動後に動的に追加されたシステムコールを「拡張</a:t>
            </a:r>
            <a:r>
              <a:rPr lang="en-US" altLang="ja-JP" dirty="0"/>
              <a:t>SVC</a:t>
            </a:r>
            <a:r>
              <a:rPr lang="ja-JP" altLang="en-US" dirty="0"/>
              <a:t>」と呼ぶ。</a:t>
            </a:r>
            <a:r>
              <a:rPr lang="en-US" altLang="ja-JP" dirty="0" err="1"/>
              <a:t>μT</a:t>
            </a:r>
            <a:r>
              <a:rPr lang="en-US" altLang="ja-JP" dirty="0"/>
              <a:t>-Kernel 3.0</a:t>
            </a:r>
            <a:r>
              <a:rPr lang="ja-JP" altLang="en-US" dirty="0"/>
              <a:t>の仕様で は、サブシステム管理機能 を使って拡張</a:t>
            </a:r>
            <a:r>
              <a:rPr lang="en-US" altLang="ja-JP" dirty="0"/>
              <a:t>SVC</a:t>
            </a:r>
            <a:r>
              <a:rPr lang="ja-JP" altLang="en-US" dirty="0"/>
              <a:t>を定義する。また、</a:t>
            </a:r>
            <a:r>
              <a:rPr lang="en-US" altLang="ja-JP" dirty="0" err="1"/>
              <a:t>μT</a:t>
            </a:r>
            <a:r>
              <a:rPr lang="en-US" altLang="ja-JP" dirty="0"/>
              <a:t>-Kernel/SM</a:t>
            </a:r>
            <a:r>
              <a:rPr lang="ja-JP" altLang="en-US" dirty="0"/>
              <a:t>の</a:t>
            </a:r>
            <a:r>
              <a:rPr lang="en-US" altLang="ja-JP" dirty="0"/>
              <a:t>API</a:t>
            </a:r>
            <a:r>
              <a:rPr lang="ja-JP" altLang="en-US" dirty="0"/>
              <a:t>を実装するために、拡張</a:t>
            </a:r>
            <a:r>
              <a:rPr lang="en-US" altLang="ja-JP" dirty="0"/>
              <a:t>SVC</a:t>
            </a:r>
            <a:r>
              <a:rPr lang="ja-JP" altLang="en-US" dirty="0"/>
              <a:t>を 利用することができる。</a:t>
            </a:r>
            <a:endParaRPr lang="en-US" dirty="0"/>
          </a:p>
        </p:txBody>
      </p:sp>
    </p:spTree>
    <p:extLst>
      <p:ext uri="{BB962C8B-B14F-4D97-AF65-F5344CB8AC3E}">
        <p14:creationId xmlns:p14="http://schemas.microsoft.com/office/powerpoint/2010/main" val="2206415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l-GR" dirty="0"/>
              <a:t>μ</a:t>
            </a:r>
            <a:r>
              <a:rPr lang="en-US" dirty="0"/>
              <a:t>T-Kernel</a:t>
            </a:r>
            <a:r>
              <a:rPr lang="ja-JP" altLang="en-US" dirty="0"/>
              <a:t>の</a:t>
            </a:r>
            <a:r>
              <a:rPr lang="ja-JP" altLang="en-US" dirty="0" smtClean="0"/>
              <a:t>概念</a:t>
            </a:r>
            <a:r>
              <a:rPr lang="en-US" altLang="ja-JP" dirty="0" smtClean="0"/>
              <a:t>(3/3)</a:t>
            </a:r>
            <a:br>
              <a:rPr lang="en-US" altLang="ja-JP" dirty="0" smtClean="0"/>
            </a:br>
            <a:r>
              <a:rPr lang="en-US" altLang="ja-JP" sz="1100" dirty="0"/>
              <a:t>(</a:t>
            </a:r>
            <a:r>
              <a:rPr lang="ja-JP" altLang="en-US" sz="1100" dirty="0"/>
              <a:t>詳しくは</a:t>
            </a:r>
            <a:r>
              <a:rPr lang="el-GR" sz="1100" dirty="0"/>
              <a:t>μ</a:t>
            </a:r>
            <a:r>
              <a:rPr lang="en-US" sz="1100" dirty="0"/>
              <a:t>T-Kernel 3.0</a:t>
            </a:r>
            <a:r>
              <a:rPr lang="ja-JP" altLang="en-US" sz="1100" dirty="0"/>
              <a:t>仕様書の基本的な用語の意味部分を参照</a:t>
            </a:r>
            <a:r>
              <a:rPr lang="en-US" altLang="ja-JP" sz="1100" dirty="0"/>
              <a:t>)</a:t>
            </a:r>
            <a:endParaRPr lang="en-US" sz="1100"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優先</a:t>
            </a:r>
            <a:r>
              <a:rPr lang="ja-JP" altLang="en-US" dirty="0" smtClean="0"/>
              <a:t>順位</a:t>
            </a:r>
            <a:endParaRPr lang="en-US" altLang="ja-JP" dirty="0" smtClean="0"/>
          </a:p>
          <a:p>
            <a:pPr lvl="1"/>
            <a:r>
              <a:rPr lang="ja-JP" altLang="en-US" dirty="0"/>
              <a:t>タスクの実行順序、すなわち実行可能状態のタスクに実行権を与えて実行状態とする際の順序関係を「優先順位 </a:t>
            </a:r>
            <a:r>
              <a:rPr lang="en-US" altLang="ja-JP" dirty="0"/>
              <a:t>Precedence</a:t>
            </a:r>
            <a:r>
              <a:rPr lang="ja-JP" altLang="en-US" dirty="0"/>
              <a:t>」と呼ぶ。タスク</a:t>
            </a:r>
            <a:r>
              <a:rPr lang="en-US" altLang="ja-JP" dirty="0"/>
              <a:t>X</a:t>
            </a:r>
            <a:r>
              <a:rPr lang="ja-JP" altLang="en-US" dirty="0"/>
              <a:t>よりもタスク</a:t>
            </a:r>
            <a:r>
              <a:rPr lang="en-US" altLang="ja-JP" dirty="0"/>
              <a:t>Y</a:t>
            </a:r>
            <a:r>
              <a:rPr lang="ja-JP" altLang="en-US" dirty="0" err="1"/>
              <a:t>の優</a:t>
            </a:r>
            <a:r>
              <a:rPr lang="ja-JP" altLang="en-US" dirty="0"/>
              <a:t>先順位が高い場合、タスク</a:t>
            </a:r>
            <a:r>
              <a:rPr lang="en-US" altLang="ja-JP" dirty="0"/>
              <a:t>Y</a:t>
            </a:r>
            <a:r>
              <a:rPr lang="ja-JP" altLang="en-US" dirty="0"/>
              <a:t>が先に実行される。また、あるタスク</a:t>
            </a:r>
            <a:r>
              <a:rPr lang="en-US" altLang="ja-JP" dirty="0"/>
              <a:t>X</a:t>
            </a:r>
            <a:r>
              <a:rPr lang="ja-JP" altLang="en-US" dirty="0"/>
              <a:t>を実 行中に、タスク</a:t>
            </a:r>
            <a:r>
              <a:rPr lang="en-US" altLang="ja-JP" dirty="0"/>
              <a:t>X</a:t>
            </a:r>
            <a:r>
              <a:rPr lang="ja-JP" altLang="en-US" dirty="0"/>
              <a:t>よりも優先順位の高いタスク</a:t>
            </a:r>
            <a:r>
              <a:rPr lang="en-US" altLang="ja-JP" dirty="0"/>
              <a:t>Y</a:t>
            </a:r>
            <a:r>
              <a:rPr lang="ja-JP" altLang="en-US" dirty="0"/>
              <a:t>が実行できる状態になった場合、タスク</a:t>
            </a:r>
            <a:r>
              <a:rPr lang="en-US" altLang="ja-JP" dirty="0"/>
              <a:t>Y</a:t>
            </a:r>
            <a:r>
              <a:rPr lang="ja-JP" altLang="en-US" dirty="0"/>
              <a:t>に実行権が移ってタスク</a:t>
            </a:r>
            <a:r>
              <a:rPr lang="en-US" altLang="ja-JP" dirty="0"/>
              <a:t>Y</a:t>
            </a:r>
            <a:r>
              <a:rPr lang="ja-JP" altLang="en-US" dirty="0"/>
              <a:t>が実 行状態となるとともに、タスク</a:t>
            </a:r>
            <a:r>
              <a:rPr lang="en-US" altLang="ja-JP" dirty="0"/>
              <a:t>X</a:t>
            </a:r>
            <a:r>
              <a:rPr lang="ja-JP" altLang="en-US" dirty="0"/>
              <a:t>は実行状態から実行可能状態となる。</a:t>
            </a:r>
            <a:endParaRPr lang="en-US" altLang="ja-JP" dirty="0" smtClean="0"/>
          </a:p>
          <a:p>
            <a:r>
              <a:rPr lang="ja-JP" altLang="en-US" dirty="0"/>
              <a:t>実装</a:t>
            </a:r>
            <a:r>
              <a:rPr lang="ja-JP" altLang="en-US" dirty="0" smtClean="0"/>
              <a:t>定義</a:t>
            </a:r>
            <a:endParaRPr lang="en-US" altLang="ja-JP" dirty="0" smtClean="0"/>
          </a:p>
          <a:p>
            <a:pPr lvl="1"/>
            <a:r>
              <a:rPr lang="ja-JP" altLang="en-US" dirty="0"/>
              <a:t>仕様として標準化していない事項である。実装ごとに仕様を規定しなければならない。実装仕様書に具体的な実装内容 について明記しなければならない。アプリケーションプログラムにおいて、実装定義の事項に依存している部分は移植性 が確保されない。</a:t>
            </a:r>
            <a:endParaRPr lang="en-US" altLang="ja-JP" dirty="0" smtClean="0"/>
          </a:p>
          <a:p>
            <a:r>
              <a:rPr lang="ja-JP" altLang="en-US" dirty="0"/>
              <a:t>実装依存 </a:t>
            </a:r>
            <a:endParaRPr lang="en-US" altLang="ja-JP" dirty="0" smtClean="0"/>
          </a:p>
          <a:p>
            <a:pPr lvl="1"/>
            <a:r>
              <a:rPr lang="ja-JP" altLang="en-US" dirty="0"/>
              <a:t>仕様において、ターゲットシステム、または、システムの動作条件によって振舞いが変わる事項であることを示す。実装</a:t>
            </a:r>
            <a:r>
              <a:rPr lang="ja-JP" altLang="en-US" dirty="0" err="1"/>
              <a:t>ご</a:t>
            </a:r>
            <a:r>
              <a:rPr lang="ja-JP" altLang="en-US" dirty="0"/>
              <a:t> とに振舞いを規定しなければならない。実装仕様書に具体的な実装内容について明記しなければならない。アプリケー ションプログラムにおいて、実装依存の事項に依存している部分は基本的に移植する際に変更が必要となる。</a:t>
            </a:r>
            <a:endParaRPr lang="en-US" dirty="0"/>
          </a:p>
        </p:txBody>
      </p:sp>
    </p:spTree>
    <p:extLst>
      <p:ext uri="{BB962C8B-B14F-4D97-AF65-F5344CB8AC3E}">
        <p14:creationId xmlns:p14="http://schemas.microsoft.com/office/powerpoint/2010/main" val="185508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l-GR" dirty="0"/>
              <a:t>μ</a:t>
            </a:r>
            <a:r>
              <a:rPr lang="en-US" dirty="0"/>
              <a:t>T-Kernel</a:t>
            </a:r>
            <a:r>
              <a:rPr lang="ja-JP" altLang="en-US" dirty="0" smtClean="0"/>
              <a:t>の機能</a:t>
            </a:r>
            <a:r>
              <a:rPr lang="en-US" altLang="ja-JP" dirty="0" smtClean="0"/>
              <a:t>(1/3)</a:t>
            </a:r>
            <a:br>
              <a:rPr lang="en-US" altLang="ja-JP" dirty="0" smtClean="0"/>
            </a:br>
            <a:r>
              <a:rPr lang="ja-JP" altLang="en-US" sz="2800" dirty="0" smtClean="0"/>
              <a:t>タスク</a:t>
            </a:r>
            <a:r>
              <a:rPr lang="ja-JP" altLang="en-US" sz="2800" dirty="0"/>
              <a:t>管理</a:t>
            </a:r>
            <a:r>
              <a:rPr lang="ja-JP" altLang="en-US" sz="2800" dirty="0" smtClean="0"/>
              <a:t>機能</a:t>
            </a:r>
            <a:endParaRPr lang="en-US" dirty="0"/>
          </a:p>
        </p:txBody>
      </p:sp>
      <p:sp>
        <p:nvSpPr>
          <p:cNvPr id="3" name="コンテンツ プレースホルダー 2"/>
          <p:cNvSpPr>
            <a:spLocks noGrp="1"/>
          </p:cNvSpPr>
          <p:nvPr>
            <p:ph idx="1"/>
          </p:nvPr>
        </p:nvSpPr>
        <p:spPr>
          <a:xfrm>
            <a:off x="2589212" y="2133600"/>
            <a:ext cx="8915400" cy="1290918"/>
          </a:xfrm>
        </p:spPr>
        <p:txBody>
          <a:bodyPr>
            <a:normAutofit/>
          </a:bodyPr>
          <a:lstStyle/>
          <a:p>
            <a:r>
              <a:rPr lang="ja-JP" altLang="en-US" dirty="0"/>
              <a:t>タスク管理機能は、タスクの状態を直接的に操作／参照するための機能である。タスクを生成／削除する機能、タスクを起動 ／終了する機能、タスクの優先度を変更する機能、タスクの状態を参照する機能が含まれる。タスクは</a:t>
            </a:r>
            <a:r>
              <a:rPr lang="en-US" altLang="ja-JP" dirty="0"/>
              <a:t>ID</a:t>
            </a:r>
            <a:r>
              <a:rPr lang="ja-JP" altLang="en-US" dirty="0"/>
              <a:t>番号で識別されるオ ブジェクトである</a:t>
            </a:r>
            <a:r>
              <a:rPr lang="ja-JP" altLang="en-US" dirty="0" smtClean="0"/>
              <a:t>。</a:t>
            </a:r>
            <a:endParaRPr lang="en-US" altLang="ja-JP" dirty="0" smtClean="0"/>
          </a:p>
        </p:txBody>
      </p:sp>
      <p:sp>
        <p:nvSpPr>
          <p:cNvPr id="4" name="コンテンツ プレースホルダー 2"/>
          <p:cNvSpPr txBox="1">
            <a:spLocks/>
          </p:cNvSpPr>
          <p:nvPr/>
        </p:nvSpPr>
        <p:spPr>
          <a:xfrm>
            <a:off x="2589212" y="3340387"/>
            <a:ext cx="8915400" cy="2910944"/>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n-US" sz="1200" dirty="0" err="1" smtClean="0"/>
              <a:t>tk_cre_tsk</a:t>
            </a:r>
            <a:r>
              <a:rPr lang="en-US" sz="1200" dirty="0" smtClean="0"/>
              <a:t> - </a:t>
            </a:r>
            <a:r>
              <a:rPr lang="ja-JP" altLang="en-US" sz="1200" dirty="0" smtClean="0"/>
              <a:t>タスク生成</a:t>
            </a:r>
            <a:endParaRPr lang="en-US" altLang="ja-JP" sz="1200" dirty="0" smtClean="0"/>
          </a:p>
          <a:p>
            <a:pPr lvl="1"/>
            <a:r>
              <a:rPr lang="en-US" sz="1200" dirty="0" err="1" smtClean="0"/>
              <a:t>tk_del_tsk</a:t>
            </a:r>
            <a:r>
              <a:rPr lang="en-US" sz="1200" dirty="0" smtClean="0"/>
              <a:t> - </a:t>
            </a:r>
            <a:r>
              <a:rPr lang="ja-JP" altLang="en-US" sz="1200" dirty="0" smtClean="0"/>
              <a:t>タスク削除</a:t>
            </a:r>
            <a:endParaRPr lang="en-US" altLang="ja-JP" sz="1200" dirty="0" smtClean="0"/>
          </a:p>
          <a:p>
            <a:pPr lvl="1"/>
            <a:r>
              <a:rPr lang="en-US" sz="1200" dirty="0" err="1" smtClean="0"/>
              <a:t>tk_sta_tsk</a:t>
            </a:r>
            <a:r>
              <a:rPr lang="en-US" sz="1200" dirty="0" smtClean="0"/>
              <a:t> - </a:t>
            </a:r>
            <a:r>
              <a:rPr lang="ja-JP" altLang="en-US" sz="1200" dirty="0" smtClean="0"/>
              <a:t>タスク起動</a:t>
            </a:r>
            <a:endParaRPr lang="en-US" altLang="ja-JP" sz="1200" dirty="0" smtClean="0"/>
          </a:p>
          <a:p>
            <a:pPr lvl="1"/>
            <a:r>
              <a:rPr lang="en-US" altLang="ja-JP" sz="1200" dirty="0" err="1" smtClean="0"/>
              <a:t>tk_ext_tsk</a:t>
            </a:r>
            <a:r>
              <a:rPr lang="en-US" altLang="ja-JP" sz="1200" dirty="0" smtClean="0"/>
              <a:t> - </a:t>
            </a:r>
            <a:r>
              <a:rPr lang="ja-JP" altLang="en-US" sz="1200" dirty="0" smtClean="0"/>
              <a:t>自タスク終了</a:t>
            </a:r>
            <a:endParaRPr lang="en-US" altLang="ja-JP" sz="1200" dirty="0" smtClean="0"/>
          </a:p>
          <a:p>
            <a:pPr lvl="1"/>
            <a:r>
              <a:rPr lang="en-US" altLang="ja-JP" sz="1200" dirty="0" err="1" smtClean="0"/>
              <a:t>tk_exd_tsk</a:t>
            </a:r>
            <a:r>
              <a:rPr lang="en-US" altLang="ja-JP" sz="1200" dirty="0" smtClean="0"/>
              <a:t> - </a:t>
            </a:r>
            <a:r>
              <a:rPr lang="ja-JP" altLang="en-US" sz="1200" dirty="0" smtClean="0"/>
              <a:t>自タスクの終了と削除</a:t>
            </a:r>
            <a:endParaRPr lang="en-US" altLang="ja-JP" sz="1200" dirty="0" smtClean="0"/>
          </a:p>
          <a:p>
            <a:pPr lvl="1"/>
            <a:r>
              <a:rPr lang="en-US" sz="1200" dirty="0" err="1" smtClean="0"/>
              <a:t>tk_ter_tsk</a:t>
            </a:r>
            <a:r>
              <a:rPr lang="en-US" sz="1200" dirty="0" smtClean="0"/>
              <a:t> - </a:t>
            </a:r>
            <a:r>
              <a:rPr lang="ja-JP" altLang="en-US" sz="1200" dirty="0" smtClean="0"/>
              <a:t>他タスク強制終了</a:t>
            </a:r>
            <a:endParaRPr lang="en-US" altLang="ja-JP" sz="1200" dirty="0" smtClean="0"/>
          </a:p>
          <a:p>
            <a:pPr lvl="1"/>
            <a:r>
              <a:rPr lang="en-US" altLang="ja-JP" sz="1200" dirty="0" err="1" smtClean="0"/>
              <a:t>tk_chg_pri</a:t>
            </a:r>
            <a:r>
              <a:rPr lang="en-US" altLang="ja-JP" sz="1200" dirty="0" smtClean="0"/>
              <a:t> - </a:t>
            </a:r>
            <a:r>
              <a:rPr lang="ja-JP" altLang="en-US" sz="1200" dirty="0" smtClean="0"/>
              <a:t>タスク優先度変更</a:t>
            </a:r>
            <a:endParaRPr lang="en-US" altLang="ja-JP" sz="1200" dirty="0" smtClean="0"/>
          </a:p>
          <a:p>
            <a:pPr lvl="1"/>
            <a:r>
              <a:rPr lang="en-US" altLang="ja-JP" sz="1200" dirty="0" err="1" smtClean="0"/>
              <a:t>tk_get_reg</a:t>
            </a:r>
            <a:r>
              <a:rPr lang="en-US" altLang="ja-JP" sz="1200" dirty="0" smtClean="0"/>
              <a:t> - </a:t>
            </a:r>
            <a:r>
              <a:rPr lang="ja-JP" altLang="en-US" sz="1200" dirty="0" smtClean="0"/>
              <a:t>タスクレジスタの取得</a:t>
            </a:r>
            <a:endParaRPr lang="en-US" altLang="ja-JP" sz="1200" dirty="0" smtClean="0"/>
          </a:p>
          <a:p>
            <a:pPr lvl="1"/>
            <a:r>
              <a:rPr lang="en-US" altLang="ja-JP" sz="1200" dirty="0" err="1" smtClean="0"/>
              <a:t>tk_set_reg</a:t>
            </a:r>
            <a:r>
              <a:rPr lang="en-US" altLang="ja-JP" sz="1200" dirty="0" smtClean="0"/>
              <a:t> - </a:t>
            </a:r>
            <a:r>
              <a:rPr lang="ja-JP" altLang="en-US" sz="1200" dirty="0" smtClean="0"/>
              <a:t>タスクレジスタの設定</a:t>
            </a:r>
            <a:endParaRPr lang="en-US" altLang="ja-JP" sz="1200" dirty="0" smtClean="0"/>
          </a:p>
          <a:p>
            <a:pPr lvl="1"/>
            <a:r>
              <a:rPr lang="en-US" altLang="ja-JP" sz="1200" dirty="0" err="1"/>
              <a:t>tk_get_cpr</a:t>
            </a:r>
            <a:r>
              <a:rPr lang="en-US" altLang="ja-JP" sz="1200" dirty="0"/>
              <a:t> - </a:t>
            </a:r>
            <a:r>
              <a:rPr lang="ja-JP" altLang="en-US" sz="1200" dirty="0"/>
              <a:t>コプロセッサのレジスタの</a:t>
            </a:r>
            <a:r>
              <a:rPr lang="ja-JP" altLang="en-US" sz="1200" dirty="0" smtClean="0"/>
              <a:t>取得</a:t>
            </a:r>
            <a:endParaRPr lang="en-US" altLang="ja-JP" sz="1200" dirty="0" smtClean="0"/>
          </a:p>
          <a:p>
            <a:pPr lvl="1"/>
            <a:r>
              <a:rPr lang="en-US" altLang="ja-JP" sz="1200" dirty="0" err="1" smtClean="0"/>
              <a:t>tk_set_cpr</a:t>
            </a:r>
            <a:r>
              <a:rPr lang="en-US" altLang="ja-JP" sz="1200" dirty="0" smtClean="0"/>
              <a:t> </a:t>
            </a:r>
            <a:r>
              <a:rPr lang="en-US" altLang="ja-JP" sz="1200" dirty="0"/>
              <a:t>- </a:t>
            </a:r>
            <a:r>
              <a:rPr lang="ja-JP" altLang="en-US" sz="1200" dirty="0"/>
              <a:t>コプロセッサのレジスタの</a:t>
            </a:r>
            <a:r>
              <a:rPr lang="ja-JP" altLang="en-US" sz="1200" dirty="0" smtClean="0"/>
              <a:t>設定</a:t>
            </a:r>
            <a:endParaRPr lang="en-US" altLang="ja-JP" sz="1200" dirty="0" smtClean="0"/>
          </a:p>
          <a:p>
            <a:pPr lvl="1"/>
            <a:r>
              <a:rPr lang="en-US" sz="1200" dirty="0" err="1"/>
              <a:t>tk_ref_tsk</a:t>
            </a:r>
            <a:r>
              <a:rPr lang="en-US" sz="1200" dirty="0"/>
              <a:t> - </a:t>
            </a:r>
            <a:r>
              <a:rPr lang="ja-JP" altLang="en-US" sz="1200" dirty="0"/>
              <a:t>タスク状態参照</a:t>
            </a:r>
            <a:endParaRPr lang="en-US" altLang="ja-JP" sz="1200" dirty="0" smtClean="0"/>
          </a:p>
          <a:p>
            <a:pPr lvl="1"/>
            <a:endParaRPr lang="en-US" sz="1200" dirty="0"/>
          </a:p>
        </p:txBody>
      </p:sp>
    </p:spTree>
    <p:extLst>
      <p:ext uri="{BB962C8B-B14F-4D97-AF65-F5344CB8AC3E}">
        <p14:creationId xmlns:p14="http://schemas.microsoft.com/office/powerpoint/2010/main" val="295967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l-GR" dirty="0"/>
              <a:t>μ</a:t>
            </a:r>
            <a:r>
              <a:rPr lang="en-US" dirty="0"/>
              <a:t>T-Kernel</a:t>
            </a:r>
            <a:r>
              <a:rPr lang="ja-JP" altLang="en-US" dirty="0" smtClean="0"/>
              <a:t>の機能</a:t>
            </a:r>
            <a:r>
              <a:rPr lang="en-US" altLang="ja-JP" dirty="0" smtClean="0"/>
              <a:t>(2/3)</a:t>
            </a:r>
            <a:br>
              <a:rPr lang="en-US" altLang="ja-JP" dirty="0" smtClean="0"/>
            </a:br>
            <a:r>
              <a:rPr lang="ja-JP" altLang="en-US" sz="2800" dirty="0"/>
              <a:t>タスク付属同期機能 </a:t>
            </a:r>
            <a:endParaRPr lang="en-US" dirty="0"/>
          </a:p>
        </p:txBody>
      </p:sp>
      <p:sp>
        <p:nvSpPr>
          <p:cNvPr id="3" name="コンテンツ プレースホルダー 2"/>
          <p:cNvSpPr>
            <a:spLocks noGrp="1"/>
          </p:cNvSpPr>
          <p:nvPr>
            <p:ph idx="1"/>
          </p:nvPr>
        </p:nvSpPr>
        <p:spPr>
          <a:xfrm>
            <a:off x="2589212" y="2133600"/>
            <a:ext cx="8915400" cy="1290918"/>
          </a:xfrm>
        </p:spPr>
        <p:txBody>
          <a:bodyPr>
            <a:normAutofit fontScale="92500" lnSpcReduction="10000"/>
          </a:bodyPr>
          <a:lstStyle/>
          <a:p>
            <a:r>
              <a:rPr lang="ja-JP" altLang="en-US" dirty="0"/>
              <a:t>タスク付属同期機能は、タスクの状態を直接的に操作することによって同期を行うための機能である。タスクを起床待ちにする 機能とそこから起床する機能、タスクの起床要求をキャンセルする機能、タスクの待ち状態を強制解除する機能、タスクを強制 待ち状態へ移行する機能とそこから再開する機能、自タスクの実行を遅延する機能、タスクイベントに関する機能、タスクの待 </a:t>
            </a:r>
            <a:r>
              <a:rPr lang="ja-JP" altLang="en-US" dirty="0" err="1"/>
              <a:t>ち</a:t>
            </a:r>
            <a:r>
              <a:rPr lang="ja-JP" altLang="en-US" dirty="0"/>
              <a:t>状態を禁止する機能が含まれる。 </a:t>
            </a:r>
            <a:endParaRPr lang="en-US" altLang="ja-JP" dirty="0" smtClean="0"/>
          </a:p>
        </p:txBody>
      </p:sp>
      <p:sp>
        <p:nvSpPr>
          <p:cNvPr id="4" name="コンテンツ プレースホルダー 2"/>
          <p:cNvSpPr txBox="1">
            <a:spLocks/>
          </p:cNvSpPr>
          <p:nvPr/>
        </p:nvSpPr>
        <p:spPr>
          <a:xfrm>
            <a:off x="2589212" y="3340387"/>
            <a:ext cx="8915400" cy="2910944"/>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n-US" altLang="ja-JP" sz="1200" dirty="0" err="1"/>
              <a:t>tk_slp_tsk</a:t>
            </a:r>
            <a:r>
              <a:rPr lang="en-US" altLang="ja-JP" sz="1200" dirty="0"/>
              <a:t> - </a:t>
            </a:r>
            <a:r>
              <a:rPr lang="ja-JP" altLang="en-US" sz="1200" dirty="0"/>
              <a:t>自タスクを起床待ち状態へ</a:t>
            </a:r>
            <a:r>
              <a:rPr lang="ja-JP" altLang="en-US" sz="1200" dirty="0" smtClean="0"/>
              <a:t>移行</a:t>
            </a:r>
            <a:endParaRPr lang="en-US" altLang="ja-JP" sz="1200" dirty="0" smtClean="0"/>
          </a:p>
          <a:p>
            <a:pPr lvl="1"/>
            <a:r>
              <a:rPr lang="en-US" altLang="ja-JP" sz="1200" dirty="0" err="1"/>
              <a:t>tk_slp_tsk_u</a:t>
            </a:r>
            <a:r>
              <a:rPr lang="en-US" altLang="ja-JP" sz="1200" dirty="0"/>
              <a:t> - </a:t>
            </a:r>
            <a:r>
              <a:rPr lang="ja-JP" altLang="en-US" sz="1200" dirty="0"/>
              <a:t>自タスクを起床待ち状態へ移行</a:t>
            </a:r>
            <a:r>
              <a:rPr lang="en-US" altLang="ja-JP" sz="1200" dirty="0"/>
              <a:t>(</a:t>
            </a:r>
            <a:r>
              <a:rPr lang="ja-JP" altLang="en-US" sz="1200" dirty="0"/>
              <a:t>マイクロ秒単位</a:t>
            </a:r>
            <a:r>
              <a:rPr lang="en-US" altLang="ja-JP" sz="1200" dirty="0"/>
              <a:t>) </a:t>
            </a:r>
            <a:endParaRPr lang="en-US" altLang="ja-JP" sz="1200" dirty="0" smtClean="0"/>
          </a:p>
          <a:p>
            <a:pPr lvl="1"/>
            <a:r>
              <a:rPr lang="en-US" altLang="ja-JP" sz="1200" dirty="0" err="1"/>
              <a:t>tk_wup_tsk</a:t>
            </a:r>
            <a:r>
              <a:rPr lang="en-US" altLang="ja-JP" sz="1200" dirty="0"/>
              <a:t> - </a:t>
            </a:r>
            <a:r>
              <a:rPr lang="ja-JP" altLang="en-US" sz="1200" dirty="0"/>
              <a:t>他タスクの</a:t>
            </a:r>
            <a:r>
              <a:rPr lang="ja-JP" altLang="en-US" sz="1200" dirty="0" smtClean="0"/>
              <a:t>起床</a:t>
            </a:r>
            <a:endParaRPr lang="en-US" altLang="ja-JP" sz="1200" dirty="0" smtClean="0"/>
          </a:p>
          <a:p>
            <a:pPr lvl="1"/>
            <a:r>
              <a:rPr lang="en-US" sz="1200" dirty="0" err="1"/>
              <a:t>tk_can_wup</a:t>
            </a:r>
            <a:r>
              <a:rPr lang="en-US" sz="1200" dirty="0"/>
              <a:t> - </a:t>
            </a:r>
            <a:r>
              <a:rPr lang="ja-JP" altLang="en-US" sz="1200" dirty="0"/>
              <a:t>タスクの起床要求を</a:t>
            </a:r>
            <a:r>
              <a:rPr lang="ja-JP" altLang="en-US" sz="1200" dirty="0" smtClean="0"/>
              <a:t>無効化</a:t>
            </a:r>
            <a:endParaRPr lang="en-US" altLang="ja-JP" sz="1200" dirty="0"/>
          </a:p>
          <a:p>
            <a:pPr lvl="1"/>
            <a:r>
              <a:rPr lang="en-US" altLang="ja-JP" sz="1200" dirty="0" err="1"/>
              <a:t>tk_rel_wai</a:t>
            </a:r>
            <a:r>
              <a:rPr lang="en-US" altLang="ja-JP" sz="1200" dirty="0"/>
              <a:t> - </a:t>
            </a:r>
            <a:r>
              <a:rPr lang="ja-JP" altLang="en-US" sz="1200" dirty="0"/>
              <a:t>他タスクの待ち状態</a:t>
            </a:r>
            <a:r>
              <a:rPr lang="ja-JP" altLang="en-US" sz="1200" dirty="0" smtClean="0"/>
              <a:t>解除</a:t>
            </a:r>
            <a:endParaRPr lang="en-US" altLang="ja-JP" sz="1200" dirty="0" smtClean="0"/>
          </a:p>
          <a:p>
            <a:pPr lvl="1"/>
            <a:r>
              <a:rPr lang="en-US" altLang="ja-JP" sz="1200" dirty="0" err="1"/>
              <a:t>tk_sus_tsk</a:t>
            </a:r>
            <a:r>
              <a:rPr lang="en-US" altLang="ja-JP" sz="1200" dirty="0"/>
              <a:t> - </a:t>
            </a:r>
            <a:r>
              <a:rPr lang="ja-JP" altLang="en-US" sz="1200" dirty="0"/>
              <a:t>他タスクを強制待ち状態へ</a:t>
            </a:r>
            <a:r>
              <a:rPr lang="ja-JP" altLang="en-US" sz="1200" dirty="0" smtClean="0"/>
              <a:t>移行</a:t>
            </a:r>
            <a:endParaRPr lang="en-US" altLang="ja-JP" sz="1200" dirty="0" smtClean="0"/>
          </a:p>
          <a:p>
            <a:pPr lvl="1"/>
            <a:r>
              <a:rPr lang="en-US" altLang="ja-JP" sz="1200" dirty="0" err="1"/>
              <a:t>tk_rsm_tsk</a:t>
            </a:r>
            <a:r>
              <a:rPr lang="en-US" altLang="ja-JP" sz="1200" dirty="0"/>
              <a:t> - </a:t>
            </a:r>
            <a:r>
              <a:rPr lang="ja-JP" altLang="en-US" sz="1200" dirty="0"/>
              <a:t>強制待ち状態のタスクを</a:t>
            </a:r>
            <a:r>
              <a:rPr lang="ja-JP" altLang="en-US" sz="1200" dirty="0" smtClean="0"/>
              <a:t>再開</a:t>
            </a:r>
            <a:endParaRPr lang="en-US" altLang="ja-JP" sz="1200" dirty="0" smtClean="0"/>
          </a:p>
          <a:p>
            <a:pPr lvl="1"/>
            <a:r>
              <a:rPr lang="en-US" altLang="ja-JP" sz="1200" dirty="0" err="1"/>
              <a:t>tk_frsm_tsk</a:t>
            </a:r>
            <a:r>
              <a:rPr lang="en-US" altLang="ja-JP" sz="1200" dirty="0"/>
              <a:t> - </a:t>
            </a:r>
            <a:r>
              <a:rPr lang="ja-JP" altLang="en-US" sz="1200" dirty="0"/>
              <a:t>強制待ち状態のタスクを強制</a:t>
            </a:r>
            <a:r>
              <a:rPr lang="ja-JP" altLang="en-US" sz="1200" dirty="0" smtClean="0"/>
              <a:t>再開</a:t>
            </a:r>
            <a:endParaRPr lang="en-US" altLang="ja-JP" sz="1200" dirty="0" smtClean="0"/>
          </a:p>
          <a:p>
            <a:pPr lvl="1"/>
            <a:r>
              <a:rPr lang="en-US" sz="1200" dirty="0" err="1"/>
              <a:t>tk_dly_tsk</a:t>
            </a:r>
            <a:r>
              <a:rPr lang="en-US" sz="1200" dirty="0"/>
              <a:t> - </a:t>
            </a:r>
            <a:r>
              <a:rPr lang="ja-JP" altLang="en-US" sz="1200" dirty="0"/>
              <a:t>タスク</a:t>
            </a:r>
            <a:r>
              <a:rPr lang="ja-JP" altLang="en-US" sz="1200" dirty="0" smtClean="0"/>
              <a:t>遅延</a:t>
            </a:r>
            <a:endParaRPr lang="en-US" altLang="ja-JP" sz="1200" dirty="0" smtClean="0"/>
          </a:p>
          <a:p>
            <a:pPr lvl="1"/>
            <a:r>
              <a:rPr lang="en-US" altLang="ja-JP" sz="1200" dirty="0" err="1"/>
              <a:t>tk_dly_tsk_u</a:t>
            </a:r>
            <a:r>
              <a:rPr lang="en-US" altLang="ja-JP" sz="1200" dirty="0"/>
              <a:t> - </a:t>
            </a:r>
            <a:r>
              <a:rPr lang="ja-JP" altLang="en-US" sz="1200" dirty="0"/>
              <a:t>タスク遅延</a:t>
            </a:r>
            <a:r>
              <a:rPr lang="en-US" altLang="ja-JP" sz="1200" dirty="0"/>
              <a:t>(</a:t>
            </a:r>
            <a:r>
              <a:rPr lang="ja-JP" altLang="en-US" sz="1200" dirty="0"/>
              <a:t>マイクロ秒単位</a:t>
            </a:r>
            <a:r>
              <a:rPr lang="en-US" altLang="ja-JP" sz="1200" dirty="0" smtClean="0"/>
              <a:t>)</a:t>
            </a:r>
          </a:p>
          <a:p>
            <a:pPr lvl="1"/>
            <a:r>
              <a:rPr lang="en-US" altLang="ja-JP" sz="1200" dirty="0" err="1"/>
              <a:t>tk_sig_tev</a:t>
            </a:r>
            <a:r>
              <a:rPr lang="en-US" altLang="ja-JP" sz="1200" dirty="0"/>
              <a:t> - </a:t>
            </a:r>
            <a:r>
              <a:rPr lang="ja-JP" altLang="en-US" sz="1200" dirty="0"/>
              <a:t>タスクイベントの</a:t>
            </a:r>
            <a:r>
              <a:rPr lang="ja-JP" altLang="en-US" sz="1200" dirty="0" smtClean="0"/>
              <a:t>送信</a:t>
            </a:r>
            <a:endParaRPr lang="en-US" altLang="ja-JP" sz="1200" dirty="0" smtClean="0"/>
          </a:p>
          <a:p>
            <a:pPr lvl="1"/>
            <a:r>
              <a:rPr lang="en-US" altLang="ja-JP" sz="1200" dirty="0" err="1"/>
              <a:t>tk_wai_tev</a:t>
            </a:r>
            <a:r>
              <a:rPr lang="en-US" altLang="ja-JP" sz="1200" dirty="0"/>
              <a:t> - </a:t>
            </a:r>
            <a:r>
              <a:rPr lang="ja-JP" altLang="en-US" sz="1200" dirty="0"/>
              <a:t>タスクイベント待ち </a:t>
            </a:r>
            <a:endParaRPr lang="en-US" altLang="ja-JP" sz="1200" dirty="0" smtClean="0"/>
          </a:p>
          <a:p>
            <a:pPr lvl="1"/>
            <a:r>
              <a:rPr lang="en-US" altLang="ja-JP" sz="1200" dirty="0" err="1"/>
              <a:t>tk_wai_tev_u</a:t>
            </a:r>
            <a:r>
              <a:rPr lang="en-US" altLang="ja-JP" sz="1200" dirty="0"/>
              <a:t> - </a:t>
            </a:r>
            <a:r>
              <a:rPr lang="ja-JP" altLang="en-US" sz="1200" dirty="0"/>
              <a:t>タスクイベント待ち</a:t>
            </a:r>
            <a:r>
              <a:rPr lang="en-US" altLang="ja-JP" sz="1200" dirty="0"/>
              <a:t>(</a:t>
            </a:r>
            <a:r>
              <a:rPr lang="ja-JP" altLang="en-US" sz="1200" dirty="0"/>
              <a:t>マイクロ秒単位</a:t>
            </a:r>
            <a:r>
              <a:rPr lang="en-US" altLang="ja-JP" sz="1200" dirty="0" smtClean="0"/>
              <a:t>)</a:t>
            </a:r>
          </a:p>
          <a:p>
            <a:pPr lvl="1"/>
            <a:r>
              <a:rPr lang="en-US" altLang="ja-JP" sz="1200" dirty="0" err="1"/>
              <a:t>tk_dis_wai</a:t>
            </a:r>
            <a:r>
              <a:rPr lang="en-US" altLang="ja-JP" sz="1200" dirty="0"/>
              <a:t> - </a:t>
            </a:r>
            <a:r>
              <a:rPr lang="ja-JP" altLang="en-US" sz="1200" dirty="0"/>
              <a:t>タスク待ち状態の</a:t>
            </a:r>
            <a:r>
              <a:rPr lang="ja-JP" altLang="en-US" sz="1200" dirty="0" smtClean="0"/>
              <a:t>禁止</a:t>
            </a:r>
            <a:endParaRPr lang="en-US" altLang="ja-JP" sz="1200" dirty="0" smtClean="0"/>
          </a:p>
          <a:p>
            <a:pPr lvl="1"/>
            <a:r>
              <a:rPr lang="en-US" altLang="ja-JP" sz="1200" dirty="0" err="1"/>
              <a:t>tk_ena_wai</a:t>
            </a:r>
            <a:r>
              <a:rPr lang="en-US" altLang="ja-JP" sz="1200" dirty="0"/>
              <a:t> - </a:t>
            </a:r>
            <a:r>
              <a:rPr lang="ja-JP" altLang="en-US" sz="1200" dirty="0"/>
              <a:t>タスク待ち禁止の</a:t>
            </a:r>
            <a:r>
              <a:rPr lang="ja-JP" altLang="en-US" sz="1200" dirty="0" smtClean="0"/>
              <a:t>解除</a:t>
            </a:r>
            <a:endParaRPr lang="en-US" altLang="ja-JP" sz="1200" dirty="0" smtClean="0"/>
          </a:p>
          <a:p>
            <a:pPr lvl="1"/>
            <a:endParaRPr lang="en-US" sz="1200" dirty="0"/>
          </a:p>
        </p:txBody>
      </p:sp>
    </p:spTree>
    <p:extLst>
      <p:ext uri="{BB962C8B-B14F-4D97-AF65-F5344CB8AC3E}">
        <p14:creationId xmlns:p14="http://schemas.microsoft.com/office/powerpoint/2010/main" val="2425565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l-GR" dirty="0"/>
              <a:t>μ</a:t>
            </a:r>
            <a:r>
              <a:rPr lang="en-US" dirty="0"/>
              <a:t>T-Kernel</a:t>
            </a:r>
            <a:r>
              <a:rPr lang="ja-JP" altLang="en-US" dirty="0" smtClean="0"/>
              <a:t>の機能</a:t>
            </a:r>
            <a:r>
              <a:rPr lang="en-US" altLang="ja-JP" dirty="0" smtClean="0"/>
              <a:t>(3/3)</a:t>
            </a:r>
            <a:br>
              <a:rPr lang="en-US" altLang="ja-JP" dirty="0" smtClean="0"/>
            </a:br>
            <a:r>
              <a:rPr lang="ja-JP" altLang="en-US" sz="2800" dirty="0"/>
              <a:t>タスク例外処理機能</a:t>
            </a:r>
            <a:endParaRPr lang="en-US" dirty="0"/>
          </a:p>
        </p:txBody>
      </p:sp>
      <p:sp>
        <p:nvSpPr>
          <p:cNvPr id="3" name="コンテンツ プレースホルダー 2"/>
          <p:cNvSpPr>
            <a:spLocks noGrp="1"/>
          </p:cNvSpPr>
          <p:nvPr>
            <p:ph idx="1"/>
          </p:nvPr>
        </p:nvSpPr>
        <p:spPr>
          <a:xfrm>
            <a:off x="2589212" y="2133600"/>
            <a:ext cx="8915400" cy="1290918"/>
          </a:xfrm>
        </p:spPr>
        <p:txBody>
          <a:bodyPr>
            <a:normAutofit/>
          </a:bodyPr>
          <a:lstStyle/>
          <a:p>
            <a:r>
              <a:rPr lang="ja-JP" altLang="en-US" dirty="0"/>
              <a:t>タスク例外処理機能は、タスクに発生した例外事象に対する処理を、タスクのコンテキストで行うための機能である。</a:t>
            </a:r>
            <a:endParaRPr lang="en-US" altLang="ja-JP" dirty="0" smtClean="0"/>
          </a:p>
        </p:txBody>
      </p:sp>
      <p:sp>
        <p:nvSpPr>
          <p:cNvPr id="4" name="コンテンツ プレースホルダー 2"/>
          <p:cNvSpPr txBox="1">
            <a:spLocks/>
          </p:cNvSpPr>
          <p:nvPr/>
        </p:nvSpPr>
        <p:spPr>
          <a:xfrm>
            <a:off x="2589212" y="3340387"/>
            <a:ext cx="8915400" cy="2910944"/>
          </a:xfrm>
          <a:prstGeom prst="rect">
            <a:avLst/>
          </a:prstGeom>
        </p:spPr>
        <p:txBody>
          <a:bodyPr vert="horz" lIns="91440" tIns="45720" rIns="91440" bIns="45720" numCol="2"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n-US" altLang="ja-JP" sz="1200" dirty="0" err="1"/>
              <a:t>tk_def_tex</a:t>
            </a:r>
            <a:r>
              <a:rPr lang="en-US" altLang="ja-JP" sz="1200" dirty="0"/>
              <a:t> - </a:t>
            </a:r>
            <a:r>
              <a:rPr lang="ja-JP" altLang="en-US" sz="1200" dirty="0"/>
              <a:t>タスク例外ハンドラの</a:t>
            </a:r>
            <a:r>
              <a:rPr lang="ja-JP" altLang="en-US" sz="1200" dirty="0" smtClean="0"/>
              <a:t>定義</a:t>
            </a:r>
            <a:endParaRPr lang="en-US" altLang="ja-JP" sz="1200" dirty="0" smtClean="0"/>
          </a:p>
          <a:p>
            <a:pPr lvl="1"/>
            <a:r>
              <a:rPr lang="en-US" sz="1200" dirty="0" err="1"/>
              <a:t>tk_ena_tex</a:t>
            </a:r>
            <a:r>
              <a:rPr lang="en-US" sz="1200" dirty="0"/>
              <a:t> - </a:t>
            </a:r>
            <a:r>
              <a:rPr lang="ja-JP" altLang="en-US" sz="1200" dirty="0"/>
              <a:t>タスク例外の</a:t>
            </a:r>
            <a:r>
              <a:rPr lang="ja-JP" altLang="en-US" sz="1200" dirty="0" smtClean="0"/>
              <a:t>許可</a:t>
            </a:r>
            <a:endParaRPr lang="en-US" altLang="ja-JP" sz="1200" dirty="0" smtClean="0"/>
          </a:p>
          <a:p>
            <a:pPr lvl="1"/>
            <a:r>
              <a:rPr lang="en-US" sz="1200" dirty="0" err="1"/>
              <a:t>tk_dis_tex</a:t>
            </a:r>
            <a:r>
              <a:rPr lang="en-US" sz="1200" dirty="0"/>
              <a:t> - </a:t>
            </a:r>
            <a:r>
              <a:rPr lang="ja-JP" altLang="en-US" sz="1200" dirty="0"/>
              <a:t>タスク例外の</a:t>
            </a:r>
            <a:r>
              <a:rPr lang="ja-JP" altLang="en-US" sz="1200" dirty="0" smtClean="0"/>
              <a:t>禁止</a:t>
            </a:r>
            <a:endParaRPr lang="en-US" altLang="ja-JP" sz="1200" dirty="0" smtClean="0"/>
          </a:p>
          <a:p>
            <a:pPr lvl="1"/>
            <a:r>
              <a:rPr lang="en-US" sz="1200" dirty="0" err="1"/>
              <a:t>tk_ras_tex</a:t>
            </a:r>
            <a:r>
              <a:rPr lang="en-US" sz="1200" dirty="0"/>
              <a:t> - </a:t>
            </a:r>
            <a:r>
              <a:rPr lang="ja-JP" altLang="en-US" sz="1200" dirty="0"/>
              <a:t>タスク例外を</a:t>
            </a:r>
            <a:r>
              <a:rPr lang="ja-JP" altLang="en-US" sz="1200" dirty="0" smtClean="0"/>
              <a:t>発生</a:t>
            </a:r>
            <a:endParaRPr lang="en-US" altLang="ja-JP" sz="1200" dirty="0" smtClean="0"/>
          </a:p>
          <a:p>
            <a:pPr lvl="1"/>
            <a:r>
              <a:rPr lang="en-US" altLang="ja-JP" sz="1200" dirty="0" err="1"/>
              <a:t>tk_end_tex</a:t>
            </a:r>
            <a:r>
              <a:rPr lang="en-US" altLang="ja-JP" sz="1200" dirty="0"/>
              <a:t> - </a:t>
            </a:r>
            <a:r>
              <a:rPr lang="ja-JP" altLang="en-US" sz="1200" dirty="0"/>
              <a:t>タスク例外ハンドラの</a:t>
            </a:r>
            <a:r>
              <a:rPr lang="ja-JP" altLang="en-US" sz="1200" dirty="0" smtClean="0"/>
              <a:t>終了</a:t>
            </a:r>
            <a:endParaRPr lang="en-US" altLang="ja-JP" sz="1200" dirty="0" smtClean="0"/>
          </a:p>
          <a:p>
            <a:pPr lvl="1"/>
            <a:r>
              <a:rPr lang="en-US" altLang="ja-JP" sz="1200" dirty="0" err="1"/>
              <a:t>tk_ref_tex</a:t>
            </a:r>
            <a:r>
              <a:rPr lang="en-US" altLang="ja-JP" sz="1200" dirty="0"/>
              <a:t> - </a:t>
            </a:r>
            <a:r>
              <a:rPr lang="ja-JP" altLang="en-US" sz="1200" dirty="0"/>
              <a:t>タスク例外の状態</a:t>
            </a:r>
            <a:r>
              <a:rPr lang="ja-JP" altLang="en-US" sz="1200" dirty="0" smtClean="0"/>
              <a:t>参照</a:t>
            </a:r>
            <a:endParaRPr lang="en-US" altLang="ja-JP" sz="1200" dirty="0" smtClean="0"/>
          </a:p>
          <a:p>
            <a:pPr lvl="1"/>
            <a:endParaRPr lang="en-US" sz="1200" dirty="0"/>
          </a:p>
        </p:txBody>
      </p:sp>
    </p:spTree>
    <p:extLst>
      <p:ext uri="{BB962C8B-B14F-4D97-AF65-F5344CB8AC3E}">
        <p14:creationId xmlns:p14="http://schemas.microsoft.com/office/powerpoint/2010/main" val="77141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306</TotalTime>
  <Words>1429</Words>
  <Application>Microsoft Office PowerPoint</Application>
  <PresentationFormat>ワイド画面</PresentationFormat>
  <Paragraphs>75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Arial</vt:lpstr>
      <vt:lpstr>Century Gothic</vt:lpstr>
      <vt:lpstr>Wingdings 3</vt:lpstr>
      <vt:lpstr>ウィスプ</vt:lpstr>
      <vt:lpstr>μT-Kernel 3.0</vt:lpstr>
      <vt:lpstr>TRONプロジェクトとμT-Kernel 3.0について</vt:lpstr>
      <vt:lpstr>μT-Kernelの構成</vt:lpstr>
      <vt:lpstr>μT-Kernelの概念(1/3) (詳しくはμT-Kernel 3.0仕様書の基本的な用語の意味部分を参照)</vt:lpstr>
      <vt:lpstr>μT-Kernelの概念(2/3) (詳しくはμT-Kernel 3.0仕様書の基本的な用語の意味部分を参照)</vt:lpstr>
      <vt:lpstr>μT-Kernelの概念(3/3) (詳しくはμT-Kernel 3.0仕様書の基本的な用語の意味部分を参照)</vt:lpstr>
      <vt:lpstr>μT-Kernelの機能(1/3) タスク管理機能</vt:lpstr>
      <vt:lpstr>μT-Kernelの機能(2/3) タスク付属同期機能 </vt:lpstr>
      <vt:lpstr>μT-Kernelの機能(3/3) タスク例外処理機能</vt:lpstr>
      <vt:lpstr>μT-Kernel勉強の所感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μT-Kernel 3.0</dc:title>
  <dc:creator>skensyu01</dc:creator>
  <cp:lastModifiedBy>skensyu01</cp:lastModifiedBy>
  <cp:revision>8</cp:revision>
  <dcterms:created xsi:type="dcterms:W3CDTF">2020-10-16T01:48:08Z</dcterms:created>
  <dcterms:modified xsi:type="dcterms:W3CDTF">2020-10-16T06:54:49Z</dcterms:modified>
</cp:coreProperties>
</file>