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Batang" panose="02030600000101010101" pitchFamily="18" charset="-127"/>
      <p:regular r:id="rId26"/>
    </p:embeddedFont>
    <p:embeddedFont>
      <p:font typeface="Microsoft Yahei" panose="020B0503020204020204" pitchFamily="34" charset="-122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202DB9-F72E-4ADF-8F1E-737300A597E7}">
  <a:tblStyle styleId="{3B202DB9-F72E-4ADF-8F1E-737300A597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80" y="37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6ccf96ec2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06ccf96ec2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6ccf96ec2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106ccf96ec2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6cd47074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06cd47074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6cd47074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06cd47074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6ccf96ec2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106ccf96ec2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6ccf96ec2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106ccf96ec2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6ccf96ec2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06ccf96ec2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6ccf96ec2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06ccf96ec2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6cd47074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106cd47074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cd4707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06cd4707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6cd47074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106cd47074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cd4707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06cd4707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cd47074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06cd47074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7073794e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f7073794e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ccf96ec2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06ccf96ec2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ccf96ec2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06ccf96ec2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6ccf96ec2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06ccf96ec2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2136305" y="6431420"/>
            <a:ext cx="1800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zh-CN" sz="100" b="0" i="0" u="sng" strike="noStrike" cap="none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PPT模板</a:t>
            </a:r>
            <a:r>
              <a:rPr lang="zh-CN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u/0/d/1WXjHEWk4J3ooWr5pXw9rHr-QmFVfztX8SxGylfAiujU/ed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/>
        </p:nvSpPr>
        <p:spPr>
          <a:xfrm>
            <a:off x="646545" y="1038986"/>
            <a:ext cx="814972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dk1"/>
                </a:solidFill>
              </a:rPr>
              <a:t>Booking Management System</a:t>
            </a:r>
            <a:endParaRPr sz="4000" b="1" dirty="0"/>
          </a:p>
        </p:txBody>
      </p:sp>
      <p:grpSp>
        <p:nvGrpSpPr>
          <p:cNvPr id="85" name="Google Shape;85;p13"/>
          <p:cNvGrpSpPr/>
          <p:nvPr/>
        </p:nvGrpSpPr>
        <p:grpSpPr>
          <a:xfrm>
            <a:off x="152400" y="682675"/>
            <a:ext cx="12192000" cy="381000"/>
            <a:chOff x="0" y="530275"/>
            <a:chExt cx="12192000" cy="3810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0" y="718840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7" name="Google Shape;87;p13"/>
            <p:cNvSpPr/>
            <p:nvPr/>
          </p:nvSpPr>
          <p:spPr>
            <a:xfrm rot="5400000">
              <a:off x="281126" y="556525"/>
              <a:ext cx="381000" cy="328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5400000">
              <a:off x="609574" y="556525"/>
              <a:ext cx="381000" cy="328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9" y="2373745"/>
            <a:ext cx="7229649" cy="41925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DBF5D-DC14-4A44-8F11-0AC23C0ACE07}"/>
              </a:ext>
            </a:extLst>
          </p:cNvPr>
          <p:cNvSpPr txBox="1"/>
          <p:nvPr/>
        </p:nvSpPr>
        <p:spPr>
          <a:xfrm>
            <a:off x="646545" y="2256322"/>
            <a:ext cx="392545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Software Engineering Project</a:t>
            </a:r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Dhurba Tripathi (dt2202)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 Wang (yw4549)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Presented To:</a:t>
            </a:r>
          </a:p>
          <a:p>
            <a:endParaRPr lang="en-US" sz="2800" b="1" dirty="0"/>
          </a:p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Mai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Oudah</a:t>
            </a:r>
            <a:endParaRPr 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1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240" name="Google Shape;240;p21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41" name="Google Shape;241;p21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242" name="Google Shape;242;p21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44" name="Google Shape;244;p21"/>
          <p:cNvSpPr/>
          <p:nvPr/>
        </p:nvSpPr>
        <p:spPr>
          <a:xfrm>
            <a:off x="356500" y="238925"/>
            <a:ext cx="4680000" cy="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Size</a:t>
            </a:r>
            <a:endParaRPr/>
          </a:p>
        </p:txBody>
      </p:sp>
      <p:graphicFrame>
        <p:nvGraphicFramePr>
          <p:cNvPr id="245" name="Google Shape;245;p21"/>
          <p:cNvGraphicFramePr/>
          <p:nvPr/>
        </p:nvGraphicFramePr>
        <p:xfrm>
          <a:off x="5114900" y="1256688"/>
          <a:ext cx="6467500" cy="2387625"/>
        </p:xfrm>
        <a:graphic>
          <a:graphicData uri="http://schemas.openxmlformats.org/drawingml/2006/table">
            <a:tbl>
              <a:tblPr>
                <a:noFill/>
                <a:tableStyleId>{3B202DB9-F72E-4ADF-8F1E-737300A597E7}</a:tableStyleId>
              </a:tblPr>
              <a:tblGrid>
                <a:gridCol w="21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latin typeface="Batang"/>
                          <a:ea typeface="Batang"/>
                          <a:cs typeface="Batang"/>
                          <a:sym typeface="Batang"/>
                        </a:rPr>
                        <a:t>Functionality</a:t>
                      </a:r>
                      <a:endParaRPr sz="1100" b="1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latin typeface="Batang"/>
                          <a:ea typeface="Batang"/>
                          <a:cs typeface="Batang"/>
                          <a:sym typeface="Batang"/>
                        </a:rPr>
                        <a:t>Input</a:t>
                      </a:r>
                      <a:endParaRPr sz="1100" b="1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latin typeface="Batang"/>
                          <a:ea typeface="Batang"/>
                          <a:cs typeface="Batang"/>
                          <a:sym typeface="Batang"/>
                        </a:rPr>
                        <a:t>Output</a:t>
                      </a:r>
                      <a:endParaRPr sz="1100" b="1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latin typeface="Batang"/>
                          <a:ea typeface="Batang"/>
                          <a:cs typeface="Batang"/>
                          <a:sym typeface="Batang"/>
                        </a:rPr>
                        <a:t>Queries</a:t>
                      </a:r>
                      <a:endParaRPr sz="1100" b="1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latin typeface="Batang"/>
                          <a:ea typeface="Batang"/>
                          <a:cs typeface="Batang"/>
                          <a:sym typeface="Batang"/>
                        </a:rPr>
                        <a:t>File</a:t>
                      </a:r>
                      <a:endParaRPr sz="1100" b="1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latin typeface="Batang"/>
                          <a:ea typeface="Batang"/>
                          <a:cs typeface="Batang"/>
                          <a:sym typeface="Batang"/>
                        </a:rPr>
                        <a:t>Interface</a:t>
                      </a:r>
                      <a:endParaRPr sz="1100" b="1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Registration 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3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2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0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Login 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2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0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Booking 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0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Payment 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Membership 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0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Notification 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0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3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1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Batang"/>
                          <a:ea typeface="Batang"/>
                          <a:cs typeface="Batang"/>
                          <a:sym typeface="Batang"/>
                        </a:rPr>
                        <a:t>0</a:t>
                      </a:r>
                      <a:endParaRPr sz="1100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6" name="Google Shape;246;p21"/>
          <p:cNvGraphicFramePr/>
          <p:nvPr/>
        </p:nvGraphicFramePr>
        <p:xfrm>
          <a:off x="5114850" y="3944800"/>
          <a:ext cx="6467550" cy="2544000"/>
        </p:xfrm>
        <a:graphic>
          <a:graphicData uri="http://schemas.openxmlformats.org/drawingml/2006/table">
            <a:tbl>
              <a:tblPr>
                <a:noFill/>
                <a:tableStyleId>{3B202DB9-F72E-4ADF-8F1E-737300A597E7}</a:tableStyleId>
              </a:tblPr>
              <a:tblGrid>
                <a:gridCol w="10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8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Information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   domains</a:t>
                      </a:r>
                      <a:endParaRPr sz="1100" b="1"/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Count</a:t>
                      </a:r>
                      <a:endParaRPr sz="1100" b="1"/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Weighting Factor</a:t>
                      </a:r>
                      <a:endParaRPr sz="1100" b="1"/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Total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Simple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Average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Complex</a:t>
                      </a:r>
                      <a:endParaRPr sz="1100"/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EIs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4*</a:t>
                      </a:r>
                      <a:r>
                        <a:rPr lang="zh-CN" sz="1100" u="sng"/>
                        <a:t>3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3*</a:t>
                      </a:r>
                      <a:r>
                        <a:rPr lang="zh-CN" sz="1100" u="sng"/>
                        <a:t>4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1*</a:t>
                      </a:r>
                      <a:r>
                        <a:rPr lang="zh-CN" sz="1100" u="sng"/>
                        <a:t>6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EOs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4*</a:t>
                      </a:r>
                      <a:r>
                        <a:rPr lang="zh-CN" sz="1100" u="sng"/>
                        <a:t>4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3*</a:t>
                      </a:r>
                      <a:r>
                        <a:rPr lang="zh-CN" sz="1100" u="sng"/>
                        <a:t>5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0*</a:t>
                      </a:r>
                      <a:r>
                        <a:rPr lang="zh-CN" sz="1100" u="sng"/>
                        <a:t>7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31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EQs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2*</a:t>
                      </a:r>
                      <a:r>
                        <a:rPr lang="zh-CN" sz="1100" u="sng"/>
                        <a:t>3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3*</a:t>
                      </a:r>
                      <a:r>
                        <a:rPr lang="zh-CN" sz="1100" u="sng"/>
                        <a:t>4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3*</a:t>
                      </a:r>
                      <a:r>
                        <a:rPr lang="zh-CN" sz="1100" u="sng"/>
                        <a:t>6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36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ILFs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2*</a:t>
                      </a:r>
                      <a:r>
                        <a:rPr lang="zh-CN" sz="1100" u="sng"/>
                        <a:t>7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4*</a:t>
                      </a:r>
                      <a:r>
                        <a:rPr lang="zh-CN" sz="1100" u="sng"/>
                        <a:t>10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0*</a:t>
                      </a:r>
                      <a:r>
                        <a:rPr lang="zh-CN" sz="1100" u="sng"/>
                        <a:t>15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54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EIFs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0*</a:t>
                      </a:r>
                      <a:r>
                        <a:rPr lang="zh-CN" sz="1100" u="sng"/>
                        <a:t>5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1*</a:t>
                      </a:r>
                      <a:r>
                        <a:rPr lang="zh-CN" sz="1100" u="sng"/>
                        <a:t>7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0*</a:t>
                      </a:r>
                      <a:r>
                        <a:rPr lang="zh-CN" sz="1100" u="sng"/>
                        <a:t>10</a:t>
                      </a:r>
                      <a:endParaRPr sz="1100" u="sng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7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Total Unadjusted Function Points (TUFP) =</a:t>
                      </a:r>
                      <a:endParaRPr sz="1100" b="1"/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158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7" name="Google Shape;247;p21"/>
          <p:cNvSpPr txBox="1"/>
          <p:nvPr/>
        </p:nvSpPr>
        <p:spPr>
          <a:xfrm>
            <a:off x="356508" y="3392500"/>
            <a:ext cx="4257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17161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Function Point Estimation</a:t>
            </a:r>
            <a:endParaRPr sz="1100"/>
          </a:p>
        </p:txBody>
      </p:sp>
      <p:cxnSp>
        <p:nvCxnSpPr>
          <p:cNvPr id="248" name="Google Shape;248;p21"/>
          <p:cNvCxnSpPr/>
          <p:nvPr/>
        </p:nvCxnSpPr>
        <p:spPr>
          <a:xfrm>
            <a:off x="737506" y="4005940"/>
            <a:ext cx="3077100" cy="0"/>
          </a:xfrm>
          <a:prstGeom prst="straightConnector1">
            <a:avLst/>
          </a:prstGeom>
          <a:noFill/>
          <a:ln w="793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2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254" name="Google Shape;254;p22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55" name="Google Shape;255;p22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256" name="Google Shape;256;p22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58" name="Google Shape;258;p22"/>
          <p:cNvSpPr/>
          <p:nvPr/>
        </p:nvSpPr>
        <p:spPr>
          <a:xfrm>
            <a:off x="356500" y="238925"/>
            <a:ext cx="4680000" cy="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Size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356500" y="1174525"/>
            <a:ext cx="573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500">
                <a:solidFill>
                  <a:schemeClr val="dk1"/>
                </a:solidFill>
              </a:rPr>
              <a:t>The total processing complexity (PC)</a:t>
            </a:r>
            <a:endParaRPr sz="2500"/>
          </a:p>
        </p:txBody>
      </p:sp>
      <p:graphicFrame>
        <p:nvGraphicFramePr>
          <p:cNvPr id="260" name="Google Shape;260;p22"/>
          <p:cNvGraphicFramePr/>
          <p:nvPr/>
        </p:nvGraphicFramePr>
        <p:xfrm>
          <a:off x="391450" y="1812500"/>
          <a:ext cx="5365300" cy="3318525"/>
        </p:xfrm>
        <a:graphic>
          <a:graphicData uri="http://schemas.openxmlformats.org/drawingml/2006/table">
            <a:tbl>
              <a:tblPr>
                <a:noFill/>
                <a:tableStyleId>{3B202DB9-F72E-4ADF-8F1E-737300A597E7}</a:tableStyleId>
              </a:tblPr>
              <a:tblGrid>
                <a:gridCol w="361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Tasks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Complexity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Familiarity with technology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Online data entry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​​Data communication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Transaction rate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Multiple sites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Performance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Operating ease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Total Processing Complexity (TPC) =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16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1" name="Google Shape;261;p22"/>
          <p:cNvSpPr txBox="1"/>
          <p:nvPr/>
        </p:nvSpPr>
        <p:spPr>
          <a:xfrm>
            <a:off x="527800" y="4856575"/>
            <a:ext cx="55599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*Complexity is from 0 to 3: (0 = no effect on project complexity; 3 = great effect on project complexity) </a:t>
            </a:r>
            <a:endParaRPr sz="1900"/>
          </a:p>
        </p:txBody>
      </p:sp>
      <p:sp>
        <p:nvSpPr>
          <p:cNvPr id="262" name="Google Shape;262;p22"/>
          <p:cNvSpPr txBox="1"/>
          <p:nvPr/>
        </p:nvSpPr>
        <p:spPr>
          <a:xfrm>
            <a:off x="6262025" y="934650"/>
            <a:ext cx="6297300" cy="6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 u="sng">
                <a:solidFill>
                  <a:schemeClr val="dk1"/>
                </a:solidFill>
              </a:rPr>
              <a:t>The adjusted processing complexity (APC)</a:t>
            </a:r>
            <a:endParaRPr sz="13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APC = 0.65 + (0.01 * TPC)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APC = 0.65 + (0.01 * 16) = 0.81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 u="sng">
                <a:solidFill>
                  <a:schemeClr val="dk1"/>
                </a:solidFill>
              </a:rPr>
              <a:t>The total adjusted function points (TAFP)</a:t>
            </a:r>
            <a:endParaRPr sz="13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TAFP = TUFP * APC  = 158 * 0.81 = 127.98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 u="sng">
                <a:solidFill>
                  <a:schemeClr val="dk1"/>
                </a:solidFill>
              </a:rPr>
              <a:t>Converting Function Points to Line Of Code (LOC)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• 70% will be done in Javascript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• 30% will be done in HTML and CSS (for layouts only)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 u="sng">
                <a:solidFill>
                  <a:schemeClr val="dk1"/>
                </a:solidFill>
              </a:rPr>
              <a:t>Number of lines of code  (LOC) = TAFP * # of (LOC\FP) * %</a:t>
            </a:r>
            <a:r>
              <a:rPr lang="zh-C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For Javascript = (127.98) *(71.11)*(70/100) = 6370.46 LOC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For HTML/CSS = (127.98) *(15)*(30/100) = 575.91 LOC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So the total LOC = 6946.37 LOC = 6.95 KLOC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 u="sng">
                <a:solidFill>
                  <a:schemeClr val="dk1"/>
                </a:solidFill>
              </a:rPr>
              <a:t>Estimating the effort</a:t>
            </a:r>
            <a:endParaRPr sz="13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Effort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= 2.4 * KLOC1.05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= 2.4 * 6.951.05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= 18.38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 u="sng">
                <a:solidFill>
                  <a:schemeClr val="dk1"/>
                </a:solidFill>
              </a:rPr>
              <a:t>Estimating the schedule time</a:t>
            </a:r>
            <a:endParaRPr sz="13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Time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= 2.5 * (effort)0.38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= 2.5 * (18.38)0.38 = 7.55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 u="sng">
                <a:solidFill>
                  <a:schemeClr val="dk1"/>
                </a:solidFill>
              </a:rPr>
              <a:t>Estimating the number of persons</a:t>
            </a:r>
            <a:endParaRPr sz="13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average of # of persons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= effort/time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= 18.38 / 7.55 = 2.43 persons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268" name="Google Shape;268;p23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69" name="Google Shape;269;p23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270" name="Google Shape;270;p23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72" name="Google Shape;272;p23"/>
          <p:cNvSpPr txBox="1"/>
          <p:nvPr/>
        </p:nvSpPr>
        <p:spPr>
          <a:xfrm>
            <a:off x="356500" y="982425"/>
            <a:ext cx="71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356500" y="238925"/>
            <a:ext cx="4680000" cy="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Work Plan (Gantt Chart)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37A47-5B61-4543-9429-3F705823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2425"/>
            <a:ext cx="12192000" cy="4770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994191" y="1767115"/>
            <a:ext cx="2948429" cy="1814285"/>
          </a:xfrm>
          <a:prstGeom prst="rect">
            <a:avLst/>
          </a:prstGeom>
          <a:noFill/>
          <a:ln w="254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4672510" y="1767115"/>
            <a:ext cx="2948429" cy="1814285"/>
          </a:xfrm>
          <a:prstGeom prst="rect">
            <a:avLst/>
          </a:prstGeom>
          <a:noFill/>
          <a:ln w="254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8112396" y="1767115"/>
            <a:ext cx="2948429" cy="1814285"/>
          </a:xfrm>
          <a:prstGeom prst="rect">
            <a:avLst/>
          </a:prstGeom>
          <a:noFill/>
          <a:ln w="254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2907412" y="3886201"/>
            <a:ext cx="2948429" cy="1814285"/>
          </a:xfrm>
          <a:prstGeom prst="rect">
            <a:avLst/>
          </a:prstGeom>
          <a:noFill/>
          <a:ln w="254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6553723" y="3886201"/>
            <a:ext cx="2948400" cy="1814400"/>
          </a:xfrm>
          <a:prstGeom prst="rect">
            <a:avLst/>
          </a:prstGeom>
          <a:noFill/>
          <a:ln w="254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83" name="Google Shape;283;p24"/>
          <p:cNvGrpSpPr/>
          <p:nvPr/>
        </p:nvGrpSpPr>
        <p:grpSpPr>
          <a:xfrm>
            <a:off x="1982243" y="1308111"/>
            <a:ext cx="869531" cy="870785"/>
            <a:chOff x="1873461" y="1689111"/>
            <a:chExt cx="869531" cy="870785"/>
          </a:xfrm>
        </p:grpSpPr>
        <p:sp>
          <p:nvSpPr>
            <p:cNvPr id="284" name="Google Shape;284;p24"/>
            <p:cNvSpPr/>
            <p:nvPr/>
          </p:nvSpPr>
          <p:spPr>
            <a:xfrm rot="-2700000">
              <a:off x="1998556" y="1818695"/>
              <a:ext cx="619340" cy="610362"/>
            </a:xfrm>
            <a:prstGeom prst="rect">
              <a:avLst/>
            </a:prstGeom>
            <a:noFill/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 rot="-2700000">
              <a:off x="2014934" y="1859084"/>
              <a:ext cx="580571" cy="58057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 rot="-2700000">
            <a:off x="5852912" y="1476830"/>
            <a:ext cx="580571" cy="5805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87" name="Google Shape;287;p24"/>
          <p:cNvGrpSpPr/>
          <p:nvPr/>
        </p:nvGrpSpPr>
        <p:grpSpPr>
          <a:xfrm>
            <a:off x="9142105" y="1308113"/>
            <a:ext cx="869531" cy="870785"/>
            <a:chOff x="9033323" y="1689113"/>
            <a:chExt cx="869531" cy="870785"/>
          </a:xfrm>
        </p:grpSpPr>
        <p:sp>
          <p:nvSpPr>
            <p:cNvPr id="288" name="Google Shape;288;p24"/>
            <p:cNvSpPr/>
            <p:nvPr/>
          </p:nvSpPr>
          <p:spPr>
            <a:xfrm rot="-2700000">
              <a:off x="9158419" y="1818697"/>
              <a:ext cx="619340" cy="610362"/>
            </a:xfrm>
            <a:prstGeom prst="rect">
              <a:avLst/>
            </a:prstGeom>
            <a:noFill/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 rot="-2700000">
              <a:off x="9174797" y="1859086"/>
              <a:ext cx="580571" cy="58057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90" name="Google Shape;290;p24"/>
          <p:cNvSpPr/>
          <p:nvPr/>
        </p:nvSpPr>
        <p:spPr>
          <a:xfrm rot="-2700000">
            <a:off x="4091341" y="5410201"/>
            <a:ext cx="580571" cy="5805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91" name="Google Shape;291;p24"/>
          <p:cNvGrpSpPr/>
          <p:nvPr/>
        </p:nvGrpSpPr>
        <p:grpSpPr>
          <a:xfrm>
            <a:off x="7593171" y="5256401"/>
            <a:ext cx="869531" cy="869531"/>
            <a:chOff x="7484389" y="5637401"/>
            <a:chExt cx="869531" cy="869531"/>
          </a:xfrm>
        </p:grpSpPr>
        <p:sp>
          <p:nvSpPr>
            <p:cNvPr id="292" name="Google Shape;292;p24"/>
            <p:cNvSpPr/>
            <p:nvPr/>
          </p:nvSpPr>
          <p:spPr>
            <a:xfrm rot="-2700000">
              <a:off x="7609484" y="5766985"/>
              <a:ext cx="619340" cy="610362"/>
            </a:xfrm>
            <a:prstGeom prst="rect">
              <a:avLst/>
            </a:prstGeom>
            <a:noFill/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 rot="-2700000">
              <a:off x="7632396" y="5806120"/>
              <a:ext cx="580571" cy="58057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94" name="Google Shape;29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2235" y="1611748"/>
            <a:ext cx="288123" cy="31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7523" y="1613274"/>
            <a:ext cx="323709" cy="32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1253" y="5560608"/>
            <a:ext cx="290847" cy="30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79557" y="1573218"/>
            <a:ext cx="340584" cy="3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44393" y="5503458"/>
            <a:ext cx="322503" cy="32871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/>
        </p:nvSpPr>
        <p:spPr>
          <a:xfrm>
            <a:off x="1167870" y="2297448"/>
            <a:ext cx="252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Lack of Technical Experts and small team size</a:t>
            </a:r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4871278" y="2297448"/>
            <a:ext cx="252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Time constrainsts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8321686" y="2297448"/>
            <a:ext cx="252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Semi-familiarity with technologies to use.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6763013" y="4174429"/>
            <a:ext cx="252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Scale of the project is underestimated</a:t>
            </a:r>
            <a:endParaRPr/>
          </a:p>
        </p:txBody>
      </p:sp>
      <p:grpSp>
        <p:nvGrpSpPr>
          <p:cNvPr id="303" name="Google Shape;303;p24"/>
          <p:cNvGrpSpPr/>
          <p:nvPr/>
        </p:nvGrpSpPr>
        <p:grpSpPr>
          <a:xfrm>
            <a:off x="0" y="529773"/>
            <a:ext cx="12192000" cy="381000"/>
            <a:chOff x="0" y="529773"/>
            <a:chExt cx="12192000" cy="381000"/>
          </a:xfrm>
        </p:grpSpPr>
        <p:cxnSp>
          <p:nvCxnSpPr>
            <p:cNvPr id="304" name="Google Shape;304;p24"/>
            <p:cNvCxnSpPr/>
            <p:nvPr/>
          </p:nvCxnSpPr>
          <p:spPr>
            <a:xfrm>
              <a:off x="0" y="720273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24"/>
            <p:cNvGrpSpPr/>
            <p:nvPr/>
          </p:nvGrpSpPr>
          <p:grpSpPr>
            <a:xfrm rot="10800000">
              <a:off x="11060824" y="529773"/>
              <a:ext cx="656896" cy="381000"/>
              <a:chOff x="307428" y="393221"/>
              <a:chExt cx="656896" cy="381000"/>
            </a:xfrm>
          </p:grpSpPr>
          <p:sp>
            <p:nvSpPr>
              <p:cNvPr id="306" name="Google Shape;306;p24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308" name="Google Shape;308;p24"/>
          <p:cNvSpPr txBox="1"/>
          <p:nvPr/>
        </p:nvSpPr>
        <p:spPr>
          <a:xfrm>
            <a:off x="358326" y="243975"/>
            <a:ext cx="22755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Risk Analysis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140696" y="4066229"/>
            <a:ext cx="252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Lack of free training / funding, for required skills is unavailable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79" grpId="0" animBg="1"/>
      <p:bldP spid="280" grpId="0" animBg="1"/>
      <p:bldP spid="281" grpId="0" animBg="1"/>
      <p:bldP spid="282" grpId="0" animBg="1"/>
      <p:bldP spid="286" grpId="0" animBg="1"/>
      <p:bldP spid="290" grpId="0" animBg="1"/>
      <p:bldP spid="299" grpId="0"/>
      <p:bldP spid="300" grpId="0"/>
      <p:bldP spid="301" grpId="0"/>
      <p:bldP spid="302" grpId="0"/>
      <p:bldP spid="3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5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315" name="Google Shape;315;p25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16" name="Google Shape;316;p25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317" name="Google Shape;317;p25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319" name="Google Shape;319;p25"/>
          <p:cNvGrpSpPr/>
          <p:nvPr/>
        </p:nvGrpSpPr>
        <p:grpSpPr>
          <a:xfrm>
            <a:off x="918119" y="2074291"/>
            <a:ext cx="3253800" cy="3088200"/>
            <a:chOff x="918118" y="2074291"/>
            <a:chExt cx="3253800" cy="3088200"/>
          </a:xfrm>
        </p:grpSpPr>
        <p:sp>
          <p:nvSpPr>
            <p:cNvPr id="320" name="Google Shape;320;p25"/>
            <p:cNvSpPr/>
            <p:nvPr/>
          </p:nvSpPr>
          <p:spPr>
            <a:xfrm>
              <a:off x="918118" y="2074291"/>
              <a:ext cx="3253800" cy="308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1" name="Google Shape;321;p25"/>
            <p:cNvSpPr txBox="1"/>
            <p:nvPr/>
          </p:nvSpPr>
          <p:spPr>
            <a:xfrm>
              <a:off x="1604891" y="2708685"/>
              <a:ext cx="2175300" cy="18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500" i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11500" i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22" name="Google Shape;322;p25"/>
          <p:cNvSpPr/>
          <p:nvPr/>
        </p:nvSpPr>
        <p:spPr>
          <a:xfrm>
            <a:off x="4781250" y="1639950"/>
            <a:ext cx="52668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System Modelling</a:t>
            </a:r>
            <a:endParaRPr sz="1600" dirty="0"/>
          </a:p>
        </p:txBody>
      </p:sp>
      <p:sp>
        <p:nvSpPr>
          <p:cNvPr id="323" name="Google Shape;323;p25"/>
          <p:cNvSpPr txBox="1"/>
          <p:nvPr/>
        </p:nvSpPr>
        <p:spPr>
          <a:xfrm>
            <a:off x="4858721" y="4109069"/>
            <a:ext cx="55896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 case diagram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 diagram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Activity diagram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Sequence diagram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24" name="Google Shape;324;p25"/>
          <p:cNvGrpSpPr/>
          <p:nvPr/>
        </p:nvGrpSpPr>
        <p:grpSpPr>
          <a:xfrm>
            <a:off x="10657375" y="2644950"/>
            <a:ext cx="555641" cy="1855188"/>
            <a:chOff x="9448800" y="2089837"/>
            <a:chExt cx="1428750" cy="2731431"/>
          </a:xfrm>
        </p:grpSpPr>
        <p:cxnSp>
          <p:nvCxnSpPr>
            <p:cNvPr id="325" name="Google Shape;325;p25"/>
            <p:cNvCxnSpPr/>
            <p:nvPr/>
          </p:nvCxnSpPr>
          <p:spPr>
            <a:xfrm>
              <a:off x="9448800" y="2089837"/>
              <a:ext cx="1428600" cy="1249500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25"/>
            <p:cNvCxnSpPr/>
            <p:nvPr/>
          </p:nvCxnSpPr>
          <p:spPr>
            <a:xfrm flipH="1">
              <a:off x="9467850" y="3237868"/>
              <a:ext cx="1409700" cy="1583400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27" name="Google Shape;327;p25"/>
          <p:cNvCxnSpPr/>
          <p:nvPr/>
        </p:nvCxnSpPr>
        <p:spPr>
          <a:xfrm>
            <a:off x="5087323" y="3689557"/>
            <a:ext cx="783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  <p:bldP spid="3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/>
        </p:nvSpPr>
        <p:spPr>
          <a:xfrm>
            <a:off x="7784924" y="1995925"/>
            <a:ext cx="402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17161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 Case Diagram</a:t>
            </a:r>
            <a:endParaRPr/>
          </a:p>
        </p:txBody>
      </p:sp>
      <p:cxnSp>
        <p:nvCxnSpPr>
          <p:cNvPr id="333" name="Google Shape;333;p26"/>
          <p:cNvCxnSpPr/>
          <p:nvPr/>
        </p:nvCxnSpPr>
        <p:spPr>
          <a:xfrm>
            <a:off x="8315581" y="2632540"/>
            <a:ext cx="3077100" cy="0"/>
          </a:xfrm>
          <a:prstGeom prst="straightConnector1">
            <a:avLst/>
          </a:prstGeom>
          <a:noFill/>
          <a:ln w="793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34" name="Google Shape;334;p26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335" name="Google Shape;335;p26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36" name="Google Shape;336;p26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337" name="Google Shape;337;p26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1ECC06-DC3D-4397-B027-714C413D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3" y="-70257"/>
            <a:ext cx="8226378" cy="6998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/>
        </p:nvSpPr>
        <p:spPr>
          <a:xfrm>
            <a:off x="7366674" y="1982300"/>
            <a:ext cx="402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17161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 Diagram</a:t>
            </a:r>
            <a:endParaRPr/>
          </a:p>
        </p:txBody>
      </p:sp>
      <p:cxnSp>
        <p:nvCxnSpPr>
          <p:cNvPr id="344" name="Google Shape;344;p27"/>
          <p:cNvCxnSpPr/>
          <p:nvPr/>
        </p:nvCxnSpPr>
        <p:spPr>
          <a:xfrm>
            <a:off x="7975381" y="2632540"/>
            <a:ext cx="3077100" cy="0"/>
          </a:xfrm>
          <a:prstGeom prst="straightConnector1">
            <a:avLst/>
          </a:prstGeom>
          <a:noFill/>
          <a:ln w="793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45" name="Google Shape;345;p27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346" name="Google Shape;346;p27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47" name="Google Shape;347;p27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348" name="Google Shape;348;p27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591005DA-27AD-42F8-9EEE-15BF697A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0"/>
            <a:ext cx="66301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/>
        </p:nvSpPr>
        <p:spPr>
          <a:xfrm>
            <a:off x="7716854" y="1995900"/>
            <a:ext cx="335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17161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Activity Diagrams</a:t>
            </a:r>
            <a:endParaRPr/>
          </a:p>
        </p:txBody>
      </p:sp>
      <p:cxnSp>
        <p:nvCxnSpPr>
          <p:cNvPr id="355" name="Google Shape;355;p28"/>
          <p:cNvCxnSpPr/>
          <p:nvPr/>
        </p:nvCxnSpPr>
        <p:spPr>
          <a:xfrm>
            <a:off x="7867631" y="2646140"/>
            <a:ext cx="3077100" cy="0"/>
          </a:xfrm>
          <a:prstGeom prst="straightConnector1">
            <a:avLst/>
          </a:prstGeom>
          <a:noFill/>
          <a:ln w="793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56" name="Google Shape;356;p28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357" name="Google Shape;357;p28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58" name="Google Shape;358;p28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359" name="Google Shape;359;p28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5365C13-EDCE-4022-822A-E2EC1279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532"/>
            <a:ext cx="3360874" cy="68580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11E9D-8D81-42E3-8DDE-AD2F51407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274" y="0"/>
            <a:ext cx="293788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/>
        </p:nvSpPr>
        <p:spPr>
          <a:xfrm>
            <a:off x="8111474" y="1982300"/>
            <a:ext cx="402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17161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Sequence Diagrams</a:t>
            </a:r>
            <a:endParaRPr/>
          </a:p>
        </p:txBody>
      </p:sp>
      <p:cxnSp>
        <p:nvCxnSpPr>
          <p:cNvPr id="366" name="Google Shape;366;p29"/>
          <p:cNvCxnSpPr/>
          <p:nvPr/>
        </p:nvCxnSpPr>
        <p:spPr>
          <a:xfrm>
            <a:off x="8315581" y="2632540"/>
            <a:ext cx="3077100" cy="0"/>
          </a:xfrm>
          <a:prstGeom prst="straightConnector1">
            <a:avLst/>
          </a:prstGeom>
          <a:noFill/>
          <a:ln w="793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7" name="Google Shape;367;p29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368" name="Google Shape;368;p29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69" name="Google Shape;369;p29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370" name="Google Shape;370;p29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9EF25C3-AF85-410D-8E11-240FB9F4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544" y="-124288"/>
            <a:ext cx="8382125" cy="713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30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377" name="Google Shape;377;p30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78" name="Google Shape;378;p30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379" name="Google Shape;379;p30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381" name="Google Shape;381;p30"/>
          <p:cNvGrpSpPr/>
          <p:nvPr/>
        </p:nvGrpSpPr>
        <p:grpSpPr>
          <a:xfrm>
            <a:off x="918119" y="2074291"/>
            <a:ext cx="3253800" cy="3088200"/>
            <a:chOff x="918118" y="2074291"/>
            <a:chExt cx="3253800" cy="3088200"/>
          </a:xfrm>
        </p:grpSpPr>
        <p:sp>
          <p:nvSpPr>
            <p:cNvPr id="382" name="Google Shape;382;p30"/>
            <p:cNvSpPr/>
            <p:nvPr/>
          </p:nvSpPr>
          <p:spPr>
            <a:xfrm>
              <a:off x="918118" y="2074291"/>
              <a:ext cx="3253800" cy="308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83" name="Google Shape;383;p30"/>
            <p:cNvSpPr txBox="1"/>
            <p:nvPr/>
          </p:nvSpPr>
          <p:spPr>
            <a:xfrm>
              <a:off x="1604891" y="2708685"/>
              <a:ext cx="2175300" cy="18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500" i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11500" i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84" name="Google Shape;384;p30"/>
          <p:cNvSpPr/>
          <p:nvPr/>
        </p:nvSpPr>
        <p:spPr>
          <a:xfrm>
            <a:off x="4781250" y="1639950"/>
            <a:ext cx="52668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CN" sz="50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and Testing</a:t>
            </a:r>
            <a:endParaRPr sz="1600"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4858721" y="4109069"/>
            <a:ext cx="5589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Design test cases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 a demo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 the demo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86" name="Google Shape;386;p30"/>
          <p:cNvGrpSpPr/>
          <p:nvPr/>
        </p:nvGrpSpPr>
        <p:grpSpPr>
          <a:xfrm>
            <a:off x="10657375" y="2644950"/>
            <a:ext cx="555641" cy="1855188"/>
            <a:chOff x="9448800" y="2089837"/>
            <a:chExt cx="1428750" cy="2731431"/>
          </a:xfrm>
        </p:grpSpPr>
        <p:cxnSp>
          <p:nvCxnSpPr>
            <p:cNvPr id="387" name="Google Shape;387;p30"/>
            <p:cNvCxnSpPr/>
            <p:nvPr/>
          </p:nvCxnSpPr>
          <p:spPr>
            <a:xfrm>
              <a:off x="9448800" y="2089837"/>
              <a:ext cx="1428600" cy="1249500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8" name="Google Shape;388;p30"/>
            <p:cNvCxnSpPr/>
            <p:nvPr/>
          </p:nvCxnSpPr>
          <p:spPr>
            <a:xfrm flipH="1">
              <a:off x="9467850" y="3237868"/>
              <a:ext cx="1409700" cy="1583400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89" name="Google Shape;389;p30"/>
          <p:cNvCxnSpPr/>
          <p:nvPr/>
        </p:nvCxnSpPr>
        <p:spPr>
          <a:xfrm>
            <a:off x="5087323" y="3689557"/>
            <a:ext cx="783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/>
      <p:bldP spid="3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4"/>
          <p:cNvCxnSpPr/>
          <p:nvPr/>
        </p:nvCxnSpPr>
        <p:spPr>
          <a:xfrm rot="-2680942">
            <a:off x="3376318" y="3626526"/>
            <a:ext cx="110968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00"/>
            <a:headEnd type="oval" w="med" len="med"/>
            <a:tailEnd type="oval" w="med" len="med"/>
          </a:ln>
        </p:spPr>
      </p:cxnSp>
      <p:cxnSp>
        <p:nvCxnSpPr>
          <p:cNvPr id="100" name="Google Shape;100;p14"/>
          <p:cNvCxnSpPr/>
          <p:nvPr/>
        </p:nvCxnSpPr>
        <p:spPr>
          <a:xfrm rot="-8119058">
            <a:off x="5201034" y="3649543"/>
            <a:ext cx="110968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101" name="Google Shape;101;p14"/>
          <p:cNvGrpSpPr/>
          <p:nvPr/>
        </p:nvGrpSpPr>
        <p:grpSpPr>
          <a:xfrm>
            <a:off x="720431" y="2949522"/>
            <a:ext cx="2936323" cy="832848"/>
            <a:chOff x="5919162" y="2251459"/>
            <a:chExt cx="1989109" cy="57060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6382171" y="2494098"/>
              <a:ext cx="15261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75" tIns="46625" rIns="93275" bIns="46625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5919162" y="2251459"/>
              <a:ext cx="17640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75" tIns="46625" rIns="93275" bIns="466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 dirty="0">
                  <a:solidFill>
                    <a:srgbClr val="B2413B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Need for the system</a:t>
              </a:r>
              <a:endParaRPr sz="2400" dirty="0"/>
            </a:p>
          </p:txBody>
        </p:sp>
      </p:grpSp>
      <p:cxnSp>
        <p:nvCxnSpPr>
          <p:cNvPr id="104" name="Google Shape;104;p14"/>
          <p:cNvCxnSpPr/>
          <p:nvPr/>
        </p:nvCxnSpPr>
        <p:spPr>
          <a:xfrm rot="-2680942">
            <a:off x="6707215" y="3626526"/>
            <a:ext cx="110968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00"/>
            <a:headEnd type="oval" w="med" len="med"/>
            <a:tailEnd type="oval" w="med" len="med"/>
          </a:ln>
        </p:spPr>
      </p:cxnSp>
      <p:sp>
        <p:nvSpPr>
          <p:cNvPr id="105" name="Google Shape;105;p14"/>
          <p:cNvSpPr txBox="1"/>
          <p:nvPr/>
        </p:nvSpPr>
        <p:spPr>
          <a:xfrm>
            <a:off x="4707737" y="5329892"/>
            <a:ext cx="29367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B2413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System Modelling</a:t>
            </a:r>
            <a:endParaRPr sz="2500"/>
          </a:p>
        </p:txBody>
      </p:sp>
      <p:cxnSp>
        <p:nvCxnSpPr>
          <p:cNvPr id="106" name="Google Shape;106;p14"/>
          <p:cNvCxnSpPr/>
          <p:nvPr/>
        </p:nvCxnSpPr>
        <p:spPr>
          <a:xfrm rot="-8119058">
            <a:off x="8626044" y="3649543"/>
            <a:ext cx="110968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00"/>
            <a:headEnd type="oval" w="med" len="med"/>
            <a:tailEnd type="oval" w="med" len="med"/>
          </a:ln>
        </p:spPr>
      </p:cxnSp>
      <p:sp>
        <p:nvSpPr>
          <p:cNvPr id="107" name="Google Shape;107;p14"/>
          <p:cNvSpPr txBox="1"/>
          <p:nvPr/>
        </p:nvSpPr>
        <p:spPr>
          <a:xfrm>
            <a:off x="2931466" y="1438720"/>
            <a:ext cx="31077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 and Planning</a:t>
            </a:r>
            <a:endParaRPr sz="25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5971497" y="4017856"/>
            <a:ext cx="1075264" cy="1063173"/>
            <a:chOff x="3587321" y="2971176"/>
            <a:chExt cx="728400" cy="728400"/>
          </a:xfrm>
        </p:grpSpPr>
        <p:sp>
          <p:nvSpPr>
            <p:cNvPr id="109" name="Google Shape;109;p14"/>
            <p:cNvSpPr/>
            <p:nvPr/>
          </p:nvSpPr>
          <p:spPr>
            <a:xfrm>
              <a:off x="3587321" y="2971176"/>
              <a:ext cx="728400" cy="728400"/>
            </a:xfrm>
            <a:prstGeom prst="diamond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3668395" y="3144217"/>
              <a:ext cx="5661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75" tIns="46625" rIns="93275" bIns="466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7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9383295" y="4017856"/>
            <a:ext cx="1075264" cy="1063173"/>
            <a:chOff x="5898524" y="2971176"/>
            <a:chExt cx="728400" cy="728400"/>
          </a:xfrm>
        </p:grpSpPr>
        <p:sp>
          <p:nvSpPr>
            <p:cNvPr id="112" name="Google Shape;112;p14"/>
            <p:cNvSpPr/>
            <p:nvPr/>
          </p:nvSpPr>
          <p:spPr>
            <a:xfrm>
              <a:off x="5898524" y="2971176"/>
              <a:ext cx="728400" cy="728400"/>
            </a:xfrm>
            <a:prstGeom prst="diamond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5992496" y="3157453"/>
              <a:ext cx="5661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75" tIns="46625" rIns="93275" bIns="466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7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05</a:t>
              </a:r>
              <a:endParaRPr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4285985" y="2351303"/>
            <a:ext cx="1075264" cy="1063173"/>
            <a:chOff x="2445531" y="1829388"/>
            <a:chExt cx="728400" cy="728400"/>
          </a:xfrm>
        </p:grpSpPr>
        <p:sp>
          <p:nvSpPr>
            <p:cNvPr id="115" name="Google Shape;115;p14"/>
            <p:cNvSpPr/>
            <p:nvPr/>
          </p:nvSpPr>
          <p:spPr>
            <a:xfrm>
              <a:off x="2445531" y="1829388"/>
              <a:ext cx="728400" cy="728400"/>
            </a:xfrm>
            <a:prstGeom prst="diamond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2527495" y="1980240"/>
              <a:ext cx="5661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75" tIns="46625" rIns="93275" bIns="466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7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118" name="Google Shape;118;p14"/>
            <p:cNvCxnSpPr/>
            <p:nvPr/>
          </p:nvCxnSpPr>
          <p:spPr>
            <a:xfrm>
              <a:off x="0" y="774535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9" name="Google Shape;119;p14"/>
            <p:cNvGrpSpPr/>
            <p:nvPr/>
          </p:nvGrpSpPr>
          <p:grpSpPr>
            <a:xfrm rot="10800000">
              <a:off x="11060824" y="584035"/>
              <a:ext cx="656948" cy="381000"/>
              <a:chOff x="307376" y="393221"/>
              <a:chExt cx="656948" cy="381000"/>
            </a:xfrm>
          </p:grpSpPr>
          <p:sp>
            <p:nvSpPr>
              <p:cNvPr id="120" name="Google Shape;120;p14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122" name="Google Shape;122;p14"/>
          <p:cNvSpPr txBox="1"/>
          <p:nvPr/>
        </p:nvSpPr>
        <p:spPr>
          <a:xfrm>
            <a:off x="358326" y="298225"/>
            <a:ext cx="1791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2599304" y="4018251"/>
            <a:ext cx="1075299" cy="1063160"/>
            <a:chOff x="1774732" y="3837519"/>
            <a:chExt cx="971100" cy="971100"/>
          </a:xfrm>
        </p:grpSpPr>
        <p:sp>
          <p:nvSpPr>
            <p:cNvPr id="124" name="Google Shape;124;p14"/>
            <p:cNvSpPr/>
            <p:nvPr/>
          </p:nvSpPr>
          <p:spPr>
            <a:xfrm>
              <a:off x="1774732" y="3837519"/>
              <a:ext cx="971100" cy="971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2025300" y="4045125"/>
              <a:ext cx="712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2800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7657042" y="2351546"/>
            <a:ext cx="1075299" cy="1063160"/>
            <a:chOff x="6342364" y="2315134"/>
            <a:chExt cx="971100" cy="971100"/>
          </a:xfrm>
        </p:grpSpPr>
        <p:sp>
          <p:nvSpPr>
            <p:cNvPr id="127" name="Google Shape;127;p14"/>
            <p:cNvSpPr/>
            <p:nvPr/>
          </p:nvSpPr>
          <p:spPr>
            <a:xfrm>
              <a:off x="6342364" y="2315134"/>
              <a:ext cx="971100" cy="971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6551845" y="2516270"/>
              <a:ext cx="6270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6640687" y="1242400"/>
            <a:ext cx="31077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and Testing</a:t>
            </a:r>
            <a:endParaRPr sz="25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8667448" y="5234674"/>
            <a:ext cx="29367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dirty="0">
                <a:solidFill>
                  <a:srgbClr val="B2413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sz="2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29" grpId="0"/>
      <p:bldP spid="1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/>
          <p:nvPr/>
        </p:nvSpPr>
        <p:spPr>
          <a:xfrm rot="5400000">
            <a:off x="1507025" y="2430774"/>
            <a:ext cx="1199620" cy="1199620"/>
          </a:xfrm>
          <a:prstGeom prst="teardrop">
            <a:avLst>
              <a:gd name="adj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1093960" y="3755204"/>
            <a:ext cx="1612685" cy="1612685"/>
          </a:xfrm>
          <a:prstGeom prst="teardrop">
            <a:avLst>
              <a:gd name="adj" fmla="val 10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6" name="Google Shape;396;p31"/>
          <p:cNvSpPr/>
          <p:nvPr/>
        </p:nvSpPr>
        <p:spPr>
          <a:xfrm rot="10800000">
            <a:off x="2793511" y="2017710"/>
            <a:ext cx="1612685" cy="1612685"/>
          </a:xfrm>
          <a:prstGeom prst="teardrop">
            <a:avLst>
              <a:gd name="adj" fmla="val 10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p31"/>
          <p:cNvSpPr/>
          <p:nvPr/>
        </p:nvSpPr>
        <p:spPr>
          <a:xfrm rot="-5400000">
            <a:off x="2793511" y="3755204"/>
            <a:ext cx="2098559" cy="2098559"/>
          </a:xfrm>
          <a:prstGeom prst="teardrop">
            <a:avLst>
              <a:gd name="adj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5402036" y="2102582"/>
            <a:ext cx="2002971" cy="5125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8663705" y="2062418"/>
            <a:ext cx="2002971" cy="5125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5392764" y="2781758"/>
            <a:ext cx="2284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dirty="0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Html, Css,</a:t>
            </a:r>
            <a:endParaRPr sz="1900" dirty="0">
              <a:solidFill>
                <a:srgbClr val="3A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dirty="0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Javascript, ReactJs</a:t>
            </a:r>
            <a:endParaRPr sz="1900" dirty="0">
              <a:solidFill>
                <a:srgbClr val="3A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dirty="0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Firebase</a:t>
            </a:r>
            <a:endParaRPr sz="1900" dirty="0">
              <a:solidFill>
                <a:srgbClr val="3A38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5618701" y="2205600"/>
            <a:ext cx="178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Technologies</a:t>
            </a: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8663700" y="2781750"/>
            <a:ext cx="2617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Google Firebase Authentication</a:t>
            </a:r>
            <a:endParaRPr sz="1900"/>
          </a:p>
        </p:txBody>
      </p:sp>
      <p:sp>
        <p:nvSpPr>
          <p:cNvPr id="403" name="Google Shape;403;p31"/>
          <p:cNvSpPr txBox="1"/>
          <p:nvPr/>
        </p:nvSpPr>
        <p:spPr>
          <a:xfrm>
            <a:off x="8485525" y="2162075"/>
            <a:ext cx="21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Authentication</a:t>
            </a:r>
            <a:endParaRPr/>
          </a:p>
        </p:txBody>
      </p:sp>
      <p:sp>
        <p:nvSpPr>
          <p:cNvPr id="404" name="Google Shape;404;p31"/>
          <p:cNvSpPr/>
          <p:nvPr/>
        </p:nvSpPr>
        <p:spPr>
          <a:xfrm>
            <a:off x="7188323" y="3978991"/>
            <a:ext cx="2003100" cy="512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7188314" y="4719054"/>
            <a:ext cx="228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rgbClr val="3A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Google Firebase Realtime Databse</a:t>
            </a:r>
            <a:endParaRPr sz="2100"/>
          </a:p>
        </p:txBody>
      </p:sp>
      <p:sp>
        <p:nvSpPr>
          <p:cNvPr id="406" name="Google Shape;406;p31"/>
          <p:cNvSpPr txBox="1"/>
          <p:nvPr/>
        </p:nvSpPr>
        <p:spPr>
          <a:xfrm>
            <a:off x="7404991" y="4050612"/>
            <a:ext cx="156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Database</a:t>
            </a:r>
            <a:endParaRPr/>
          </a:p>
        </p:txBody>
      </p:sp>
      <p:grpSp>
        <p:nvGrpSpPr>
          <p:cNvPr id="407" name="Google Shape;407;p31"/>
          <p:cNvGrpSpPr/>
          <p:nvPr/>
        </p:nvGrpSpPr>
        <p:grpSpPr>
          <a:xfrm>
            <a:off x="0" y="547039"/>
            <a:ext cx="12192000" cy="381000"/>
            <a:chOff x="0" y="547039"/>
            <a:chExt cx="12192000" cy="381000"/>
          </a:xfrm>
        </p:grpSpPr>
        <p:cxnSp>
          <p:nvCxnSpPr>
            <p:cNvPr id="408" name="Google Shape;408;p31"/>
            <p:cNvCxnSpPr/>
            <p:nvPr/>
          </p:nvCxnSpPr>
          <p:spPr>
            <a:xfrm>
              <a:off x="0" y="737539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09" name="Google Shape;409;p31"/>
            <p:cNvGrpSpPr/>
            <p:nvPr/>
          </p:nvGrpSpPr>
          <p:grpSpPr>
            <a:xfrm rot="10800000">
              <a:off x="11060824" y="547039"/>
              <a:ext cx="656896" cy="381000"/>
              <a:chOff x="307428" y="393221"/>
              <a:chExt cx="656896" cy="381000"/>
            </a:xfrm>
          </p:grpSpPr>
          <p:sp>
            <p:nvSpPr>
              <p:cNvPr id="410" name="Google Shape;410;p31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412" name="Google Shape;412;p31"/>
          <p:cNvSpPr txBox="1"/>
          <p:nvPr/>
        </p:nvSpPr>
        <p:spPr>
          <a:xfrm>
            <a:off x="420452" y="229650"/>
            <a:ext cx="2373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13" name="Google Shape;4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949" y="4354663"/>
            <a:ext cx="825681" cy="76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7089" y="2615108"/>
            <a:ext cx="642632" cy="621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8450" y="2851607"/>
            <a:ext cx="424327" cy="473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4559" y="4150585"/>
            <a:ext cx="545400" cy="72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/>
      <p:bldP spid="399" grpId="0" animBg="1"/>
      <p:bldP spid="400" grpId="0"/>
      <p:bldP spid="401" grpId="0"/>
      <p:bldP spid="402" grpId="0"/>
      <p:bldP spid="403" grpId="0"/>
      <p:bldP spid="404" grpId="0" animBg="1"/>
      <p:bldP spid="405" grpId="0"/>
      <p:bldP spid="4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32"/>
          <p:cNvGrpSpPr/>
          <p:nvPr/>
        </p:nvGrpSpPr>
        <p:grpSpPr>
          <a:xfrm>
            <a:off x="0" y="542592"/>
            <a:ext cx="12192000" cy="381000"/>
            <a:chOff x="0" y="391286"/>
            <a:chExt cx="12192000" cy="381000"/>
          </a:xfrm>
        </p:grpSpPr>
        <p:cxnSp>
          <p:nvCxnSpPr>
            <p:cNvPr id="422" name="Google Shape;422;p32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23" name="Google Shape;423;p32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424" name="Google Shape;424;p32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426" name="Google Shape;426;p32"/>
          <p:cNvSpPr txBox="1"/>
          <p:nvPr/>
        </p:nvSpPr>
        <p:spPr>
          <a:xfrm>
            <a:off x="358326" y="256775"/>
            <a:ext cx="1505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Testing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46B851-3413-4D6F-8E7D-3E452135C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1475"/>
              </p:ext>
            </p:extLst>
          </p:nvPr>
        </p:nvGraphicFramePr>
        <p:xfrm>
          <a:off x="358326" y="733092"/>
          <a:ext cx="10702498" cy="55137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50823">
                  <a:extLst>
                    <a:ext uri="{9D8B030D-6E8A-4147-A177-3AD203B41FA5}">
                      <a16:colId xmlns:a16="http://schemas.microsoft.com/office/drawing/2014/main" val="3353367468"/>
                    </a:ext>
                  </a:extLst>
                </a:gridCol>
                <a:gridCol w="1679054">
                  <a:extLst>
                    <a:ext uri="{9D8B030D-6E8A-4147-A177-3AD203B41FA5}">
                      <a16:colId xmlns:a16="http://schemas.microsoft.com/office/drawing/2014/main" val="456110306"/>
                    </a:ext>
                  </a:extLst>
                </a:gridCol>
                <a:gridCol w="2195744">
                  <a:extLst>
                    <a:ext uri="{9D8B030D-6E8A-4147-A177-3AD203B41FA5}">
                      <a16:colId xmlns:a16="http://schemas.microsoft.com/office/drawing/2014/main" val="2162071856"/>
                    </a:ext>
                  </a:extLst>
                </a:gridCol>
                <a:gridCol w="3676877">
                  <a:extLst>
                    <a:ext uri="{9D8B030D-6E8A-4147-A177-3AD203B41FA5}">
                      <a16:colId xmlns:a16="http://schemas.microsoft.com/office/drawing/2014/main" val="2859387156"/>
                    </a:ext>
                  </a:extLst>
                </a:gridCol>
              </a:tblGrid>
              <a:tr h="4613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cases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Priority 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Bug step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Solution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352714"/>
                  </a:ext>
                </a:extLst>
              </a:tr>
              <a:tr h="6395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1. Make a non-membership booking (available). 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094790"/>
                  </a:ext>
                </a:extLst>
              </a:tr>
              <a:tr h="6395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 Make a non-membership booking (not available).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13769"/>
                  </a:ext>
                </a:extLst>
              </a:tr>
              <a:tr h="6395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 Notify those in a waitlist of a new slot.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Medium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Failure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Yet to implement</a:t>
                      </a: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1831831"/>
                  </a:ext>
                </a:extLst>
              </a:tr>
              <a:tr h="415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Make a coach booking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35872"/>
                  </a:ext>
                </a:extLst>
              </a:tr>
              <a:tr h="415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 Cancel a booking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62022"/>
                  </a:ext>
                </a:extLst>
              </a:tr>
              <a:tr h="415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 Create a new account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81608"/>
                  </a:ext>
                </a:extLst>
              </a:tr>
              <a:tr h="415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 Sign up for membership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Failure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Yet to implement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584805"/>
                  </a:ext>
                </a:extLst>
              </a:tr>
              <a:tr h="415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 User login and logout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058797"/>
                  </a:ext>
                </a:extLst>
              </a:tr>
              <a:tr h="6395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 Operations for coach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Medium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Failure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Yet </a:t>
                      </a:r>
                      <a:r>
                        <a:rPr lang="en-US"/>
                        <a:t>to implement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68212"/>
                  </a:ext>
                </a:extLst>
              </a:tr>
              <a:tr h="415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 Operations for admin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Failure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Yet to implement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848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3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433" name="Google Shape;433;p33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34" name="Google Shape;434;p33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435" name="Google Shape;435;p33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437" name="Google Shape;437;p33"/>
          <p:cNvGrpSpPr/>
          <p:nvPr/>
        </p:nvGrpSpPr>
        <p:grpSpPr>
          <a:xfrm>
            <a:off x="918119" y="2074291"/>
            <a:ext cx="3253800" cy="3088200"/>
            <a:chOff x="918118" y="2074291"/>
            <a:chExt cx="3253800" cy="3088200"/>
          </a:xfrm>
        </p:grpSpPr>
        <p:sp>
          <p:nvSpPr>
            <p:cNvPr id="438" name="Google Shape;438;p33"/>
            <p:cNvSpPr/>
            <p:nvPr/>
          </p:nvSpPr>
          <p:spPr>
            <a:xfrm>
              <a:off x="918118" y="2074291"/>
              <a:ext cx="3253800" cy="308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39" name="Google Shape;439;p33"/>
            <p:cNvSpPr txBox="1"/>
            <p:nvPr/>
          </p:nvSpPr>
          <p:spPr>
            <a:xfrm>
              <a:off x="1604891" y="2708685"/>
              <a:ext cx="2175300" cy="18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500" i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 sz="11500" i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40" name="Google Shape;440;p33"/>
          <p:cNvSpPr/>
          <p:nvPr/>
        </p:nvSpPr>
        <p:spPr>
          <a:xfrm>
            <a:off x="4893075" y="3019000"/>
            <a:ext cx="52668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sz="1600" dirty="0"/>
          </a:p>
        </p:txBody>
      </p:sp>
      <p:grpSp>
        <p:nvGrpSpPr>
          <p:cNvPr id="441" name="Google Shape;441;p33"/>
          <p:cNvGrpSpPr/>
          <p:nvPr/>
        </p:nvGrpSpPr>
        <p:grpSpPr>
          <a:xfrm>
            <a:off x="10657375" y="2644950"/>
            <a:ext cx="555641" cy="1855188"/>
            <a:chOff x="9448800" y="2089837"/>
            <a:chExt cx="1428750" cy="2731431"/>
          </a:xfrm>
        </p:grpSpPr>
        <p:cxnSp>
          <p:nvCxnSpPr>
            <p:cNvPr id="442" name="Google Shape;442;p33"/>
            <p:cNvCxnSpPr/>
            <p:nvPr/>
          </p:nvCxnSpPr>
          <p:spPr>
            <a:xfrm>
              <a:off x="9448800" y="2089837"/>
              <a:ext cx="1428600" cy="1249500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3" name="Google Shape;443;p33"/>
            <p:cNvCxnSpPr/>
            <p:nvPr/>
          </p:nvCxnSpPr>
          <p:spPr>
            <a:xfrm flipH="1">
              <a:off x="9467850" y="3237868"/>
              <a:ext cx="1409700" cy="1583400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/>
        </p:nvSpPr>
        <p:spPr>
          <a:xfrm>
            <a:off x="800100" y="2195100"/>
            <a:ext cx="9061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>
                <a:solidFill>
                  <a:schemeClr val="dk1"/>
                </a:solidFill>
              </a:rPr>
              <a:t>Thanks for watching !</a:t>
            </a:r>
            <a:endParaRPr sz="100"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9610396" y="1600293"/>
            <a:ext cx="1111416" cy="2434055"/>
            <a:chOff x="9448800" y="2089837"/>
            <a:chExt cx="1428750" cy="2731515"/>
          </a:xfrm>
        </p:grpSpPr>
        <p:cxnSp>
          <p:nvCxnSpPr>
            <p:cNvPr id="452" name="Google Shape;452;p34"/>
            <p:cNvCxnSpPr/>
            <p:nvPr/>
          </p:nvCxnSpPr>
          <p:spPr>
            <a:xfrm>
              <a:off x="9448800" y="2089837"/>
              <a:ext cx="1428750" cy="1249448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3" name="Google Shape;453;p34"/>
            <p:cNvCxnSpPr/>
            <p:nvPr/>
          </p:nvCxnSpPr>
          <p:spPr>
            <a:xfrm flipH="1">
              <a:off x="9467850" y="3237868"/>
              <a:ext cx="1409700" cy="1583484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54" name="Google Shape;454;p34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455" name="Google Shape;455;p34"/>
            <p:cNvCxnSpPr/>
            <p:nvPr/>
          </p:nvCxnSpPr>
          <p:spPr>
            <a:xfrm>
              <a:off x="0" y="718840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6" name="Google Shape;456;p34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58" name="Google Shape;458;p34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459" name="Google Shape;459;p34"/>
            <p:cNvCxnSpPr/>
            <p:nvPr/>
          </p:nvCxnSpPr>
          <p:spPr>
            <a:xfrm>
              <a:off x="0" y="6400800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60" name="Google Shape;460;p34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461" name="Google Shape;461;p34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152400" y="694992"/>
            <a:ext cx="12192000" cy="381000"/>
            <a:chOff x="0" y="391286"/>
            <a:chExt cx="12192000" cy="381000"/>
          </a:xfrm>
        </p:grpSpPr>
        <p:cxnSp>
          <p:nvCxnSpPr>
            <p:cNvPr id="136" name="Google Shape;136;p15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37" name="Google Shape;137;p15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138" name="Google Shape;138;p15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140" name="Google Shape;140;p15"/>
          <p:cNvSpPr/>
          <p:nvPr/>
        </p:nvSpPr>
        <p:spPr>
          <a:xfrm>
            <a:off x="617463" y="1467300"/>
            <a:ext cx="4680000" cy="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need for an online booking system</a:t>
            </a:r>
            <a:endParaRPr/>
          </a:p>
        </p:txBody>
      </p:sp>
      <p:cxnSp>
        <p:nvCxnSpPr>
          <p:cNvPr id="141" name="Google Shape;141;p15"/>
          <p:cNvCxnSpPr>
            <a:stCxn id="142" idx="4"/>
            <a:endCxn id="143" idx="0"/>
          </p:cNvCxnSpPr>
          <p:nvPr/>
        </p:nvCxnSpPr>
        <p:spPr>
          <a:xfrm>
            <a:off x="6444360" y="2746172"/>
            <a:ext cx="0" cy="2625900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4" name="Google Shape;144;p15"/>
          <p:cNvGrpSpPr/>
          <p:nvPr/>
        </p:nvGrpSpPr>
        <p:grpSpPr>
          <a:xfrm>
            <a:off x="6103260" y="2063972"/>
            <a:ext cx="682200" cy="682200"/>
            <a:chOff x="5950860" y="1911571"/>
            <a:chExt cx="682200" cy="682200"/>
          </a:xfrm>
        </p:grpSpPr>
        <p:sp>
          <p:nvSpPr>
            <p:cNvPr id="142" name="Google Shape;142;p15"/>
            <p:cNvSpPr/>
            <p:nvPr/>
          </p:nvSpPr>
          <p:spPr>
            <a:xfrm>
              <a:off x="5950860" y="1911571"/>
              <a:ext cx="682200" cy="682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145" name="Google Shape;1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42553" y="2132215"/>
              <a:ext cx="294383" cy="2943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5"/>
          <p:cNvGrpSpPr/>
          <p:nvPr/>
        </p:nvGrpSpPr>
        <p:grpSpPr>
          <a:xfrm>
            <a:off x="6103260" y="3718089"/>
            <a:ext cx="682200" cy="682200"/>
            <a:chOff x="5950860" y="3565689"/>
            <a:chExt cx="682200" cy="682200"/>
          </a:xfrm>
        </p:grpSpPr>
        <p:sp>
          <p:nvSpPr>
            <p:cNvPr id="147" name="Google Shape;147;p15"/>
            <p:cNvSpPr/>
            <p:nvPr/>
          </p:nvSpPr>
          <p:spPr>
            <a:xfrm>
              <a:off x="5950860" y="3565689"/>
              <a:ext cx="682200" cy="682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50265" y="3779361"/>
              <a:ext cx="294383" cy="2943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15"/>
          <p:cNvGrpSpPr/>
          <p:nvPr/>
        </p:nvGrpSpPr>
        <p:grpSpPr>
          <a:xfrm>
            <a:off x="6103260" y="5372209"/>
            <a:ext cx="682200" cy="682200"/>
            <a:chOff x="5950860" y="5219807"/>
            <a:chExt cx="682200" cy="682200"/>
          </a:xfrm>
        </p:grpSpPr>
        <p:sp>
          <p:nvSpPr>
            <p:cNvPr id="143" name="Google Shape;143;p15"/>
            <p:cNvSpPr/>
            <p:nvPr/>
          </p:nvSpPr>
          <p:spPr>
            <a:xfrm>
              <a:off x="5950860" y="5219807"/>
              <a:ext cx="682200" cy="682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50265" y="5433479"/>
              <a:ext cx="294383" cy="2943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15"/>
          <p:cNvSpPr txBox="1"/>
          <p:nvPr/>
        </p:nvSpPr>
        <p:spPr>
          <a:xfrm>
            <a:off x="6927116" y="2006795"/>
            <a:ext cx="4362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Traditional methods of booking: phone calls, emails - very tedious (Problem of: No show)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927116" y="3556098"/>
            <a:ext cx="4362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Online booking - user convenience and customer satisfaction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927116" y="5210217"/>
            <a:ext cx="4362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Attract more climbers/ climbing enthusiasts by utilizing internet technology and publicity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4">
            <a:alphaModFix/>
          </a:blip>
          <a:srcRect l="13221" r="6159"/>
          <a:stretch/>
        </p:blipFill>
        <p:spPr>
          <a:xfrm>
            <a:off x="1088880" y="2323016"/>
            <a:ext cx="3628310" cy="331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>
            <a:off x="152400" y="543686"/>
            <a:ext cx="12192000" cy="381000"/>
            <a:chOff x="0" y="391286"/>
            <a:chExt cx="12192000" cy="381000"/>
          </a:xfrm>
        </p:grpSpPr>
        <p:cxnSp>
          <p:nvCxnSpPr>
            <p:cNvPr id="160" name="Google Shape;160;p16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61" name="Google Shape;161;p16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162" name="Google Shape;162;p16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64" name="Google Shape;164;p16"/>
          <p:cNvGrpSpPr/>
          <p:nvPr/>
        </p:nvGrpSpPr>
        <p:grpSpPr>
          <a:xfrm>
            <a:off x="955172" y="2002930"/>
            <a:ext cx="3086605" cy="3829965"/>
            <a:chOff x="1427738" y="2571367"/>
            <a:chExt cx="2461800" cy="3108990"/>
          </a:xfrm>
        </p:grpSpPr>
        <p:sp>
          <p:nvSpPr>
            <p:cNvPr id="165" name="Google Shape;165;p16"/>
            <p:cNvSpPr/>
            <p:nvPr/>
          </p:nvSpPr>
          <p:spPr>
            <a:xfrm>
              <a:off x="1427738" y="2571457"/>
              <a:ext cx="2461800" cy="3108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 rot="10800000">
              <a:off x="2312604" y="2571367"/>
              <a:ext cx="688800" cy="400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4629249" y="2002942"/>
            <a:ext cx="3086605" cy="3829965"/>
            <a:chOff x="4847614" y="2571366"/>
            <a:chExt cx="2461800" cy="3108990"/>
          </a:xfrm>
        </p:grpSpPr>
        <p:sp>
          <p:nvSpPr>
            <p:cNvPr id="168" name="Google Shape;168;p16"/>
            <p:cNvSpPr/>
            <p:nvPr/>
          </p:nvSpPr>
          <p:spPr>
            <a:xfrm>
              <a:off x="4847614" y="2571456"/>
              <a:ext cx="2461800" cy="3108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 rot="10800000">
              <a:off x="5734200" y="2571366"/>
              <a:ext cx="688800" cy="400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8303343" y="2003089"/>
            <a:ext cx="3277641" cy="3829654"/>
            <a:chOff x="8340515" y="2571366"/>
            <a:chExt cx="2461800" cy="3108990"/>
          </a:xfrm>
        </p:grpSpPr>
        <p:sp>
          <p:nvSpPr>
            <p:cNvPr id="171" name="Google Shape;171;p16"/>
            <p:cNvSpPr/>
            <p:nvPr/>
          </p:nvSpPr>
          <p:spPr>
            <a:xfrm>
              <a:off x="8340515" y="2571456"/>
              <a:ext cx="2461800" cy="3108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 rot="10800000">
              <a:off x="9227101" y="2571366"/>
              <a:ext cx="688800" cy="400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73" name="Google Shape;173;p16"/>
          <p:cNvSpPr txBox="1"/>
          <p:nvPr/>
        </p:nvSpPr>
        <p:spPr>
          <a:xfrm>
            <a:off x="1366626" y="2656525"/>
            <a:ext cx="2174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 and Planning</a:t>
            </a:r>
            <a:endParaRPr sz="1000" b="1"/>
          </a:p>
        </p:txBody>
      </p:sp>
      <p:sp>
        <p:nvSpPr>
          <p:cNvPr id="174" name="Google Shape;174;p16"/>
          <p:cNvSpPr txBox="1"/>
          <p:nvPr/>
        </p:nvSpPr>
        <p:spPr>
          <a:xfrm>
            <a:off x="955175" y="3653875"/>
            <a:ext cx="28035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Microsoft Yahei"/>
                <a:ea typeface="Microsoft Yahei"/>
                <a:cs typeface="Microsoft Yahei"/>
                <a:sym typeface="Microsoft Yahei"/>
              </a:rPr>
              <a:t>Requirement gathering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Economic feasibility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size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Work plan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5442241" y="2802624"/>
            <a:ext cx="1460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Modeling</a:t>
            </a:r>
            <a:endParaRPr sz="900" b="1"/>
          </a:p>
        </p:txBody>
      </p:sp>
      <p:sp>
        <p:nvSpPr>
          <p:cNvPr id="176" name="Google Shape;176;p16"/>
          <p:cNvSpPr txBox="1"/>
          <p:nvPr/>
        </p:nvSpPr>
        <p:spPr>
          <a:xfrm>
            <a:off x="5009186" y="3653875"/>
            <a:ext cx="23268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 case diagram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 diagram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Activity diagram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Sequence diagram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8957162" y="2656525"/>
            <a:ext cx="1970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and testing</a:t>
            </a:r>
            <a:endParaRPr sz="1900" b="1"/>
          </a:p>
        </p:txBody>
      </p:sp>
      <p:sp>
        <p:nvSpPr>
          <p:cNvPr id="178" name="Google Shape;178;p16"/>
          <p:cNvSpPr txBox="1"/>
          <p:nvPr/>
        </p:nvSpPr>
        <p:spPr>
          <a:xfrm>
            <a:off x="8703300" y="3966843"/>
            <a:ext cx="200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8703311" y="3653875"/>
            <a:ext cx="23268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Design test cases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 a demo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 the demo</a:t>
            </a:r>
            <a:endParaRPr sz="1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5" name="Google Shape;185;p17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86" name="Google Shape;186;p17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187" name="Google Shape;187;p17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89" name="Google Shape;189;p17"/>
          <p:cNvGrpSpPr/>
          <p:nvPr/>
        </p:nvGrpSpPr>
        <p:grpSpPr>
          <a:xfrm>
            <a:off x="918119" y="2074291"/>
            <a:ext cx="3253800" cy="3088200"/>
            <a:chOff x="918118" y="2074291"/>
            <a:chExt cx="3253800" cy="3088200"/>
          </a:xfrm>
        </p:grpSpPr>
        <p:sp>
          <p:nvSpPr>
            <p:cNvPr id="190" name="Google Shape;190;p17"/>
            <p:cNvSpPr/>
            <p:nvPr/>
          </p:nvSpPr>
          <p:spPr>
            <a:xfrm>
              <a:off x="918118" y="2074291"/>
              <a:ext cx="3253800" cy="308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1604891" y="2708685"/>
              <a:ext cx="2175300" cy="18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500" i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11500" i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92" name="Google Shape;192;p17"/>
          <p:cNvSpPr/>
          <p:nvPr/>
        </p:nvSpPr>
        <p:spPr>
          <a:xfrm>
            <a:off x="4781250" y="1639950"/>
            <a:ext cx="52668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 and planning</a:t>
            </a:r>
            <a:endParaRPr sz="1600"/>
          </a:p>
        </p:txBody>
      </p:sp>
      <p:sp>
        <p:nvSpPr>
          <p:cNvPr id="193" name="Google Shape;193;p17"/>
          <p:cNvSpPr txBox="1"/>
          <p:nvPr/>
        </p:nvSpPr>
        <p:spPr>
          <a:xfrm>
            <a:off x="4858721" y="4109069"/>
            <a:ext cx="55896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Requirement gathering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Economic feasibility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size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Yahei"/>
              <a:buChar char="●"/>
            </a:pPr>
            <a:r>
              <a:rPr lang="zh-CN" sz="17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Work Plan</a:t>
            </a:r>
            <a:endParaRPr sz="17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10657375" y="2644950"/>
            <a:ext cx="555641" cy="1855188"/>
            <a:chOff x="9448800" y="2089837"/>
            <a:chExt cx="1428750" cy="2731431"/>
          </a:xfrm>
        </p:grpSpPr>
        <p:cxnSp>
          <p:nvCxnSpPr>
            <p:cNvPr id="195" name="Google Shape;195;p17"/>
            <p:cNvCxnSpPr/>
            <p:nvPr/>
          </p:nvCxnSpPr>
          <p:spPr>
            <a:xfrm>
              <a:off x="9448800" y="2089837"/>
              <a:ext cx="1428600" cy="1249500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17"/>
            <p:cNvCxnSpPr/>
            <p:nvPr/>
          </p:nvCxnSpPr>
          <p:spPr>
            <a:xfrm flipH="1">
              <a:off x="9467850" y="3237868"/>
              <a:ext cx="1409700" cy="1583400"/>
            </a:xfrm>
            <a:prstGeom prst="straightConnector1">
              <a:avLst/>
            </a:prstGeom>
            <a:noFill/>
            <a:ln w="1301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7" name="Google Shape;197;p17"/>
          <p:cNvCxnSpPr/>
          <p:nvPr/>
        </p:nvCxnSpPr>
        <p:spPr>
          <a:xfrm>
            <a:off x="5087323" y="3689557"/>
            <a:ext cx="783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7716841" y="1995894"/>
            <a:ext cx="233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17161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Interview</a:t>
            </a:r>
            <a:endParaRPr/>
          </a:p>
        </p:txBody>
      </p:sp>
      <p:cxnSp>
        <p:nvCxnSpPr>
          <p:cNvPr id="203" name="Google Shape;203;p18"/>
          <p:cNvCxnSpPr/>
          <p:nvPr/>
        </p:nvCxnSpPr>
        <p:spPr>
          <a:xfrm>
            <a:off x="7867631" y="2646140"/>
            <a:ext cx="3077100" cy="0"/>
          </a:xfrm>
          <a:prstGeom prst="straightConnector1">
            <a:avLst/>
          </a:prstGeom>
          <a:noFill/>
          <a:ln w="793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8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205" name="Google Shape;205;p18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06" name="Google Shape;206;p18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207" name="Google Shape;207;p18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209" name="Google Shape;2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850" y="3332200"/>
            <a:ext cx="4353850" cy="290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/>
        </p:nvSpPr>
        <p:spPr>
          <a:xfrm>
            <a:off x="356500" y="982425"/>
            <a:ext cx="7102800" cy="6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Motivation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Q1:  Why do you need a online booking system?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-It’s much more convenient than booking by calls.(3)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-It saves our money as phone calls are not free.(1)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Basic Functions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Q2: Is it fine for you that you will be warned of not showing?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-Yes.(0)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-No.(3) Make us pay in advance will solve the problem.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 Q3: What do you want us to do if the date and time you want to book is full?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-Nothing.(1)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-Add us to waitlist and inform us once someone cancels the booking.(2)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Q4: Is it fine for you that you will receive automatic emails once the order is completed?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-Yes.(3)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-No.(0)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Supplement Functions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Q5: Any functions apart from basic ones you want to add? (describe those already in mind)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-Book a coach. Additional fees or membership only.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-It’s annoying to explain what I need every time. Can you add a function that I can just input the requirements and then they will know.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-Can you use the nfc technique to mark the routes and I can check them with my phone?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356500" y="238925"/>
            <a:ext cx="4680000" cy="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Requirement Gathering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19"/>
          <p:cNvCxnSpPr/>
          <p:nvPr/>
        </p:nvCxnSpPr>
        <p:spPr>
          <a:xfrm>
            <a:off x="490811" y="5132994"/>
            <a:ext cx="10649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19"/>
          <p:cNvSpPr txBox="1"/>
          <p:nvPr/>
        </p:nvSpPr>
        <p:spPr>
          <a:xfrm>
            <a:off x="358325" y="1507037"/>
            <a:ext cx="198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 dirty="0">
                <a:solidFill>
                  <a:srgbClr val="7F6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Create a user account</a:t>
            </a:r>
            <a:endParaRPr sz="1700" b="1" dirty="0">
              <a:solidFill>
                <a:srgbClr val="7F6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641600" y="1523923"/>
            <a:ext cx="2129272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 dirty="0">
                <a:solidFill>
                  <a:srgbClr val="7F6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Make a booking</a:t>
            </a:r>
            <a:endParaRPr sz="1700" b="1" dirty="0">
              <a:solidFill>
                <a:srgbClr val="7F6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19" name="Google Shape;219;p19"/>
          <p:cNvGrpSpPr/>
          <p:nvPr/>
        </p:nvGrpSpPr>
        <p:grpSpPr>
          <a:xfrm>
            <a:off x="911969" y="4779119"/>
            <a:ext cx="821147" cy="708000"/>
            <a:chOff x="2195308" y="3578363"/>
            <a:chExt cx="821147" cy="708000"/>
          </a:xfrm>
        </p:grpSpPr>
        <p:sp>
          <p:nvSpPr>
            <p:cNvPr id="220" name="Google Shape;220;p19"/>
            <p:cNvSpPr/>
            <p:nvPr/>
          </p:nvSpPr>
          <p:spPr>
            <a:xfrm>
              <a:off x="2195308" y="3578363"/>
              <a:ext cx="821100" cy="708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2446755" y="3603104"/>
              <a:ext cx="56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2983454" y="4796194"/>
            <a:ext cx="821100" cy="708000"/>
            <a:chOff x="3479143" y="3598638"/>
            <a:chExt cx="821100" cy="708000"/>
          </a:xfrm>
        </p:grpSpPr>
        <p:sp>
          <p:nvSpPr>
            <p:cNvPr id="223" name="Google Shape;223;p19"/>
            <p:cNvSpPr/>
            <p:nvPr/>
          </p:nvSpPr>
          <p:spPr>
            <a:xfrm>
              <a:off x="3479143" y="3598638"/>
              <a:ext cx="821100" cy="708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3654272" y="3612241"/>
              <a:ext cx="56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5054877" y="4779044"/>
            <a:ext cx="821100" cy="708000"/>
            <a:chOff x="6967328" y="3578363"/>
            <a:chExt cx="821100" cy="708000"/>
          </a:xfrm>
        </p:grpSpPr>
        <p:sp>
          <p:nvSpPr>
            <p:cNvPr id="226" name="Google Shape;226;p19"/>
            <p:cNvSpPr/>
            <p:nvPr/>
          </p:nvSpPr>
          <p:spPr>
            <a:xfrm>
              <a:off x="6967328" y="3578363"/>
              <a:ext cx="821100" cy="708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7162329" y="3603104"/>
              <a:ext cx="56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600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 sz="3600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7126349" y="4779032"/>
            <a:ext cx="821100" cy="708000"/>
            <a:chOff x="9353338" y="3578363"/>
            <a:chExt cx="821100" cy="708000"/>
          </a:xfrm>
        </p:grpSpPr>
        <p:sp>
          <p:nvSpPr>
            <p:cNvPr id="229" name="Google Shape;229;p19"/>
            <p:cNvSpPr/>
            <p:nvPr/>
          </p:nvSpPr>
          <p:spPr>
            <a:xfrm>
              <a:off x="9353338" y="3578363"/>
              <a:ext cx="821100" cy="708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9540622" y="3603104"/>
              <a:ext cx="56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0" y="585814"/>
            <a:ext cx="12192000" cy="381000"/>
            <a:chOff x="0" y="585814"/>
            <a:chExt cx="12192000" cy="381000"/>
          </a:xfrm>
        </p:grpSpPr>
        <p:cxnSp>
          <p:nvCxnSpPr>
            <p:cNvPr id="232" name="Google Shape;232;p19"/>
            <p:cNvCxnSpPr/>
            <p:nvPr/>
          </p:nvCxnSpPr>
          <p:spPr>
            <a:xfrm>
              <a:off x="0" y="77631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33" name="Google Shape;233;p19"/>
            <p:cNvGrpSpPr/>
            <p:nvPr/>
          </p:nvGrpSpPr>
          <p:grpSpPr>
            <a:xfrm rot="10800000">
              <a:off x="11060824" y="585814"/>
              <a:ext cx="656948" cy="381000"/>
              <a:chOff x="307376" y="393221"/>
              <a:chExt cx="656948" cy="381000"/>
            </a:xfrm>
          </p:grpSpPr>
          <p:sp>
            <p:nvSpPr>
              <p:cNvPr id="234" name="Google Shape;234;p19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36" name="Google Shape;236;p19"/>
          <p:cNvSpPr txBox="1"/>
          <p:nvPr/>
        </p:nvSpPr>
        <p:spPr>
          <a:xfrm>
            <a:off x="358325" y="300000"/>
            <a:ext cx="2648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SRS Summary 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37" name="Google Shape;237;p19"/>
          <p:cNvGrpSpPr/>
          <p:nvPr/>
        </p:nvGrpSpPr>
        <p:grpSpPr>
          <a:xfrm>
            <a:off x="9197824" y="4779044"/>
            <a:ext cx="821100" cy="708000"/>
            <a:chOff x="9353338" y="3578363"/>
            <a:chExt cx="821100" cy="708000"/>
          </a:xfrm>
        </p:grpSpPr>
        <p:sp>
          <p:nvSpPr>
            <p:cNvPr id="238" name="Google Shape;238;p19"/>
            <p:cNvSpPr/>
            <p:nvPr/>
          </p:nvSpPr>
          <p:spPr>
            <a:xfrm>
              <a:off x="9353338" y="3578363"/>
              <a:ext cx="821100" cy="708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9540622" y="3603104"/>
              <a:ext cx="56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5</a:t>
              </a:r>
              <a:endParaRPr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40" name="Google Shape;240;p19"/>
          <p:cNvSpPr txBox="1"/>
          <p:nvPr/>
        </p:nvSpPr>
        <p:spPr>
          <a:xfrm>
            <a:off x="8715600" y="1524481"/>
            <a:ext cx="198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 dirty="0">
                <a:solidFill>
                  <a:srgbClr val="7F6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Admin login</a:t>
            </a:r>
            <a:endParaRPr sz="1700" b="1" dirty="0">
              <a:solidFill>
                <a:srgbClr val="7F6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6603966" y="1523923"/>
            <a:ext cx="198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 dirty="0">
                <a:solidFill>
                  <a:srgbClr val="7F6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Coach login</a:t>
            </a:r>
            <a:endParaRPr sz="1700" b="1" dirty="0">
              <a:solidFill>
                <a:srgbClr val="7F6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4755847" y="1509172"/>
            <a:ext cx="198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 dirty="0">
                <a:solidFill>
                  <a:srgbClr val="7F6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Sign up for membership</a:t>
            </a:r>
            <a:endParaRPr sz="1700" b="1" dirty="0">
              <a:solidFill>
                <a:srgbClr val="7F6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9063239" y="2120493"/>
            <a:ext cx="1401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1. Login to the system with two factor authentication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2. View all bookings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3. Manage coach accounts </a:t>
            </a:r>
            <a:endParaRPr dirty="0"/>
          </a:p>
        </p:txBody>
      </p:sp>
      <p:sp>
        <p:nvSpPr>
          <p:cNvPr id="244" name="Google Shape;244;p19"/>
          <p:cNvSpPr txBox="1"/>
          <p:nvPr/>
        </p:nvSpPr>
        <p:spPr>
          <a:xfrm>
            <a:off x="6919482" y="2136139"/>
            <a:ext cx="1796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1. Login to the 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2. View the timings for which they are booked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3.  Mark available timings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4. View the hours of past sessions coached</a:t>
            </a:r>
            <a:endParaRPr dirty="0"/>
          </a:p>
        </p:txBody>
      </p:sp>
      <p:sp>
        <p:nvSpPr>
          <p:cNvPr id="245" name="Google Shape;245;p19"/>
          <p:cNvSpPr txBox="1"/>
          <p:nvPr/>
        </p:nvSpPr>
        <p:spPr>
          <a:xfrm>
            <a:off x="4989611" y="2250925"/>
            <a:ext cx="1651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1. Select membership type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2. Promo codes for discounts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3. Payment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4. Confirmation message </a:t>
            </a:r>
            <a:endParaRPr dirty="0"/>
          </a:p>
        </p:txBody>
      </p:sp>
      <p:sp>
        <p:nvSpPr>
          <p:cNvPr id="246" name="Google Shape;246;p19"/>
          <p:cNvSpPr txBox="1"/>
          <p:nvPr/>
        </p:nvSpPr>
        <p:spPr>
          <a:xfrm>
            <a:off x="2853505" y="2249901"/>
            <a:ext cx="1651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1. Login to the 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2. Pick a date and time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3. Book a coach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4. Stay in waitlist if currently not available.</a:t>
            </a:r>
            <a:endParaRPr dirty="0"/>
          </a:p>
        </p:txBody>
      </p:sp>
      <p:sp>
        <p:nvSpPr>
          <p:cNvPr id="247" name="Google Shape;247;p19"/>
          <p:cNvSpPr txBox="1"/>
          <p:nvPr/>
        </p:nvSpPr>
        <p:spPr>
          <a:xfrm>
            <a:off x="545999" y="2258455"/>
            <a:ext cx="1796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1. Information form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2. Error checking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3. Verification code via Email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9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217" name="Google Shape;217;p19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18" name="Google Shape;218;p19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219" name="Google Shape;219;p19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21" name="Google Shape;221;p19"/>
          <p:cNvSpPr/>
          <p:nvPr/>
        </p:nvSpPr>
        <p:spPr>
          <a:xfrm>
            <a:off x="356500" y="238925"/>
            <a:ext cx="4680000" cy="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Economic Feasibility</a:t>
            </a:r>
            <a:endParaRPr/>
          </a:p>
        </p:txBody>
      </p:sp>
      <p:graphicFrame>
        <p:nvGraphicFramePr>
          <p:cNvPr id="222" name="Google Shape;222;p19"/>
          <p:cNvGraphicFramePr/>
          <p:nvPr/>
        </p:nvGraphicFramePr>
        <p:xfrm>
          <a:off x="533400" y="1176125"/>
          <a:ext cx="7052525" cy="5160700"/>
        </p:xfrm>
        <a:graphic>
          <a:graphicData uri="http://schemas.openxmlformats.org/drawingml/2006/table">
            <a:tbl>
              <a:tblPr>
                <a:noFill/>
                <a:tableStyleId>{3B202DB9-F72E-4ADF-8F1E-737300A597E7}</a:tableStyleId>
              </a:tblPr>
              <a:tblGrid>
                <a:gridCol w="17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5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solidFill>
                            <a:srgbClr val="494C4E"/>
                          </a:solidFill>
                        </a:rPr>
                        <a:t>Costs</a:t>
                      </a:r>
                      <a:endParaRPr sz="11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494C4E"/>
                          </a:solidFill>
                        </a:rPr>
                        <a:t>Period1</a:t>
                      </a:r>
                      <a:endParaRPr sz="10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494C4E"/>
                          </a:solidFill>
                        </a:rPr>
                        <a:t>Period2</a:t>
                      </a:r>
                      <a:endParaRPr sz="10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494C4E"/>
                          </a:solidFill>
                        </a:rPr>
                        <a:t>Period3</a:t>
                      </a:r>
                      <a:endParaRPr sz="10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494C4E"/>
                          </a:solidFill>
                        </a:rPr>
                        <a:t>Period4</a:t>
                      </a:r>
                      <a:endParaRPr sz="10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494C4E"/>
                          </a:solidFill>
                        </a:rPr>
                        <a:t>Period5</a:t>
                      </a:r>
                      <a:endParaRPr sz="10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494C4E"/>
                          </a:solidFill>
                        </a:rPr>
                        <a:t>Period6</a:t>
                      </a:r>
                      <a:endParaRPr sz="10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494C4E"/>
                          </a:solidFill>
                        </a:rPr>
                        <a:t>Total</a:t>
                      </a:r>
                      <a:endParaRPr sz="10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Salaries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80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H/W &amp; S/W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Training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Support and Maintenance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10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10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solidFill>
                            <a:srgbClr val="494C4E"/>
                          </a:solidFill>
                        </a:rPr>
                        <a:t>Total costs</a:t>
                      </a:r>
                      <a:endParaRPr sz="11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70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10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10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150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solidFill>
                            <a:srgbClr val="494C4E"/>
                          </a:solidFill>
                        </a:rPr>
                        <a:t>Benefits</a:t>
                      </a:r>
                      <a:endParaRPr sz="11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Increase # of customers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300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300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600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Decrease costs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60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>
                          <a:solidFill>
                            <a:srgbClr val="494C4E"/>
                          </a:solidFill>
                        </a:rPr>
                        <a:t>Total Benefits</a:t>
                      </a:r>
                      <a:endParaRPr sz="1100" b="1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330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330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660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NCF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(70)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(20)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(20)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(20)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320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510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CNCF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(70)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(90)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(110)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(130)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190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510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494C4E"/>
                          </a:solidFill>
                        </a:rPr>
                        <a:t>1020</a:t>
                      </a:r>
                      <a:endParaRPr sz="1100">
                        <a:solidFill>
                          <a:srgbClr val="494C4E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3" name="Google Shape;223;p19"/>
          <p:cNvSpPr txBox="1"/>
          <p:nvPr/>
        </p:nvSpPr>
        <p:spPr>
          <a:xfrm>
            <a:off x="8058125" y="2936875"/>
            <a:ext cx="3535200" cy="163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Numbers are in thousands of DHS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NCF: Net Cash Flow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CNCF: Cumulative Net Cash Flow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One period corresponds to two weeks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H/w and S/w correspond to Hardware and Software respectively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0"/>
          <p:cNvGrpSpPr/>
          <p:nvPr/>
        </p:nvGrpSpPr>
        <p:grpSpPr>
          <a:xfrm>
            <a:off x="152400" y="703326"/>
            <a:ext cx="12192000" cy="381000"/>
            <a:chOff x="0" y="391286"/>
            <a:chExt cx="12192000" cy="381000"/>
          </a:xfrm>
        </p:grpSpPr>
        <p:cxnSp>
          <p:nvCxnSpPr>
            <p:cNvPr id="229" name="Google Shape;229;p20"/>
            <p:cNvCxnSpPr/>
            <p:nvPr/>
          </p:nvCxnSpPr>
          <p:spPr>
            <a:xfrm>
              <a:off x="0" y="581786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30" name="Google Shape;230;p20"/>
            <p:cNvGrpSpPr/>
            <p:nvPr/>
          </p:nvGrpSpPr>
          <p:grpSpPr>
            <a:xfrm rot="10800000">
              <a:off x="11060824" y="391286"/>
              <a:ext cx="656948" cy="381000"/>
              <a:chOff x="307376" y="393221"/>
              <a:chExt cx="656948" cy="381000"/>
            </a:xfrm>
          </p:grpSpPr>
          <p:sp>
            <p:nvSpPr>
              <p:cNvPr id="231" name="Google Shape;231;p20"/>
              <p:cNvSpPr/>
              <p:nvPr/>
            </p:nvSpPr>
            <p:spPr>
              <a:xfrm rot="5400000">
                <a:off x="281126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 rot="5400000">
                <a:off x="609574" y="419471"/>
                <a:ext cx="381000" cy="3285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33" name="Google Shape;233;p20"/>
          <p:cNvSpPr/>
          <p:nvPr/>
        </p:nvSpPr>
        <p:spPr>
          <a:xfrm>
            <a:off x="356500" y="238925"/>
            <a:ext cx="4680000" cy="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Economic Feasibility</a:t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1332575" y="1687275"/>
            <a:ext cx="8954400" cy="41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The return on investment (ROI):</a:t>
            </a:r>
            <a:endParaRPr sz="1600" b="1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ROI = (Total Benefits - Total Costs) / Total Costs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     = (660-150)/150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     =340 %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The break-even point (BEP):</a:t>
            </a:r>
            <a:endParaRPr sz="1600" b="1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BEP = (Period.net cash flow - Cumulative.net cash flow) / Period.net cash flow 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      = (320-190)/190  = 68%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      = 0.68*1*14 =9.50  ≈ 10 days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So the Project will take 8 weeks and 10 days which is 56 days.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Conclusion:</a:t>
            </a:r>
            <a:endParaRPr sz="1600" b="1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The ROI is good for this booking system, and the BEP is only a bit greater than the reality.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So the risk is relatively low.</a:t>
            </a:r>
            <a:endParaRPr sz="16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4835</Words>
  <Application>Microsoft Office PowerPoint</Application>
  <PresentationFormat>Widescreen</PresentationFormat>
  <Paragraphs>420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Microsoft Yahei</vt:lpstr>
      <vt:lpstr>Calibri</vt:lpstr>
      <vt:lpstr>Wingdings</vt:lpstr>
      <vt:lpstr>Batang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Dhurba Tripathi</cp:lastModifiedBy>
  <cp:revision>7</cp:revision>
  <dcterms:modified xsi:type="dcterms:W3CDTF">2021-12-09T10:07:56Z</dcterms:modified>
</cp:coreProperties>
</file>