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5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6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31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7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26/10/15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A04D0A8-03D3-DA41-8EF3-25B8D6FA8B77}" type="slidenum">
              <a:rPr lang="en-US"/>
              <a:pPr/>
              <a:t>3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C332168-CD9F-834E-A05B-47CA4B159969}" type="slidenum">
              <a:rPr lang="en-US"/>
              <a:pPr/>
              <a:t>13</a:t>
            </a:fld>
            <a:endParaRPr lang="en-GB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D80ABFF-238D-4640-A74A-63116E484145}" type="slidenum">
              <a:rPr lang="en-US"/>
              <a:pPr/>
              <a:t>14</a:t>
            </a:fld>
            <a:endParaRPr lang="en-GB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440FE29-2F75-7445-AF5F-6281D89A1B53}" type="slidenum">
              <a:rPr lang="en-US"/>
              <a:pPr/>
              <a:t>15</a:t>
            </a:fld>
            <a:endParaRPr lang="en-GB"/>
          </a:p>
        </p:txBody>
      </p:sp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F11AF44-0033-7248-AC93-15FBCFD0D872}" type="slidenum">
              <a:rPr lang="en-US"/>
              <a:pPr/>
              <a:t>16</a:t>
            </a:fld>
            <a:endParaRPr lang="en-GB"/>
          </a:p>
        </p:txBody>
      </p:sp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891D7FE-D2F9-4043-ADE2-12CB7B9CFE34}" type="slidenum">
              <a:rPr lang="en-US"/>
              <a:pPr/>
              <a:t>17</a:t>
            </a:fld>
            <a:endParaRPr lang="en-GB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5CE248-DA5F-A44B-8B68-F0ABEC134116}" type="slidenum">
              <a:rPr lang="en-US"/>
              <a:pPr/>
              <a:t>18</a:t>
            </a:fld>
            <a:endParaRPr lang="en-GB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349C30E-F6F3-FA4E-97F3-5909B0197357}" type="slidenum">
              <a:rPr lang="en-US"/>
              <a:pPr/>
              <a:t>19</a:t>
            </a:fld>
            <a:endParaRPr lang="en-GB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r>
              <a:rPr lang="en-US"/>
              <a:t>Discuss first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00B6580-2B0A-6D4D-AE03-556EF15D560E}" type="slidenum">
              <a:rPr lang="en-US"/>
              <a:pPr/>
              <a:t>20</a:t>
            </a:fld>
            <a:endParaRPr lang="en-GB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45C54C0-257A-DB44-9A6F-FBF90AD9C722}" type="slidenum">
              <a:rPr lang="en-US"/>
              <a:pPr/>
              <a:t>21</a:t>
            </a:fld>
            <a:endParaRPr lang="en-GB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10D3C3DD-34FA-2B4E-95F2-E09FDCDB3CDB}" type="slidenum">
              <a:rPr lang="en-US"/>
              <a:pPr/>
              <a:t>22</a:t>
            </a:fld>
            <a:endParaRPr lang="en-GB"/>
          </a:p>
        </p:txBody>
      </p:sp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CD45333-A69D-DA41-8F47-5ABB34D7E585}" type="slidenum">
              <a:rPr lang="en-US"/>
              <a:pPr/>
              <a:t>4</a:t>
            </a:fld>
            <a:endParaRPr lang="en-GB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BB67E9C-73BB-4D43-8EF8-366562F5B105}" type="slidenum">
              <a:rPr lang="en-US"/>
              <a:pPr/>
              <a:t>23</a:t>
            </a:fld>
            <a:endParaRPr lang="en-GB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04FEB33-021E-4C46-B549-6F03B182D44A}" type="slidenum">
              <a:rPr lang="en-US"/>
              <a:pPr/>
              <a:t>24</a:t>
            </a:fld>
            <a:endParaRPr lang="en-GB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E26000D-CD93-3B49-BA80-6AEB1240D6E7}" type="slidenum">
              <a:rPr lang="en-US"/>
              <a:pPr/>
              <a:t>25</a:t>
            </a:fld>
            <a:endParaRPr lang="en-GB"/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AE570E0-1CC5-374D-AFDF-AF07B85BB7DA}" type="slidenum">
              <a:rPr lang="en-US"/>
              <a:pPr/>
              <a:t>26</a:t>
            </a:fld>
            <a:endParaRPr lang="en-GB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FEBB0546-B520-1D48-9B6C-FFF241791D3C}" type="slidenum">
              <a:rPr lang="en-US"/>
              <a:pPr/>
              <a:t>27</a:t>
            </a:fld>
            <a:endParaRPr lang="en-GB"/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5EDF030-2F3F-8B47-849F-8444A0325196}" type="slidenum">
              <a:rPr lang="en-US"/>
              <a:pPr/>
              <a:t>28</a:t>
            </a:fld>
            <a:endParaRPr lang="en-GB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33494E1-8D92-064E-AB24-700C30C7A30C}" type="slidenum">
              <a:rPr lang="en-US"/>
              <a:pPr/>
              <a:t>29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FBDCE55-1DD1-8042-ACB1-738954743EF0}" type="slidenum">
              <a:rPr lang="en-US"/>
              <a:pPr/>
              <a:t>30</a:t>
            </a:fld>
            <a:endParaRPr lang="en-GB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025EEAF-E7F7-7C46-A03C-5CBFAC9946CD}" type="slidenum">
              <a:rPr lang="en-US"/>
              <a:pPr/>
              <a:t>31</a:t>
            </a:fld>
            <a:endParaRPr lang="en-GB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597B92C-9C01-3445-BA2B-FFE8A1F15841}" type="slidenum">
              <a:rPr lang="en-US"/>
              <a:pPr/>
              <a:t>32</a:t>
            </a:fld>
            <a:endParaRPr lang="en-GB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2E607F4-CB52-214B-AED6-45215BB9F7CA}" type="slidenum">
              <a:rPr lang="en-US"/>
              <a:pPr/>
              <a:t>5</a:t>
            </a:fld>
            <a:endParaRPr lang="en-GB"/>
          </a:p>
        </p:txBody>
      </p:sp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9F4328-3806-B84C-B738-6AF66476967D}" type="slidenum">
              <a:rPr lang="en-US"/>
              <a:pPr/>
              <a:t>33</a:t>
            </a:fld>
            <a:endParaRPr lang="en-GB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E95BC28-55EF-4443-82D9-794F16475082}" type="slidenum">
              <a:rPr lang="en-US"/>
              <a:pPr/>
              <a:t>34</a:t>
            </a:fld>
            <a:endParaRPr lang="en-GB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F706BD9-65FE-E54B-A2D1-8AD872452616}" type="slidenum">
              <a:rPr lang="en-US"/>
              <a:pPr/>
              <a:t>35</a:t>
            </a:fld>
            <a:endParaRPr lang="en-GB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B401FE-14EA-F240-BE26-F80D9CE3E75B}" type="slidenum">
              <a:rPr lang="en-US"/>
              <a:pPr/>
              <a:t>36</a:t>
            </a:fld>
            <a:endParaRPr lang="en-GB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6C20F7E-A880-0C4D-B475-3D4217B0DE04}" type="slidenum">
              <a:rPr lang="en-US"/>
              <a:pPr/>
              <a:t>37</a:t>
            </a:fld>
            <a:endParaRPr lang="en-GB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733B271-F1A6-A24F-8DD2-F6394BC07005}" type="slidenum">
              <a:rPr lang="en-US"/>
              <a:pPr/>
              <a:t>38</a:t>
            </a:fld>
            <a:endParaRPr lang="en-GB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CD0B09E-43F3-4D44-87B0-D400F40AF759}" type="slidenum">
              <a:rPr lang="en-US"/>
              <a:pPr/>
              <a:t>39</a:t>
            </a:fld>
            <a:endParaRPr lang="en-GB"/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5E3EFB9-D254-9647-AD2F-301C12966307}" type="slidenum">
              <a:rPr lang="en-US"/>
              <a:pPr/>
              <a:t>40</a:t>
            </a:fld>
            <a:endParaRPr lang="en-GB"/>
          </a:p>
        </p:txBody>
      </p:sp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116816A-1CAB-5444-B6E8-2E083813A8FF}" type="slidenum">
              <a:rPr lang="en-US"/>
              <a:pPr/>
              <a:t>41</a:t>
            </a:fld>
            <a:endParaRPr lang="en-GB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7C751D-0D0C-AA4C-9C6D-6A137BD18AA9}" type="slidenum">
              <a:rPr lang="en-US"/>
              <a:pPr/>
              <a:t>42</a:t>
            </a:fld>
            <a:endParaRPr lang="en-GB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32AC19C-344C-1A4B-9CCD-53C517521F20}" type="slidenum">
              <a:rPr lang="en-US"/>
              <a:pPr/>
              <a:t>6</a:t>
            </a:fld>
            <a:endParaRPr lang="en-GB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3D5554F-7CD1-5743-8A8C-75CD71D04C35}" type="slidenum">
              <a:rPr lang="en-US"/>
              <a:pPr/>
              <a:t>43</a:t>
            </a:fld>
            <a:endParaRPr lang="en-GB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B97CAA-CE76-C243-B7BD-B2D38FDF9B20}" type="slidenum">
              <a:rPr lang="en-US"/>
              <a:pPr/>
              <a:t>44</a:t>
            </a:fld>
            <a:endParaRPr lang="en-GB"/>
          </a:p>
        </p:txBody>
      </p:sp>
      <p:sp>
        <p:nvSpPr>
          <p:cNvPr id="937986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61310" cy="34164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98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C939AF7-462D-F745-AE34-188E9D7B27A6}" type="slidenum">
              <a:rPr lang="en-US"/>
              <a:pPr/>
              <a:t>45</a:t>
            </a:fld>
            <a:endParaRPr lang="en-GB"/>
          </a:p>
        </p:txBody>
      </p:sp>
      <p:sp>
        <p:nvSpPr>
          <p:cNvPr id="940034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61310" cy="34164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003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140BE02-12C3-FE4A-9503-E36B172144F4}" type="slidenum">
              <a:rPr lang="en-US"/>
              <a:pPr/>
              <a:t>46</a:t>
            </a:fld>
            <a:endParaRPr lang="en-GB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92170D4-1C08-0742-A31B-EDECB6BB596B}" type="slidenum">
              <a:rPr lang="en-US"/>
              <a:pPr/>
              <a:t>47</a:t>
            </a:fld>
            <a:endParaRPr lang="en-GB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0E8600F-B5F4-B64D-A9AC-CA35D9C8A642}" type="slidenum">
              <a:rPr lang="en-US"/>
              <a:pPr/>
              <a:t>48</a:t>
            </a:fld>
            <a:endParaRPr lang="en-GB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90CFCD5-9A93-7343-A808-C0A50FC4350C}" type="slidenum">
              <a:rPr lang="en-US"/>
              <a:pPr/>
              <a:t>49</a:t>
            </a:fld>
            <a:endParaRPr lang="en-GB"/>
          </a:p>
        </p:txBody>
      </p:sp>
      <p:sp>
        <p:nvSpPr>
          <p:cNvPr id="948226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59665" cy="34164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822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C7D84E7E-2740-D54E-A4FA-7DEC023352D6}" type="slidenum">
              <a:rPr lang="en-US"/>
              <a:pPr/>
              <a:t>50</a:t>
            </a:fld>
            <a:endParaRPr lang="en-GB"/>
          </a:p>
        </p:txBody>
      </p:sp>
      <p:sp>
        <p:nvSpPr>
          <p:cNvPr id="950274" name="Text Box 2"/>
          <p:cNvSpPr txBox="1">
            <a:spLocks noChangeArrowheads="1"/>
          </p:cNvSpPr>
          <p:nvPr/>
        </p:nvSpPr>
        <p:spPr bwMode="auto">
          <a:xfrm>
            <a:off x="897524" y="693938"/>
            <a:ext cx="5058022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27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ADF7F3A-9575-614D-8043-3613A5A07EF7}" type="slidenum">
              <a:rPr lang="en-US"/>
              <a:pPr/>
              <a:t>51</a:t>
            </a:fld>
            <a:endParaRPr lang="en-GB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821C83A-C1F4-3546-8424-26C39AC33CD6}" type="slidenum">
              <a:rPr lang="en-US"/>
              <a:pPr/>
              <a:t>52</a:t>
            </a:fld>
            <a:endParaRPr lang="en-GB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FF2BCDFC-A567-DB46-ADAE-3019E8F4EFA0}" type="slidenum">
              <a:rPr lang="en-US"/>
              <a:pPr/>
              <a:t>8</a:t>
            </a:fld>
            <a:endParaRPr lang="en-GB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6908EC1-904C-0C4B-B7FC-26138A0FB2A4}" type="slidenum">
              <a:rPr lang="en-US"/>
              <a:pPr/>
              <a:t>53</a:t>
            </a:fld>
            <a:endParaRPr lang="en-GB"/>
          </a:p>
        </p:txBody>
      </p:sp>
      <p:sp>
        <p:nvSpPr>
          <p:cNvPr id="952322" name="Text Box 2"/>
          <p:cNvSpPr txBox="1">
            <a:spLocks noChangeArrowheads="1"/>
          </p:cNvSpPr>
          <p:nvPr/>
        </p:nvSpPr>
        <p:spPr bwMode="auto">
          <a:xfrm>
            <a:off x="897524" y="693938"/>
            <a:ext cx="5058022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23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C228FA0-6824-7A4E-9F61-ECDE4F4CC380}" type="slidenum">
              <a:rPr lang="en-US"/>
              <a:pPr/>
              <a:t>54</a:t>
            </a:fld>
            <a:endParaRPr lang="en-GB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C70D0D0-B2B0-3548-ABA9-88AC77B30B79}" type="slidenum">
              <a:rPr lang="en-US"/>
              <a:pPr/>
              <a:t>55</a:t>
            </a:fld>
            <a:endParaRPr lang="en-GB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54449F7D-59ED-B848-A0E0-A4998E5469E0}" type="slidenum">
              <a:rPr lang="en-US"/>
              <a:pPr/>
              <a:t>9</a:t>
            </a:fld>
            <a:endParaRPr lang="en-GB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1DB57B-6E76-EA40-ACB5-66A01D31A225}" type="slidenum">
              <a:rPr lang="en-US"/>
              <a:pPr/>
              <a:t>10</a:t>
            </a:fld>
            <a:endParaRPr lang="en-GB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7C30ACB-1E72-D849-977B-81A6DACEF943}" type="slidenum">
              <a:rPr lang="en-US"/>
              <a:pPr/>
              <a:t>11</a:t>
            </a:fld>
            <a:endParaRPr lang="en-GB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F8C588E-4446-FF47-B4B3-D229231AFBDC}" type="slidenum">
              <a:rPr lang="en-US"/>
              <a:pPr/>
              <a:t>12</a:t>
            </a:fld>
            <a:endParaRPr lang="en-GB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0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oleObject" Target="../embeddings/oleObject2.bin"/><Relationship Id="rId14" Type="http://schemas.openxmlformats.org/officeDocument/2006/relationships/image" Target="../media/image3.png"/><Relationship Id="rId15" Type="http://schemas.openxmlformats.org/officeDocument/2006/relationships/image" Target="../media/image12.png"/><Relationship Id="rId16" Type="http://schemas.openxmlformats.org/officeDocument/2006/relationships/oleObject" Target="../embeddings/oleObject3.bin"/><Relationship Id="rId1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2.png"/><Relationship Id="rId10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webtools/" TargetMode="External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Services, WS-*, SOAP, WSDL,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Sep 2015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6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1844" name="Rectangle 4"/>
          <p:cNvSpPr>
            <a:spLocks noChangeArrowheads="1"/>
          </p:cNvSpPr>
          <p:nvPr/>
        </p:nvSpPr>
        <p:spPr bwMode="auto">
          <a:xfrm>
            <a:off x="684213" y="2174875"/>
            <a:ext cx="2374900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45" name="Rectangle 5"/>
          <p:cNvSpPr>
            <a:spLocks noChangeArrowheads="1"/>
          </p:cNvSpPr>
          <p:nvPr/>
        </p:nvSpPr>
        <p:spPr bwMode="auto">
          <a:xfrm>
            <a:off x="3779838" y="3789363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SOAP header provides a space</a:t>
            </a:r>
            <a:br>
              <a:rPr lang="en-US" sz="2000"/>
            </a:br>
            <a:r>
              <a:rPr lang="en-US" sz="2000"/>
              <a:t>for arbitrary headers to be added to </a:t>
            </a:r>
            <a:br>
              <a:rPr lang="en-US" sz="2000"/>
            </a:br>
            <a:r>
              <a:rPr lang="en-US" sz="2000"/>
              <a:t>the message`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>
            <a:off x="1692275" y="2708275"/>
            <a:ext cx="2016125" cy="18002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827088" y="2727325"/>
            <a:ext cx="7273925" cy="125646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1692275" y="5229225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contents of the SOAP body </a:t>
            </a:r>
            <a:br>
              <a:rPr lang="en-US" sz="2000"/>
            </a:br>
            <a:r>
              <a:rPr lang="en-US" sz="2000"/>
              <a:t>element can be any valid XML that the </a:t>
            </a:r>
            <a:br>
              <a:rPr lang="en-US" sz="2000"/>
            </a:br>
            <a:r>
              <a:rPr lang="en-US" sz="2000"/>
              <a:t>parties wish to interchange</a:t>
            </a:r>
          </a:p>
        </p:txBody>
      </p:sp>
      <p:sp>
        <p:nvSpPr>
          <p:cNvPr id="933895" name="Line 7"/>
          <p:cNvSpPr>
            <a:spLocks noChangeShapeType="1"/>
          </p:cNvSpPr>
          <p:nvPr/>
        </p:nvSpPr>
        <p:spPr bwMode="auto">
          <a:xfrm>
            <a:off x="3924300" y="4221163"/>
            <a:ext cx="0" cy="9366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Main Features of SOAP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09688"/>
            <a:ext cx="8207375" cy="4783137"/>
          </a:xfrm>
        </p:spPr>
        <p:txBody>
          <a:bodyPr>
            <a:normAutofit lnSpcReduction="10000"/>
          </a:bodyPr>
          <a:lstStyle/>
          <a:p>
            <a:r>
              <a:rPr lang="en-US"/>
              <a:t>&lt;SOAP:Envelope&gt;</a:t>
            </a:r>
          </a:p>
          <a:p>
            <a:pPr lvl="1"/>
            <a:r>
              <a:rPr lang="en-US"/>
              <a:t>This is a simple XML wrapper that holds the message and indicates this is a SOAP message</a:t>
            </a:r>
          </a:p>
          <a:p>
            <a:r>
              <a:rPr lang="en-US"/>
              <a:t>&lt;SOAP:Header&gt;</a:t>
            </a:r>
          </a:p>
          <a:p>
            <a:pPr lvl="1"/>
            <a:r>
              <a:rPr lang="en-US"/>
              <a:t>An optional element that carries headers</a:t>
            </a:r>
          </a:p>
          <a:p>
            <a:pPr lvl="1"/>
            <a:r>
              <a:rPr lang="en-US"/>
              <a:t>This is how security, reliability, etc are composed</a:t>
            </a:r>
          </a:p>
          <a:p>
            <a:r>
              <a:rPr lang="en-US"/>
              <a:t>&lt;SOAP:Body&gt;</a:t>
            </a:r>
          </a:p>
          <a:p>
            <a:pPr lvl="1"/>
            <a:r>
              <a:rPr lang="en-US"/>
              <a:t>The business payload of the message</a:t>
            </a:r>
          </a:p>
          <a:p>
            <a:pPr lvl="1"/>
            <a:r>
              <a:rPr lang="en-US"/>
              <a:t>An XML element</a:t>
            </a:r>
          </a:p>
        </p:txBody>
      </p:sp>
    </p:spTree>
    <p:extLst>
      <p:ext uri="{BB962C8B-B14F-4D97-AF65-F5344CB8AC3E}">
        <p14:creationId xmlns:p14="http://schemas.microsoft.com/office/powerpoint/2010/main" val="274689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Further Aspects of SOAP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82713"/>
            <a:ext cx="8207375" cy="4783137"/>
          </a:xfrm>
        </p:spPr>
        <p:txBody>
          <a:bodyPr/>
          <a:lstStyle/>
          <a:p>
            <a:r>
              <a:rPr lang="en-US"/>
              <a:t>Two versions:</a:t>
            </a:r>
          </a:p>
          <a:p>
            <a:pPr lvl="1"/>
            <a:r>
              <a:rPr lang="en-US"/>
              <a:t>SOAP 1.1 </a:t>
            </a:r>
          </a:p>
          <a:p>
            <a:pPr lvl="2"/>
            <a:r>
              <a:rPr lang="en-US"/>
              <a:t>The mainly deployed version</a:t>
            </a:r>
          </a:p>
          <a:p>
            <a:pPr lvl="2"/>
            <a:r>
              <a:rPr lang="en-US"/>
              <a:t>Submitted as the proposed spec to the W3C</a:t>
            </a:r>
          </a:p>
          <a:p>
            <a:pPr lvl="1"/>
            <a:r>
              <a:rPr lang="en-US"/>
              <a:t>SOAP 1.2</a:t>
            </a:r>
          </a:p>
          <a:p>
            <a:pPr lvl="2"/>
            <a:r>
              <a:rPr lang="en-US"/>
              <a:t>The standardized version from the W3C</a:t>
            </a:r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Further Aspects of SOAP Cont…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82713"/>
            <a:ext cx="8207375" cy="4783137"/>
          </a:xfrm>
        </p:spPr>
        <p:txBody>
          <a:bodyPr/>
          <a:lstStyle/>
          <a:p>
            <a:r>
              <a:rPr lang="en-US"/>
              <a:t>Major differences</a:t>
            </a:r>
          </a:p>
          <a:p>
            <a:pPr lvl="1"/>
            <a:r>
              <a:rPr lang="en-US"/>
              <a:t>SOAP 1.2 is defined in terms of XML Infoset</a:t>
            </a:r>
          </a:p>
          <a:p>
            <a:pPr lvl="2"/>
            <a:r>
              <a:rPr lang="en-US"/>
              <a:t>This is the LOGICAL structure of an XML document and NOT the actual &lt;&gt; encoding</a:t>
            </a:r>
          </a:p>
          <a:p>
            <a:pPr lvl="1"/>
            <a:r>
              <a:rPr lang="en-US"/>
              <a:t>The namespace changed</a:t>
            </a:r>
          </a:p>
          <a:p>
            <a:pPr lvl="1"/>
            <a:r>
              <a:rPr lang="en-US"/>
              <a:t>Actor </a:t>
            </a:r>
            <a:r>
              <a:rPr lang="en-US">
                <a:sym typeface="Wingdings" charset="0"/>
              </a:rPr>
              <a:t> Role (see next page)</a:t>
            </a:r>
          </a:p>
          <a:p>
            <a:pPr lvl="1"/>
            <a:r>
              <a:rPr lang="en-US"/>
              <a:t>Addition of none and UltimateReceiver roles</a:t>
            </a:r>
          </a:p>
          <a:p>
            <a:pPr lvl="1"/>
            <a:r>
              <a:rPr lang="en-US"/>
              <a:t>Different faults and fault model</a:t>
            </a:r>
          </a:p>
          <a:p>
            <a:pPr lvl="1"/>
            <a:r>
              <a:rPr lang="en-US"/>
              <a:t>Abstract binding framework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Roles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SOAP message may be passed from agent to agent</a:t>
            </a:r>
          </a:p>
          <a:p>
            <a:pPr lvl="1"/>
            <a:r>
              <a:rPr lang="en-US" sz="2000"/>
              <a:t>Known as SOAP intermediaries</a:t>
            </a:r>
          </a:p>
          <a:p>
            <a:r>
              <a:rPr lang="en-US" sz="2400"/>
              <a:t>Each header can be targeted against a specific role (e.g. a security manager)</a:t>
            </a:r>
          </a:p>
          <a:p>
            <a:r>
              <a:rPr lang="en-US" sz="2400"/>
              <a:t>A little used aspect of the specification</a:t>
            </a:r>
          </a:p>
          <a:p>
            <a:r>
              <a:rPr lang="en-US" sz="2400"/>
              <a:t>Specific roles:</a:t>
            </a:r>
          </a:p>
          <a:p>
            <a:pPr lvl="1"/>
            <a:r>
              <a:rPr lang="en-US" sz="2000"/>
              <a:t>None – shouldn’t be processed</a:t>
            </a:r>
          </a:p>
          <a:p>
            <a:pPr lvl="1"/>
            <a:r>
              <a:rPr lang="en-US" sz="2000"/>
              <a:t>Next – must be processed by whoever receives it</a:t>
            </a:r>
          </a:p>
          <a:p>
            <a:pPr lvl="1"/>
            <a:r>
              <a:rPr lang="en-US" sz="2000"/>
              <a:t>UltimateReceiver – the final consumer of the message</a:t>
            </a:r>
          </a:p>
        </p:txBody>
      </p:sp>
    </p:spTree>
    <p:extLst>
      <p:ext uri="{BB962C8B-B14F-4D97-AF65-F5344CB8AC3E}">
        <p14:creationId xmlns:p14="http://schemas.microsoft.com/office/powerpoint/2010/main" val="240828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mustUnderstand Attribute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Headers can be marked with an attribute:</a:t>
            </a:r>
          </a:p>
          <a:p>
            <a:pPr lvl="1"/>
            <a:r>
              <a:rPr lang="en-US"/>
              <a:t>&lt;wsrm:Sequence mustUnderstand=‘true’/&gt;</a:t>
            </a:r>
          </a:p>
          <a:p>
            <a:r>
              <a:rPr lang="en-US"/>
              <a:t>This means that the processing agent must either be able to process this header, or send a fault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2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8353425" cy="504825"/>
          </a:xfrm>
        </p:spPr>
        <p:txBody>
          <a:bodyPr>
            <a:normAutofit fontScale="90000"/>
          </a:bodyPr>
          <a:lstStyle/>
          <a:p>
            <a:r>
              <a:rPr lang="en-US" sz="3100"/>
              <a:t>SOAP- A Simple Enveloping Model 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So why use SOAP over POX?</a:t>
            </a:r>
          </a:p>
          <a:p>
            <a:r>
              <a:rPr lang="en-US" sz="2400"/>
              <a:t>Firstly, you don’t have to </a:t>
            </a:r>
          </a:p>
          <a:p>
            <a:pPr lvl="1"/>
            <a:r>
              <a:rPr lang="en-US" sz="2000"/>
              <a:t>We will see how Axis2 supports both SOAP and POX without any change to your code</a:t>
            </a:r>
          </a:p>
          <a:p>
            <a:pPr lvl="1"/>
            <a:r>
              <a:rPr lang="en-US" sz="2000"/>
              <a:t>POX is a great model for simple lightweight communications</a:t>
            </a:r>
          </a:p>
          <a:p>
            <a:r>
              <a:rPr lang="en-US" sz="2400"/>
              <a:t>But</a:t>
            </a:r>
          </a:p>
          <a:p>
            <a:pPr lvl="1"/>
            <a:r>
              <a:rPr lang="en-US" sz="2000"/>
              <a:t>SOAP has the “space” in the message to add security, reliability etc when you need it</a:t>
            </a:r>
          </a:p>
          <a:p>
            <a:pPr lvl="1"/>
            <a:r>
              <a:rPr lang="en-US" sz="2000"/>
              <a:t>Almost every enterprise integration model needs extensible headers</a:t>
            </a:r>
          </a:p>
          <a:p>
            <a:pPr lvl="1"/>
            <a:r>
              <a:rPr lang="en-US" sz="2000"/>
              <a:t>SOAP is much less reliant on the transport for headers, routing, etc</a:t>
            </a:r>
          </a:p>
        </p:txBody>
      </p:sp>
    </p:spTree>
    <p:extLst>
      <p:ext uri="{BB962C8B-B14F-4D97-AF65-F5344CB8AC3E}">
        <p14:creationId xmlns:p14="http://schemas.microsoft.com/office/powerpoint/2010/main" val="46101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Using SOAP Headers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25588"/>
            <a:ext cx="8207375" cy="4783137"/>
          </a:xfrm>
        </p:spPr>
        <p:txBody>
          <a:bodyPr/>
          <a:lstStyle/>
          <a:p>
            <a:r>
              <a:rPr lang="en-US"/>
              <a:t>Some simple examples</a:t>
            </a:r>
          </a:p>
          <a:p>
            <a:pPr lvl="1"/>
            <a:r>
              <a:rPr lang="en-US"/>
              <a:t>Add a signature to ensure the message isn’t modified</a:t>
            </a:r>
          </a:p>
          <a:p>
            <a:pPr lvl="1"/>
            <a:r>
              <a:rPr lang="en-US"/>
              <a:t>Add a process identifier to track this message as part of a wider process</a:t>
            </a:r>
          </a:p>
          <a:p>
            <a:pPr lvl="1"/>
            <a:r>
              <a:rPr lang="en-US"/>
              <a:t>Add a userid so that end-to-end security can be guaranteed</a:t>
            </a:r>
          </a:p>
          <a:p>
            <a:pPr lvl="1"/>
            <a:r>
              <a:rPr lang="en-US"/>
              <a:t>Add a message number so messages can be resent if lost</a:t>
            </a:r>
          </a:p>
        </p:txBody>
      </p:sp>
    </p:spTree>
    <p:extLst>
      <p:ext uri="{BB962C8B-B14F-4D97-AF65-F5344CB8AC3E}">
        <p14:creationId xmlns:p14="http://schemas.microsoft.com/office/powerpoint/2010/main" val="389125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pic>
        <p:nvPicPr>
          <p:cNvPr id="8611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557338"/>
            <a:ext cx="5616575" cy="421322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13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WS-*</a:t>
            </a:r>
          </a:p>
          <a:p>
            <a:r>
              <a:rPr lang="en-US" dirty="0" smtClean="0"/>
              <a:t>SOAP</a:t>
            </a:r>
          </a:p>
          <a:p>
            <a:r>
              <a:rPr lang="en-US" dirty="0" smtClean="0"/>
              <a:t>SOAP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1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 b="1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 b="1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Web Services Description Language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WSDL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Currently used version 1.1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Recently 2.0 made available</a:t>
            </a:r>
          </a:p>
          <a:p>
            <a:pPr>
              <a:lnSpc>
                <a:spcPct val="90000"/>
              </a:lnSpc>
            </a:pPr>
            <a:r>
              <a:rPr lang="en-US" sz="2400"/>
              <a:t>Focuses on: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What the messages are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Schema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How they flow (in, in-out, etc)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Message Exchange Pattern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Where they are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Endpoint URLs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866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WSDL splits into:</a:t>
            </a:r>
          </a:p>
          <a:p>
            <a:pPr lvl="1"/>
            <a:r>
              <a:rPr lang="en-US"/>
              <a:t>Interface / PortType </a:t>
            </a:r>
          </a:p>
          <a:p>
            <a:pPr lvl="2"/>
            <a:r>
              <a:rPr lang="en-US"/>
              <a:t>The abstract interface</a:t>
            </a:r>
          </a:p>
          <a:p>
            <a:pPr lvl="1"/>
            <a:r>
              <a:rPr lang="en-US"/>
              <a:t>The Binding</a:t>
            </a:r>
          </a:p>
          <a:p>
            <a:pPr lvl="2"/>
            <a:r>
              <a:rPr lang="en-US"/>
              <a:t>The mapping into SOAP or XML/HTTP (or +++)</a:t>
            </a:r>
          </a:p>
          <a:p>
            <a:pPr lvl="1"/>
            <a:r>
              <a:rPr lang="en-US"/>
              <a:t>The port</a:t>
            </a:r>
          </a:p>
          <a:p>
            <a:pPr lvl="2"/>
            <a:r>
              <a:rPr lang="en-US"/>
              <a:t>The actual endpoint or location</a:t>
            </a:r>
          </a:p>
        </p:txBody>
      </p:sp>
    </p:spTree>
    <p:extLst>
      <p:ext uri="{BB962C8B-B14F-4D97-AF65-F5344CB8AC3E}">
        <p14:creationId xmlns:p14="http://schemas.microsoft.com/office/powerpoint/2010/main" val="277435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view of WSDL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0" y="1484313"/>
          <a:ext cx="914400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Bitmap Image" r:id="rId4" imgW="7954485" imgH="3677163" progId="Paint.Picture">
                  <p:embed/>
                </p:oleObj>
              </mc:Choice>
              <mc:Fallback>
                <p:oleObj name="Bitmap Image" r:id="rId4" imgW="7954485" imgH="367716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313"/>
                        <a:ext cx="9144000" cy="422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93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link to Schema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0825" y="1412875"/>
          <a:ext cx="8893175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Bitmap Image" r:id="rId4" imgW="8952381" imgH="4086795" progId="Paint.Picture">
                  <p:embed/>
                </p:oleObj>
              </mc:Choice>
              <mc:Fallback>
                <p:oleObj name="Bitmap Image" r:id="rId4" imgW="8952381" imgH="40867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8893175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35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type definitions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08188"/>
            <a:ext cx="8610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&lt;wsdl:types&gt;</a:t>
            </a:r>
          </a:p>
          <a:p>
            <a:pPr>
              <a:buFontTx/>
              <a:buNone/>
            </a:pPr>
            <a:r>
              <a:rPr lang="en-US"/>
              <a:t>	&lt;schema&gt;</a:t>
            </a:r>
          </a:p>
          <a:p>
            <a:pPr>
              <a:buFontTx/>
              <a:buNone/>
            </a:pPr>
            <a:r>
              <a:rPr lang="en-US"/>
              <a:t>		&lt;element name="getQuoteRequest"&gt;</a:t>
            </a:r>
          </a:p>
          <a:p>
            <a:pPr>
              <a:buFontTx/>
              <a:buNone/>
            </a:pPr>
            <a:r>
              <a:rPr lang="en-US"/>
              <a:t>			…</a:t>
            </a:r>
          </a:p>
          <a:p>
            <a:pPr>
              <a:buFontTx/>
              <a:buNone/>
            </a:pPr>
            <a:r>
              <a:rPr lang="en-US"/>
              <a:t>		&lt;/element&gt;</a:t>
            </a:r>
            <a:br>
              <a:rPr lang="en-US"/>
            </a:br>
            <a:r>
              <a:rPr lang="en-US"/>
              <a:t>&lt;/schema&gt;</a:t>
            </a:r>
          </a:p>
          <a:p>
            <a:pPr>
              <a:buFontTx/>
              <a:buNone/>
            </a:pPr>
            <a:r>
              <a:rPr lang="en-US"/>
              <a:t>&lt;/wsdl:types&gt;</a:t>
            </a:r>
          </a:p>
        </p:txBody>
      </p:sp>
    </p:spTree>
    <p:extLst>
      <p:ext uri="{BB962C8B-B14F-4D97-AF65-F5344CB8AC3E}">
        <p14:creationId xmlns:p14="http://schemas.microsoft.com/office/powerpoint/2010/main" val="307584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schema</a:t>
            </a:r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auto">
          <a:xfrm>
            <a:off x="755650" y="1815432"/>
            <a:ext cx="7848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 dirty="0">
                <a:latin typeface="Trebuchet MS" charset="0"/>
              </a:rPr>
              <a:t>&lt;?xml version="1.0" encoding="UTF-8"?&gt;</a:t>
            </a:r>
          </a:p>
          <a:p>
            <a:r>
              <a:rPr lang="en-US" sz="2400" b="0" dirty="0">
                <a:latin typeface="Trebuchet MS" charset="0"/>
              </a:rPr>
              <a:t>&lt;schema&gt;</a:t>
            </a:r>
          </a:p>
          <a:p>
            <a:r>
              <a:rPr lang="en-US" sz="2400" b="0" dirty="0">
                <a:latin typeface="Trebuchet MS" charset="0"/>
              </a:rPr>
              <a:t>  &lt;</a:t>
            </a:r>
            <a:r>
              <a:rPr lang="en-US" sz="2400" b="0" dirty="0" err="1">
                <a:latin typeface="Trebuchet MS" charset="0"/>
              </a:rPr>
              <a:t>complexType</a:t>
            </a:r>
            <a:r>
              <a:rPr lang="en-US" sz="2400" b="0" dirty="0">
                <a:latin typeface="Trebuchet MS" charset="0"/>
              </a:rPr>
              <a:t> name="Person"&gt;</a:t>
            </a:r>
          </a:p>
          <a:p>
            <a:r>
              <a:rPr lang="en-US" sz="2400" b="0" dirty="0">
                <a:latin typeface="Trebuchet MS" charset="0"/>
              </a:rPr>
              <a:t>    &lt;sequence&gt;</a:t>
            </a:r>
          </a:p>
          <a:p>
            <a:r>
              <a:rPr lang="en-US" sz="2400" b="0" dirty="0">
                <a:latin typeface="Trebuchet MS" charset="0"/>
              </a:rPr>
              <a:t>       &lt;element name="Name" type="string“/&gt;</a:t>
            </a:r>
          </a:p>
          <a:p>
            <a:r>
              <a:rPr lang="en-US" sz="2400" b="0" dirty="0">
                <a:latin typeface="Trebuchet MS" charset="0"/>
              </a:rPr>
              <a:t>       &lt;element name="Company" type="string”/&gt;</a:t>
            </a:r>
          </a:p>
          <a:p>
            <a:r>
              <a:rPr lang="en-US" sz="2400" b="0" dirty="0">
                <a:latin typeface="Trebuchet MS" charset="0"/>
              </a:rPr>
              <a:t>    &lt;/sequence&gt;</a:t>
            </a:r>
          </a:p>
          <a:p>
            <a:r>
              <a:rPr lang="en-US" sz="2400" b="0" dirty="0">
                <a:latin typeface="Trebuchet MS" charset="0"/>
              </a:rPr>
              <a:t>  &lt;/</a:t>
            </a:r>
            <a:r>
              <a:rPr lang="en-US" sz="2400" b="0" dirty="0" err="1">
                <a:latin typeface="Trebuchet MS" charset="0"/>
              </a:rPr>
              <a:t>complexType</a:t>
            </a:r>
            <a:r>
              <a:rPr lang="en-US" sz="2400" b="0" dirty="0" smtClean="0">
                <a:latin typeface="Trebuchet MS" charset="0"/>
              </a:rPr>
              <a:t>&gt;</a:t>
            </a:r>
            <a:endParaRPr lang="en-US" sz="2400" b="0" dirty="0">
              <a:latin typeface="Trebuchet MS" charset="0"/>
            </a:endParaRPr>
          </a:p>
          <a:p>
            <a:r>
              <a:rPr lang="en-US" sz="2400" b="0" dirty="0">
                <a:latin typeface="Trebuchet MS" charset="0"/>
              </a:rPr>
              <a:t>  &lt;element name="People" type="</a:t>
            </a:r>
            <a:r>
              <a:rPr lang="en-US" sz="2400" b="0" dirty="0" err="1">
                <a:latin typeface="Trebuchet MS" charset="0"/>
              </a:rPr>
              <a:t>tns:Person</a:t>
            </a:r>
            <a:r>
              <a:rPr lang="en-US" sz="2400" b="0" dirty="0">
                <a:latin typeface="Trebuchet MS" charset="0"/>
              </a:rPr>
              <a:t>”/</a:t>
            </a:r>
            <a:r>
              <a:rPr lang="en-US" sz="2400" b="0" dirty="0" smtClean="0">
                <a:latin typeface="Trebuchet MS" charset="0"/>
              </a:rPr>
              <a:t>&gt;</a:t>
            </a:r>
            <a:endParaRPr lang="en-US" sz="2400" b="0" dirty="0">
              <a:latin typeface="Trebuchet MS" charset="0"/>
            </a:endParaRPr>
          </a:p>
          <a:p>
            <a:r>
              <a:rPr lang="en-US" sz="2400" b="0" dirty="0">
                <a:latin typeface="Trebuchet MS" charset="0"/>
              </a:rPr>
              <a:t>&lt;/schema&gt;</a:t>
            </a:r>
          </a:p>
        </p:txBody>
      </p:sp>
    </p:spTree>
    <p:extLst>
      <p:ext uri="{BB962C8B-B14F-4D97-AF65-F5344CB8AC3E}">
        <p14:creationId xmlns:p14="http://schemas.microsoft.com/office/powerpoint/2010/main" val="321265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Simple types</a:t>
            </a:r>
          </a:p>
          <a:p>
            <a:pPr lvl="1">
              <a:lnSpc>
                <a:spcPct val="90000"/>
              </a:lnSpc>
            </a:pPr>
            <a:r>
              <a:rPr lang="en-US"/>
              <a:t>e.g: integer, decimal, string, short, time, unsignedLong, date, any, hexBinary</a:t>
            </a:r>
          </a:p>
          <a:p>
            <a:pPr>
              <a:lnSpc>
                <a:spcPct val="90000"/>
              </a:lnSpc>
            </a:pPr>
            <a:r>
              <a:rPr lang="en-US"/>
              <a:t>ComplexTypes</a:t>
            </a:r>
          </a:p>
          <a:p>
            <a:pPr lvl="1">
              <a:lnSpc>
                <a:spcPct val="90000"/>
              </a:lnSpc>
            </a:pPr>
            <a:r>
              <a:rPr lang="en-US"/>
              <a:t>Named or inline</a:t>
            </a:r>
          </a:p>
          <a:p>
            <a:pPr lvl="1">
              <a:lnSpc>
                <a:spcPct val="90000"/>
              </a:lnSpc>
            </a:pPr>
            <a:r>
              <a:rPr lang="en-US"/>
              <a:t>sequence, choice, all</a:t>
            </a:r>
          </a:p>
          <a:p>
            <a:pPr>
              <a:lnSpc>
                <a:spcPct val="90000"/>
              </a:lnSpc>
            </a:pPr>
            <a:r>
              <a:rPr lang="en-US"/>
              <a:t>Multiplicity</a:t>
            </a:r>
          </a:p>
          <a:p>
            <a:pPr lvl="1">
              <a:lnSpc>
                <a:spcPct val="90000"/>
              </a:lnSpc>
            </a:pPr>
            <a:r>
              <a:rPr lang="en-US"/>
              <a:t>0..1,1..1,etc</a:t>
            </a:r>
          </a:p>
        </p:txBody>
      </p:sp>
    </p:spTree>
    <p:extLst>
      <p:ext uri="{BB962C8B-B14F-4D97-AF65-F5344CB8AC3E}">
        <p14:creationId xmlns:p14="http://schemas.microsoft.com/office/powerpoint/2010/main" val="124708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Graphically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911749"/>
              </p:ext>
            </p:extLst>
          </p:nvPr>
        </p:nvGraphicFramePr>
        <p:xfrm>
          <a:off x="0" y="1901825"/>
          <a:ext cx="914400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Bitmap Image" r:id="rId4" imgW="7466667" imgH="2991268" progId="Paint.Picture">
                  <p:embed/>
                </p:oleObj>
              </mc:Choice>
              <mc:Fallback>
                <p:oleObj name="Bitmap Image" r:id="rId4" imgW="7466667" imgH="299126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1825"/>
                        <a:ext cx="9144000" cy="366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44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665163"/>
            <a:ext cx="7793037" cy="828675"/>
          </a:xfrm>
        </p:spPr>
        <p:txBody>
          <a:bodyPr/>
          <a:lstStyle/>
          <a:p>
            <a:pPr defTabSz="1008063"/>
            <a:r>
              <a:rPr lang="en-US"/>
              <a:t>WS-* Standards</a:t>
            </a:r>
          </a:p>
        </p:txBody>
      </p:sp>
      <p:pic>
        <p:nvPicPr>
          <p:cNvPr id="88166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700213"/>
            <a:ext cx="1825625" cy="947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8816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50" b="2000"/>
          <a:stretch>
            <a:fillRect/>
          </a:stretch>
        </p:blipFill>
        <p:spPr bwMode="auto">
          <a:xfrm>
            <a:off x="5292725" y="1700213"/>
            <a:ext cx="2697163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08275"/>
            <a:ext cx="1728788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5" name="Object 11"/>
          <p:cNvGraphicFramePr>
            <a:graphicFrameLocks noChangeAspect="1"/>
          </p:cNvGraphicFramePr>
          <p:nvPr/>
        </p:nvGraphicFramePr>
        <p:xfrm>
          <a:off x="3203575" y="1700213"/>
          <a:ext cx="19367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Bitmap Image" r:id="rId8" imgW="980952" imgH="542857" progId="Paint.Picture">
                  <p:embed/>
                </p:oleObj>
              </mc:Choice>
              <mc:Fallback>
                <p:oleObj name="Bitmap Image" r:id="rId8" imgW="980952" imgH="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00213"/>
                        <a:ext cx="19367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7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716338"/>
            <a:ext cx="2005013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37" b="-12000"/>
          <a:stretch>
            <a:fillRect/>
          </a:stretch>
        </p:blipFill>
        <p:spPr bwMode="auto">
          <a:xfrm>
            <a:off x="6156325" y="2636838"/>
            <a:ext cx="1176338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924175"/>
            <a:ext cx="1633537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9" name="Object 15"/>
          <p:cNvGraphicFramePr>
            <a:graphicFrameLocks noChangeAspect="1"/>
          </p:cNvGraphicFramePr>
          <p:nvPr/>
        </p:nvGraphicFramePr>
        <p:xfrm>
          <a:off x="4140200" y="2924175"/>
          <a:ext cx="18669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Bitmap Image" r:id="rId13" imgW="885949" imgH="380852" progId="Paint.Picture">
                  <p:embed/>
                </p:oleObj>
              </mc:Choice>
              <mc:Fallback>
                <p:oleObj name="Bitmap Image" r:id="rId13" imgW="885949" imgH="3808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24175"/>
                        <a:ext cx="18669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8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619500"/>
            <a:ext cx="25590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35914"/>
              </p:ext>
            </p:extLst>
          </p:nvPr>
        </p:nvGraphicFramePr>
        <p:xfrm>
          <a:off x="5157788" y="4051300"/>
          <a:ext cx="49212" cy="4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Bitmap Image" r:id="rId16" imgW="25400" imgH="25400" progId="Paint.Picture">
                  <p:embed/>
                </p:oleObj>
              </mc:Choice>
              <mc:Fallback>
                <p:oleObj name="Bitmap Image" r:id="rId16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051300"/>
                        <a:ext cx="49212" cy="4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82" name="Rectangle 18"/>
          <p:cNvSpPr>
            <a:spLocks noChangeArrowheads="1"/>
          </p:cNvSpPr>
          <p:nvPr/>
        </p:nvSpPr>
        <p:spPr bwMode="auto">
          <a:xfrm>
            <a:off x="395288" y="4875213"/>
            <a:ext cx="8424862" cy="10191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algn="ctr">
              <a:buFontTx/>
              <a:buChar char="•"/>
            </a:pPr>
            <a:r>
              <a:rPr lang="en-US" sz="2000" b="0"/>
              <a:t> A set of </a:t>
            </a:r>
            <a:r>
              <a:rPr lang="en-US" sz="2000" b="0" i="1"/>
              <a:t>extensible </a:t>
            </a:r>
            <a:r>
              <a:rPr lang="en-US" sz="2000" b="0"/>
              <a:t>and </a:t>
            </a:r>
            <a:r>
              <a:rPr lang="en-US" sz="2000" b="0" i="1"/>
              <a:t>composable</a:t>
            </a:r>
            <a:r>
              <a:rPr lang="en-US" sz="2000" b="0"/>
              <a:t> standards that work together</a:t>
            </a:r>
          </a:p>
          <a:p>
            <a:pPr marL="571500" lvl="1" algn="ctr">
              <a:buFontTx/>
              <a:buChar char="•"/>
            </a:pPr>
            <a:r>
              <a:rPr lang="en-US" sz="2000" b="0"/>
              <a:t> Providing a common, standard, interoperable base to implement SOA</a:t>
            </a:r>
          </a:p>
        </p:txBody>
      </p:sp>
    </p:spTree>
    <p:extLst>
      <p:ext uri="{BB962C8B-B14F-4D97-AF65-F5344CB8AC3E}">
        <p14:creationId xmlns:p14="http://schemas.microsoft.com/office/powerpoint/2010/main" val="5035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Messages</a:t>
            </a:r>
          </a:p>
        </p:txBody>
      </p:sp>
      <p:sp>
        <p:nvSpPr>
          <p:cNvPr id="887811" name="Rectangle 3"/>
          <p:cNvSpPr>
            <a:spLocks noChangeArrowheads="1"/>
          </p:cNvSpPr>
          <p:nvPr/>
        </p:nvSpPr>
        <p:spPr bwMode="auto">
          <a:xfrm>
            <a:off x="1042988" y="1981200"/>
            <a:ext cx="7086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latin typeface="Trebuchet MS" charset="0"/>
              </a:rPr>
              <a:t>&lt;wsdl:message name="getQuoteRequestMessage"&gt;</a:t>
            </a:r>
          </a:p>
          <a:p>
            <a:r>
              <a:rPr lang="en-US" sz="2800" b="0">
                <a:latin typeface="Trebuchet MS" charset="0"/>
              </a:rPr>
              <a:t>    &lt;wsdl:part </a:t>
            </a:r>
          </a:p>
          <a:p>
            <a:r>
              <a:rPr lang="en-US" sz="2800" b="0">
                <a:latin typeface="Trebuchet MS" charset="0"/>
              </a:rPr>
              <a:t>	element="types:getQuoteRequest" 	name="part1" /&gt;</a:t>
            </a:r>
          </a:p>
          <a:p>
            <a:r>
              <a:rPr lang="en-US" sz="2800" b="0">
                <a:latin typeface="Trebuchet MS" charset="0"/>
              </a:rPr>
              <a:t>&lt;/wsdl:message&gt;</a:t>
            </a:r>
          </a:p>
        </p:txBody>
      </p:sp>
    </p:spTree>
    <p:extLst>
      <p:ext uri="{BB962C8B-B14F-4D97-AF65-F5344CB8AC3E}">
        <p14:creationId xmlns:p14="http://schemas.microsoft.com/office/powerpoint/2010/main" val="145033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PortType</a:t>
            </a:r>
          </a:p>
        </p:txBody>
      </p:sp>
      <p:sp>
        <p:nvSpPr>
          <p:cNvPr id="889859" name="Rectangle 3"/>
          <p:cNvSpPr>
            <a:spLocks noChangeArrowheads="1"/>
          </p:cNvSpPr>
          <p:nvPr/>
        </p:nvSpPr>
        <p:spPr bwMode="auto">
          <a:xfrm>
            <a:off x="684213" y="2147888"/>
            <a:ext cx="7850187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Trebuchet MS" charset="0"/>
              </a:rPr>
              <a:t>&lt;wsdl:portType name="TraderPortType"&gt;</a:t>
            </a:r>
          </a:p>
          <a:p>
            <a:r>
              <a:rPr lang="en-US" sz="2400" b="0">
                <a:latin typeface="Trebuchet MS" charset="0"/>
              </a:rPr>
              <a:t>  &lt;wsdl:operation name="getQuote"&gt;</a:t>
            </a:r>
          </a:p>
          <a:p>
            <a:r>
              <a:rPr lang="en-US" sz="2400" b="0">
                <a:latin typeface="Trebuchet MS" charset="0"/>
              </a:rPr>
              <a:t>    &lt;wsdl:input message="types:getQuoteRequestMessage" /&gt;</a:t>
            </a:r>
          </a:p>
          <a:p>
            <a:r>
              <a:rPr lang="en-US" sz="2400" b="0">
                <a:latin typeface="Trebuchet MS" charset="0"/>
              </a:rPr>
              <a:t>    &lt;wsdl:output message="types:getQuoteResponseMessage" /&gt;</a:t>
            </a:r>
          </a:p>
          <a:p>
            <a:r>
              <a:rPr lang="en-US" sz="2400" b="0">
                <a:latin typeface="Trebuchet MS" charset="0"/>
              </a:rPr>
              <a:t>  &lt;/wsdl:operation&gt;</a:t>
            </a:r>
          </a:p>
          <a:p>
            <a:r>
              <a:rPr lang="en-US" sz="2400" b="0">
                <a:latin typeface="Trebuchet MS" charset="0"/>
              </a:rPr>
              <a:t>&lt;/wsdl:portType&gt;</a:t>
            </a:r>
          </a:p>
        </p:txBody>
      </p:sp>
    </p:spTree>
    <p:extLst>
      <p:ext uri="{BB962C8B-B14F-4D97-AF65-F5344CB8AC3E}">
        <p14:creationId xmlns:p14="http://schemas.microsoft.com/office/powerpoint/2010/main" val="401613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Bindings</a:t>
            </a:r>
          </a:p>
        </p:txBody>
      </p:sp>
      <p:sp>
        <p:nvSpPr>
          <p:cNvPr id="891907" name="Rectangle 3"/>
          <p:cNvSpPr>
            <a:spLocks noChangeArrowheads="1"/>
          </p:cNvSpPr>
          <p:nvPr/>
        </p:nvSpPr>
        <p:spPr bwMode="auto">
          <a:xfrm>
            <a:off x="0" y="1676400"/>
            <a:ext cx="91440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Trebuchet MS" charset="0"/>
              </a:rPr>
              <a:t>&lt;wsdl:binding type="types:TraderPortType“ </a:t>
            </a:r>
          </a:p>
          <a:p>
            <a:r>
              <a:rPr lang="en-US" sz="2400" b="0">
                <a:latin typeface="Trebuchet MS" charset="0"/>
              </a:rPr>
              <a:t>	name="TraderSOAP11Binding"&gt;</a:t>
            </a:r>
          </a:p>
          <a:p>
            <a:r>
              <a:rPr lang="en-US" sz="2400" b="0">
                <a:latin typeface="Trebuchet MS" charset="0"/>
              </a:rPr>
              <a:t>	&lt;soap:binding style="document"</a:t>
            </a:r>
          </a:p>
          <a:p>
            <a:r>
              <a:rPr lang="en-US" sz="2400" b="0">
                <a:latin typeface="Trebuchet MS" charset="0"/>
              </a:rPr>
              <a:t>		transport="http://schemas.xmlsoap.org/soap/http“</a:t>
            </a:r>
          </a:p>
          <a:p>
            <a:r>
              <a:rPr lang="en-US" sz="2400" b="0">
                <a:latin typeface="Trebuchet MS" charset="0"/>
              </a:rPr>
              <a:t>	/&gt;</a:t>
            </a:r>
          </a:p>
          <a:p>
            <a:r>
              <a:rPr lang="en-US" sz="2400" b="0">
                <a:latin typeface="Trebuchet MS" charset="0"/>
              </a:rPr>
              <a:t>	&lt;wsdl:operation name="getQuote"&gt;</a:t>
            </a:r>
          </a:p>
          <a:p>
            <a:r>
              <a:rPr lang="en-US" sz="2400" b="0">
                <a:latin typeface="Trebuchet MS" charset="0"/>
              </a:rPr>
              <a:t>		…</a:t>
            </a:r>
          </a:p>
          <a:p>
            <a:r>
              <a:rPr lang="en-US" sz="2400" b="0">
                <a:latin typeface="Trebuchet MS" charset="0"/>
              </a:rPr>
              <a:t>	&lt;/wsdl:operation&gt;</a:t>
            </a:r>
          </a:p>
          <a:p>
            <a:r>
              <a:rPr lang="en-US" sz="2400" b="0">
                <a:latin typeface="Trebuchet MS" charset="0"/>
              </a:rPr>
              <a:t>&lt;/wsdl:binding&gt;</a:t>
            </a:r>
          </a:p>
        </p:txBody>
      </p:sp>
    </p:spTree>
    <p:extLst>
      <p:ext uri="{BB962C8B-B14F-4D97-AF65-F5344CB8AC3E}">
        <p14:creationId xmlns:p14="http://schemas.microsoft.com/office/powerpoint/2010/main" val="162802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and Ports</a:t>
            </a:r>
          </a:p>
        </p:txBody>
      </p:sp>
      <p:sp>
        <p:nvSpPr>
          <p:cNvPr id="893955" name="Rectangle 3"/>
          <p:cNvSpPr>
            <a:spLocks noChangeArrowheads="1"/>
          </p:cNvSpPr>
          <p:nvPr/>
        </p:nvSpPr>
        <p:spPr bwMode="auto">
          <a:xfrm>
            <a:off x="323850" y="1557338"/>
            <a:ext cx="88201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latin typeface="Trebuchet MS" charset="0"/>
              </a:rPr>
              <a:t>&lt;wsdl:service name="Trader"&gt;</a:t>
            </a:r>
          </a:p>
          <a:p>
            <a:r>
              <a:rPr lang="en-US" sz="2800" b="0">
                <a:latin typeface="Trebuchet MS" charset="0"/>
              </a:rPr>
              <a:t>   &lt;wsdl:port </a:t>
            </a:r>
          </a:p>
          <a:p>
            <a:r>
              <a:rPr lang="en-US" sz="2800" b="0">
                <a:latin typeface="Trebuchet MS" charset="0"/>
              </a:rPr>
              <a:t>      binding="types:TraderSOAP11Binding"</a:t>
            </a:r>
          </a:p>
          <a:p>
            <a:r>
              <a:rPr lang="en-US" sz="2800" b="0">
                <a:latin typeface="Trebuchet MS" charset="0"/>
              </a:rPr>
              <a:t>      name="TraderSOAP11port0"&gt;</a:t>
            </a:r>
          </a:p>
          <a:p>
            <a:r>
              <a:rPr lang="en-US" sz="2800" b="0">
                <a:latin typeface="Trebuchet MS" charset="0"/>
              </a:rPr>
              <a:t>            &lt;soap:address</a:t>
            </a:r>
          </a:p>
          <a:p>
            <a:r>
              <a:rPr lang="en-US" sz="2800" b="0">
                <a:latin typeface="Trebuchet MS" charset="0"/>
              </a:rPr>
              <a:t>               location=</a:t>
            </a:r>
          </a:p>
          <a:p>
            <a:r>
              <a:rPr lang="en-US" sz="2800" b="0">
                <a:latin typeface="Trebuchet MS" charset="0"/>
              </a:rPr>
              <a:t>	"https://localhost:9443/axis2/services/Trader“</a:t>
            </a:r>
            <a:br>
              <a:rPr lang="en-US" sz="2800" b="0">
                <a:latin typeface="Trebuchet MS" charset="0"/>
              </a:rPr>
            </a:br>
            <a:r>
              <a:rPr lang="en-US" sz="2800" b="0">
                <a:latin typeface="Trebuchet MS" charset="0"/>
              </a:rPr>
              <a:t>		/&gt;</a:t>
            </a:r>
          </a:p>
          <a:p>
            <a:r>
              <a:rPr lang="en-US" sz="2800" b="0">
                <a:latin typeface="Trebuchet MS" charset="0"/>
              </a:rPr>
              <a:t>   &lt;/wsdl:port&gt;</a:t>
            </a:r>
          </a:p>
          <a:p>
            <a:r>
              <a:rPr lang="en-US" sz="2800" b="0">
                <a:latin typeface="Trebuchet MS" charset="0"/>
              </a:rPr>
              <a:t>&lt;/wsdl:service&gt;</a:t>
            </a:r>
          </a:p>
        </p:txBody>
      </p:sp>
    </p:spTree>
    <p:extLst>
      <p:ext uri="{BB962C8B-B14F-4D97-AF65-F5344CB8AC3E}">
        <p14:creationId xmlns:p14="http://schemas.microsoft.com/office/powerpoint/2010/main" val="210500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WSDL styles of SOAP binding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WSDL portType is a theoretical definition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May have defined the message Parts in terms of Schema types or elements</a:t>
            </a:r>
          </a:p>
          <a:p>
            <a:pPr>
              <a:lnSpc>
                <a:spcPct val="90000"/>
              </a:lnSpc>
            </a:pPr>
            <a:r>
              <a:rPr lang="en-US" sz="2400"/>
              <a:t>The SOAP binding says how this relates to the actual SOAP message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Elements =&gt; use=literal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Types =&gt; use can be literal or encoded, but almost always literal</a:t>
            </a:r>
          </a:p>
          <a:p>
            <a:pPr>
              <a:lnSpc>
                <a:spcPct val="90000"/>
              </a:lnSpc>
            </a:pPr>
            <a:r>
              <a:rPr lang="en-US" sz="2400"/>
              <a:t>Literal means that the elements in the SOAP body are examples of the elements defined</a:t>
            </a:r>
          </a:p>
          <a:p>
            <a:pPr>
              <a:lnSpc>
                <a:spcPct val="90000"/>
              </a:lnSpc>
            </a:pPr>
            <a:r>
              <a:rPr lang="en-US" sz="2400"/>
              <a:t>Encoded + encodingStyle means that the parts are defined as Types, and a particular concrete encoding is used to make up the SOAP body</a:t>
            </a:r>
          </a:p>
          <a:p>
            <a:pPr lvl="2"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419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WSDL styles continued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Also the body can be defined as document or RPC</a:t>
            </a:r>
          </a:p>
          <a:p>
            <a:r>
              <a:rPr lang="en-US"/>
              <a:t>In document style, the message parts appear directly in the SOAP body</a:t>
            </a:r>
          </a:p>
          <a:p>
            <a:r>
              <a:rPr lang="en-US"/>
              <a:t>In RPC style, the first element in the body is a wrapper element, named after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39167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Variations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doc/lit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Usually a single schema element defines the whole SOAP body. The element is not “encoded” in any way</a:t>
            </a:r>
          </a:p>
          <a:p>
            <a:pPr>
              <a:lnSpc>
                <a:spcPct val="80000"/>
              </a:lnSpc>
            </a:pPr>
            <a:r>
              <a:rPr lang="en-US" sz="2400"/>
              <a:t>rpc/encoded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message parts are parameters, defined using schema types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There is a wrapper element named as the op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Each object is mapped into XML using SOAP encoding (possibly pointers)</a:t>
            </a:r>
          </a:p>
          <a:p>
            <a:pPr>
              <a:lnSpc>
                <a:spcPct val="80000"/>
              </a:lnSpc>
            </a:pPr>
            <a:r>
              <a:rPr lang="en-US" sz="2400"/>
              <a:t>rpc/literal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There are multiple parts defined as elements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Still a wrapper element</a:t>
            </a:r>
          </a:p>
          <a:p>
            <a:pPr>
              <a:lnSpc>
                <a:spcPct val="80000"/>
              </a:lnSpc>
            </a:pPr>
            <a:r>
              <a:rPr lang="en-US" sz="2400"/>
              <a:t>doc/encoded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Never seen this, though probably someone used it once somewhere </a:t>
            </a:r>
            <a:r>
              <a:rPr lang="en-US" sz="2000">
                <a:sym typeface="Wingdings" charset="0"/>
              </a:rPr>
              <a:t>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9265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SOAP Encoding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Is dead!</a:t>
            </a:r>
          </a:p>
          <a:p>
            <a:endParaRPr lang="en-US"/>
          </a:p>
          <a:p>
            <a:r>
              <a:rPr lang="en-US"/>
              <a:t>SOAP encoding is a model that was initially presented</a:t>
            </a:r>
          </a:p>
          <a:p>
            <a:pPr lvl="1"/>
            <a:r>
              <a:rPr lang="en-US"/>
              <a:t>Allows a graph structure instead of a tree structure, and supports arrays</a:t>
            </a:r>
          </a:p>
          <a:p>
            <a:pPr lvl="1"/>
            <a:r>
              <a:rPr lang="en-US"/>
              <a:t>Pointers within the XML like object references</a:t>
            </a:r>
          </a:p>
          <a:p>
            <a:r>
              <a:rPr lang="en-US"/>
              <a:t>WS-I Basic Profile bans it</a:t>
            </a:r>
          </a:p>
          <a:p>
            <a:r>
              <a:rPr lang="en-US"/>
              <a:t>Pure XML is the cleaner approach</a:t>
            </a:r>
          </a:p>
        </p:txBody>
      </p:sp>
    </p:spTree>
    <p:extLst>
      <p:ext uri="{BB962C8B-B14F-4D97-AF65-F5344CB8AC3E}">
        <p14:creationId xmlns:p14="http://schemas.microsoft.com/office/powerpoint/2010/main" val="18905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Wrapped doc/lit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“wrapped” style is useful way of mapping an object method to a SOAP operation</a:t>
            </a:r>
          </a:p>
          <a:p>
            <a:r>
              <a:rPr lang="en-US"/>
              <a:t>doc/lit wrapped emulates this but hides it in the schema</a:t>
            </a:r>
          </a:p>
          <a:p>
            <a:r>
              <a:rPr lang="en-US"/>
              <a:t>A single element, named the same as the op</a:t>
            </a:r>
          </a:p>
          <a:p>
            <a:r>
              <a:rPr lang="en-US"/>
              <a:t>The first level of children are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102206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WS-I Basic Profile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Tried to clarify this mess:</a:t>
            </a:r>
          </a:p>
          <a:p>
            <a:endParaRPr lang="en-US"/>
          </a:p>
          <a:p>
            <a:pPr>
              <a:buFontTx/>
              <a:buNone/>
            </a:pPr>
            <a:r>
              <a:rPr lang="en-US" b="1" i="1"/>
              <a:t>R2705 A wsdl:binding in a DESCRIPTION MUST use either be a rpc-literal binding or a document-literal binding. </a:t>
            </a:r>
          </a:p>
        </p:txBody>
      </p:sp>
    </p:spTree>
    <p:extLst>
      <p:ext uri="{BB962C8B-B14F-4D97-AF65-F5344CB8AC3E}">
        <p14:creationId xmlns:p14="http://schemas.microsoft.com/office/powerpoint/2010/main" val="118696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Composability</a:t>
            </a:r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ability to use the various Web services standards together or apart</a:t>
            </a:r>
          </a:p>
          <a:p>
            <a:r>
              <a:rPr lang="en-US"/>
              <a:t>Some examples from other spaces:</a:t>
            </a:r>
          </a:p>
          <a:p>
            <a:pPr lvl="1"/>
            <a:r>
              <a:rPr lang="en-US"/>
              <a:t>The Spring Framework allows you to choose whether or not to use transactions without rewriting your code</a:t>
            </a:r>
          </a:p>
          <a:p>
            <a:pPr lvl="1"/>
            <a:r>
              <a:rPr lang="en-US"/>
              <a:t>Java Security can be applied to existing code libraries by setting </a:t>
            </a:r>
            <a:r>
              <a:rPr lang="en-US" i="1"/>
              <a:t>policies</a:t>
            </a:r>
          </a:p>
          <a:p>
            <a:r>
              <a:rPr lang="en-US"/>
              <a:t>More about composability later</a:t>
            </a:r>
          </a:p>
        </p:txBody>
      </p:sp>
    </p:spTree>
    <p:extLst>
      <p:ext uri="{BB962C8B-B14F-4D97-AF65-F5344CB8AC3E}">
        <p14:creationId xmlns:p14="http://schemas.microsoft.com/office/powerpoint/2010/main" val="343330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Fine-grained</a:t>
            </a:r>
          </a:p>
          <a:p>
            <a:r>
              <a:rPr lang="en-US"/>
              <a:t>Are you exposing services or the internals of your application?</a:t>
            </a:r>
          </a:p>
          <a:p>
            <a:r>
              <a:rPr lang="en-US"/>
              <a:t>Often the result of taking existing APIs and “service-enabling” them</a:t>
            </a:r>
          </a:p>
          <a:p>
            <a:r>
              <a:rPr lang="en-US"/>
              <a:t>Coarse grained</a:t>
            </a:r>
          </a:p>
          <a:p>
            <a:r>
              <a:rPr lang="en-US"/>
              <a:t>Generally considered better</a:t>
            </a:r>
          </a:p>
          <a:p>
            <a:r>
              <a:rPr lang="en-US"/>
              <a:t>But can be too big</a:t>
            </a:r>
          </a:p>
          <a:p>
            <a:pPr lvl="1"/>
            <a:r>
              <a:rPr lang="en-US"/>
              <a:t>Require too much data passed in every request</a:t>
            </a:r>
          </a:p>
          <a:p>
            <a:pPr lvl="1"/>
            <a:r>
              <a:rPr lang="en-US"/>
              <a:t>Need to be useful in your enterprise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modelling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existing code and expose as services</a:t>
            </a:r>
          </a:p>
          <a:p>
            <a:r>
              <a:rPr lang="en-US"/>
              <a:t>Unlikely to expose </a:t>
            </a:r>
            <a:r>
              <a:rPr lang="en-US" i="1"/>
              <a:t>re-usable</a:t>
            </a:r>
            <a:r>
              <a:rPr lang="en-US"/>
              <a:t> services</a:t>
            </a:r>
          </a:p>
          <a:p>
            <a:pPr lvl="1"/>
            <a:r>
              <a:rPr lang="en-US"/>
              <a:t>Because the existing code was designed to be used within the application</a:t>
            </a:r>
          </a:p>
          <a:p>
            <a:r>
              <a:rPr lang="en-US"/>
              <a:t>Quick way to get started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modelling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6383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major undertaking</a:t>
            </a:r>
          </a:p>
          <a:p>
            <a:pPr>
              <a:lnSpc>
                <a:spcPct val="90000"/>
              </a:lnSpc>
            </a:pPr>
            <a:r>
              <a:rPr lang="en-US" dirty="0"/>
              <a:t>Requires a good understanding of the business and business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Various methodologies exist: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IBM’s SOMA – Service Oriented Modeling Architecture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Based on a very high level business analysis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Refined down to processes and services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simpler approach is BPEL process modeling and evolve the service definitions from the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If this is a long process it may be counter-productive</a:t>
            </a:r>
          </a:p>
        </p:txBody>
      </p:sp>
    </p:spTree>
    <p:extLst>
      <p:ext uri="{BB962C8B-B14F-4D97-AF65-F5344CB8AC3E}">
        <p14:creationId xmlns:p14="http://schemas.microsoft.com/office/powerpoint/2010/main" val="225603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Top down design</a:t>
            </a:r>
          </a:p>
        </p:txBody>
      </p:sp>
      <p:sp>
        <p:nvSpPr>
          <p:cNvPr id="934915" name="Rectangle 3"/>
          <p:cNvSpPr>
            <a:spLocks noChangeArrowheads="1"/>
          </p:cNvSpPr>
          <p:nvPr/>
        </p:nvSpPr>
        <p:spPr bwMode="auto">
          <a:xfrm>
            <a:off x="1524000" y="1447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High level model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(process model, data model)</a:t>
            </a:r>
          </a:p>
        </p:txBody>
      </p:sp>
      <p:sp>
        <p:nvSpPr>
          <p:cNvPr id="934916" name="Rectangle 4"/>
          <p:cNvSpPr>
            <a:spLocks noChangeArrowheads="1"/>
          </p:cNvSpPr>
          <p:nvPr/>
        </p:nvSpPr>
        <p:spPr bwMode="auto">
          <a:xfrm>
            <a:off x="1524000" y="2743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Required Services</a:t>
            </a:r>
          </a:p>
        </p:txBody>
      </p:sp>
      <p:sp>
        <p:nvSpPr>
          <p:cNvPr id="934917" name="Rectangle 5"/>
          <p:cNvSpPr>
            <a:spLocks noChangeArrowheads="1"/>
          </p:cNvSpPr>
          <p:nvPr/>
        </p:nvSpPr>
        <p:spPr bwMode="auto">
          <a:xfrm>
            <a:off x="1600200" y="4114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Schemas and WSDL</a:t>
            </a:r>
          </a:p>
        </p:txBody>
      </p:sp>
      <p:sp>
        <p:nvSpPr>
          <p:cNvPr id="934918" name="Rectangle 6"/>
          <p:cNvSpPr>
            <a:spLocks noChangeArrowheads="1"/>
          </p:cNvSpPr>
          <p:nvPr/>
        </p:nvSpPr>
        <p:spPr bwMode="auto">
          <a:xfrm>
            <a:off x="1600200" y="5410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Java Code 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(business logic)</a:t>
            </a:r>
          </a:p>
        </p:txBody>
      </p:sp>
      <p:sp>
        <p:nvSpPr>
          <p:cNvPr id="934919" name="AutoShape 7"/>
          <p:cNvSpPr>
            <a:spLocks noChangeArrowheads="1"/>
          </p:cNvSpPr>
          <p:nvPr/>
        </p:nvSpPr>
        <p:spPr bwMode="auto">
          <a:xfrm rot="5400000">
            <a:off x="-1695450" y="3562350"/>
            <a:ext cx="4953000" cy="723900"/>
          </a:xfrm>
          <a:custGeom>
            <a:avLst/>
            <a:gdLst>
              <a:gd name="G0" fmla="+- 19386 0 0"/>
              <a:gd name="G1" fmla="+- 4050 0 0"/>
              <a:gd name="G2" fmla="+- 21600 0 4050"/>
              <a:gd name="G3" fmla="+- 10800 0 4050"/>
              <a:gd name="G4" fmla="+- 21600 0 19386"/>
              <a:gd name="G5" fmla="*/ G4 G3 10800"/>
              <a:gd name="G6" fmla="+- 21600 0 G5"/>
              <a:gd name="T0" fmla="*/ 19386 w 21600"/>
              <a:gd name="T1" fmla="*/ 0 h 21600"/>
              <a:gd name="T2" fmla="*/ 0 w 21600"/>
              <a:gd name="T3" fmla="*/ 10800 h 21600"/>
              <a:gd name="T4" fmla="*/ 193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386" y="0"/>
                </a:moveTo>
                <a:lnTo>
                  <a:pt x="19386" y="4050"/>
                </a:lnTo>
                <a:lnTo>
                  <a:pt x="3375" y="4050"/>
                </a:lnTo>
                <a:lnTo>
                  <a:pt x="3375" y="17550"/>
                </a:lnTo>
                <a:lnTo>
                  <a:pt x="19386" y="17550"/>
                </a:lnTo>
                <a:lnTo>
                  <a:pt x="193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050"/>
                </a:moveTo>
                <a:lnTo>
                  <a:pt x="1350" y="17550"/>
                </a:lnTo>
                <a:lnTo>
                  <a:pt x="2700" y="17550"/>
                </a:lnTo>
                <a:lnTo>
                  <a:pt x="2700" y="4050"/>
                </a:lnTo>
                <a:close/>
              </a:path>
              <a:path w="21600" h="21600">
                <a:moveTo>
                  <a:pt x="0" y="4050"/>
                </a:moveTo>
                <a:lnTo>
                  <a:pt x="0" y="17550"/>
                </a:lnTo>
                <a:lnTo>
                  <a:pt x="675" y="17550"/>
                </a:lnTo>
                <a:lnTo>
                  <a:pt x="675" y="405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Refinement</a:t>
            </a:r>
          </a:p>
        </p:txBody>
      </p:sp>
    </p:spTree>
    <p:extLst>
      <p:ext uri="{BB962C8B-B14F-4D97-AF65-F5344CB8AC3E}">
        <p14:creationId xmlns:p14="http://schemas.microsoft.com/office/powerpoint/2010/main" val="545447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8963"/>
            <a:ext cx="8358187" cy="4270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Why Contract First?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07375" cy="37734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Agree the external interface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Good design principle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How Service Oriented Architecture is meant to be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Focus the mind on what is most important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Improves interoperability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WSDL first design leads to much more interop</a:t>
            </a:r>
          </a:p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Disadvantages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Need to know WSDL and Schema syntax!</a:t>
            </a:r>
          </a:p>
        </p:txBody>
      </p:sp>
    </p:spTree>
    <p:extLst>
      <p:ext uri="{BB962C8B-B14F-4D97-AF65-F5344CB8AC3E}">
        <p14:creationId xmlns:p14="http://schemas.microsoft.com/office/powerpoint/2010/main" val="157630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8963"/>
            <a:ext cx="8358187" cy="4286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Contract First Development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07375" cy="475494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Construct the WSDL</a:t>
            </a:r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Numerous tools available to make it easier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Generate an empty service class from WSDL</a:t>
            </a:r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Usually called a </a:t>
            </a:r>
            <a:r>
              <a:rPr lang="ja-JP" altLang="en-GB" sz="2400" dirty="0">
                <a:latin typeface="Arial"/>
              </a:rPr>
              <a:t>“</a:t>
            </a:r>
            <a:r>
              <a:rPr lang="en-GB" sz="2400" dirty="0"/>
              <a:t>skeleton</a:t>
            </a:r>
            <a:r>
              <a:rPr lang="ja-JP" altLang="en-GB" sz="2400" dirty="0">
                <a:latin typeface="Arial"/>
              </a:rPr>
              <a:t>”</a:t>
            </a:r>
            <a:endParaRPr lang="en-GB" sz="2400" dirty="0"/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Contains all the framework specific code except the business logic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Fill in the business logic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Deploy the service</a:t>
            </a:r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Updates the WSDL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Build a client</a:t>
            </a:r>
          </a:p>
        </p:txBody>
      </p:sp>
    </p:spTree>
    <p:extLst>
      <p:ext uri="{BB962C8B-B14F-4D97-AF65-F5344CB8AC3E}">
        <p14:creationId xmlns:p14="http://schemas.microsoft.com/office/powerpoint/2010/main" val="184381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Contract first development</a:t>
            </a:r>
          </a:p>
        </p:txBody>
      </p:sp>
      <p:sp>
        <p:nvSpPr>
          <p:cNvPr id="941059" name="AutoShape 3"/>
          <p:cNvSpPr>
            <a:spLocks noChangeArrowheads="1"/>
          </p:cNvSpPr>
          <p:nvPr/>
        </p:nvSpPr>
        <p:spPr bwMode="auto">
          <a:xfrm>
            <a:off x="838200" y="1447800"/>
            <a:ext cx="1143000" cy="15240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WSDL</a:t>
            </a:r>
          </a:p>
        </p:txBody>
      </p:sp>
      <p:sp>
        <p:nvSpPr>
          <p:cNvPr id="941060" name="Line 4"/>
          <p:cNvSpPr>
            <a:spLocks noChangeShapeType="1"/>
          </p:cNvSpPr>
          <p:nvPr/>
        </p:nvSpPr>
        <p:spPr bwMode="auto">
          <a:xfrm>
            <a:off x="13716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1" name="AutoShape 5"/>
          <p:cNvSpPr>
            <a:spLocks noChangeArrowheads="1"/>
          </p:cNvSpPr>
          <p:nvPr/>
        </p:nvSpPr>
        <p:spPr bwMode="auto">
          <a:xfrm>
            <a:off x="838200" y="3810000"/>
            <a:ext cx="1143000" cy="14478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Schema</a:t>
            </a:r>
          </a:p>
        </p:txBody>
      </p:sp>
      <p:sp>
        <p:nvSpPr>
          <p:cNvPr id="941062" name="AutoShape 6"/>
          <p:cNvSpPr>
            <a:spLocks noChangeArrowheads="1"/>
          </p:cNvSpPr>
          <p:nvPr/>
        </p:nvSpPr>
        <p:spPr bwMode="auto">
          <a:xfrm>
            <a:off x="990600" y="1600200"/>
            <a:ext cx="1143000" cy="15240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WSDL</a:t>
            </a:r>
          </a:p>
        </p:txBody>
      </p:sp>
      <p:sp>
        <p:nvSpPr>
          <p:cNvPr id="941063" name="AutoShape 7"/>
          <p:cNvSpPr>
            <a:spLocks noChangeArrowheads="1"/>
          </p:cNvSpPr>
          <p:nvPr/>
        </p:nvSpPr>
        <p:spPr bwMode="auto">
          <a:xfrm>
            <a:off x="1143000" y="1752600"/>
            <a:ext cx="1143000" cy="15240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WSDL</a:t>
            </a:r>
          </a:p>
        </p:txBody>
      </p:sp>
      <p:sp>
        <p:nvSpPr>
          <p:cNvPr id="941064" name="AutoShape 8"/>
          <p:cNvSpPr>
            <a:spLocks noChangeArrowheads="1"/>
          </p:cNvSpPr>
          <p:nvPr/>
        </p:nvSpPr>
        <p:spPr bwMode="auto">
          <a:xfrm>
            <a:off x="990600" y="3962400"/>
            <a:ext cx="1143000" cy="14478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Schema</a:t>
            </a:r>
          </a:p>
        </p:txBody>
      </p:sp>
      <p:sp>
        <p:nvSpPr>
          <p:cNvPr id="941065" name="Line 9"/>
          <p:cNvSpPr>
            <a:spLocks noChangeShapeType="1"/>
          </p:cNvSpPr>
          <p:nvPr/>
        </p:nvSpPr>
        <p:spPr bwMode="auto">
          <a:xfrm>
            <a:off x="1524000" y="3124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6" name="Text Box 10"/>
          <p:cNvSpPr txBox="1">
            <a:spLocks noChangeArrowheads="1"/>
          </p:cNvSpPr>
          <p:nvPr/>
        </p:nvSpPr>
        <p:spPr bwMode="auto">
          <a:xfrm>
            <a:off x="609600" y="3281363"/>
            <a:ext cx="7096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n-m</a:t>
            </a:r>
          </a:p>
        </p:txBody>
      </p:sp>
      <p:sp>
        <p:nvSpPr>
          <p:cNvPr id="941067" name="Line 11"/>
          <p:cNvSpPr>
            <a:spLocks noChangeShapeType="1"/>
          </p:cNvSpPr>
          <p:nvPr/>
        </p:nvSpPr>
        <p:spPr bwMode="auto">
          <a:xfrm flipV="1">
            <a:off x="2209800" y="4343400"/>
            <a:ext cx="3048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8" name="Line 12"/>
          <p:cNvSpPr>
            <a:spLocks noChangeShapeType="1"/>
          </p:cNvSpPr>
          <p:nvPr/>
        </p:nvSpPr>
        <p:spPr bwMode="auto">
          <a:xfrm>
            <a:off x="2209800" y="4648200"/>
            <a:ext cx="464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9" name="Oval 13"/>
          <p:cNvSpPr>
            <a:spLocks noChangeArrowheads="1"/>
          </p:cNvSpPr>
          <p:nvPr/>
        </p:nvSpPr>
        <p:spPr bwMode="auto">
          <a:xfrm>
            <a:off x="5257800" y="3810000"/>
            <a:ext cx="1981200" cy="9906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Data Object</a:t>
            </a:r>
          </a:p>
        </p:txBody>
      </p:sp>
      <p:sp>
        <p:nvSpPr>
          <p:cNvPr id="941070" name="Oval 14"/>
          <p:cNvSpPr>
            <a:spLocks noChangeArrowheads="1"/>
          </p:cNvSpPr>
          <p:nvPr/>
        </p:nvSpPr>
        <p:spPr bwMode="auto">
          <a:xfrm>
            <a:off x="6858000" y="4724400"/>
            <a:ext cx="1981200" cy="9906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Data Object</a:t>
            </a:r>
          </a:p>
        </p:txBody>
      </p:sp>
      <p:sp>
        <p:nvSpPr>
          <p:cNvPr id="941071" name="Rectangle 15"/>
          <p:cNvSpPr>
            <a:spLocks noChangeArrowheads="1"/>
          </p:cNvSpPr>
          <p:nvPr/>
        </p:nvSpPr>
        <p:spPr bwMode="auto">
          <a:xfrm>
            <a:off x="5029200" y="1447800"/>
            <a:ext cx="15240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Stub</a:t>
            </a:r>
          </a:p>
        </p:txBody>
      </p:sp>
      <p:sp>
        <p:nvSpPr>
          <p:cNvPr id="941072" name="Rectangle 16"/>
          <p:cNvSpPr>
            <a:spLocks noChangeArrowheads="1"/>
          </p:cNvSpPr>
          <p:nvPr/>
        </p:nvSpPr>
        <p:spPr bwMode="auto">
          <a:xfrm>
            <a:off x="5181600" y="1600200"/>
            <a:ext cx="15240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Stub</a:t>
            </a:r>
          </a:p>
        </p:txBody>
      </p:sp>
      <p:sp>
        <p:nvSpPr>
          <p:cNvPr id="941073" name="Rectangle 17"/>
          <p:cNvSpPr>
            <a:spLocks noChangeArrowheads="1"/>
          </p:cNvSpPr>
          <p:nvPr/>
        </p:nvSpPr>
        <p:spPr bwMode="auto">
          <a:xfrm>
            <a:off x="5334000" y="1752600"/>
            <a:ext cx="15240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Stub</a:t>
            </a:r>
          </a:p>
        </p:txBody>
      </p:sp>
      <p:sp>
        <p:nvSpPr>
          <p:cNvPr id="941074" name="Line 18"/>
          <p:cNvSpPr>
            <a:spLocks noChangeShapeType="1"/>
          </p:cNvSpPr>
          <p:nvPr/>
        </p:nvSpPr>
        <p:spPr bwMode="auto">
          <a:xfrm flipV="1">
            <a:off x="2362200" y="19812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75" name="Line 19"/>
          <p:cNvSpPr>
            <a:spLocks noChangeShapeType="1"/>
          </p:cNvSpPr>
          <p:nvPr/>
        </p:nvSpPr>
        <p:spPr bwMode="auto">
          <a:xfrm flipV="1">
            <a:off x="2514600" y="21336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76" name="Line 20"/>
          <p:cNvSpPr>
            <a:spLocks noChangeShapeType="1"/>
          </p:cNvSpPr>
          <p:nvPr/>
        </p:nvSpPr>
        <p:spPr bwMode="auto">
          <a:xfrm flipV="1">
            <a:off x="2667000" y="22860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77" name="AutoShape 21"/>
          <p:cNvSpPr>
            <a:spLocks noChangeArrowheads="1"/>
          </p:cNvSpPr>
          <p:nvPr/>
        </p:nvSpPr>
        <p:spPr bwMode="auto">
          <a:xfrm>
            <a:off x="7162800" y="1447800"/>
            <a:ext cx="1752600" cy="1447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Skeleton</a:t>
            </a:r>
          </a:p>
        </p:txBody>
      </p:sp>
      <p:sp>
        <p:nvSpPr>
          <p:cNvPr id="941078" name="AutoShape 22"/>
          <p:cNvSpPr>
            <a:spLocks noChangeArrowheads="1"/>
          </p:cNvSpPr>
          <p:nvPr/>
        </p:nvSpPr>
        <p:spPr bwMode="auto">
          <a:xfrm>
            <a:off x="7315200" y="1600200"/>
            <a:ext cx="1752600" cy="1447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Skeleton</a:t>
            </a:r>
          </a:p>
        </p:txBody>
      </p:sp>
      <p:sp>
        <p:nvSpPr>
          <p:cNvPr id="941079" name="AutoShape 23"/>
          <p:cNvSpPr>
            <a:spLocks noChangeArrowheads="1"/>
          </p:cNvSpPr>
          <p:nvPr/>
        </p:nvSpPr>
        <p:spPr bwMode="auto">
          <a:xfrm>
            <a:off x="7315200" y="1828800"/>
            <a:ext cx="1752600" cy="1447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Skeleton</a:t>
            </a:r>
          </a:p>
        </p:txBody>
      </p:sp>
      <p:sp>
        <p:nvSpPr>
          <p:cNvPr id="941080" name="Line 24"/>
          <p:cNvSpPr>
            <a:spLocks noChangeShapeType="1"/>
          </p:cNvSpPr>
          <p:nvPr/>
        </p:nvSpPr>
        <p:spPr bwMode="auto">
          <a:xfrm>
            <a:off x="2438400" y="24384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1" name="Line 25"/>
          <p:cNvSpPr>
            <a:spLocks noChangeShapeType="1"/>
          </p:cNvSpPr>
          <p:nvPr/>
        </p:nvSpPr>
        <p:spPr bwMode="auto">
          <a:xfrm>
            <a:off x="2362200" y="27432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2" name="Line 26"/>
          <p:cNvSpPr>
            <a:spLocks noChangeShapeType="1"/>
          </p:cNvSpPr>
          <p:nvPr/>
        </p:nvSpPr>
        <p:spPr bwMode="auto">
          <a:xfrm>
            <a:off x="6096000" y="31242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3" name="Line 27"/>
          <p:cNvSpPr>
            <a:spLocks noChangeShapeType="1"/>
          </p:cNvSpPr>
          <p:nvPr/>
        </p:nvSpPr>
        <p:spPr bwMode="auto">
          <a:xfrm flipH="1">
            <a:off x="8153400" y="3276600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4" name="AutoShape 28"/>
          <p:cNvSpPr>
            <a:spLocks noChangeArrowheads="1"/>
          </p:cNvSpPr>
          <p:nvPr/>
        </p:nvSpPr>
        <p:spPr bwMode="auto">
          <a:xfrm>
            <a:off x="838200" y="5867400"/>
            <a:ext cx="7772400" cy="533400"/>
          </a:xfrm>
          <a:custGeom>
            <a:avLst/>
            <a:gdLst>
              <a:gd name="G0" fmla="+- 19734 0 0"/>
              <a:gd name="G1" fmla="+- 6120 0 0"/>
              <a:gd name="G2" fmla="+- 21600 0 6120"/>
              <a:gd name="G3" fmla="+- 10800 0 6120"/>
              <a:gd name="G4" fmla="+- 21600 0 19734"/>
              <a:gd name="G5" fmla="*/ G4 G3 10800"/>
              <a:gd name="G6" fmla="+- 21600 0 G5"/>
              <a:gd name="T0" fmla="*/ 19734 w 21600"/>
              <a:gd name="T1" fmla="*/ 0 h 21600"/>
              <a:gd name="T2" fmla="*/ 0 w 21600"/>
              <a:gd name="T3" fmla="*/ 10800 h 21600"/>
              <a:gd name="T4" fmla="*/ 19734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734" y="0"/>
                </a:moveTo>
                <a:lnTo>
                  <a:pt x="19734" y="6120"/>
                </a:lnTo>
                <a:lnTo>
                  <a:pt x="3375" y="6120"/>
                </a:lnTo>
                <a:lnTo>
                  <a:pt x="3375" y="15480"/>
                </a:lnTo>
                <a:lnTo>
                  <a:pt x="19734" y="15480"/>
                </a:lnTo>
                <a:lnTo>
                  <a:pt x="19734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120"/>
                </a:moveTo>
                <a:lnTo>
                  <a:pt x="1350" y="15480"/>
                </a:lnTo>
                <a:lnTo>
                  <a:pt x="2700" y="15480"/>
                </a:lnTo>
                <a:lnTo>
                  <a:pt x="2700" y="6120"/>
                </a:lnTo>
                <a:close/>
              </a:path>
              <a:path w="21600" h="21600">
                <a:moveTo>
                  <a:pt x="0" y="6120"/>
                </a:moveTo>
                <a:lnTo>
                  <a:pt x="0" y="15480"/>
                </a:lnTo>
                <a:lnTo>
                  <a:pt x="675" y="15480"/>
                </a:lnTo>
                <a:lnTo>
                  <a:pt x="675" y="612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0">
                <a:cs typeface="Lucida Sans Unicode" charset="0"/>
              </a:rPr>
              <a:t>Refinement</a:t>
            </a:r>
          </a:p>
        </p:txBody>
      </p:sp>
      <p:sp>
        <p:nvSpPr>
          <p:cNvPr id="941085" name="Line 29"/>
          <p:cNvSpPr>
            <a:spLocks noChangeShapeType="1"/>
          </p:cNvSpPr>
          <p:nvPr/>
        </p:nvSpPr>
        <p:spPr bwMode="auto">
          <a:xfrm>
            <a:off x="2362200" y="25908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6" name="Text Box 30"/>
          <p:cNvSpPr txBox="1">
            <a:spLocks noChangeArrowheads="1"/>
          </p:cNvSpPr>
          <p:nvPr/>
        </p:nvSpPr>
        <p:spPr bwMode="auto">
          <a:xfrm>
            <a:off x="3024188" y="16764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87" name="Text Box 31"/>
          <p:cNvSpPr txBox="1">
            <a:spLocks noChangeArrowheads="1"/>
          </p:cNvSpPr>
          <p:nvPr/>
        </p:nvSpPr>
        <p:spPr bwMode="auto">
          <a:xfrm>
            <a:off x="3176588" y="27940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88" name="Text Box 32"/>
          <p:cNvSpPr txBox="1">
            <a:spLocks noChangeArrowheads="1"/>
          </p:cNvSpPr>
          <p:nvPr/>
        </p:nvSpPr>
        <p:spPr bwMode="auto">
          <a:xfrm>
            <a:off x="3328988" y="41148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89" name="Text Box 33"/>
          <p:cNvSpPr txBox="1">
            <a:spLocks noChangeArrowheads="1"/>
          </p:cNvSpPr>
          <p:nvPr/>
        </p:nvSpPr>
        <p:spPr bwMode="auto">
          <a:xfrm>
            <a:off x="4708525" y="46228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90" name="Text Box 34"/>
          <p:cNvSpPr txBox="1">
            <a:spLocks noChangeArrowheads="1"/>
          </p:cNvSpPr>
          <p:nvPr/>
        </p:nvSpPr>
        <p:spPr bwMode="auto">
          <a:xfrm>
            <a:off x="5462588" y="3175000"/>
            <a:ext cx="70961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n-m</a:t>
            </a:r>
          </a:p>
        </p:txBody>
      </p:sp>
      <p:sp>
        <p:nvSpPr>
          <p:cNvPr id="941091" name="Text Box 35"/>
          <p:cNvSpPr txBox="1">
            <a:spLocks noChangeArrowheads="1"/>
          </p:cNvSpPr>
          <p:nvPr/>
        </p:nvSpPr>
        <p:spPr bwMode="auto">
          <a:xfrm>
            <a:off x="7543800" y="3632200"/>
            <a:ext cx="7096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n-m</a:t>
            </a:r>
          </a:p>
        </p:txBody>
      </p:sp>
    </p:spTree>
    <p:extLst>
      <p:ext uri="{BB962C8B-B14F-4D97-AF65-F5344CB8AC3E}">
        <p14:creationId xmlns:p14="http://schemas.microsoft.com/office/powerpoint/2010/main" val="251186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Understanding the model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38138" indent="-338138" defTabSz="457200">
              <a:lnSpc>
                <a:spcPct val="93000"/>
              </a:lnSpc>
            </a:pPr>
            <a:r>
              <a:rPr lang="en-US"/>
              <a:t>Each WSDL may reference multiple data types from schema(s)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Ideally the data types will be re-used across the set of services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Each data type will be mapped to a Java object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Each service will be mapped to a stub and/or a skeleton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Those stubs and skeletons will use the Java data objects</a:t>
            </a:r>
          </a:p>
        </p:txBody>
      </p:sp>
    </p:spTree>
    <p:extLst>
      <p:ext uri="{BB962C8B-B14F-4D97-AF65-F5344CB8AC3E}">
        <p14:creationId xmlns:p14="http://schemas.microsoft.com/office/powerpoint/2010/main" val="953514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Complexity of this approach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38138" indent="-338138" defTabSz="457200">
              <a:lnSpc>
                <a:spcPct val="93000"/>
              </a:lnSpc>
            </a:pPr>
            <a:r>
              <a:rPr lang="en-US"/>
              <a:t>WSDL was never designed to be written by mere mortals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Complex structure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Lots of pointers that have to be correct</a:t>
            </a:r>
          </a:p>
          <a:p>
            <a:pPr lvl="2" defTabSz="457200">
              <a:lnSpc>
                <a:spcPct val="93000"/>
              </a:lnSpc>
            </a:pPr>
            <a:r>
              <a:rPr lang="en-US"/>
              <a:t>E.g. Service -&gt; port -&gt; binding -&gt; portType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Schema is worse!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Highly complex spec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Element -&gt; ComplexType links</a:t>
            </a:r>
          </a:p>
          <a:p>
            <a:pPr marL="738188" lvl="1" indent="-280988" defTabSz="457200">
              <a:lnSpc>
                <a:spcPct val="93000"/>
              </a:lnSpc>
            </a:pPr>
            <a:endParaRPr lang="en-US"/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Only solution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Use a tool</a:t>
            </a:r>
          </a:p>
          <a:p>
            <a:pPr marL="738188" lvl="1" indent="-280988" defTabSz="457200">
              <a:lnSpc>
                <a:spcPct val="93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03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7375"/>
            <a:ext cx="8356600" cy="431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Tools to Construct WSDL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05788" cy="32813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38138" indent="-33813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Construct WSDL</a:t>
            </a:r>
          </a:p>
          <a:p>
            <a:pPr marL="738188" lvl="1" indent="-28098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Eclipse WTP (Web Tools project)</a:t>
            </a:r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Open Source tool – completely free</a:t>
            </a:r>
          </a:p>
          <a:p>
            <a:pPr marL="738188" lvl="1" indent="-28098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/>
              <a:t>XMLSpy</a:t>
            </a:r>
            <a:endParaRPr lang="en-GB" dirty="0"/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Free version available</a:t>
            </a:r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Licensed version has a very good WSDL editor	</a:t>
            </a:r>
          </a:p>
          <a:p>
            <a:pPr marL="738188" lvl="1" indent="-28098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Stylus Studio</a:t>
            </a:r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 Proprietary tool</a:t>
            </a:r>
          </a:p>
        </p:txBody>
      </p:sp>
    </p:spTree>
    <p:extLst>
      <p:ext uri="{BB962C8B-B14F-4D97-AF65-F5344CB8AC3E}">
        <p14:creationId xmlns:p14="http://schemas.microsoft.com/office/powerpoint/2010/main" val="38646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08063"/>
            <a:r>
              <a:rPr lang="en-US"/>
              <a:t>Key Web Services Standards</a:t>
            </a:r>
          </a:p>
        </p:txBody>
      </p:sp>
      <p:sp>
        <p:nvSpPr>
          <p:cNvPr id="878595" name="Rectangle 3"/>
          <p:cNvSpPr>
            <a:spLocks noChangeArrowheads="1"/>
          </p:cNvSpPr>
          <p:nvPr/>
        </p:nvSpPr>
        <p:spPr bwMode="auto">
          <a:xfrm>
            <a:off x="1644650" y="4095750"/>
            <a:ext cx="6015038" cy="554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SOAP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1644650" y="4718050"/>
            <a:ext cx="6015038" cy="346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HTTP, TCP, SMTP, UDP</a:t>
            </a:r>
          </a:p>
        </p:txBody>
      </p:sp>
      <p:sp>
        <p:nvSpPr>
          <p:cNvPr id="878597" name="Rectangle 5"/>
          <p:cNvSpPr>
            <a:spLocks noChangeArrowheads="1"/>
          </p:cNvSpPr>
          <p:nvPr/>
        </p:nvSpPr>
        <p:spPr bwMode="auto">
          <a:xfrm>
            <a:off x="1644650" y="3613150"/>
            <a:ext cx="6015038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WS-Addressing</a:t>
            </a:r>
          </a:p>
        </p:txBody>
      </p:sp>
      <p:sp>
        <p:nvSpPr>
          <p:cNvPr id="878598" name="Rectangle 6"/>
          <p:cNvSpPr>
            <a:spLocks noChangeArrowheads="1"/>
          </p:cNvSpPr>
          <p:nvPr/>
        </p:nvSpPr>
        <p:spPr bwMode="auto">
          <a:xfrm>
            <a:off x="1644650" y="1954213"/>
            <a:ext cx="193675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SECURE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WS-Security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(encrypt, sign, auth)</a:t>
            </a:r>
          </a:p>
          <a:p>
            <a:pPr defTabSz="828675"/>
            <a:r>
              <a:rPr lang="en-US" sz="1200" b="0">
                <a:latin typeface="Trebuchet MS" charset="0"/>
              </a:rPr>
              <a:t>WS-SecureConversation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(~SSL)</a:t>
            </a:r>
          </a:p>
          <a:p>
            <a:pPr defTabSz="828675"/>
            <a:r>
              <a:rPr lang="en-US" sz="1200" b="0">
                <a:latin typeface="Trebuchet MS" charset="0"/>
              </a:rPr>
              <a:t>WS-Trust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(~Kerberos)</a:t>
            </a:r>
          </a:p>
        </p:txBody>
      </p:sp>
      <p:sp>
        <p:nvSpPr>
          <p:cNvPr id="878599" name="Rectangle 7"/>
          <p:cNvSpPr>
            <a:spLocks noChangeArrowheads="1"/>
          </p:cNvSpPr>
          <p:nvPr/>
        </p:nvSpPr>
        <p:spPr bwMode="auto">
          <a:xfrm>
            <a:off x="3649663" y="1954213"/>
            <a:ext cx="186690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RELIABLE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WS-ReliableMessaging</a:t>
            </a:r>
          </a:p>
          <a:p>
            <a:pPr defTabSz="828675"/>
            <a:r>
              <a:rPr lang="en-US" sz="1200" b="0" i="1">
                <a:latin typeface="Trebuchet MS" charset="0"/>
              </a:rPr>
              <a:t>(ExactlyOnce, </a:t>
            </a:r>
          </a:p>
          <a:p>
            <a:pPr defTabSz="828675"/>
            <a:r>
              <a:rPr lang="en-US" sz="1200" b="0" i="1">
                <a:latin typeface="Trebuchet MS" charset="0"/>
              </a:rPr>
              <a:t>InOrder delivery, ~JMS)</a:t>
            </a:r>
          </a:p>
        </p:txBody>
      </p:sp>
      <p:sp>
        <p:nvSpPr>
          <p:cNvPr id="878600" name="Rectangle 8"/>
          <p:cNvSpPr>
            <a:spLocks noChangeArrowheads="1"/>
          </p:cNvSpPr>
          <p:nvPr/>
        </p:nvSpPr>
        <p:spPr bwMode="auto">
          <a:xfrm>
            <a:off x="5586413" y="1954213"/>
            <a:ext cx="2073275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TRANSACTIONAL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WS-AtomicTransaction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(2 Phase Commit ~XA)</a:t>
            </a:r>
          </a:p>
          <a:p>
            <a:pPr defTabSz="828675"/>
            <a:endParaRPr lang="en-US" sz="1100" b="0" i="1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WS-BusinessActivity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(Long running loosely coupled)</a:t>
            </a:r>
          </a:p>
        </p:txBody>
      </p:sp>
      <p:sp>
        <p:nvSpPr>
          <p:cNvPr id="878601" name="Rectangle 9"/>
          <p:cNvSpPr>
            <a:spLocks noChangeArrowheads="1"/>
          </p:cNvSpPr>
          <p:nvPr/>
        </p:nvSpPr>
        <p:spPr bwMode="auto">
          <a:xfrm>
            <a:off x="1644650" y="1331913"/>
            <a:ext cx="6983413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Business Process Execution Language (BPEL)</a:t>
            </a:r>
          </a:p>
        </p:txBody>
      </p:sp>
      <p:sp>
        <p:nvSpPr>
          <p:cNvPr id="878602" name="Rectangle 10"/>
          <p:cNvSpPr>
            <a:spLocks noChangeArrowheads="1"/>
          </p:cNvSpPr>
          <p:nvPr/>
        </p:nvSpPr>
        <p:spPr bwMode="auto">
          <a:xfrm rot="16200000">
            <a:off x="7211219" y="4131469"/>
            <a:ext cx="1450975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WSDL</a:t>
            </a:r>
          </a:p>
        </p:txBody>
      </p:sp>
      <p:sp>
        <p:nvSpPr>
          <p:cNvPr id="878603" name="Rectangle 11"/>
          <p:cNvSpPr>
            <a:spLocks noChangeArrowheads="1"/>
          </p:cNvSpPr>
          <p:nvPr/>
        </p:nvSpPr>
        <p:spPr bwMode="auto">
          <a:xfrm rot="16200000">
            <a:off x="7142163" y="2541588"/>
            <a:ext cx="1589087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WS-Policy</a:t>
            </a:r>
          </a:p>
        </p:txBody>
      </p:sp>
      <p:sp>
        <p:nvSpPr>
          <p:cNvPr id="878604" name="Text Box 12"/>
          <p:cNvSpPr txBox="1">
            <a:spLocks noChangeArrowheads="1"/>
          </p:cNvSpPr>
          <p:nvPr/>
        </p:nvSpPr>
        <p:spPr bwMode="auto">
          <a:xfrm>
            <a:off x="538163" y="4718050"/>
            <a:ext cx="10795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Transport</a:t>
            </a:r>
          </a:p>
        </p:txBody>
      </p:sp>
      <p:sp>
        <p:nvSpPr>
          <p:cNvPr id="878605" name="Text Box 13"/>
          <p:cNvSpPr txBox="1">
            <a:spLocks noChangeArrowheads="1"/>
          </p:cNvSpPr>
          <p:nvPr/>
        </p:nvSpPr>
        <p:spPr bwMode="auto">
          <a:xfrm>
            <a:off x="512763" y="3889375"/>
            <a:ext cx="1077912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Messaging</a:t>
            </a:r>
          </a:p>
        </p:txBody>
      </p:sp>
      <p:sp>
        <p:nvSpPr>
          <p:cNvPr id="878606" name="Text Box 14"/>
          <p:cNvSpPr txBox="1">
            <a:spLocks noChangeArrowheads="1"/>
          </p:cNvSpPr>
          <p:nvPr/>
        </p:nvSpPr>
        <p:spPr bwMode="auto">
          <a:xfrm>
            <a:off x="395288" y="2368550"/>
            <a:ext cx="1249362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Composable</a:t>
            </a:r>
          </a:p>
          <a:p>
            <a:r>
              <a:rPr lang="en-US" sz="1500" i="1">
                <a:latin typeface="Trebuchet MS" charset="0"/>
              </a:rPr>
              <a:t>Quality</a:t>
            </a:r>
          </a:p>
          <a:p>
            <a:r>
              <a:rPr lang="en-US" sz="1500" i="1">
                <a:latin typeface="Trebuchet MS" charset="0"/>
              </a:rPr>
              <a:t>of </a:t>
            </a:r>
          </a:p>
          <a:p>
            <a:r>
              <a:rPr lang="en-US" sz="1500" i="1">
                <a:latin typeface="Trebuchet MS" charset="0"/>
              </a:rPr>
              <a:t>Service</a:t>
            </a:r>
          </a:p>
        </p:txBody>
      </p:sp>
      <p:sp>
        <p:nvSpPr>
          <p:cNvPr id="878607" name="Text Box 15"/>
          <p:cNvSpPr txBox="1">
            <a:spLocks noChangeArrowheads="1"/>
          </p:cNvSpPr>
          <p:nvPr/>
        </p:nvSpPr>
        <p:spPr bwMode="auto">
          <a:xfrm>
            <a:off x="192088" y="1441450"/>
            <a:ext cx="14192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Orchestration</a:t>
            </a:r>
          </a:p>
        </p:txBody>
      </p:sp>
      <p:sp>
        <p:nvSpPr>
          <p:cNvPr id="878608" name="Rectangle 16"/>
          <p:cNvSpPr>
            <a:spLocks noChangeArrowheads="1"/>
          </p:cNvSpPr>
          <p:nvPr/>
        </p:nvSpPr>
        <p:spPr bwMode="auto">
          <a:xfrm rot="16200000">
            <a:off x="6865938" y="3302000"/>
            <a:ext cx="3109912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WS-MetadataExchange</a:t>
            </a:r>
          </a:p>
        </p:txBody>
      </p:sp>
      <p:sp>
        <p:nvSpPr>
          <p:cNvPr id="878609" name="Text Box 17"/>
          <p:cNvSpPr txBox="1">
            <a:spLocks noChangeArrowheads="1"/>
          </p:cNvSpPr>
          <p:nvPr/>
        </p:nvSpPr>
        <p:spPr bwMode="auto">
          <a:xfrm>
            <a:off x="4064000" y="5097463"/>
            <a:ext cx="17653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Wire interaction</a:t>
            </a:r>
          </a:p>
        </p:txBody>
      </p:sp>
      <p:sp>
        <p:nvSpPr>
          <p:cNvPr id="878610" name="Text Box 18"/>
          <p:cNvSpPr txBox="1">
            <a:spLocks noChangeArrowheads="1"/>
          </p:cNvSpPr>
          <p:nvPr/>
        </p:nvSpPr>
        <p:spPr bwMode="auto">
          <a:xfrm>
            <a:off x="7643813" y="5064125"/>
            <a:ext cx="10985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Metadata</a:t>
            </a:r>
          </a:p>
        </p:txBody>
      </p:sp>
      <p:sp>
        <p:nvSpPr>
          <p:cNvPr id="878611" name="Text Box 19"/>
          <p:cNvSpPr txBox="1">
            <a:spLocks noChangeArrowheads="1"/>
          </p:cNvSpPr>
          <p:nvPr/>
        </p:nvSpPr>
        <p:spPr bwMode="auto">
          <a:xfrm>
            <a:off x="608013" y="5461000"/>
            <a:ext cx="80676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i="1">
                <a:solidFill>
                  <a:srgbClr val="139128"/>
                </a:solidFill>
                <a:latin typeface="Trebuchet MS" charset="0"/>
              </a:rPr>
              <a:t>The Web services platform forms a complete framework for open standards enterprise middleware</a:t>
            </a:r>
          </a:p>
        </p:txBody>
      </p:sp>
    </p:spTree>
    <p:extLst>
      <p:ext uri="{BB962C8B-B14F-4D97-AF65-F5344CB8AC3E}">
        <p14:creationId xmlns:p14="http://schemas.microsoft.com/office/powerpoint/2010/main" val="173192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52450"/>
            <a:ext cx="8355012" cy="5000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57200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100"/>
              <a:t>Eclipse Web Tools Platform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8962" cy="10509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/>
          <a:p>
            <a:pPr marL="338138" indent="-33813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solidFill>
                  <a:srgbClr val="CCCCFF"/>
                </a:solidFill>
                <a:hlinkClick r:id="rId3"/>
              </a:rPr>
              <a:t>http://www.eclipse.org/webtools/</a:t>
            </a:r>
          </a:p>
          <a:p>
            <a:pPr marL="338138" indent="-338138" defTabSz="457200">
              <a:lnSpc>
                <a:spcPct val="102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/>
          </a:p>
        </p:txBody>
      </p:sp>
      <p:grpSp>
        <p:nvGrpSpPr>
          <p:cNvPr id="949252" name="Group 4"/>
          <p:cNvGrpSpPr>
            <a:grpSpLocks/>
          </p:cNvGrpSpPr>
          <p:nvPr/>
        </p:nvGrpSpPr>
        <p:grpSpPr bwMode="auto">
          <a:xfrm>
            <a:off x="1752600" y="2438400"/>
            <a:ext cx="4418013" cy="2752725"/>
            <a:chOff x="1104" y="1536"/>
            <a:chExt cx="2783" cy="1734"/>
          </a:xfrm>
        </p:grpSpPr>
        <p:pic>
          <p:nvPicPr>
            <p:cNvPr id="9492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1536"/>
              <a:ext cx="2784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9254" name="Text Box 6"/>
            <p:cNvSpPr txBox="1">
              <a:spLocks noChangeArrowheads="1"/>
            </p:cNvSpPr>
            <p:nvPr/>
          </p:nvSpPr>
          <p:spPr bwMode="auto">
            <a:xfrm>
              <a:off x="1104" y="1536"/>
              <a:ext cx="2784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70182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Another approach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8138" indent="-338138" defTabSz="457200"/>
            <a:r>
              <a:rPr lang="en-US" sz="2400" dirty="0"/>
              <a:t>Cheat!!!!!</a:t>
            </a:r>
          </a:p>
          <a:p>
            <a:pPr marL="338138" indent="-338138" defTabSz="457200"/>
            <a:endParaRPr lang="en-US" sz="2400" dirty="0"/>
          </a:p>
          <a:p>
            <a:pPr marL="338138" indent="-338138" defTabSz="457200"/>
            <a:r>
              <a:rPr lang="en-US" sz="2400" dirty="0"/>
              <a:t>Write Java interfaces matching your “model”</a:t>
            </a:r>
          </a:p>
          <a:p>
            <a:pPr marL="338138" indent="-338138" defTabSz="457200"/>
            <a:r>
              <a:rPr lang="en-US" sz="2400" dirty="0"/>
              <a:t>Run Java2WSDL</a:t>
            </a:r>
          </a:p>
          <a:p>
            <a:pPr marL="338138" indent="-338138" defTabSz="457200"/>
            <a:r>
              <a:rPr lang="en-US" sz="2400" dirty="0"/>
              <a:t>Now “throw away” the Java </a:t>
            </a:r>
          </a:p>
          <a:p>
            <a:pPr marL="738188" lvl="1" indent="-280988" defTabSz="457200"/>
            <a:r>
              <a:rPr lang="en-US" sz="2000" dirty="0"/>
              <a:t>Your WSDL is now the authoritative model</a:t>
            </a:r>
          </a:p>
          <a:p>
            <a:pPr marL="738188" lvl="1" indent="-280988" defTabSz="457200"/>
            <a:endParaRPr lang="en-US" sz="2000" dirty="0"/>
          </a:p>
          <a:p>
            <a:pPr marL="338138" indent="-338138" defTabSz="457200">
              <a:buFontTx/>
              <a:buNone/>
            </a:pPr>
            <a:endParaRPr lang="en-US" sz="2400" dirty="0"/>
          </a:p>
          <a:p>
            <a:pPr marL="738188" lvl="1" indent="-280988" defTabSz="4572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84339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Especially valuable when starting on SOA</a:t>
            </a:r>
          </a:p>
          <a:p>
            <a:pPr lvl="1"/>
            <a:r>
              <a:rPr lang="en-US" sz="2800"/>
              <a:t>Allows quick and simple first steps</a:t>
            </a:r>
          </a:p>
          <a:p>
            <a:pPr lvl="1"/>
            <a:r>
              <a:rPr lang="en-US" sz="2800"/>
              <a:t>Typically update service definitions as new users come on board</a:t>
            </a:r>
          </a:p>
          <a:p>
            <a:r>
              <a:rPr lang="en-US" sz="3200"/>
              <a:t>Requires the right approach and attitude!</a:t>
            </a:r>
          </a:p>
          <a:p>
            <a:pPr lvl="1"/>
            <a:r>
              <a:rPr lang="en-US" sz="2800"/>
              <a:t>As well as the right infrastructure to support versioning and routing</a:t>
            </a:r>
          </a:p>
          <a:p>
            <a:pPr lvl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7784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74675"/>
            <a:ext cx="8355012" cy="4556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57200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100"/>
              <a:t>Web Tools-WSDL and Schema</a:t>
            </a:r>
          </a:p>
        </p:txBody>
      </p:sp>
      <p:pic>
        <p:nvPicPr>
          <p:cNvPr id="951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1204913"/>
            <a:ext cx="47625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1731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you find WSDLs?	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</a:t>
            </a:r>
            <a:r>
              <a:rPr lang="en-US" dirty="0" err="1"/>
              <a:t>wsdl</a:t>
            </a:r>
            <a:endParaRPr lang="en-US" dirty="0"/>
          </a:p>
          <a:p>
            <a:r>
              <a:rPr lang="en-US" dirty="0"/>
              <a:t>Email, Web page,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xmethods.net</a:t>
            </a:r>
            <a:endParaRPr lang="en-US" dirty="0"/>
          </a:p>
          <a:p>
            <a:r>
              <a:rPr lang="en-US" dirty="0" err="1"/>
              <a:t>wsdlicio.us</a:t>
            </a:r>
            <a:endParaRPr lang="en-US" dirty="0"/>
          </a:p>
          <a:p>
            <a:r>
              <a:rPr lang="en-US" dirty="0"/>
              <a:t>Registry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4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Course Introduction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0"/>
              <a:t>Core Axis</a:t>
            </a:r>
          </a:p>
          <a:p>
            <a:r>
              <a:rPr lang="en-US" sz="800"/>
              <a:t>© WSO2 Inc.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F1F0-DD14-7540-89EF-14F5AF71AA59}" type="slidenum">
              <a:rPr lang="en-US"/>
              <a:pPr/>
              <a:t>55</a:t>
            </a:fld>
            <a:endParaRPr lang="en-US"/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Summary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WSDL is a key technology for </a:t>
            </a:r>
            <a:r>
              <a:rPr lang="en-US" i="1" dirty="0"/>
              <a:t>Interoperability</a:t>
            </a:r>
            <a:endParaRPr lang="en-US" dirty="0"/>
          </a:p>
          <a:p>
            <a:r>
              <a:rPr lang="en-US" dirty="0"/>
              <a:t>A standard XML based interface language</a:t>
            </a:r>
          </a:p>
          <a:p>
            <a:r>
              <a:rPr lang="en-US" dirty="0" smtClean="0"/>
              <a:t>Flexible </a:t>
            </a:r>
            <a:r>
              <a:rPr lang="en-US" dirty="0"/>
              <a:t>binding to </a:t>
            </a:r>
            <a:r>
              <a:rPr lang="en-US" dirty="0" smtClean="0"/>
              <a:t>Schema</a:t>
            </a:r>
          </a:p>
          <a:p>
            <a:r>
              <a:rPr lang="en-US" smtClean="0"/>
              <a:t>Well tooled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9275"/>
            <a:ext cx="8353425" cy="504825"/>
          </a:xfrm>
        </p:spPr>
        <p:txBody>
          <a:bodyPr>
            <a:normAutofit fontScale="90000"/>
          </a:bodyPr>
          <a:lstStyle/>
          <a:p>
            <a:r>
              <a:rPr lang="en-US" sz="3100"/>
              <a:t>Standards Bodies</a:t>
            </a:r>
          </a:p>
        </p:txBody>
      </p:sp>
      <p:pic>
        <p:nvPicPr>
          <p:cNvPr id="8837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2275" y="5329238"/>
            <a:ext cx="4537075" cy="69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3718" name="Text Box 6"/>
          <p:cNvSpPr txBox="1">
            <a:spLocks noChangeArrowheads="1"/>
          </p:cNvSpPr>
          <p:nvPr/>
        </p:nvSpPr>
        <p:spPr bwMode="auto">
          <a:xfrm>
            <a:off x="611188" y="5278438"/>
            <a:ext cx="268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Base standards:</a:t>
            </a:r>
          </a:p>
          <a:p>
            <a:r>
              <a:rPr lang="en-US" sz="1800">
                <a:latin typeface="Arial" charset="0"/>
              </a:rPr>
              <a:t>XML, HTTP, SOAP, </a:t>
            </a:r>
          </a:p>
          <a:p>
            <a:r>
              <a:rPr lang="en-US" sz="1800">
                <a:latin typeface="Arial" charset="0"/>
              </a:rPr>
              <a:t>WS-Addressing, Policy</a:t>
            </a:r>
          </a:p>
        </p:txBody>
      </p:sp>
      <p:pic>
        <p:nvPicPr>
          <p:cNvPr id="883719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16"/>
          <a:stretch>
            <a:fillRect/>
          </a:stretch>
        </p:blipFill>
        <p:spPr>
          <a:xfrm>
            <a:off x="5365750" y="3573463"/>
            <a:ext cx="3311525" cy="954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3721" name="Text Box 9"/>
          <p:cNvSpPr txBox="1">
            <a:spLocks noChangeArrowheads="1"/>
          </p:cNvSpPr>
          <p:nvPr/>
        </p:nvSpPr>
        <p:spPr bwMode="auto">
          <a:xfrm>
            <a:off x="1377950" y="3644900"/>
            <a:ext cx="3841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Qualities of Service:</a:t>
            </a:r>
          </a:p>
          <a:p>
            <a:r>
              <a:rPr lang="en-US" sz="1800">
                <a:latin typeface="Arial" charset="0"/>
              </a:rPr>
              <a:t>Security, Transactions, Reliability</a:t>
            </a:r>
          </a:p>
          <a:p>
            <a:r>
              <a:rPr lang="en-US" sz="1800">
                <a:latin typeface="Arial" charset="0"/>
              </a:rPr>
              <a:t>Resource management</a:t>
            </a:r>
          </a:p>
        </p:txBody>
      </p:sp>
      <p:pic>
        <p:nvPicPr>
          <p:cNvPr id="88372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7" b="27757"/>
          <a:stretch>
            <a:fillRect/>
          </a:stretch>
        </p:blipFill>
        <p:spPr bwMode="auto">
          <a:xfrm>
            <a:off x="6084888" y="1484313"/>
            <a:ext cx="2520950" cy="20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83723" name="Text Box 11"/>
          <p:cNvSpPr txBox="1">
            <a:spLocks noChangeArrowheads="1"/>
          </p:cNvSpPr>
          <p:nvPr/>
        </p:nvSpPr>
        <p:spPr bwMode="auto">
          <a:xfrm>
            <a:off x="2873375" y="1793875"/>
            <a:ext cx="2203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Pulling it together:</a:t>
            </a:r>
          </a:p>
          <a:p>
            <a:r>
              <a:rPr lang="en-US" sz="1800">
                <a:latin typeface="Arial" charset="0"/>
              </a:rPr>
              <a:t>Interoperability</a:t>
            </a:r>
          </a:p>
          <a:p>
            <a:r>
              <a:rPr lang="en-US" sz="1800">
                <a:latin typeface="Arial" charset="0"/>
              </a:rPr>
              <a:t>Composability</a:t>
            </a:r>
          </a:p>
          <a:p>
            <a:r>
              <a:rPr lang="en-US" sz="1800">
                <a:latin typeface="Arial" charset="0"/>
              </a:rPr>
              <a:t>Profiling</a:t>
            </a:r>
          </a:p>
        </p:txBody>
      </p:sp>
    </p:spTree>
    <p:extLst>
      <p:ext uri="{BB962C8B-B14F-4D97-AF65-F5344CB8AC3E}">
        <p14:creationId xmlns:p14="http://schemas.microsoft.com/office/powerpoint/2010/main" val="35755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625600"/>
            <a:ext cx="6350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SOAP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SOAP was originally proposed by Microsoft and Developmentor</a:t>
            </a:r>
          </a:p>
          <a:p>
            <a:r>
              <a:rPr lang="en-US"/>
              <a:t>IBM joined up shortly afterwards</a:t>
            </a:r>
          </a:p>
          <a:p>
            <a:r>
              <a:rPr lang="en-US"/>
              <a:t>SOAP </a:t>
            </a:r>
            <a:r>
              <a:rPr lang="en-US" i="1"/>
              <a:t>used </a:t>
            </a:r>
            <a:r>
              <a:rPr lang="en-US"/>
              <a:t>to stand for:</a:t>
            </a:r>
          </a:p>
          <a:p>
            <a:pPr lvl="1"/>
            <a:r>
              <a:rPr lang="en-US"/>
              <a:t>Simple Object Access Protocol</a:t>
            </a:r>
          </a:p>
          <a:p>
            <a:pPr lvl="1"/>
            <a:r>
              <a:rPr lang="en-US"/>
              <a:t>BUT they soon realised it isn’t that simple and isn’t an object access protocol!</a:t>
            </a:r>
          </a:p>
          <a:p>
            <a:pPr lvl="1"/>
            <a:r>
              <a:rPr lang="en-US"/>
              <a:t>So now its just SOAP</a:t>
            </a:r>
          </a:p>
        </p:txBody>
      </p:sp>
    </p:spTree>
    <p:extLst>
      <p:ext uri="{BB962C8B-B14F-4D97-AF65-F5344CB8AC3E}">
        <p14:creationId xmlns:p14="http://schemas.microsoft.com/office/powerpoint/2010/main" val="5872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9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2388</Words>
  <Application>Microsoft Macintosh PowerPoint</Application>
  <PresentationFormat>On-screen Show (4:3)</PresentationFormat>
  <Paragraphs>472</Paragraphs>
  <Slides>55</Slides>
  <Notes>52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Bitmap Image</vt:lpstr>
      <vt:lpstr>Web Services, WS-*, SOAP, WSDL, etc</vt:lpstr>
      <vt:lpstr>Contents</vt:lpstr>
      <vt:lpstr>WS-* Standards</vt:lpstr>
      <vt:lpstr>Composability</vt:lpstr>
      <vt:lpstr>Key Web Services Standards</vt:lpstr>
      <vt:lpstr>Standards Bodies</vt:lpstr>
      <vt:lpstr>PowerPoint Presentation</vt:lpstr>
      <vt:lpstr>SOAP</vt:lpstr>
      <vt:lpstr>A Sample SOAP Message</vt:lpstr>
      <vt:lpstr>A Sample SOAP Message (cont)</vt:lpstr>
      <vt:lpstr>A Sample SOAP Message (cont)</vt:lpstr>
      <vt:lpstr>Main Features of SOAP</vt:lpstr>
      <vt:lpstr>Further Aspects of SOAP</vt:lpstr>
      <vt:lpstr>Further Aspects of SOAP Cont…</vt:lpstr>
      <vt:lpstr>Roles</vt:lpstr>
      <vt:lpstr>mustUnderstand Attribute</vt:lpstr>
      <vt:lpstr>SOAP- A Simple Enveloping Model </vt:lpstr>
      <vt:lpstr>Using SOAP Headers</vt:lpstr>
      <vt:lpstr>What is a service definition?</vt:lpstr>
      <vt:lpstr>What is a service definition?</vt:lpstr>
      <vt:lpstr>What is a service definition?</vt:lpstr>
      <vt:lpstr>Web Services Description Language</vt:lpstr>
      <vt:lpstr>Abstraction</vt:lpstr>
      <vt:lpstr>Graphical view of WSDL</vt:lpstr>
      <vt:lpstr>WSDL link to Schema</vt:lpstr>
      <vt:lpstr>WSDL type definitions</vt:lpstr>
      <vt:lpstr>A simple schema</vt:lpstr>
      <vt:lpstr>Schema</vt:lpstr>
      <vt:lpstr>Graphically</vt:lpstr>
      <vt:lpstr>Messages</vt:lpstr>
      <vt:lpstr>PortType</vt:lpstr>
      <vt:lpstr>Bindings</vt:lpstr>
      <vt:lpstr>Service and Ports</vt:lpstr>
      <vt:lpstr>WSDL styles of SOAP binding</vt:lpstr>
      <vt:lpstr>WSDL styles continued</vt:lpstr>
      <vt:lpstr>Variations</vt:lpstr>
      <vt:lpstr>SOAP Encoding</vt:lpstr>
      <vt:lpstr>Wrapped doc/lit</vt:lpstr>
      <vt:lpstr>WS-I Basic Profile</vt:lpstr>
      <vt:lpstr>Granularity</vt:lpstr>
      <vt:lpstr>Bottom-up modelling</vt:lpstr>
      <vt:lpstr>Top-down modelling</vt:lpstr>
      <vt:lpstr>Top down design</vt:lpstr>
      <vt:lpstr>Why Contract First?</vt:lpstr>
      <vt:lpstr>Contract First Development</vt:lpstr>
      <vt:lpstr>Contract first development</vt:lpstr>
      <vt:lpstr>Understanding the model</vt:lpstr>
      <vt:lpstr>Complexity of this approach</vt:lpstr>
      <vt:lpstr>Tools to Construct WSDL</vt:lpstr>
      <vt:lpstr>Eclipse Web Tools Platform</vt:lpstr>
      <vt:lpstr>Another approach</vt:lpstr>
      <vt:lpstr>Iteration</vt:lpstr>
      <vt:lpstr>Web Tools-WSDL and Schema</vt:lpstr>
      <vt:lpstr>Where do you find WSDLs? 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233</cp:revision>
  <dcterms:created xsi:type="dcterms:W3CDTF">2012-03-07T10:41:54Z</dcterms:created>
  <dcterms:modified xsi:type="dcterms:W3CDTF">2015-10-26T10:56:51Z</dcterms:modified>
</cp:coreProperties>
</file>