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72" r:id="rId10"/>
    <p:sldId id="273" r:id="rId11"/>
    <p:sldId id="263" r:id="rId12"/>
    <p:sldId id="264" r:id="rId13"/>
    <p:sldId id="265" r:id="rId14"/>
    <p:sldId id="269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20/06/16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20/06/16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20/06/16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20/06/16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20/06/16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20/06/16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20/06/16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20/06/16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20/06/16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20/06/16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Service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Oriented Architecture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75404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June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 HTTP server and client</a:t>
            </a:r>
          </a:p>
          <a:p>
            <a:r>
              <a:rPr lang="en-US" dirty="0" smtClean="0"/>
              <a:t>SOAP server and client</a:t>
            </a:r>
          </a:p>
          <a:p>
            <a:r>
              <a:rPr lang="en-US" dirty="0" smtClean="0"/>
              <a:t>HTTP service in Java</a:t>
            </a:r>
          </a:p>
          <a:p>
            <a:r>
              <a:rPr lang="en-US" dirty="0" smtClean="0"/>
              <a:t>Evolving the Richardson Maturity Model towards a </a:t>
            </a:r>
            <a:r>
              <a:rPr lang="en-US" dirty="0" err="1" smtClean="0"/>
              <a:t>RESTful</a:t>
            </a:r>
            <a:r>
              <a:rPr lang="en-US" dirty="0" smtClean="0"/>
              <a:t> service</a:t>
            </a:r>
          </a:p>
          <a:p>
            <a:r>
              <a:rPr lang="en-US" dirty="0" err="1" smtClean="0"/>
              <a:t>Microservice</a:t>
            </a:r>
            <a:r>
              <a:rPr lang="en-US" dirty="0" smtClean="0"/>
              <a:t> and </a:t>
            </a:r>
            <a:r>
              <a:rPr lang="en-US" dirty="0" err="1" smtClean="0"/>
              <a:t>Docker</a:t>
            </a:r>
            <a:r>
              <a:rPr lang="en-US" dirty="0" smtClean="0"/>
              <a:t> deployment</a:t>
            </a:r>
          </a:p>
          <a:p>
            <a:r>
              <a:rPr lang="en-US" dirty="0" smtClean="0"/>
              <a:t>ESB flows</a:t>
            </a:r>
          </a:p>
          <a:p>
            <a:r>
              <a:rPr lang="en-US" dirty="0" smtClean="0"/>
              <a:t>SSL and OAuth2 security </a:t>
            </a:r>
          </a:p>
          <a:p>
            <a:r>
              <a:rPr lang="en-US" dirty="0" smtClean="0"/>
              <a:t>API Management and Analytics</a:t>
            </a:r>
          </a:p>
          <a:p>
            <a:r>
              <a:rPr lang="en-US" dirty="0" smtClean="0"/>
              <a:t>BPMN workflows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lus some bonus exercises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0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	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522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err="1">
                <a:ea typeface="ヒラギノ角ゴ ProN W3" charset="0"/>
                <a:cs typeface="ヒラギノ角ゴ ProN W3" charset="0"/>
              </a:rPr>
              <a:t>Weerawarana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et al,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Web Services Platform Architecture,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(Pearson, 2005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Erl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SOA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(Prentice-Hall, 2005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Richardson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and Ruby, </a:t>
            </a:r>
            <a:r>
              <a:rPr lang="en-US" sz="2400" i="1" dirty="0" err="1">
                <a:ea typeface="ヒラギノ角ゴ ProN W3" charset="0"/>
                <a:cs typeface="ヒラギノ角ゴ ProN W3" charset="0"/>
              </a:rPr>
              <a:t>RESTful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 Web Services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2007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Webber et al, </a:t>
            </a:r>
            <a:r>
              <a:rPr lang="en-US" sz="2400" i="1" dirty="0" smtClean="0">
                <a:ea typeface="ヒラギノ角ゴ ProN W3" charset="0"/>
                <a:cs typeface="ヒラギノ角ゴ ProN W3" charset="0"/>
              </a:rPr>
              <a:t>REST in Practice 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(O’Reilly, 2010)</a:t>
            </a:r>
            <a:endParaRPr lang="en-US" sz="24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Fielding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Architectural Styles </a:t>
            </a:r>
            <a:r>
              <a:rPr lang="en-US" sz="2400" i="1" dirty="0" smtClean="0">
                <a:ea typeface="ヒラギノ角ゴ ProN W3" charset="0"/>
                <a:cs typeface="ヒラギノ角ゴ ProN W3" charset="0"/>
              </a:rPr>
              <a:t>and the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Design of Network-based Software Architectures,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(University of California, 2000)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Various W3C, OASIS, IETF, OMG standards</a:t>
            </a:r>
          </a:p>
        </p:txBody>
      </p:sp>
    </p:spTree>
    <p:extLst>
      <p:ext uri="{BB962C8B-B14F-4D97-AF65-F5344CB8AC3E}">
        <p14:creationId xmlns:p14="http://schemas.microsoft.com/office/powerpoint/2010/main" val="32136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sz="2000" b="1" dirty="0">
                <a:ea typeface="ヒラギノ角ゴ ProN W3" charset="0"/>
                <a:cs typeface="ヒラギノ角ゴ ProN W3" charset="0"/>
              </a:rPr>
              <a:t>Don’t wait till the end to ask or raise concerns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Timings are flexible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Please keep mobile phones silent or better still turned 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off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If you have improvements or bug reports, please submit issues or pull requests:</a:t>
            </a:r>
          </a:p>
          <a:p>
            <a:pPr lvl="1"/>
            <a:r>
              <a:rPr lang="en-US" sz="2400" dirty="0">
                <a:ea typeface="ヒラギノ角ゴ ProN W3" charset="0"/>
                <a:cs typeface="ヒラギノ角ゴ ProN W3" charset="0"/>
                <a:hlinkClick r:id="rId2"/>
              </a:rPr>
              <a:t>https://github.com/pzfreo/ox-</a:t>
            </a:r>
            <a:r>
              <a:rPr lang="en-US" sz="2400" dirty="0" smtClean="0">
                <a:ea typeface="ヒラギノ角ゴ ProN W3" charset="0"/>
                <a:cs typeface="ヒラギノ角ゴ ProN W3" charset="0"/>
                <a:hlinkClick r:id="rId2"/>
              </a:rPr>
              <a:t>soa2/</a:t>
            </a:r>
            <a:r>
              <a:rPr lang="en-US" sz="2400" dirty="0">
                <a:ea typeface="ヒラギノ角ゴ ProN W3" charset="0"/>
                <a:cs typeface="ヒラギノ角ゴ ProN W3" charset="0"/>
                <a:hlinkClick r:id="rId2"/>
              </a:rPr>
              <a:t>issues/</a:t>
            </a:r>
            <a:r>
              <a:rPr lang="en-US" sz="2400" dirty="0" smtClean="0">
                <a:ea typeface="ヒラギノ角ゴ ProN W3" charset="0"/>
                <a:cs typeface="ヒラギノ角ゴ ProN W3" charset="0"/>
                <a:hlinkClick r:id="rId2"/>
              </a:rPr>
              <a:t>new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</a:t>
            </a:r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WSO2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Co-Chair Web Services Reliable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eXchange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at OASIS (WSRM)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VP,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Computation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Studying for a PhD:</a:t>
            </a:r>
          </a:p>
          <a:p>
            <a:pPr lvl="1"/>
            <a:r>
              <a:rPr lang="en-US" sz="1600" dirty="0" smtClean="0">
                <a:ea typeface="ヒラギノ角ゴ ProN W3" charset="0"/>
                <a:cs typeface="ヒラギノ角ゴ ProN W3" charset="0"/>
              </a:rPr>
              <a:t>Security and privacy in </a:t>
            </a:r>
            <a:r>
              <a:rPr lang="en-US" sz="1600" dirty="0" err="1" smtClean="0">
                <a:ea typeface="ヒラギノ角ゴ ProN W3" charset="0"/>
                <a:cs typeface="ヒラギノ角ゴ ProN W3" charset="0"/>
              </a:rPr>
              <a:t>IoT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 middleware</a:t>
            </a:r>
            <a:endParaRPr lang="en-US" sz="1600" dirty="0"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975455"/>
              </p:ext>
            </p:extLst>
          </p:nvPr>
        </p:nvGraphicFramePr>
        <p:xfrm>
          <a:off x="457646" y="1172857"/>
          <a:ext cx="8063510" cy="420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Monday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Tuesday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Wednesday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Thursday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Friday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365451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Introduction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REST introduction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Montserrat"/>
                        </a:rPr>
                        <a:t>Microservices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Security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Design Exercise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Case</a:t>
                      </a:r>
                      <a:r>
                        <a:rPr lang="en-US" sz="1700" baseline="0" dirty="0" smtClean="0">
                          <a:latin typeface="Montserrat"/>
                        </a:rPr>
                        <a:t> Studies and motivation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REST example</a:t>
                      </a:r>
                      <a:r>
                        <a:rPr lang="en-US" sz="1700" baseline="0" dirty="0" smtClean="0">
                          <a:latin typeface="Montserrat"/>
                        </a:rPr>
                        <a:t> flow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Montserrat"/>
                        </a:rPr>
                        <a:t>Docker</a:t>
                      </a:r>
                      <a:r>
                        <a:rPr lang="en-US" sz="1700" dirty="0" smtClean="0">
                          <a:latin typeface="Montserrat"/>
                        </a:rPr>
                        <a:t> Introduction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Governance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History and futures</a:t>
                      </a:r>
                    </a:p>
                    <a:p>
                      <a:endParaRPr lang="en-US" sz="1700" dirty="0" smtClean="0">
                        <a:latin typeface="Montserrat"/>
                      </a:endParaRPr>
                    </a:p>
                    <a:p>
                      <a:r>
                        <a:rPr lang="en-US" sz="1700" dirty="0" smtClean="0">
                          <a:latin typeface="Montserrat"/>
                        </a:rPr>
                        <a:t>Conclusions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SOAP and WSDL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Evolving</a:t>
                      </a:r>
                      <a:r>
                        <a:rPr lang="en-US" sz="1700" baseline="0" dirty="0" smtClean="0">
                          <a:latin typeface="Montserrat"/>
                        </a:rPr>
                        <a:t> REST</a:t>
                      </a:r>
                    </a:p>
                    <a:p>
                      <a:r>
                        <a:rPr lang="en-US" sz="1700" baseline="0" dirty="0" err="1" smtClean="0">
                          <a:latin typeface="Montserrat"/>
                        </a:rPr>
                        <a:t>practicals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Montserrat"/>
                        </a:rPr>
                        <a:t>DevOps</a:t>
                      </a:r>
                      <a:r>
                        <a:rPr lang="en-US" sz="1700" dirty="0" smtClean="0">
                          <a:latin typeface="Montserrat"/>
                        </a:rPr>
                        <a:t>, deployment,</a:t>
                      </a:r>
                    </a:p>
                    <a:p>
                      <a:r>
                        <a:rPr lang="en-US" sz="1700" dirty="0" smtClean="0">
                          <a:latin typeface="Montserrat"/>
                        </a:rPr>
                        <a:t>management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API Management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SOAP Implementation 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Advanced REST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Integration</a:t>
                      </a:r>
                      <a:r>
                        <a:rPr lang="en-US" sz="1700" baseline="0" dirty="0" smtClean="0">
                          <a:latin typeface="Montserrat"/>
                        </a:rPr>
                        <a:t> and ESBs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Composition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19" y="1193801"/>
            <a:ext cx="8409917" cy="41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Apologies for the Jargon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lot!</a:t>
            </a:r>
          </a:p>
          <a:p>
            <a:pPr lvl="1"/>
            <a:r>
              <a:rPr lang="en-US" dirty="0" err="1" smtClean="0"/>
              <a:t>Microservices</a:t>
            </a:r>
            <a:r>
              <a:rPr lang="en-US" dirty="0" smtClean="0"/>
              <a:t>, SOA, </a:t>
            </a:r>
            <a:r>
              <a:rPr lang="en-US" dirty="0" err="1" smtClean="0"/>
              <a:t>DevOps</a:t>
            </a:r>
            <a:r>
              <a:rPr lang="en-US" dirty="0" smtClean="0"/>
              <a:t>, REST, SOAP, WSDL, Swagger, JSON, XML, OAuth2, TLS,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Please ask if I fail to explain an acronym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2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1430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To understand: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Benefits and challenges of SOA 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Services, </a:t>
            </a:r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and APIs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Security models 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Mediation, Composition, Governance</a:t>
            </a:r>
          </a:p>
          <a:p>
            <a:r>
              <a:rPr lang="en-US" sz="2400" dirty="0" smtClean="0">
                <a:ea typeface="ヒラギノ角ゴ ProN W3" charset="0"/>
                <a:cs typeface="ヒラギノ角ゴ ProN W3" charset="0"/>
              </a:rPr>
              <a:t>Implementation of 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SOAP and REST based services</a:t>
            </a:r>
          </a:p>
          <a:p>
            <a:pPr lvl="1"/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endParaRPr lang="en-US" sz="2400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ESB and BPMN flows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OAuth2 and SSL secured services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API Gateways and clients</a:t>
            </a:r>
          </a:p>
          <a:p>
            <a:pPr lvl="1"/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Pre-requisites</a:t>
            </a:r>
            <a:br>
              <a:rPr lang="en-US" dirty="0" smtClean="0"/>
            </a:br>
            <a:r>
              <a:rPr lang="en-US" sz="3100" dirty="0" smtClean="0"/>
              <a:t>(Some familiarity required)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Languages: Java, Node, Python</a:t>
            </a:r>
          </a:p>
          <a:p>
            <a:r>
              <a:rPr lang="en-US" dirty="0" smtClean="0"/>
              <a:t>Data formats: JSON and XML</a:t>
            </a:r>
          </a:p>
          <a:p>
            <a:r>
              <a:rPr lang="en-US" dirty="0" smtClean="0"/>
              <a:t>Tools: Unix shell, Eclipse, Text editors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Overview and course outline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Case studies and motivations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SOAP and WSDL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SOAP Implementation technologies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REST introduction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REST example flows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Advanced REST</a:t>
            </a:r>
          </a:p>
          <a:p>
            <a:pPr eaLnBrk="1" hangingPunct="1"/>
            <a:r>
              <a:rPr lang="en-US" sz="28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 architecture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Deployment, </a:t>
            </a:r>
            <a:r>
              <a:rPr lang="en-US" dirty="0" err="1" smtClean="0"/>
              <a:t>DevOps</a:t>
            </a:r>
            <a:r>
              <a:rPr lang="en-US" dirty="0" smtClean="0"/>
              <a:t>, containers and cloud-native applications</a:t>
            </a:r>
          </a:p>
          <a:p>
            <a:r>
              <a:rPr lang="en-US" dirty="0" smtClean="0"/>
              <a:t>Integration and ESBs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API and API Management</a:t>
            </a:r>
          </a:p>
          <a:p>
            <a:r>
              <a:rPr lang="en-US" dirty="0" smtClean="0"/>
              <a:t>Orchestration and Choreography</a:t>
            </a:r>
          </a:p>
          <a:p>
            <a:r>
              <a:rPr lang="en-US" dirty="0" smtClean="0"/>
              <a:t>Governance</a:t>
            </a:r>
          </a:p>
          <a:p>
            <a:r>
              <a:rPr lang="en-US" dirty="0" smtClean="0"/>
              <a:t>Overview, futures,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514350" indent="-514350" eaLnBrk="1" hangingPunct="1">
              <a:buFont typeface="+mj-lt"/>
              <a:buAutoNum type="alphaUcPeriod"/>
            </a:pPr>
            <a:r>
              <a:rPr lang="en-US" dirty="0" smtClean="0">
                <a:ea typeface="ヒラギノ角ゴ ProN W3" charset="0"/>
                <a:cs typeface="ヒラギノ角ゴ ProN W3" charset="0"/>
              </a:rPr>
              <a:t>My aim is to have more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than everyone can manage: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Some people finish early, so there are extensions and bonus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for them.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You might wish to do more at home?!?</a:t>
            </a:r>
            <a:r>
              <a:rPr lang="en-US" dirty="0">
                <a:ea typeface="ヒラギノ角ゴ ProN W3" charset="0"/>
                <a:cs typeface="ヒラギノ角ゴ ProN W3" charset="0"/>
              </a:rPr>
              <a:t/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ea typeface="ヒラギノ角ゴ ProN W3" charset="0"/>
                <a:cs typeface="ヒラギノ角ゴ ProN W3" charset="0"/>
              </a:rPr>
              <a:t>The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are quite directive to start with:</a:t>
            </a:r>
          </a:p>
          <a:p>
            <a:pPr marL="914400" lvl="1" indent="-514350"/>
            <a:r>
              <a:rPr lang="en-US" dirty="0" smtClean="0">
                <a:ea typeface="ヒラギノ角ゴ ProN W3" charset="0"/>
                <a:cs typeface="ヒラギノ角ゴ ProN W3" charset="0"/>
              </a:rPr>
              <a:t>This is a complex area with a lot to cover.</a:t>
            </a:r>
          </a:p>
          <a:p>
            <a:pPr marL="914400" lvl="1" indent="-514350"/>
            <a:r>
              <a:rPr lang="en-US" dirty="0" smtClean="0">
                <a:ea typeface="ヒラギノ角ゴ ProN W3" charset="0"/>
                <a:cs typeface="ヒラギノ角ゴ ProN W3" charset="0"/>
              </a:rPr>
              <a:t>Extensions are more freeform.</a:t>
            </a:r>
          </a:p>
          <a:p>
            <a:pPr marL="914400" lvl="1" indent="-514350"/>
            <a:r>
              <a:rPr lang="en-US" dirty="0" smtClean="0">
                <a:ea typeface="ヒラギノ角ゴ ProN W3" charset="0"/>
                <a:cs typeface="ヒラギノ角ゴ ProN W3" charset="0"/>
              </a:rPr>
              <a:t>You need to think and not just do as I say to get the most out of them.</a:t>
            </a:r>
          </a:p>
          <a:p>
            <a:pPr marL="400050" lvl="1" indent="0">
              <a:buNone/>
            </a:pP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ea typeface="ヒラギノ角ゴ ProN W3" charset="0"/>
                <a:cs typeface="ヒラギノ角ゴ ProN W3" charset="0"/>
              </a:rPr>
              <a:t> The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are mainly re-written from the previous run: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I don’t know how long they will take you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There may be bugs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I may be wrong about #A!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7001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1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524</Words>
  <Application>Microsoft Macintosh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Service Oriented Architecture </vt:lpstr>
      <vt:lpstr>Introduction</vt:lpstr>
      <vt:lpstr>PowerPoint Presentation</vt:lpstr>
      <vt:lpstr>Apologies for the Jargon</vt:lpstr>
      <vt:lpstr>Aims</vt:lpstr>
      <vt:lpstr>Pre-requisites (Some familiarity required)</vt:lpstr>
      <vt:lpstr>Contents</vt:lpstr>
      <vt:lpstr>Practicals</vt:lpstr>
      <vt:lpstr>PowerPoint Presentation</vt:lpstr>
      <vt:lpstr>Practicals</vt:lpstr>
      <vt:lpstr>Resources </vt:lpstr>
      <vt:lpstr>Rules of Engagement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270</cp:revision>
  <dcterms:created xsi:type="dcterms:W3CDTF">2012-03-07T10:41:54Z</dcterms:created>
  <dcterms:modified xsi:type="dcterms:W3CDTF">2016-06-20T07:55:47Z</dcterms:modified>
</cp:coreProperties>
</file>