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1" r:id="rId3"/>
    <p:sldId id="282" r:id="rId4"/>
    <p:sldId id="283" r:id="rId5"/>
    <p:sldId id="258" r:id="rId6"/>
    <p:sldId id="267" r:id="rId7"/>
    <p:sldId id="259" r:id="rId8"/>
    <p:sldId id="261" r:id="rId9"/>
    <p:sldId id="260" r:id="rId10"/>
    <p:sldId id="265" r:id="rId11"/>
    <p:sldId id="262" r:id="rId12"/>
    <p:sldId id="263" r:id="rId13"/>
    <p:sldId id="266" r:id="rId14"/>
    <p:sldId id="264" r:id="rId15"/>
    <p:sldId id="276" r:id="rId16"/>
    <p:sldId id="277" r:id="rId17"/>
    <p:sldId id="279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</a:t>
            </a:r>
            <a:r>
              <a:rPr lang="en-US" sz="700" dirty="0" smtClean="0">
                <a:latin typeface="Montserrat"/>
              </a:rPr>
              <a:t>2016 except where credited elsewhere. </a:t>
            </a:r>
            <a:r>
              <a:rPr lang="en-US" sz="700" dirty="0" smtClean="0">
                <a:latin typeface="Montserrat"/>
              </a:rPr>
              <a:t>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zf.fremantle.org/2007/05/handlign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cp.org/aboutJava/communityprocess/mrel/jsr224/index3.html" TargetMode="External"/><Relationship Id="rId3" Type="http://schemas.openxmlformats.org/officeDocument/2006/relationships/hyperlink" Target="http://cxf.apache.org/docs/a-simple-jax-ws-servic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SOAP implementation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June 2016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WebService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WebService</a:t>
            </a:r>
            <a:r>
              <a:rPr lang="en-US" dirty="0"/>
              <a:t>(</a:t>
            </a:r>
            <a:r>
              <a:rPr lang="en-US" dirty="0" err="1"/>
              <a:t>endpointInterface</a:t>
            </a:r>
            <a:r>
              <a:rPr lang="en-US" dirty="0"/>
              <a:t> = </a:t>
            </a:r>
            <a:r>
              <a:rPr lang="en-US" dirty="0" smtClean="0"/>
              <a:t>“</a:t>
            </a:r>
            <a:r>
              <a:rPr lang="en-US" dirty="0" err="1" smtClean="0"/>
              <a:t>me.freo.OrderProcess</a:t>
            </a:r>
            <a:r>
              <a:rPr lang="en-US" dirty="0" smtClean="0"/>
              <a:t>") applies to class only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allows you to create an interface defining the service/WSDL and a separate implementation. This is especially important for WSDL first operation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3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SOAPBinding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Applies to class or interface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/>
              <a:t>SOAPBinding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style</a:t>
            </a:r>
            <a:r>
              <a:rPr lang="en-US" dirty="0"/>
              <a:t>=</a:t>
            </a:r>
            <a:r>
              <a:rPr lang="en-US" dirty="0" err="1"/>
              <a:t>SOAPBinding.Style.DOCUMENT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use</a:t>
            </a:r>
            <a:r>
              <a:rPr lang="en-US" dirty="0"/>
              <a:t>=</a:t>
            </a:r>
            <a:r>
              <a:rPr lang="en-US" dirty="0" err="1"/>
              <a:t>SOAPBinding.Use.LITERAL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parameterStyle</a:t>
            </a:r>
            <a:r>
              <a:rPr lang="en-US" dirty="0" smtClean="0"/>
              <a:t>=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SOAPBinding.ParameterStyle.WRAPPED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My hint: ALWAYS use Doc/Lit/Wrapped</a:t>
            </a:r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sz="3000" dirty="0">
                <a:hlinkClick r:id="rId2"/>
              </a:rPr>
              <a:t>http://pzf.fremantle.org/2007/05/</a:t>
            </a:r>
            <a:r>
              <a:rPr lang="en-US" sz="3000" dirty="0" smtClean="0">
                <a:hlinkClick r:id="rId2"/>
              </a:rPr>
              <a:t>handlign.html</a:t>
            </a:r>
            <a:r>
              <a:rPr lang="en-US" sz="3000" dirty="0" smtClean="0"/>
              <a:t> </a:t>
            </a:r>
          </a:p>
          <a:p>
            <a:pPr marL="0" indent="0">
              <a:buNone/>
            </a:pPr>
            <a:r>
              <a:rPr lang="en-US" sz="3000" dirty="0" smtClean="0"/>
              <a:t>Second hint: this is the default so don’t use @</a:t>
            </a:r>
            <a:r>
              <a:rPr lang="en-US" sz="3000" dirty="0" err="1" smtClean="0"/>
              <a:t>SOAPBinding</a:t>
            </a:r>
            <a:r>
              <a:rPr lang="en-US" sz="3000" dirty="0" smtClean="0"/>
              <a:t>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4303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Applies to Method</a:t>
            </a:r>
          </a:p>
          <a:p>
            <a:pPr marL="0" indent="0">
              <a:buNone/>
            </a:pPr>
            <a:r>
              <a:rPr lang="en-US" dirty="0"/>
              <a:t>	@</a:t>
            </a:r>
            <a:r>
              <a:rPr lang="en-US" dirty="0" err="1" smtClean="0"/>
              <a:t>WebMethod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action=“</a:t>
            </a:r>
            <a:r>
              <a:rPr lang="en-US" dirty="0" err="1" smtClean="0"/>
              <a:t>MySOAPAction</a:t>
            </a:r>
            <a:r>
              <a:rPr lang="en-US" dirty="0" smtClean="0"/>
              <a:t>”, //optional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operationName</a:t>
            </a:r>
            <a:r>
              <a:rPr lang="en-US" dirty="0" smtClean="0"/>
              <a:t>=“</a:t>
            </a:r>
            <a:r>
              <a:rPr lang="en-US" dirty="0" err="1" smtClean="0"/>
              <a:t>myWSDLop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exclude=true) // do NOT expose this 							//  inherited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6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Applies to a method that is marked @</a:t>
            </a:r>
            <a:r>
              <a:rPr lang="en-US" dirty="0" err="1" smtClean="0"/>
              <a:t>WebMethod</a:t>
            </a:r>
            <a:endParaRPr lang="en-US" dirty="0" smtClean="0"/>
          </a:p>
          <a:p>
            <a:r>
              <a:rPr lang="en-US" dirty="0" smtClean="0"/>
              <a:t>Indicates that there is no response expected</a:t>
            </a:r>
          </a:p>
          <a:p>
            <a:r>
              <a:rPr lang="en-US" dirty="0" smtClean="0"/>
              <a:t>Assuming this is over HTTP, there should just be a HTTP 202 Accepted response</a:t>
            </a:r>
          </a:p>
          <a:p>
            <a:r>
              <a:rPr lang="en-US" dirty="0" smtClean="0"/>
              <a:t>Over JMS, no response message 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0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way of defining the mapping between the XML/SOAP message and the Java Parameters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WebParam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name=“</a:t>
            </a:r>
            <a:r>
              <a:rPr lang="en-US" dirty="0" err="1" smtClean="0"/>
              <a:t>nameOfXMLElement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partName</a:t>
            </a:r>
            <a:r>
              <a:rPr lang="en-US" dirty="0" smtClean="0"/>
              <a:t>=“</a:t>
            </a:r>
            <a:r>
              <a:rPr lang="en-US" dirty="0" err="1" smtClean="0"/>
              <a:t>nameOfWSDLPart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targetNamespace</a:t>
            </a:r>
            <a:r>
              <a:rPr lang="en-US" dirty="0" smtClean="0"/>
              <a:t>=“</a:t>
            </a:r>
            <a:r>
              <a:rPr lang="en-US" dirty="0" err="1" smtClean="0"/>
              <a:t>xmlNamespace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 smtClean="0"/>
              <a:t>		mode=“IN|OUT|INOUT”,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header=</a:t>
            </a:r>
            <a:r>
              <a:rPr lang="en-US" dirty="0" err="1" smtClean="0"/>
              <a:t>true|false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7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Web Tools platform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43" y="1415414"/>
            <a:ext cx="6669123" cy="5095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689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Again there is a tool for this</a:t>
            </a:r>
          </a:p>
          <a:p>
            <a:r>
              <a:rPr lang="en-US" dirty="0" smtClean="0"/>
              <a:t>You might want to create a service</a:t>
            </a:r>
          </a:p>
          <a:p>
            <a:pPr lvl="1"/>
            <a:r>
              <a:rPr lang="en-US" dirty="0" smtClean="0"/>
              <a:t>Contract-first (design the WSDL, then implement)</a:t>
            </a:r>
          </a:p>
          <a:p>
            <a:pPr lvl="1"/>
            <a:r>
              <a:rPr lang="en-US" dirty="0" smtClean="0"/>
              <a:t>Implement a standard WSDL </a:t>
            </a:r>
          </a:p>
          <a:p>
            <a:pPr lvl="1"/>
            <a:r>
              <a:rPr lang="en-US" dirty="0" smtClean="0"/>
              <a:t>Re-architect an existing service</a:t>
            </a:r>
          </a:p>
          <a:p>
            <a:pPr lvl="1"/>
            <a:r>
              <a:rPr lang="en-US" dirty="0" smtClean="0"/>
              <a:t>Copy a competitor’s service (though this is a thorny issue!)</a:t>
            </a:r>
          </a:p>
          <a:p>
            <a:r>
              <a:rPr lang="en-US" dirty="0" smtClean="0"/>
              <a:t>Very likely you need to call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2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Eclipse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930" t="14719" r="32309" b="24813"/>
          <a:stretch/>
        </p:blipFill>
        <p:spPr>
          <a:xfrm>
            <a:off x="2175143" y="1226336"/>
            <a:ext cx="4715245" cy="45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13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Labs</a:t>
            </a:r>
          </a:p>
          <a:p>
            <a:r>
              <a:rPr lang="en-US" dirty="0" smtClean="0"/>
              <a:t>The Spec</a:t>
            </a:r>
          </a:p>
          <a:p>
            <a:pPr lvl="1"/>
            <a:r>
              <a:rPr lang="en-US" dirty="0">
                <a:hlinkClick r:id="rId2"/>
              </a:rPr>
              <a:t>http://jcp.org/aboutJava/communityprocess/mrel/jsr224/index3.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r>
              <a:rPr lang="en-US" dirty="0" smtClean="0"/>
              <a:t>The CXF documentation</a:t>
            </a:r>
          </a:p>
          <a:p>
            <a:pPr lvl="1"/>
            <a:r>
              <a:rPr lang="en-US" dirty="0">
                <a:hlinkClick r:id="rId3"/>
              </a:rPr>
              <a:t>http://cxf.apache.org/docs/a-simple-jax-ws-</a:t>
            </a:r>
            <a:r>
              <a:rPr lang="en-US" dirty="0" smtClean="0">
                <a:hlinkClick r:id="rId3"/>
              </a:rPr>
              <a:t>service.html</a:t>
            </a:r>
            <a:endParaRPr lang="en-US" dirty="0" smtClean="0"/>
          </a:p>
          <a:p>
            <a:r>
              <a:rPr lang="en-US" dirty="0" smtClean="0"/>
              <a:t>The Reference Implementation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jax-ws.java.net</a:t>
            </a:r>
            <a:r>
              <a:rPr lang="en-US" dirty="0"/>
              <a:t>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7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library?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WSDL tooling</a:t>
            </a:r>
          </a:p>
          <a:p>
            <a:pPr lvl="1"/>
            <a:r>
              <a:rPr lang="en-US" dirty="0" smtClean="0"/>
              <a:t>Make it quick and easy</a:t>
            </a:r>
          </a:p>
          <a:p>
            <a:r>
              <a:rPr lang="en-US" dirty="0" smtClean="0"/>
              <a:t>WS-* extensions</a:t>
            </a:r>
          </a:p>
          <a:p>
            <a:pPr lvl="1"/>
            <a:r>
              <a:rPr lang="en-US" dirty="0" smtClean="0"/>
              <a:t>WS-Security and related </a:t>
            </a:r>
          </a:p>
          <a:p>
            <a:pPr lvl="1"/>
            <a:r>
              <a:rPr lang="en-US" dirty="0" smtClean="0"/>
              <a:t>Much less: WS-RM, WS-AT, WS-Addressing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9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two major toolkits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WCF</a:t>
            </a:r>
          </a:p>
          <a:p>
            <a:pPr lvl="1"/>
            <a:r>
              <a:rPr lang="en-US" dirty="0" smtClean="0"/>
              <a:t>Two implementations</a:t>
            </a:r>
          </a:p>
          <a:p>
            <a:pPr lvl="2"/>
            <a:r>
              <a:rPr lang="en-US" dirty="0" smtClean="0"/>
              <a:t>Windows</a:t>
            </a:r>
          </a:p>
          <a:p>
            <a:pPr lvl="2"/>
            <a:r>
              <a:rPr lang="en-US" dirty="0" smtClean="0"/>
              <a:t>Mono</a:t>
            </a:r>
          </a:p>
          <a:p>
            <a:r>
              <a:rPr lang="en-US" dirty="0" smtClean="0"/>
              <a:t>JAX-WS</a:t>
            </a:r>
          </a:p>
          <a:p>
            <a:pPr lvl="1"/>
            <a:r>
              <a:rPr lang="en-US" dirty="0" smtClean="0"/>
              <a:t>Multiple implementations</a:t>
            </a:r>
          </a:p>
          <a:p>
            <a:pPr lvl="2"/>
            <a:r>
              <a:rPr lang="en-US" dirty="0" smtClean="0"/>
              <a:t>Sun, CXF, Axis2,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89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Poor support in other languages is one reason for SOAP’s decline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6" y="1539964"/>
            <a:ext cx="9144000" cy="43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8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JAX-WS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Java API for XML Web Services </a:t>
            </a:r>
          </a:p>
          <a:p>
            <a:pPr lvl="1"/>
            <a:r>
              <a:rPr lang="en-US" dirty="0" smtClean="0"/>
              <a:t>Currently version 2.2</a:t>
            </a:r>
          </a:p>
          <a:p>
            <a:r>
              <a:rPr lang="en-US" dirty="0" smtClean="0"/>
              <a:t>Create a standard Java approach to creating and consuming SOAP/WSDL web services</a:t>
            </a:r>
          </a:p>
          <a:p>
            <a:r>
              <a:rPr lang="en-US" dirty="0" smtClean="0"/>
              <a:t>Based on annotations</a:t>
            </a:r>
          </a:p>
          <a:p>
            <a:r>
              <a:rPr lang="en-US" dirty="0" smtClean="0"/>
              <a:t>Work with WS-I Basic Profile</a:t>
            </a:r>
          </a:p>
          <a:p>
            <a:r>
              <a:rPr lang="en-US" dirty="0" smtClean="0"/>
              <a:t>Work with JAX-B (Java API for XML Binding)</a:t>
            </a:r>
          </a:p>
          <a:p>
            <a:r>
              <a:rPr lang="en-US" dirty="0" smtClean="0"/>
              <a:t>Replaced the (broken) JAX-RPC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0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first:</a:t>
            </a:r>
          </a:p>
          <a:p>
            <a:pPr lvl="1"/>
            <a:r>
              <a:rPr lang="en-US" dirty="0" smtClean="0"/>
              <a:t>Create Java code, annotate </a:t>
            </a:r>
          </a:p>
          <a:p>
            <a:pPr lvl="1"/>
            <a:r>
              <a:rPr lang="en-US" dirty="0" smtClean="0"/>
              <a:t>Run Java2WS to create WSDL / XSD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Contract first:</a:t>
            </a:r>
          </a:p>
          <a:p>
            <a:pPr lvl="1"/>
            <a:r>
              <a:rPr lang="en-US" dirty="0" smtClean="0"/>
              <a:t>Create (or re-use) WSDL / XSD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run WSDL2Java to create the Java </a:t>
            </a:r>
            <a:r>
              <a:rPr lang="en-US" dirty="0" err="1" smtClean="0"/>
              <a:t>artefacts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5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first </a:t>
            </a:r>
            <a:br>
              <a:rPr lang="en-US" dirty="0" smtClean="0"/>
            </a:br>
            <a:r>
              <a:rPr lang="en-US" dirty="0" smtClean="0"/>
              <a:t>(annotated POJOs)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</a:t>
            </a:r>
            <a:r>
              <a:rPr lang="en-US" b="1" dirty="0" smtClean="0"/>
              <a:t>P</a:t>
            </a:r>
            <a:r>
              <a:rPr lang="en-US" dirty="0" smtClean="0"/>
              <a:t>lain </a:t>
            </a:r>
            <a:r>
              <a:rPr lang="en-US" b="1" dirty="0" smtClean="0"/>
              <a:t>O</a:t>
            </a:r>
            <a:r>
              <a:rPr lang="en-US" dirty="0" smtClean="0"/>
              <a:t>ld </a:t>
            </a:r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smtClean="0"/>
              <a:t>O</a:t>
            </a:r>
            <a:r>
              <a:rPr lang="en-US" dirty="0" smtClean="0"/>
              <a:t>bject</a:t>
            </a:r>
          </a:p>
          <a:p>
            <a:r>
              <a:rPr lang="en-US" dirty="0" smtClean="0"/>
              <a:t>Create annotations that document the service definition, binding approach,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6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WebService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SOAPBinding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WebMethod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WebParam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OneWay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HandlerChain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Applies to class or interface</a:t>
            </a:r>
          </a:p>
          <a:p>
            <a:pPr marL="0" indent="0">
              <a:buNone/>
            </a:pPr>
            <a:r>
              <a:rPr lang="en-US" dirty="0" smtClean="0"/>
              <a:t>All parameters are optional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WebService</a:t>
            </a:r>
            <a:endParaRPr lang="en-US" dirty="0" smtClean="0"/>
          </a:p>
          <a:p>
            <a:pPr marL="457200" lvl="1" indent="0">
              <a:buNone/>
            </a:pPr>
            <a:r>
              <a:rPr lang="en-US" sz="3500" dirty="0" smtClean="0"/>
              <a:t>(name = “</a:t>
            </a:r>
            <a:r>
              <a:rPr lang="en-US" sz="3500" dirty="0" err="1" smtClean="0"/>
              <a:t>OrderService</a:t>
            </a:r>
            <a:r>
              <a:rPr lang="en-US" sz="3500" dirty="0" smtClean="0"/>
              <a:t>”,</a:t>
            </a:r>
          </a:p>
          <a:p>
            <a:pPr marL="457200" lvl="1" indent="0">
              <a:buNone/>
            </a:pPr>
            <a:r>
              <a:rPr lang="en-US" sz="3200" dirty="0" err="1" smtClean="0"/>
              <a:t>serviceName</a:t>
            </a:r>
            <a:r>
              <a:rPr lang="en-US" sz="3200" dirty="0" smtClean="0"/>
              <a:t> </a:t>
            </a:r>
            <a:r>
              <a:rPr lang="en-US" sz="3200" dirty="0"/>
              <a:t>= "</a:t>
            </a:r>
            <a:r>
              <a:rPr lang="en-US" sz="3200" dirty="0" err="1"/>
              <a:t>OrderProcess</a:t>
            </a:r>
            <a:r>
              <a:rPr lang="en-US" sz="3200" dirty="0"/>
              <a:t>",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portName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OrderProcessPort</a:t>
            </a:r>
            <a:r>
              <a:rPr lang="en-US" dirty="0"/>
              <a:t>",	</a:t>
            </a:r>
            <a:r>
              <a:rPr lang="en-US" dirty="0" err="1" smtClean="0"/>
              <a:t>targetNamespace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"http</a:t>
            </a:r>
            <a:r>
              <a:rPr lang="en-US" dirty="0"/>
              <a:t>:/</a:t>
            </a:r>
            <a:r>
              <a:rPr lang="en-US" dirty="0" smtClean="0"/>
              <a:t>/</a:t>
            </a:r>
            <a:r>
              <a:rPr lang="en-US" dirty="0" err="1" smtClean="0"/>
              <a:t>freo.me</a:t>
            </a:r>
            <a:r>
              <a:rPr lang="en-US" dirty="0"/>
              <a:t>/</a:t>
            </a:r>
            <a:r>
              <a:rPr lang="en-US" dirty="0" smtClean="0"/>
              <a:t>order",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wsdlLocation</a:t>
            </a:r>
            <a:r>
              <a:rPr lang="en-US" dirty="0" smtClean="0"/>
              <a:t>=“path to existing </a:t>
            </a:r>
            <a:r>
              <a:rPr lang="en-US" dirty="0" err="1" smtClean="0"/>
              <a:t>wsdl</a:t>
            </a:r>
            <a:r>
              <a:rPr lang="en-US" dirty="0" smtClean="0"/>
              <a:t>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7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475</Words>
  <Application>Microsoft Macintosh PowerPoint</Application>
  <PresentationFormat>On-screen Show (4:3)</PresentationFormat>
  <Paragraphs>104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SOAP implementation technologies</vt:lpstr>
      <vt:lpstr>Why use a library?</vt:lpstr>
      <vt:lpstr>The two major toolkits</vt:lpstr>
      <vt:lpstr>Poor support in other languages is one reason for SOAP’s decline</vt:lpstr>
      <vt:lpstr>JAX-WS Motivation</vt:lpstr>
      <vt:lpstr>Two approaches</vt:lpstr>
      <vt:lpstr>Code first  (annotated POJOs)</vt:lpstr>
      <vt:lpstr>Common Annotations</vt:lpstr>
      <vt:lpstr>WebService</vt:lpstr>
      <vt:lpstr>WebService continued</vt:lpstr>
      <vt:lpstr>SOAPBinding</vt:lpstr>
      <vt:lpstr>WebMethod</vt:lpstr>
      <vt:lpstr>OneWay</vt:lpstr>
      <vt:lpstr>WebParam</vt:lpstr>
      <vt:lpstr>Eclipse Web Tools platform</vt:lpstr>
      <vt:lpstr>WSDL first</vt:lpstr>
      <vt:lpstr>Eclipse tooling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279</cp:revision>
  <dcterms:created xsi:type="dcterms:W3CDTF">2012-03-07T10:41:54Z</dcterms:created>
  <dcterms:modified xsi:type="dcterms:W3CDTF">2016-06-10T14:55:06Z</dcterms:modified>
</cp:coreProperties>
</file>