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73" r:id="rId9"/>
    <p:sldId id="275" r:id="rId10"/>
    <p:sldId id="270" r:id="rId11"/>
    <p:sldId id="263" r:id="rId12"/>
    <p:sldId id="264" r:id="rId13"/>
    <p:sldId id="269" r:id="rId14"/>
    <p:sldId id="265" r:id="rId15"/>
    <p:sldId id="266" r:id="rId16"/>
    <p:sldId id="272" r:id="rId17"/>
    <p:sldId id="267" r:id="rId18"/>
    <p:sldId id="268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6" d="100"/>
          <a:sy n="76" d="100"/>
        </p:scale>
        <p:origin x="-112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ontserrat"/>
              </a:defRPr>
            </a:lvl1pPr>
          </a:lstStyle>
          <a:p>
            <a:fld id="{7307762F-A706-E543-A832-3C298AA3103F}" type="datetimeFigureOut">
              <a:rPr lang="en-US" smtClean="0"/>
              <a:pPr/>
              <a:t>10/06/16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ontserrat"/>
              </a:defRPr>
            </a:lvl1pPr>
          </a:lstStyle>
          <a:p>
            <a:fld id="{BC39F3E1-B436-EB4D-8332-DAA0486A7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096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44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10/06/16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10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10/06/16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185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10/06/16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36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10/06/16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905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10/06/16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778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10/06/16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29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10/06/16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90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10/06/16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58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10/06/16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41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10/06/16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010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hyperlink" Target="http://creativecommons.org/licenses/by-nc-sa/4.0/" TargetMode="Externa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Box 5"/>
          <p:cNvSpPr txBox="1">
            <a:spLocks noChangeArrowheads="1"/>
          </p:cNvSpPr>
          <p:nvPr userDrawn="1"/>
        </p:nvSpPr>
        <p:spPr bwMode="auto">
          <a:xfrm>
            <a:off x="1168930" y="6344711"/>
            <a:ext cx="4942379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700" dirty="0" smtClean="0">
                <a:latin typeface="Montserrat"/>
              </a:rPr>
              <a:t>© Paul Fremantle </a:t>
            </a:r>
            <a:r>
              <a:rPr lang="en-US" sz="700" dirty="0" smtClean="0">
                <a:latin typeface="Montserrat"/>
              </a:rPr>
              <a:t>2016 except where credited elsewhere. </a:t>
            </a:r>
            <a:r>
              <a:rPr lang="en-US" sz="700" dirty="0" smtClean="0">
                <a:latin typeface="Montserrat"/>
              </a:rPr>
              <a:t> This work is licensed under a Creative Commons</a:t>
            </a:r>
          </a:p>
          <a:p>
            <a:pPr algn="l" eaLnBrk="1" hangingPunct="1">
              <a:defRPr/>
            </a:pPr>
            <a:r>
              <a:rPr lang="en-US" sz="700" dirty="0" smtClean="0">
                <a:latin typeface="Montserrat"/>
              </a:rPr>
              <a:t> Attribution-</a:t>
            </a:r>
            <a:r>
              <a:rPr lang="en-US" sz="700" dirty="0" err="1" smtClean="0">
                <a:latin typeface="Montserrat"/>
              </a:rPr>
              <a:t>NonCommercial</a:t>
            </a:r>
            <a:r>
              <a:rPr lang="en-US" sz="700" dirty="0" smtClean="0">
                <a:latin typeface="Montserrat"/>
              </a:rPr>
              <a:t>-</a:t>
            </a:r>
            <a:r>
              <a:rPr lang="en-US" sz="700" dirty="0" err="1" smtClean="0">
                <a:latin typeface="Montserrat"/>
              </a:rPr>
              <a:t>ShareAlike</a:t>
            </a:r>
            <a:r>
              <a:rPr lang="en-US" sz="700" dirty="0" smtClean="0">
                <a:latin typeface="Montserrat"/>
              </a:rPr>
              <a:t> 4.0 International License</a:t>
            </a:r>
            <a:br>
              <a:rPr lang="en-US" sz="700" dirty="0" smtClean="0">
                <a:latin typeface="Montserrat"/>
              </a:rPr>
            </a:br>
            <a:r>
              <a:rPr lang="en-US" sz="700" dirty="0" smtClean="0">
                <a:latin typeface="Montserrat"/>
              </a:rPr>
              <a:t>See  </a:t>
            </a:r>
            <a:r>
              <a:rPr lang="en-US" sz="700" dirty="0" smtClean="0">
                <a:latin typeface="Montserrat"/>
                <a:hlinkClick r:id="rId13"/>
              </a:rPr>
              <a:t>http://creativecommons.org/licenses/by-nc-sa/4.0/</a:t>
            </a:r>
            <a:r>
              <a:rPr lang="en-US" sz="700" dirty="0" smtClean="0">
                <a:latin typeface="Montserrat"/>
              </a:rPr>
              <a:t> 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375635" y="6428175"/>
            <a:ext cx="792765" cy="279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435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Montserra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Montserra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Montserra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Montserra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Montserra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Montserra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peerj.com/preprints/1291.pdf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pzf.fremantle.org/2013/12/commshack.html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hyperlink" Target="http://martinfowler.com/bliki/MonolithFirst.html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martinfowler.com/articles/microservices.html" TargetMode="External"/><Relationship Id="rId4" Type="http://schemas.openxmlformats.org/officeDocument/2006/relationships/hyperlink" Target="http://www.thoughtworks.com/insights/blog/microservices-nutshel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slideshare.net/chris.e.richardson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martinfowler.com/articles/microservices.html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blogs.gartner.com/gary-olliffe/files/2015/01/InnerOuterMSA.png" TargetMode="External"/><Relationship Id="rId3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Microservices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ea typeface="ヒラギノ角ゴ ProN W3" charset="0"/>
                <a:cs typeface="ヒラギノ角ゴ ProN W3" charset="0"/>
              </a:rPr>
              <a:t>Oxford University </a:t>
            </a:r>
          </a:p>
          <a:p>
            <a:r>
              <a:rPr lang="en-US" dirty="0">
                <a:ea typeface="ヒラギノ角ゴ ProN W3" charset="0"/>
                <a:cs typeface="ヒラギノ角ゴ ProN W3" charset="0"/>
              </a:rPr>
              <a:t>Software Engineering </a:t>
            </a:r>
            <a:r>
              <a:rPr lang="en-US" dirty="0" err="1">
                <a:ea typeface="ヒラギノ角ゴ ProN W3" charset="0"/>
                <a:cs typeface="ヒラギノ角ゴ ProN W3" charset="0"/>
              </a:rPr>
              <a:t>Programme</a:t>
            </a:r>
            <a:endParaRPr lang="en-US" dirty="0">
              <a:ea typeface="ヒラギノ角ゴ ProN W3" charset="0"/>
              <a:cs typeface="ヒラギノ角ゴ ProN W3" charset="0"/>
            </a:endParaRPr>
          </a:p>
          <a:p>
            <a:r>
              <a:rPr lang="en-US" dirty="0" smtClean="0">
                <a:ea typeface="ヒラギノ角ゴ ProN W3" charset="0"/>
                <a:cs typeface="ヒラギノ角ゴ ProN W3" charset="0"/>
              </a:rPr>
              <a:t>June 2016</a:t>
            </a:r>
            <a:endParaRPr lang="en-US" dirty="0">
              <a:ea typeface="ヒラギノ角ゴ ProN W3" charset="0"/>
              <a:cs typeface="ヒラギノ角ゴ ProN W3" charset="0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986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What are services like in reality?</a:t>
            </a:r>
            <a:br>
              <a:rPr lang="en-US" sz="3600" dirty="0" smtClean="0"/>
            </a:br>
            <a:endParaRPr lang="en-US" sz="3600" dirty="0"/>
          </a:p>
        </p:txBody>
      </p:sp>
      <p:sp>
        <p:nvSpPr>
          <p:cNvPr id="4" name="Rectangle 3"/>
          <p:cNvSpPr/>
          <p:nvPr/>
        </p:nvSpPr>
        <p:spPr>
          <a:xfrm>
            <a:off x="375635" y="5615756"/>
            <a:ext cx="83111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All the Services Large and Micro</a:t>
            </a:r>
            <a:r>
              <a:rPr lang="en-US" dirty="0" smtClean="0"/>
              <a:t>: Revisiting </a:t>
            </a:r>
            <a:r>
              <a:rPr lang="en-US" dirty="0"/>
              <a:t>Industrial Practice in </a:t>
            </a:r>
            <a:r>
              <a:rPr lang="en-US" dirty="0" smtClean="0"/>
              <a:t>Services Computing</a:t>
            </a:r>
            <a:endParaRPr lang="en-US" dirty="0"/>
          </a:p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://peerj.com/preprints/1291.</a:t>
            </a:r>
            <a:r>
              <a:rPr lang="en-US" dirty="0" smtClean="0">
                <a:hlinkClick r:id="rId2"/>
              </a:rPr>
              <a:t>pdf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7889" y="3710756"/>
            <a:ext cx="3733800" cy="1905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108830"/>
            <a:ext cx="6388100" cy="27305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7199" y="4161463"/>
            <a:ext cx="48214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Most services (51%) were 1,000-10,000 </a:t>
            </a:r>
            <a:r>
              <a:rPr lang="en-US" dirty="0" err="1" smtClean="0"/>
              <a:t>LoC</a:t>
            </a:r>
            <a:endParaRPr lang="en-US" dirty="0" smtClean="0"/>
          </a:p>
          <a:p>
            <a:r>
              <a:rPr lang="en-US" dirty="0" smtClean="0"/>
              <a:t>Only 3% of services in the survey were &lt;100 </a:t>
            </a:r>
            <a:r>
              <a:rPr lang="en-US" dirty="0" err="1" smtClean="0"/>
              <a:t>LoC</a:t>
            </a:r>
            <a:endParaRPr lang="en-US" dirty="0" smtClean="0"/>
          </a:p>
          <a:p>
            <a:r>
              <a:rPr lang="en-US" dirty="0" smtClean="0"/>
              <a:t>43% 100-1,000 </a:t>
            </a:r>
            <a:r>
              <a:rPr lang="en-US" dirty="0" err="1" smtClean="0"/>
              <a:t>LoC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7635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world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previous case studies are in many cases </a:t>
            </a:r>
            <a:r>
              <a:rPr lang="en-US" dirty="0" err="1" smtClean="0"/>
              <a:t>microservices</a:t>
            </a:r>
            <a:endParaRPr lang="en-US" dirty="0"/>
          </a:p>
          <a:p>
            <a:pPr lvl="1"/>
            <a:r>
              <a:rPr lang="en-US" dirty="0" smtClean="0"/>
              <a:t>eBay, Netflix, Amazon</a:t>
            </a:r>
          </a:p>
          <a:p>
            <a:pPr lvl="1"/>
            <a:r>
              <a:rPr lang="en-US" dirty="0" smtClean="0"/>
              <a:t>Many more out there and growing rapidly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8616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Polyglot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Microservices</a:t>
            </a:r>
            <a:r>
              <a:rPr lang="en-US" dirty="0" smtClean="0"/>
              <a:t> can be built in multiple languages</a:t>
            </a:r>
          </a:p>
          <a:p>
            <a:pPr lvl="1"/>
            <a:r>
              <a:rPr lang="en-US" dirty="0" err="1" smtClean="0"/>
              <a:t>Hackathon</a:t>
            </a:r>
            <a:r>
              <a:rPr lang="en-US" dirty="0" smtClean="0"/>
              <a:t> last year I built a simple app</a:t>
            </a:r>
          </a:p>
          <a:p>
            <a:pPr lvl="1"/>
            <a:r>
              <a:rPr lang="en-US" dirty="0" smtClean="0"/>
              <a:t>Node, Python and MQTT</a:t>
            </a:r>
          </a:p>
          <a:p>
            <a:pPr lvl="1"/>
            <a:r>
              <a:rPr lang="en-US" dirty="0" smtClean="0"/>
              <a:t>One day’s effort</a:t>
            </a:r>
          </a:p>
          <a:p>
            <a:pPr lvl="1"/>
            <a:r>
              <a:rPr lang="en-US" dirty="0" err="1" smtClean="0"/>
              <a:t>Microservice</a:t>
            </a:r>
            <a:r>
              <a:rPr lang="en-US" dirty="0" smtClean="0"/>
              <a:t> architecture</a:t>
            </a:r>
          </a:p>
          <a:p>
            <a:pPr lvl="1"/>
            <a:r>
              <a:rPr lang="en-US" dirty="0">
                <a:hlinkClick r:id="rId2"/>
              </a:rPr>
              <a:t>http://pzf.fremantle.org/2013/12/</a:t>
            </a:r>
            <a:r>
              <a:rPr lang="en-US" dirty="0" smtClean="0">
                <a:hlinkClick r:id="rId2"/>
              </a:rPr>
              <a:t>commshack.html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3346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 with a Monolith?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536" y="1410991"/>
            <a:ext cx="7383289" cy="415802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582174" y="5722051"/>
            <a:ext cx="57467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http://martinfowler.com/bliki/</a:t>
            </a:r>
            <a:r>
              <a:rPr lang="en-US" dirty="0" smtClean="0">
                <a:hlinkClick r:id="rId3"/>
              </a:rPr>
              <a:t>MonolithFirst.html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7602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Debugging</a:t>
            </a:r>
          </a:p>
          <a:p>
            <a:r>
              <a:rPr lang="en-US" dirty="0" smtClean="0"/>
              <a:t>Deployment and </a:t>
            </a:r>
            <a:r>
              <a:rPr lang="en-US" dirty="0" err="1" smtClean="0"/>
              <a:t>devops</a:t>
            </a:r>
            <a:endParaRPr lang="en-US" dirty="0" smtClean="0"/>
          </a:p>
          <a:p>
            <a:r>
              <a:rPr lang="en-US" dirty="0" smtClean="0"/>
              <a:t>Operations overhead</a:t>
            </a:r>
            <a:endParaRPr lang="en-US" dirty="0"/>
          </a:p>
          <a:p>
            <a:r>
              <a:rPr lang="en-US" dirty="0" smtClean="0"/>
              <a:t>Implicit interfaces and contracts</a:t>
            </a:r>
          </a:p>
          <a:p>
            <a:r>
              <a:rPr lang="en-US" dirty="0" smtClean="0"/>
              <a:t>Latency</a:t>
            </a:r>
          </a:p>
          <a:p>
            <a:r>
              <a:rPr lang="en-US" dirty="0" smtClean="0"/>
              <a:t>Transactions</a:t>
            </a:r>
          </a:p>
          <a:p>
            <a:r>
              <a:rPr lang="en-US" dirty="0" smtClean="0"/>
              <a:t>Etc.!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6641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Smart endpoints and dumb pipes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/>
              <a:t>Microservices</a:t>
            </a:r>
            <a:r>
              <a:rPr lang="en-US" dirty="0" smtClean="0"/>
              <a:t> are based on the idea of simple </a:t>
            </a:r>
            <a:r>
              <a:rPr lang="en-US" dirty="0" err="1" smtClean="0"/>
              <a:t>RESTful</a:t>
            </a:r>
            <a:r>
              <a:rPr lang="en-US" dirty="0" smtClean="0"/>
              <a:t> APIs directly implemented</a:t>
            </a:r>
          </a:p>
          <a:p>
            <a:r>
              <a:rPr lang="en-US" dirty="0" smtClean="0"/>
              <a:t>Need to manage contracts cleanly and carefully</a:t>
            </a:r>
          </a:p>
          <a:p>
            <a:r>
              <a:rPr lang="en-US" dirty="0" smtClean="0"/>
              <a:t>ESB is not part of this architecture</a:t>
            </a:r>
          </a:p>
          <a:p>
            <a:pPr lvl="1"/>
            <a:r>
              <a:rPr lang="en-US" dirty="0" smtClean="0"/>
              <a:t>But an API Gateway might be</a:t>
            </a:r>
            <a:endParaRPr lang="en-US" dirty="0"/>
          </a:p>
          <a:p>
            <a:pPr lvl="1"/>
            <a:r>
              <a:rPr lang="en-US" dirty="0" smtClean="0"/>
              <a:t>Don’t confuse the application architecture with the Enterprise architecture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8065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 and Macro Services</a:t>
            </a:r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 rot="5400000">
            <a:off x="1270100" y="3051684"/>
            <a:ext cx="2040721" cy="3410273"/>
            <a:chOff x="5765394" y="1783614"/>
            <a:chExt cx="2040721" cy="3410273"/>
          </a:xfrm>
        </p:grpSpPr>
        <p:grpSp>
          <p:nvGrpSpPr>
            <p:cNvPr id="7" name="Group 6"/>
            <p:cNvGrpSpPr/>
            <p:nvPr/>
          </p:nvGrpSpPr>
          <p:grpSpPr>
            <a:xfrm>
              <a:off x="6452945" y="3562666"/>
              <a:ext cx="1213016" cy="670640"/>
              <a:chOff x="7363722" y="2611212"/>
              <a:chExt cx="1213016" cy="670640"/>
            </a:xfrm>
          </p:grpSpPr>
          <p:sp>
            <p:nvSpPr>
              <p:cNvPr id="4" name="Rounded Rectangle 3"/>
              <p:cNvSpPr/>
              <p:nvPr/>
            </p:nvSpPr>
            <p:spPr>
              <a:xfrm>
                <a:off x="7534969" y="2753901"/>
                <a:ext cx="413853" cy="399529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Can 4"/>
              <p:cNvSpPr/>
              <p:nvPr/>
            </p:nvSpPr>
            <p:spPr>
              <a:xfrm>
                <a:off x="8105801" y="2753901"/>
                <a:ext cx="371040" cy="399529"/>
              </a:xfrm>
              <a:prstGeom prst="can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7363722" y="2611212"/>
                <a:ext cx="1213016" cy="67064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6474353" y="1893208"/>
              <a:ext cx="1213016" cy="670640"/>
              <a:chOff x="7363722" y="2611212"/>
              <a:chExt cx="1213016" cy="670640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7534969" y="2753901"/>
                <a:ext cx="413853" cy="399529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Can 9"/>
              <p:cNvSpPr/>
              <p:nvPr/>
            </p:nvSpPr>
            <p:spPr>
              <a:xfrm>
                <a:off x="8105801" y="2753901"/>
                <a:ext cx="371040" cy="399529"/>
              </a:xfrm>
              <a:prstGeom prst="can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ounded Rectangle 10"/>
              <p:cNvSpPr/>
              <p:nvPr/>
            </p:nvSpPr>
            <p:spPr>
              <a:xfrm>
                <a:off x="7363722" y="2611212"/>
                <a:ext cx="1213016" cy="67064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6474348" y="2727937"/>
              <a:ext cx="1213016" cy="670640"/>
              <a:chOff x="7363722" y="2611212"/>
              <a:chExt cx="1213016" cy="670640"/>
            </a:xfrm>
          </p:grpSpPr>
          <p:sp>
            <p:nvSpPr>
              <p:cNvPr id="13" name="Rounded Rectangle 12"/>
              <p:cNvSpPr/>
              <p:nvPr/>
            </p:nvSpPr>
            <p:spPr>
              <a:xfrm>
                <a:off x="7534969" y="2753901"/>
                <a:ext cx="413853" cy="399529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Can 13"/>
              <p:cNvSpPr/>
              <p:nvPr/>
            </p:nvSpPr>
            <p:spPr>
              <a:xfrm>
                <a:off x="8105801" y="2753901"/>
                <a:ext cx="371040" cy="399529"/>
              </a:xfrm>
              <a:prstGeom prst="can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ounded Rectangle 14"/>
              <p:cNvSpPr/>
              <p:nvPr/>
            </p:nvSpPr>
            <p:spPr>
              <a:xfrm>
                <a:off x="7363722" y="2611212"/>
                <a:ext cx="1213016" cy="67064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6448364" y="4385706"/>
              <a:ext cx="1213016" cy="670640"/>
              <a:chOff x="7363722" y="2611212"/>
              <a:chExt cx="1213016" cy="670640"/>
            </a:xfrm>
          </p:grpSpPr>
          <p:sp>
            <p:nvSpPr>
              <p:cNvPr id="17" name="Rounded Rectangle 16"/>
              <p:cNvSpPr/>
              <p:nvPr/>
            </p:nvSpPr>
            <p:spPr>
              <a:xfrm>
                <a:off x="7534969" y="2753901"/>
                <a:ext cx="413853" cy="399529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Can 17"/>
              <p:cNvSpPr/>
              <p:nvPr/>
            </p:nvSpPr>
            <p:spPr>
              <a:xfrm>
                <a:off x="8105801" y="2753901"/>
                <a:ext cx="371040" cy="399529"/>
              </a:xfrm>
              <a:prstGeom prst="can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ounded Rectangle 18"/>
              <p:cNvSpPr/>
              <p:nvPr/>
            </p:nvSpPr>
            <p:spPr>
              <a:xfrm>
                <a:off x="7363722" y="2611212"/>
                <a:ext cx="1213016" cy="67064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" name="Rounded Rectangle 19"/>
            <p:cNvSpPr/>
            <p:nvPr/>
          </p:nvSpPr>
          <p:spPr>
            <a:xfrm rot="16200000">
              <a:off x="4564260" y="3268976"/>
              <a:ext cx="3144354" cy="430385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API Facade</a:t>
              </a:r>
              <a:endParaRPr lang="en-US" dirty="0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5765394" y="1783614"/>
              <a:ext cx="2040721" cy="3410273"/>
            </a:xfrm>
            <a:prstGeom prst="roundRect">
              <a:avLst>
                <a:gd name="adj" fmla="val 7631"/>
              </a:avLst>
            </a:prstGeom>
            <a:noFill/>
            <a:ln>
              <a:solidFill>
                <a:srgbClr val="000000"/>
              </a:solidFill>
              <a:prstDash val="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/>
        </p:nvGrpSpPr>
        <p:grpSpPr>
          <a:xfrm rot="5400000">
            <a:off x="5018736" y="3051684"/>
            <a:ext cx="2040721" cy="3410273"/>
            <a:chOff x="5765394" y="1783614"/>
            <a:chExt cx="2040721" cy="3410273"/>
          </a:xfrm>
        </p:grpSpPr>
        <p:grpSp>
          <p:nvGrpSpPr>
            <p:cNvPr id="24" name="Group 23"/>
            <p:cNvGrpSpPr/>
            <p:nvPr/>
          </p:nvGrpSpPr>
          <p:grpSpPr>
            <a:xfrm>
              <a:off x="6452945" y="3562666"/>
              <a:ext cx="1213016" cy="670640"/>
              <a:chOff x="7363722" y="2611212"/>
              <a:chExt cx="1213016" cy="670640"/>
            </a:xfrm>
          </p:grpSpPr>
          <p:sp>
            <p:nvSpPr>
              <p:cNvPr id="39" name="Rounded Rectangle 38"/>
              <p:cNvSpPr/>
              <p:nvPr/>
            </p:nvSpPr>
            <p:spPr>
              <a:xfrm>
                <a:off x="7534969" y="2753901"/>
                <a:ext cx="413853" cy="399529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Can 39"/>
              <p:cNvSpPr/>
              <p:nvPr/>
            </p:nvSpPr>
            <p:spPr>
              <a:xfrm>
                <a:off x="8105801" y="2753901"/>
                <a:ext cx="371040" cy="399529"/>
              </a:xfrm>
              <a:prstGeom prst="can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ounded Rectangle 40"/>
              <p:cNvSpPr/>
              <p:nvPr/>
            </p:nvSpPr>
            <p:spPr>
              <a:xfrm>
                <a:off x="7363722" y="2611212"/>
                <a:ext cx="1213016" cy="67064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6474353" y="1893208"/>
              <a:ext cx="1213016" cy="670640"/>
              <a:chOff x="7363722" y="2611212"/>
              <a:chExt cx="1213016" cy="670640"/>
            </a:xfrm>
          </p:grpSpPr>
          <p:sp>
            <p:nvSpPr>
              <p:cNvPr id="36" name="Rounded Rectangle 35"/>
              <p:cNvSpPr/>
              <p:nvPr/>
            </p:nvSpPr>
            <p:spPr>
              <a:xfrm>
                <a:off x="7534969" y="2753901"/>
                <a:ext cx="413853" cy="399529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Can 36"/>
              <p:cNvSpPr/>
              <p:nvPr/>
            </p:nvSpPr>
            <p:spPr>
              <a:xfrm>
                <a:off x="8105801" y="2753901"/>
                <a:ext cx="371040" cy="399529"/>
              </a:xfrm>
              <a:prstGeom prst="can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ounded Rectangle 37"/>
              <p:cNvSpPr/>
              <p:nvPr/>
            </p:nvSpPr>
            <p:spPr>
              <a:xfrm>
                <a:off x="7363722" y="2611212"/>
                <a:ext cx="1213016" cy="67064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6474348" y="2727937"/>
              <a:ext cx="1213016" cy="670640"/>
              <a:chOff x="7363722" y="2611212"/>
              <a:chExt cx="1213016" cy="670640"/>
            </a:xfrm>
          </p:grpSpPr>
          <p:sp>
            <p:nvSpPr>
              <p:cNvPr id="33" name="Rounded Rectangle 32"/>
              <p:cNvSpPr/>
              <p:nvPr/>
            </p:nvSpPr>
            <p:spPr>
              <a:xfrm>
                <a:off x="7534969" y="2753901"/>
                <a:ext cx="413853" cy="399529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Can 33"/>
              <p:cNvSpPr/>
              <p:nvPr/>
            </p:nvSpPr>
            <p:spPr>
              <a:xfrm>
                <a:off x="8105801" y="2753901"/>
                <a:ext cx="371040" cy="399529"/>
              </a:xfrm>
              <a:prstGeom prst="can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ounded Rectangle 34"/>
              <p:cNvSpPr/>
              <p:nvPr/>
            </p:nvSpPr>
            <p:spPr>
              <a:xfrm>
                <a:off x="7363722" y="2611212"/>
                <a:ext cx="1213016" cy="67064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6448364" y="4385706"/>
              <a:ext cx="1213016" cy="670640"/>
              <a:chOff x="7363722" y="2611212"/>
              <a:chExt cx="1213016" cy="670640"/>
            </a:xfrm>
          </p:grpSpPr>
          <p:sp>
            <p:nvSpPr>
              <p:cNvPr id="30" name="Rounded Rectangle 29"/>
              <p:cNvSpPr/>
              <p:nvPr/>
            </p:nvSpPr>
            <p:spPr>
              <a:xfrm>
                <a:off x="7534969" y="2753901"/>
                <a:ext cx="413853" cy="399529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Can 30"/>
              <p:cNvSpPr/>
              <p:nvPr/>
            </p:nvSpPr>
            <p:spPr>
              <a:xfrm>
                <a:off x="8105801" y="2753901"/>
                <a:ext cx="371040" cy="399529"/>
              </a:xfrm>
              <a:prstGeom prst="can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ounded Rectangle 31"/>
              <p:cNvSpPr/>
              <p:nvPr/>
            </p:nvSpPr>
            <p:spPr>
              <a:xfrm>
                <a:off x="7363722" y="2611212"/>
                <a:ext cx="1213016" cy="67064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8" name="Rounded Rectangle 27"/>
            <p:cNvSpPr/>
            <p:nvPr/>
          </p:nvSpPr>
          <p:spPr>
            <a:xfrm rot="16200000">
              <a:off x="4564260" y="3268976"/>
              <a:ext cx="3144354" cy="430385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API Facade</a:t>
              </a:r>
              <a:endParaRPr lang="en-US" dirty="0"/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5765394" y="1783614"/>
              <a:ext cx="2040721" cy="3410273"/>
            </a:xfrm>
            <a:prstGeom prst="roundRect">
              <a:avLst>
                <a:gd name="adj" fmla="val 7631"/>
              </a:avLst>
            </a:prstGeom>
            <a:noFill/>
            <a:ln>
              <a:solidFill>
                <a:srgbClr val="000000"/>
              </a:solidFill>
              <a:prstDash val="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/>
          <p:cNvGrpSpPr/>
          <p:nvPr/>
        </p:nvGrpSpPr>
        <p:grpSpPr>
          <a:xfrm rot="5400000">
            <a:off x="1270100" y="732862"/>
            <a:ext cx="2040721" cy="3410273"/>
            <a:chOff x="5765394" y="1783614"/>
            <a:chExt cx="2040721" cy="3410273"/>
          </a:xfrm>
        </p:grpSpPr>
        <p:grpSp>
          <p:nvGrpSpPr>
            <p:cNvPr id="43" name="Group 42"/>
            <p:cNvGrpSpPr/>
            <p:nvPr/>
          </p:nvGrpSpPr>
          <p:grpSpPr>
            <a:xfrm>
              <a:off x="6452945" y="3562666"/>
              <a:ext cx="1213016" cy="670640"/>
              <a:chOff x="7363722" y="2611212"/>
              <a:chExt cx="1213016" cy="670640"/>
            </a:xfrm>
          </p:grpSpPr>
          <p:sp>
            <p:nvSpPr>
              <p:cNvPr id="58" name="Rounded Rectangle 57"/>
              <p:cNvSpPr/>
              <p:nvPr/>
            </p:nvSpPr>
            <p:spPr>
              <a:xfrm>
                <a:off x="7534969" y="2753901"/>
                <a:ext cx="413853" cy="399529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Can 58"/>
              <p:cNvSpPr/>
              <p:nvPr/>
            </p:nvSpPr>
            <p:spPr>
              <a:xfrm>
                <a:off x="8105801" y="2753901"/>
                <a:ext cx="371040" cy="399529"/>
              </a:xfrm>
              <a:prstGeom prst="can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ounded Rectangle 59"/>
              <p:cNvSpPr/>
              <p:nvPr/>
            </p:nvSpPr>
            <p:spPr>
              <a:xfrm>
                <a:off x="7363722" y="2611212"/>
                <a:ext cx="1213016" cy="67064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>
              <a:off x="6474353" y="1893208"/>
              <a:ext cx="1213016" cy="670640"/>
              <a:chOff x="7363722" y="2611212"/>
              <a:chExt cx="1213016" cy="670640"/>
            </a:xfrm>
          </p:grpSpPr>
          <p:sp>
            <p:nvSpPr>
              <p:cNvPr id="55" name="Rounded Rectangle 54"/>
              <p:cNvSpPr/>
              <p:nvPr/>
            </p:nvSpPr>
            <p:spPr>
              <a:xfrm>
                <a:off x="7534969" y="2753901"/>
                <a:ext cx="413853" cy="399529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Can 55"/>
              <p:cNvSpPr/>
              <p:nvPr/>
            </p:nvSpPr>
            <p:spPr>
              <a:xfrm>
                <a:off x="8105801" y="2753901"/>
                <a:ext cx="371040" cy="399529"/>
              </a:xfrm>
              <a:prstGeom prst="can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Rounded Rectangle 56"/>
              <p:cNvSpPr/>
              <p:nvPr/>
            </p:nvSpPr>
            <p:spPr>
              <a:xfrm>
                <a:off x="7363722" y="2611212"/>
                <a:ext cx="1213016" cy="67064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>
              <a:off x="6474348" y="2727937"/>
              <a:ext cx="1213016" cy="670640"/>
              <a:chOff x="7363722" y="2611212"/>
              <a:chExt cx="1213016" cy="670640"/>
            </a:xfrm>
          </p:grpSpPr>
          <p:sp>
            <p:nvSpPr>
              <p:cNvPr id="52" name="Rounded Rectangle 51"/>
              <p:cNvSpPr/>
              <p:nvPr/>
            </p:nvSpPr>
            <p:spPr>
              <a:xfrm>
                <a:off x="7534969" y="2753901"/>
                <a:ext cx="413853" cy="399529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Can 52"/>
              <p:cNvSpPr/>
              <p:nvPr/>
            </p:nvSpPr>
            <p:spPr>
              <a:xfrm>
                <a:off x="8105801" y="2753901"/>
                <a:ext cx="371040" cy="399529"/>
              </a:xfrm>
              <a:prstGeom prst="can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ounded Rectangle 53"/>
              <p:cNvSpPr/>
              <p:nvPr/>
            </p:nvSpPr>
            <p:spPr>
              <a:xfrm>
                <a:off x="7363722" y="2611212"/>
                <a:ext cx="1213016" cy="67064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6448364" y="4385706"/>
              <a:ext cx="1213016" cy="670640"/>
              <a:chOff x="7363722" y="2611212"/>
              <a:chExt cx="1213016" cy="670640"/>
            </a:xfrm>
          </p:grpSpPr>
          <p:sp>
            <p:nvSpPr>
              <p:cNvPr id="49" name="Rounded Rectangle 48"/>
              <p:cNvSpPr/>
              <p:nvPr/>
            </p:nvSpPr>
            <p:spPr>
              <a:xfrm>
                <a:off x="7534969" y="2753901"/>
                <a:ext cx="413853" cy="399529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Can 49"/>
              <p:cNvSpPr/>
              <p:nvPr/>
            </p:nvSpPr>
            <p:spPr>
              <a:xfrm>
                <a:off x="8105801" y="2753901"/>
                <a:ext cx="371040" cy="399529"/>
              </a:xfrm>
              <a:prstGeom prst="can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ounded Rectangle 50"/>
              <p:cNvSpPr/>
              <p:nvPr/>
            </p:nvSpPr>
            <p:spPr>
              <a:xfrm>
                <a:off x="7363722" y="2611212"/>
                <a:ext cx="1213016" cy="67064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Rounded Rectangle 46"/>
            <p:cNvSpPr/>
            <p:nvPr/>
          </p:nvSpPr>
          <p:spPr>
            <a:xfrm rot="16200000">
              <a:off x="4564260" y="3268976"/>
              <a:ext cx="3144354" cy="430385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API Facade</a:t>
              </a:r>
              <a:endParaRPr lang="en-US" dirty="0"/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5765394" y="1783614"/>
              <a:ext cx="2040721" cy="3410273"/>
            </a:xfrm>
            <a:prstGeom prst="roundRect">
              <a:avLst>
                <a:gd name="adj" fmla="val 7631"/>
              </a:avLst>
            </a:prstGeom>
            <a:noFill/>
            <a:ln>
              <a:solidFill>
                <a:srgbClr val="000000"/>
              </a:solidFill>
              <a:prstDash val="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786621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API Gateway and </a:t>
            </a:r>
            <a:r>
              <a:rPr lang="en-US" dirty="0" err="1" smtClean="0"/>
              <a:t>Microservices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Versioning</a:t>
            </a:r>
          </a:p>
          <a:p>
            <a:r>
              <a:rPr lang="en-US" dirty="0" smtClean="0"/>
              <a:t>Single URI structure out of many independent </a:t>
            </a:r>
            <a:r>
              <a:rPr lang="en-US" dirty="0" err="1" smtClean="0"/>
              <a:t>backends</a:t>
            </a:r>
            <a:endParaRPr lang="en-US" dirty="0" smtClean="0"/>
          </a:p>
          <a:p>
            <a:r>
              <a:rPr lang="en-US" dirty="0" smtClean="0"/>
              <a:t>Contracts and documentation</a:t>
            </a:r>
          </a:p>
          <a:p>
            <a:r>
              <a:rPr lang="en-US" dirty="0" smtClean="0"/>
              <a:t>More discussion later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7343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http://www.slideshare.net/</a:t>
            </a:r>
            <a:r>
              <a:rPr lang="en-US" dirty="0" smtClean="0">
                <a:hlinkClick r:id="rId2"/>
              </a:rPr>
              <a:t>chris.e.richardson</a:t>
            </a:r>
            <a:endParaRPr lang="en-US" dirty="0" smtClean="0"/>
          </a:p>
          <a:p>
            <a:r>
              <a:rPr lang="en-US" dirty="0">
                <a:hlinkClick r:id="rId3"/>
              </a:rPr>
              <a:t>http://martinfowler.com/articles/</a:t>
            </a:r>
            <a:r>
              <a:rPr lang="en-US" dirty="0" smtClean="0">
                <a:hlinkClick r:id="rId3"/>
              </a:rPr>
              <a:t>microservices.html</a:t>
            </a:r>
            <a:r>
              <a:rPr lang="en-US" dirty="0" smtClean="0"/>
              <a:t> </a:t>
            </a:r>
          </a:p>
          <a:p>
            <a:r>
              <a:rPr lang="en-US" dirty="0">
                <a:hlinkClick r:id="rId4"/>
              </a:rPr>
              <a:t>http://www.thoughtworks.com/insights/blog/microservices</a:t>
            </a:r>
            <a:r>
              <a:rPr lang="en-US">
                <a:hlinkClick r:id="rId4"/>
              </a:rPr>
              <a:t>-</a:t>
            </a:r>
            <a:r>
              <a:rPr lang="en-US" smtClean="0">
                <a:hlinkClick r:id="rId4"/>
              </a:rPr>
              <a:t>nutshell</a:t>
            </a:r>
            <a:r>
              <a:rPr lang="en-US" smtClean="0"/>
              <a:t> 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780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Why?</a:t>
            </a:r>
          </a:p>
          <a:p>
            <a:r>
              <a:rPr lang="en-US" dirty="0" smtClean="0"/>
              <a:t>History and evolution</a:t>
            </a:r>
          </a:p>
          <a:p>
            <a:r>
              <a:rPr lang="en-US" dirty="0" smtClean="0"/>
              <a:t>Architecture</a:t>
            </a:r>
          </a:p>
          <a:p>
            <a:r>
              <a:rPr lang="en-US" dirty="0" smtClean="0"/>
              <a:t>Pros and Cons</a:t>
            </a:r>
          </a:p>
          <a:p>
            <a:r>
              <a:rPr lang="en-US" dirty="0" smtClean="0"/>
              <a:t>More resources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10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Microservices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Building a single app from multiple services</a:t>
            </a:r>
          </a:p>
          <a:p>
            <a:pPr lvl="1"/>
            <a:r>
              <a:rPr lang="en-US" dirty="0" smtClean="0"/>
              <a:t>Each service in its own process</a:t>
            </a:r>
          </a:p>
          <a:p>
            <a:pPr lvl="1"/>
            <a:r>
              <a:rPr lang="en-US" dirty="0" smtClean="0"/>
              <a:t>Lightweight communications between each other</a:t>
            </a:r>
          </a:p>
          <a:p>
            <a:pPr lvl="1"/>
            <a:r>
              <a:rPr lang="en-US" dirty="0" smtClean="0"/>
              <a:t>Usually HTTP but not necessarily</a:t>
            </a:r>
          </a:p>
        </p:txBody>
      </p:sp>
    </p:spTree>
    <p:extLst>
      <p:ext uri="{BB962C8B-B14F-4D97-AF65-F5344CB8AC3E}">
        <p14:creationId xmlns:p14="http://schemas.microsoft.com/office/powerpoint/2010/main" val="2844681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Microservices</a:t>
            </a:r>
            <a:r>
              <a:rPr lang="en-US" dirty="0" smtClean="0"/>
              <a:t> Characteristics</a:t>
            </a:r>
            <a:br>
              <a:rPr lang="en-US" dirty="0" smtClean="0"/>
            </a:br>
            <a:r>
              <a:rPr lang="en-US" dirty="0" smtClean="0"/>
              <a:t>(Martin Fowler)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 smtClean="0"/>
              <a:t>Componentization</a:t>
            </a:r>
            <a:r>
              <a:rPr lang="en-US" dirty="0" smtClean="0"/>
              <a:t> </a:t>
            </a:r>
          </a:p>
          <a:p>
            <a:pPr lvl="2"/>
            <a:r>
              <a:rPr lang="en-US" dirty="0" err="1" smtClean="0"/>
              <a:t>Replacability</a:t>
            </a:r>
            <a:endParaRPr lang="en-US" dirty="0"/>
          </a:p>
          <a:p>
            <a:r>
              <a:rPr lang="en-US" b="1" dirty="0" smtClean="0"/>
              <a:t>Organisation</a:t>
            </a:r>
          </a:p>
          <a:p>
            <a:pPr lvl="1"/>
            <a:r>
              <a:rPr lang="en-US" dirty="0" smtClean="0"/>
              <a:t>around </a:t>
            </a:r>
            <a:r>
              <a:rPr lang="en-US" dirty="0"/>
              <a:t>business capabilities instead of around technology.</a:t>
            </a:r>
          </a:p>
          <a:p>
            <a:r>
              <a:rPr lang="en-US" b="1" dirty="0"/>
              <a:t>Smart endpoints and dumb </a:t>
            </a:r>
            <a:r>
              <a:rPr lang="en-US" b="1" dirty="0" smtClean="0"/>
              <a:t>pipes</a:t>
            </a:r>
          </a:p>
          <a:p>
            <a:pPr lvl="1"/>
            <a:r>
              <a:rPr lang="en-US" dirty="0" smtClean="0"/>
              <a:t>explicitly </a:t>
            </a:r>
            <a:r>
              <a:rPr lang="en-US" dirty="0"/>
              <a:t>avoiding the use of an Enterprise Service Bus (ESB</a:t>
            </a:r>
            <a:r>
              <a:rPr lang="en-US" dirty="0" smtClean="0"/>
              <a:t>) </a:t>
            </a:r>
            <a:endParaRPr lang="en-US" dirty="0"/>
          </a:p>
          <a:p>
            <a:r>
              <a:rPr lang="en-US" b="1" dirty="0" err="1"/>
              <a:t>Decentralised</a:t>
            </a:r>
            <a:r>
              <a:rPr lang="en-US" b="1" dirty="0"/>
              <a:t> data management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 smtClean="0"/>
              <a:t>with </a:t>
            </a:r>
            <a:r>
              <a:rPr lang="en-US" dirty="0"/>
              <a:t>one database for each service instead of one database for a whole company.</a:t>
            </a:r>
          </a:p>
          <a:p>
            <a:r>
              <a:rPr lang="en-US" b="1" dirty="0"/>
              <a:t>Infrastructure </a:t>
            </a:r>
            <a:r>
              <a:rPr lang="en-US" b="1" dirty="0" smtClean="0"/>
              <a:t>automation</a:t>
            </a:r>
          </a:p>
          <a:p>
            <a:pPr lvl="1"/>
            <a:r>
              <a:rPr lang="en-US" dirty="0" smtClean="0"/>
              <a:t>with </a:t>
            </a:r>
            <a:r>
              <a:rPr lang="en-US" dirty="0"/>
              <a:t>continuous delivery being mandatory.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100" dirty="0">
                <a:hlinkClick r:id="rId2"/>
              </a:rPr>
              <a:t>http://martinfowler.com/articles/</a:t>
            </a:r>
            <a:r>
              <a:rPr lang="en-US" sz="2100" dirty="0" smtClean="0">
                <a:hlinkClick r:id="rId2"/>
              </a:rPr>
              <a:t>microservices.html</a:t>
            </a:r>
            <a:r>
              <a:rPr lang="en-US" sz="2100" dirty="0" smtClean="0"/>
              <a:t> </a:t>
            </a: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4156819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You build it you run it</a:t>
            </a:r>
          </a:p>
          <a:p>
            <a:pPr marL="0" indent="0" algn="ctr">
              <a:buNone/>
            </a:pPr>
            <a:r>
              <a:rPr lang="en-US" dirty="0" smtClean="0"/>
              <a:t>Amazon story</a:t>
            </a:r>
          </a:p>
          <a:p>
            <a:pPr marL="0" indent="0" algn="ctr">
              <a:buNone/>
            </a:pPr>
            <a:r>
              <a:rPr lang="en-US" dirty="0" smtClean="0"/>
              <a:t>2001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Exactly equal to </a:t>
            </a:r>
            <a:r>
              <a:rPr lang="en-US" dirty="0" err="1" smtClean="0"/>
              <a:t>Microservices</a:t>
            </a:r>
            <a:r>
              <a:rPr lang="en-US" dirty="0" smtClean="0"/>
              <a:t>!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(this isn’t new!)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168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 of </a:t>
            </a:r>
            <a:r>
              <a:rPr lang="en-US" dirty="0" err="1" smtClean="0"/>
              <a:t>Microservices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Independent organization makes it easier for developers</a:t>
            </a:r>
          </a:p>
          <a:p>
            <a:pPr lvl="1"/>
            <a:r>
              <a:rPr lang="en-US" dirty="0" smtClean="0"/>
              <a:t>Even if you are the only developer!</a:t>
            </a:r>
          </a:p>
          <a:p>
            <a:pPr lvl="1"/>
            <a:r>
              <a:rPr lang="en-US" dirty="0" smtClean="0"/>
              <a:t>Simple code</a:t>
            </a:r>
          </a:p>
          <a:p>
            <a:pPr lvl="1"/>
            <a:r>
              <a:rPr lang="en-US" dirty="0" smtClean="0"/>
              <a:t>Simple test cases</a:t>
            </a:r>
          </a:p>
          <a:p>
            <a:pPr lvl="1"/>
            <a:r>
              <a:rPr lang="en-US" dirty="0" smtClean="0"/>
              <a:t>Simple scaling</a:t>
            </a:r>
          </a:p>
          <a:p>
            <a:pPr lvl="1"/>
            <a:r>
              <a:rPr lang="en-US" dirty="0" smtClean="0"/>
              <a:t>Faster to build, deploy and test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827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Microservices</a:t>
            </a:r>
            <a:r>
              <a:rPr lang="en-US" dirty="0" smtClean="0"/>
              <a:t> deployment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Increasingly fitting with “</a:t>
            </a:r>
            <a:r>
              <a:rPr lang="en-US" dirty="0" err="1" smtClean="0"/>
              <a:t>containerisation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Docker</a:t>
            </a:r>
          </a:p>
          <a:p>
            <a:pPr lvl="1"/>
            <a:r>
              <a:rPr lang="en-US" dirty="0" err="1" smtClean="0"/>
              <a:t>CoreOS</a:t>
            </a:r>
            <a:endParaRPr lang="en-US" dirty="0" smtClean="0"/>
          </a:p>
          <a:p>
            <a:pPr lvl="1"/>
            <a:r>
              <a:rPr lang="en-US" dirty="0" err="1" smtClean="0"/>
              <a:t>Kubernetes</a:t>
            </a:r>
            <a:endParaRPr lang="en-US" dirty="0" smtClean="0"/>
          </a:p>
          <a:p>
            <a:pPr lvl="1"/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Container model is lightweight virtualization with each “VM” running a single process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392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nner and Outer Architecture">
            <a:hlinkClick r:id="rId2"/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111" y="221544"/>
            <a:ext cx="8029222" cy="587445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941923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0"/>
            <a:ext cx="9144000" cy="6598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0472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1574</TotalTime>
  <Words>445</Words>
  <Application>Microsoft Macintosh PowerPoint</Application>
  <PresentationFormat>On-screen Show (4:3)</PresentationFormat>
  <Paragraphs>95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Microservices</vt:lpstr>
      <vt:lpstr>Agenda</vt:lpstr>
      <vt:lpstr>Microservices</vt:lpstr>
      <vt:lpstr>Microservices Characteristics (Martin Fowler)</vt:lpstr>
      <vt:lpstr>PowerPoint Presentation</vt:lpstr>
      <vt:lpstr>Benefits of Microservices</vt:lpstr>
      <vt:lpstr>Microservices deployment model</vt:lpstr>
      <vt:lpstr>PowerPoint Presentation</vt:lpstr>
      <vt:lpstr>PowerPoint Presentation</vt:lpstr>
      <vt:lpstr>What are services like in reality? </vt:lpstr>
      <vt:lpstr>Real world examples</vt:lpstr>
      <vt:lpstr>Polyglot</vt:lpstr>
      <vt:lpstr>Start with a Monolith?</vt:lpstr>
      <vt:lpstr>Cons!</vt:lpstr>
      <vt:lpstr>Smart endpoints and dumb pipes</vt:lpstr>
      <vt:lpstr>Micro and Macro Services</vt:lpstr>
      <vt:lpstr>API Gateway and Microservices</vt:lpstr>
      <vt:lpstr>Resources</vt:lpstr>
    </vt:vector>
  </TitlesOfParts>
  <Company>WSO2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Fremantle</dc:creator>
  <cp:lastModifiedBy>Paul Fremantle</cp:lastModifiedBy>
  <cp:revision>283</cp:revision>
  <dcterms:created xsi:type="dcterms:W3CDTF">2012-03-07T10:41:54Z</dcterms:created>
  <dcterms:modified xsi:type="dcterms:W3CDTF">2016-06-10T15:05:06Z</dcterms:modified>
</cp:coreProperties>
</file>