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9" r:id="rId4"/>
    <p:sldId id="280" r:id="rId5"/>
    <p:sldId id="281" r:id="rId6"/>
    <p:sldId id="282" r:id="rId7"/>
    <p:sldId id="278" r:id="rId8"/>
    <p:sldId id="283" r:id="rId9"/>
    <p:sldId id="285" r:id="rId10"/>
    <p:sldId id="286" r:id="rId11"/>
    <p:sldId id="287" r:id="rId12"/>
    <p:sldId id="288" r:id="rId13"/>
    <p:sldId id="262" r:id="rId14"/>
    <p:sldId id="268" r:id="rId15"/>
    <p:sldId id="272" r:id="rId16"/>
    <p:sldId id="269" r:id="rId17"/>
    <p:sldId id="271" r:id="rId18"/>
    <p:sldId id="273" r:id="rId19"/>
    <p:sldId id="274" r:id="rId20"/>
    <p:sldId id="275" r:id="rId21"/>
    <p:sldId id="276" r:id="rId22"/>
    <p:sldId id="293" r:id="rId23"/>
    <p:sldId id="294" r:id="rId24"/>
    <p:sldId id="296" r:id="rId25"/>
    <p:sldId id="297" r:id="rId26"/>
    <p:sldId id="298" r:id="rId27"/>
    <p:sldId id="313" r:id="rId28"/>
    <p:sldId id="314" r:id="rId29"/>
    <p:sldId id="309" r:id="rId30"/>
    <p:sldId id="300" r:id="rId31"/>
    <p:sldId id="310" r:id="rId32"/>
    <p:sldId id="311" r:id="rId33"/>
    <p:sldId id="31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</a:t>
            </a:r>
            <a:r>
              <a:rPr lang="en-US" sz="700" dirty="0" smtClean="0">
                <a:latin typeface="Montserrat"/>
              </a:rPr>
              <a:t>2016 except where credited elsewhere. </a:t>
            </a:r>
            <a:r>
              <a:rPr lang="en-US" sz="700" dirty="0" smtClean="0">
                <a:latin typeface="Montserrat"/>
              </a:rPr>
              <a:t>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lconway.com/law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Governance, Registries and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3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Documentation</a:t>
            </a:r>
            <a:endParaRPr lang="en-US" i="1" dirty="0"/>
          </a:p>
          <a:p>
            <a:pPr lvl="1"/>
            <a:r>
              <a:rPr lang="en-US" dirty="0" smtClean="0"/>
              <a:t>important </a:t>
            </a:r>
            <a:r>
              <a:rPr lang="en-US" dirty="0"/>
              <a:t>for transparency; promotes non-technical issues </a:t>
            </a:r>
            <a:endParaRPr lang="en-US" dirty="0" smtClean="0"/>
          </a:p>
          <a:p>
            <a:r>
              <a:rPr lang="en-US" i="1" dirty="0"/>
              <a:t>S</a:t>
            </a:r>
            <a:r>
              <a:rPr lang="en-US" i="1" dirty="0" smtClean="0"/>
              <a:t>ervice management</a:t>
            </a:r>
          </a:p>
          <a:p>
            <a:pPr lvl="1"/>
            <a:r>
              <a:rPr lang="en-US" dirty="0" smtClean="0"/>
              <a:t>repositories </a:t>
            </a:r>
            <a:r>
              <a:rPr lang="en-US" dirty="0"/>
              <a:t>and registries for services and contracts </a:t>
            </a:r>
            <a:endParaRPr lang="en-US" dirty="0" smtClean="0"/>
          </a:p>
          <a:p>
            <a:r>
              <a:rPr lang="en-US" i="1" dirty="0" smtClean="0"/>
              <a:t>Monitoring</a:t>
            </a:r>
            <a:endParaRPr lang="en-US" i="1" dirty="0"/>
          </a:p>
          <a:p>
            <a:pPr lvl="1"/>
            <a:r>
              <a:rPr lang="en-US" dirty="0" smtClean="0"/>
              <a:t>conformance </a:t>
            </a:r>
            <a:r>
              <a:rPr lang="en-US" dirty="0"/>
              <a:t>to policies, meeting SLAs, preparing for </a:t>
            </a:r>
            <a:r>
              <a:rPr lang="en-US" dirty="0" smtClean="0"/>
              <a:t>withdrawal </a:t>
            </a:r>
          </a:p>
          <a:p>
            <a:r>
              <a:rPr lang="en-US" i="1" dirty="0"/>
              <a:t>C</a:t>
            </a:r>
            <a:r>
              <a:rPr lang="en-US" i="1" dirty="0" smtClean="0"/>
              <a:t>hange </a:t>
            </a:r>
            <a:r>
              <a:rPr lang="en-US" i="1" dirty="0"/>
              <a:t>and configuration management </a:t>
            </a:r>
            <a:endParaRPr lang="en-US" i="1" dirty="0" smtClean="0"/>
          </a:p>
          <a:p>
            <a:pPr lvl="1"/>
            <a:r>
              <a:rPr lang="en-US" dirty="0" smtClean="0"/>
              <a:t>Code lifecycle, </a:t>
            </a:r>
            <a:r>
              <a:rPr lang="en-US" dirty="0" err="1" smtClean="0"/>
              <a:t>DevOps</a:t>
            </a:r>
            <a:r>
              <a:rPr lang="en-US" dirty="0" smtClean="0"/>
              <a:t>, SOA, the intersection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2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/>
              <a:t>Developer</a:t>
            </a:r>
            <a:r>
              <a:rPr lang="en-US" i="1" dirty="0"/>
              <a:t>-driven, grass-</a:t>
            </a:r>
            <a:r>
              <a:rPr lang="en-US" i="1" dirty="0" smtClean="0"/>
              <a:t>roots</a:t>
            </a:r>
          </a:p>
          <a:p>
            <a:pPr lvl="1"/>
            <a:r>
              <a:rPr lang="en-US" dirty="0" smtClean="0"/>
              <a:t>leads </a:t>
            </a:r>
            <a:r>
              <a:rPr lang="en-US" dirty="0"/>
              <a:t>to technological experience; likely to be uncoordinated </a:t>
            </a:r>
          </a:p>
          <a:p>
            <a:r>
              <a:rPr lang="en-US" i="1" dirty="0" smtClean="0"/>
              <a:t>Business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concept helps adoption; limited benefit from early </a:t>
            </a:r>
            <a:r>
              <a:rPr lang="en-US" dirty="0" smtClean="0"/>
              <a:t>projects </a:t>
            </a:r>
            <a:endParaRPr lang="en-US" dirty="0"/>
          </a:p>
          <a:p>
            <a:r>
              <a:rPr lang="en-US" i="1" dirty="0" smtClean="0"/>
              <a:t>IT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effective </a:t>
            </a:r>
            <a:r>
              <a:rPr lang="en-US" dirty="0"/>
              <a:t>for infrastructure; focus on technical aspects </a:t>
            </a:r>
          </a:p>
          <a:p>
            <a:r>
              <a:rPr lang="en-US" i="1" dirty="0" smtClean="0"/>
              <a:t>Management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top</a:t>
            </a:r>
            <a:r>
              <a:rPr lang="en-US" dirty="0"/>
              <a:t>-</a:t>
            </a:r>
            <a:r>
              <a:rPr lang="en-US" dirty="0" smtClean="0"/>
              <a:t>down coordinated</a:t>
            </a:r>
            <a:r>
              <a:rPr lang="en-US" dirty="0"/>
              <a:t>, driven by business priorities; expensive, </a:t>
            </a:r>
            <a:r>
              <a:rPr lang="en-US" dirty="0" smtClean="0"/>
              <a:t>disruptive</a:t>
            </a:r>
            <a:r>
              <a:rPr lang="en-US" dirty="0"/>
              <a:t>, risky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0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Time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tModel</a:t>
            </a:r>
            <a:r>
              <a:rPr lang="en-US" dirty="0" smtClean="0"/>
              <a:t> concept too complex and unwieldy</a:t>
            </a:r>
          </a:p>
          <a:p>
            <a:pPr lvl="1"/>
            <a:r>
              <a:rPr lang="en-US" dirty="0" smtClean="0"/>
              <a:t>Lack of any standard </a:t>
            </a:r>
            <a:r>
              <a:rPr lang="en-US" dirty="0" err="1" smtClean="0"/>
              <a:t>tModels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i="1" dirty="0" smtClean="0"/>
              <a:t>simple</a:t>
            </a:r>
            <a:r>
              <a:rPr lang="en-US" dirty="0" smtClean="0"/>
              <a:t> link into WSDL</a:t>
            </a:r>
          </a:p>
          <a:p>
            <a:r>
              <a:rPr lang="en-US" dirty="0" smtClean="0"/>
              <a:t>Doesn’t address the major issues of Service Registry and Governance</a:t>
            </a:r>
          </a:p>
          <a:p>
            <a:pPr lvl="1"/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37252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Repository </a:t>
            </a:r>
            <a:r>
              <a:rPr lang="en-US" dirty="0" err="1" smtClean="0"/>
              <a:t>Artefact</a:t>
            </a:r>
            <a:r>
              <a:rPr lang="en-US" dirty="0" smtClean="0"/>
              <a:t> Model and Protocol (S-RAMP)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progress at OASIS</a:t>
            </a:r>
          </a:p>
          <a:p>
            <a:r>
              <a:rPr lang="en-US" dirty="0" smtClean="0"/>
              <a:t>Based on Atom/</a:t>
            </a:r>
            <a:r>
              <a:rPr lang="en-US" dirty="0" err="1" smtClean="0"/>
              <a:t>AtomPub</a:t>
            </a:r>
            <a:r>
              <a:rPr lang="en-US" dirty="0" smtClean="0"/>
              <a:t> concepts</a:t>
            </a:r>
          </a:p>
          <a:p>
            <a:r>
              <a:rPr lang="en-US" dirty="0" smtClean="0"/>
              <a:t>Aimed at solving the real world problems left unanswered by UDDI</a:t>
            </a:r>
          </a:p>
          <a:p>
            <a:pPr lvl="1"/>
            <a:r>
              <a:rPr lang="en-US" dirty="0"/>
              <a:t>Which </a:t>
            </a:r>
            <a:r>
              <a:rPr lang="en-US" dirty="0" smtClean="0"/>
              <a:t>WSDLs and schemas import a particular schema</a:t>
            </a:r>
            <a:endParaRPr lang="en-US" dirty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of my s</a:t>
            </a:r>
            <a:r>
              <a:rPr lang="en-US" dirty="0" smtClean="0"/>
              <a:t>ervices are </a:t>
            </a:r>
            <a:r>
              <a:rPr lang="en-US" dirty="0"/>
              <a:t>in production?</a:t>
            </a:r>
          </a:p>
          <a:p>
            <a:pPr lvl="1"/>
            <a:r>
              <a:rPr lang="en-US" dirty="0"/>
              <a:t>Which s</a:t>
            </a:r>
            <a:r>
              <a:rPr lang="en-US" dirty="0" smtClean="0"/>
              <a:t>ervices are </a:t>
            </a:r>
            <a:r>
              <a:rPr lang="en-US" dirty="0"/>
              <a:t>governed by </a:t>
            </a:r>
            <a:r>
              <a:rPr lang="en-US" dirty="0" smtClean="0"/>
              <a:t>a specific SLA?</a:t>
            </a:r>
          </a:p>
          <a:p>
            <a:pPr lvl="1"/>
            <a:r>
              <a:rPr lang="en-US" dirty="0" smtClean="0"/>
              <a:t>What is the latest version of service X?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“real” registries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Taxonomies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Associations and Properties</a:t>
            </a:r>
          </a:p>
          <a:p>
            <a:r>
              <a:rPr lang="en-US" dirty="0" smtClean="0"/>
              <a:t>Lifecycle Management</a:t>
            </a:r>
          </a:p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Machine and Human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/ modifying the model to support new </a:t>
            </a:r>
            <a:r>
              <a:rPr lang="en-US" dirty="0" err="1" smtClean="0"/>
              <a:t>artefacts</a:t>
            </a:r>
            <a:endParaRPr lang="en-US" dirty="0" smtClean="0"/>
          </a:p>
          <a:p>
            <a:pPr lvl="1"/>
            <a:r>
              <a:rPr lang="en-US" dirty="0" smtClean="0"/>
              <a:t>e.g. Teams, Projects, Organizations,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Also used for extending more technical attributes</a:t>
            </a:r>
          </a:p>
          <a:p>
            <a:pPr lvl="1"/>
            <a:r>
              <a:rPr lang="en-US" dirty="0" smtClean="0"/>
              <a:t>e.g. adding WADL or Swagger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6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Micro-versioning/revision management</a:t>
            </a:r>
          </a:p>
          <a:p>
            <a:pPr lvl="1"/>
            <a:r>
              <a:rPr lang="en-US" dirty="0" smtClean="0"/>
              <a:t>Keeping track of every minor update to a WSDL</a:t>
            </a:r>
          </a:p>
          <a:p>
            <a:pPr lvl="1"/>
            <a:r>
              <a:rPr lang="en-US" dirty="0" smtClean="0"/>
              <a:t>Permanent URLs for given versions</a:t>
            </a:r>
          </a:p>
          <a:p>
            <a:r>
              <a:rPr lang="en-US" dirty="0" smtClean="0"/>
              <a:t>“Business” Versioning</a:t>
            </a:r>
          </a:p>
          <a:p>
            <a:pPr lvl="1"/>
            <a:r>
              <a:rPr lang="en-US" dirty="0" smtClean="0"/>
              <a:t>Service A is available as </a:t>
            </a:r>
          </a:p>
          <a:p>
            <a:pPr lvl="2"/>
            <a:r>
              <a:rPr lang="en-US" dirty="0" smtClean="0"/>
              <a:t>1.2.3 deprecated</a:t>
            </a:r>
          </a:p>
          <a:p>
            <a:pPr lvl="2"/>
            <a:r>
              <a:rPr lang="en-US" dirty="0" smtClean="0"/>
              <a:t>2.5.1 current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3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General name / value pairs attached to resources</a:t>
            </a:r>
          </a:p>
          <a:p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Named Links between resources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isUsedBy</a:t>
            </a:r>
            <a:r>
              <a:rPr lang="en-US" dirty="0" smtClean="0"/>
              <a:t> B</a:t>
            </a:r>
          </a:p>
          <a:p>
            <a:pPr lvl="2"/>
            <a:r>
              <a:rPr lang="en-US" dirty="0" smtClean="0"/>
              <a:t>B </a:t>
            </a:r>
            <a:r>
              <a:rPr lang="en-US" dirty="0" err="1" smtClean="0"/>
              <a:t>isManagedBy</a:t>
            </a:r>
            <a:r>
              <a:rPr lang="en-US" dirty="0" smtClean="0"/>
              <a:t>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7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service in the corporate </a:t>
            </a:r>
            <a:r>
              <a:rPr lang="en-US" dirty="0" err="1" smtClean="0"/>
              <a:t>datacentre</a:t>
            </a:r>
            <a:r>
              <a:rPr lang="en-US" dirty="0" smtClean="0"/>
              <a:t> MUST:</a:t>
            </a:r>
          </a:p>
          <a:p>
            <a:pPr lvl="1"/>
            <a:r>
              <a:rPr lang="en-US" dirty="0" smtClean="0"/>
              <a:t>Start as “In Design”</a:t>
            </a:r>
          </a:p>
          <a:p>
            <a:pPr lvl="1"/>
            <a:r>
              <a:rPr lang="en-US" dirty="0" smtClean="0"/>
              <a:t>Be approved by the Design Review Team</a:t>
            </a:r>
          </a:p>
          <a:p>
            <a:pPr lvl="1"/>
            <a:r>
              <a:rPr lang="en-US" dirty="0" smtClean="0"/>
              <a:t>Iterate through Development</a:t>
            </a:r>
          </a:p>
          <a:p>
            <a:pPr lvl="1"/>
            <a:r>
              <a:rPr lang="en-US" dirty="0" smtClean="0"/>
              <a:t>Pass validation tests before entering Staging</a:t>
            </a:r>
          </a:p>
          <a:p>
            <a:pPr lvl="1"/>
            <a:r>
              <a:rPr lang="en-US" dirty="0" smtClean="0"/>
              <a:t>Be approved by the Security and Performance Teams before entering Production</a:t>
            </a:r>
          </a:p>
          <a:p>
            <a:pPr lvl="1"/>
            <a:r>
              <a:rPr lang="en-US" dirty="0" smtClean="0"/>
              <a:t>Be deprecated when no longer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</a:p>
          <a:p>
            <a:r>
              <a:rPr lang="en-US" dirty="0" smtClean="0"/>
              <a:t>Registries</a:t>
            </a:r>
          </a:p>
          <a:p>
            <a:r>
              <a:rPr lang="en-US" dirty="0" smtClean="0"/>
              <a:t>Design Governance</a:t>
            </a:r>
          </a:p>
          <a:p>
            <a:r>
              <a:rPr lang="en-US" dirty="0" smtClean="0"/>
              <a:t>Runtime Governance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Service </a:t>
            </a:r>
            <a:r>
              <a:rPr lang="en-US" dirty="0" err="1" smtClean="0"/>
              <a:t>Sn</a:t>
            </a:r>
            <a:r>
              <a:rPr lang="en-US" dirty="0" smtClean="0"/>
              <a:t> depends on Schemas {Y1..n}</a:t>
            </a:r>
          </a:p>
          <a:p>
            <a:r>
              <a:rPr lang="en-US" dirty="0" smtClean="0"/>
              <a:t>Schema Y depends on Schemas {Z1..n}</a:t>
            </a:r>
          </a:p>
          <a:p>
            <a:r>
              <a:rPr lang="en-US" dirty="0" smtClean="0"/>
              <a:t>Schemas are shared between services</a:t>
            </a:r>
          </a:p>
          <a:p>
            <a:r>
              <a:rPr lang="en-US" dirty="0" smtClean="0"/>
              <a:t>Owners and users of services need to be made aware of new versions of schemas they depend on (even if they didn’t know it!)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2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Registries are used by humans, but shouldn’t always be!</a:t>
            </a:r>
          </a:p>
          <a:p>
            <a:r>
              <a:rPr lang="en-US" dirty="0" smtClean="0"/>
              <a:t>e.g. Maven build rather than forcing developers to use a website</a:t>
            </a:r>
          </a:p>
          <a:p>
            <a:pPr lvl="1"/>
            <a:r>
              <a:rPr lang="en-US" dirty="0" smtClean="0"/>
              <a:t>One company I know hires a “Registry Monkey” who ONLY enters services into a registry</a:t>
            </a:r>
          </a:p>
          <a:p>
            <a:pPr lvl="1"/>
            <a:r>
              <a:rPr lang="en-US" dirty="0" smtClean="0"/>
              <a:t>Each service takes 83 steps</a:t>
            </a:r>
          </a:p>
          <a:p>
            <a:pPr lvl="1"/>
            <a:r>
              <a:rPr lang="en-US" dirty="0" smtClean="0"/>
              <a:t>He hasn’t yet committed suicide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1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Registry, </a:t>
            </a:r>
            <a:r>
              <a:rPr lang="en-US" dirty="0" err="1" smtClean="0"/>
              <a:t>DevOps</a:t>
            </a:r>
            <a:r>
              <a:rPr lang="en-US" dirty="0" smtClean="0"/>
              <a:t>,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Ideally need to connect:</a:t>
            </a:r>
          </a:p>
          <a:p>
            <a:pPr lvl="1"/>
            <a:r>
              <a:rPr lang="en-US" dirty="0" smtClean="0"/>
              <a:t>The Source Code Management (CVS, SVN,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build and test environment</a:t>
            </a:r>
          </a:p>
          <a:p>
            <a:pPr lvl="2"/>
            <a:r>
              <a:rPr lang="en-US" dirty="0" smtClean="0"/>
              <a:t>Hudson, Jenkins, Bamboo</a:t>
            </a:r>
          </a:p>
          <a:p>
            <a:pPr lvl="2"/>
            <a:r>
              <a:rPr lang="en-US" dirty="0" smtClean="0"/>
              <a:t>Selenium,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The production management process</a:t>
            </a:r>
          </a:p>
          <a:p>
            <a:pPr lvl="2"/>
            <a:r>
              <a:rPr lang="en-US" dirty="0" err="1" smtClean="0"/>
              <a:t>DevOps</a:t>
            </a:r>
            <a:r>
              <a:rPr lang="en-US" dirty="0" smtClean="0"/>
              <a:t>, Puppet, Chef</a:t>
            </a:r>
          </a:p>
          <a:p>
            <a:pPr lvl="1"/>
            <a:r>
              <a:rPr lang="en-US" dirty="0" smtClean="0"/>
              <a:t>The design time registry</a:t>
            </a:r>
          </a:p>
          <a:p>
            <a:pPr lvl="1"/>
            <a:r>
              <a:rPr lang="en-US" dirty="0" smtClean="0"/>
              <a:t>The runtime registry</a:t>
            </a:r>
          </a:p>
        </p:txBody>
      </p:sp>
    </p:spTree>
    <p:extLst>
      <p:ext uri="{BB962C8B-B14F-4D97-AF65-F5344CB8AC3E}">
        <p14:creationId xmlns:p14="http://schemas.microsoft.com/office/powerpoint/2010/main" val="151088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services at runtime</a:t>
            </a:r>
          </a:p>
          <a:p>
            <a:r>
              <a:rPr lang="en-US" dirty="0" smtClean="0"/>
              <a:t>Monitoring services at runtime</a:t>
            </a:r>
          </a:p>
          <a:p>
            <a:r>
              <a:rPr lang="en-US" dirty="0" smtClean="0"/>
              <a:t>Managing SLAs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Acting on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3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5122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Gathering data</a:t>
            </a:r>
          </a:p>
          <a:p>
            <a:r>
              <a:rPr lang="en-US" smtClean="0"/>
              <a:t>How to collect data efficiently</a:t>
            </a:r>
          </a:p>
          <a:p>
            <a:r>
              <a:rPr lang="en-US" smtClean="0"/>
              <a:t>How to store data effectively</a:t>
            </a:r>
          </a:p>
          <a:p>
            <a:r>
              <a:rPr lang="en-US" smtClean="0"/>
              <a:t>What data to capture</a:t>
            </a:r>
            <a:endParaRPr lang="en-US"/>
          </a:p>
        </p:txBody>
      </p:sp>
      <p:pic>
        <p:nvPicPr>
          <p:cNvPr id="5123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 b="7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55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Data operations</a:t>
            </a:r>
          </a:p>
          <a:p>
            <a:r>
              <a:rPr lang="en-US" smtClean="0"/>
              <a:t>Defining KPIs and analytics</a:t>
            </a:r>
          </a:p>
          <a:p>
            <a:r>
              <a:rPr lang="en-US" smtClean="0"/>
              <a:t>Operating on large amounts of historical or current data</a:t>
            </a:r>
          </a:p>
          <a:p>
            <a:r>
              <a:rPr lang="en-US" smtClean="0"/>
              <a:t>Creating intelligence </a:t>
            </a:r>
            <a:endParaRPr lang="en-US"/>
          </a:p>
        </p:txBody>
      </p:sp>
      <p:pic>
        <p:nvPicPr>
          <p:cNvPr id="614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6" r="17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10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</a:t>
            </a:r>
            <a:endParaRPr lang="en-US"/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Visualization</a:t>
            </a:r>
          </a:p>
          <a:p>
            <a:r>
              <a:rPr lang="en-US" smtClean="0"/>
              <a:t>Dashboards</a:t>
            </a:r>
          </a:p>
          <a:p>
            <a:r>
              <a:rPr lang="en-US" smtClean="0"/>
              <a:t>Reports</a:t>
            </a:r>
          </a:p>
          <a:p>
            <a:endParaRPr lang="en-US"/>
          </a:p>
        </p:txBody>
      </p:sp>
      <p:pic>
        <p:nvPicPr>
          <p:cNvPr id="7171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r="14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19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2179"/>
            <a:ext cx="9144000" cy="26858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82" y="348605"/>
            <a:ext cx="5632741" cy="381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13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Data Analytics 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946"/>
            <a:ext cx="9144000" cy="45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58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6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SOA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1" y="1417638"/>
            <a:ext cx="6917691" cy="44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8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SLAs are time based rules about performance data</a:t>
            </a:r>
          </a:p>
          <a:p>
            <a:pPr lvl="1"/>
            <a:r>
              <a:rPr lang="en-US" dirty="0" smtClean="0"/>
              <a:t>Is service X responding in under 50ms for more than 99% of calls within the last 5 </a:t>
            </a:r>
            <a:r>
              <a:rPr lang="en-US" dirty="0" err="1" smtClean="0"/>
              <a:t>mins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Does the sales team respond to leads within 4 hours?</a:t>
            </a:r>
          </a:p>
          <a:p>
            <a:pPr lvl="1"/>
            <a:r>
              <a:rPr lang="en-US" dirty="0" smtClean="0"/>
              <a:t>Has the average CPU utilization over the last day gone more than 50% higher than the weekly average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7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Many organizations have moved away from Governance registries to API Management</a:t>
            </a:r>
          </a:p>
          <a:p>
            <a:r>
              <a:rPr lang="en-US" sz="2800" dirty="0" smtClean="0"/>
              <a:t>Even internally</a:t>
            </a:r>
          </a:p>
          <a:p>
            <a:r>
              <a:rPr lang="en-US" sz="2800" dirty="0" smtClean="0"/>
              <a:t>Why?</a:t>
            </a:r>
          </a:p>
          <a:p>
            <a:pPr lvl="1"/>
            <a:r>
              <a:rPr lang="en-US" sz="2400" dirty="0" smtClean="0"/>
              <a:t>Better encapsulation</a:t>
            </a:r>
          </a:p>
          <a:p>
            <a:pPr lvl="1"/>
            <a:r>
              <a:rPr lang="en-US" sz="2400" dirty="0" smtClean="0"/>
              <a:t>Handles many of the governance requirements</a:t>
            </a:r>
          </a:p>
          <a:p>
            <a:pPr lvl="2"/>
            <a:r>
              <a:rPr lang="en-US" sz="2000" dirty="0" smtClean="0"/>
              <a:t>Design time versioning, documentation, understanding your users</a:t>
            </a:r>
          </a:p>
          <a:p>
            <a:pPr lvl="2"/>
            <a:r>
              <a:rPr lang="en-US" sz="2000" dirty="0" smtClean="0"/>
              <a:t>Runtime monitoring, analytics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8345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Coming up next!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7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3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7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has an impact on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efactoring </a:t>
            </a:r>
            <a:r>
              <a:rPr lang="en-US" dirty="0"/>
              <a:t>of fiefdoms: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backend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cross-domain departments </a:t>
            </a:r>
            <a:r>
              <a:rPr lang="en-US" b="1" dirty="0"/>
              <a:t>– </a:t>
            </a:r>
            <a:r>
              <a:rPr lang="en-US" dirty="0"/>
              <a:t>frontend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“solutions managers” </a:t>
            </a:r>
          </a:p>
          <a:p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/>
              <a:t>collaboration and trust </a:t>
            </a:r>
          </a:p>
          <a:p>
            <a:r>
              <a:rPr lang="en-US" dirty="0" smtClean="0"/>
              <a:t>May change the funding model</a:t>
            </a:r>
          </a:p>
          <a:p>
            <a:pPr lvl="1"/>
            <a:r>
              <a:rPr lang="en-US" dirty="0" smtClean="0"/>
              <a:t>That will pull in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6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Any organization that designs a system will inevitably produce a design whose structure is a copy of the organization’s communication structure. </a:t>
            </a:r>
          </a:p>
          <a:p>
            <a:pPr marL="0" indent="0">
              <a:buNone/>
            </a:pPr>
            <a:r>
              <a:rPr lang="en-US" dirty="0" smtClean="0"/>
              <a:t>		Melvin </a:t>
            </a:r>
            <a:r>
              <a:rPr lang="en-US" dirty="0"/>
              <a:t>Conway, </a:t>
            </a:r>
            <a:r>
              <a:rPr lang="en-US" i="1" dirty="0"/>
              <a:t>How Do Committees Invent?</a:t>
            </a:r>
            <a:r>
              <a:rPr lang="en-US" dirty="0"/>
              <a:t>, </a:t>
            </a:r>
            <a:r>
              <a:rPr lang="en-US" dirty="0" smtClean="0"/>
              <a:t>			</a:t>
            </a:r>
            <a:r>
              <a:rPr lang="en-US" dirty="0" err="1" smtClean="0"/>
              <a:t>Datamation</a:t>
            </a:r>
            <a:r>
              <a:rPr lang="en-US" dirty="0" smtClean="0"/>
              <a:t> </a:t>
            </a:r>
            <a:r>
              <a:rPr lang="en-US" dirty="0"/>
              <a:t>Apr 1968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://www.melconway.com/law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Popularized and named by Fred Brooks in </a:t>
            </a:r>
            <a:r>
              <a:rPr lang="en-US" i="1" dirty="0"/>
              <a:t>The Mythical Man-Month</a:t>
            </a:r>
            <a:r>
              <a:rPr lang="en-US" dirty="0"/>
              <a:t>: “If you have four groups working on a compiler, you’ll get a 4-pass compiler.”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5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08" y="29304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Development Lifecycle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59" y="1324303"/>
            <a:ext cx="4830945" cy="46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5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Not that </a:t>
            </a:r>
            <a:br>
              <a:rPr lang="en-US" dirty="0" smtClean="0"/>
            </a:br>
            <a:r>
              <a:rPr lang="en-US" dirty="0" smtClean="0"/>
              <a:t>simple!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36" y="251367"/>
            <a:ext cx="3070398" cy="54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V</a:t>
            </a:r>
            <a:r>
              <a:rPr lang="en-US" i="1" dirty="0" smtClean="0"/>
              <a:t>isions</a:t>
            </a:r>
            <a:r>
              <a:rPr lang="en-US" i="1" dirty="0"/>
              <a:t>, objectives, business case, funding model </a:t>
            </a:r>
            <a:endParaRPr lang="en-US" i="1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dirty="0"/>
              <a:t>are we doing this? </a:t>
            </a:r>
            <a:r>
              <a:rPr lang="en-US" dirty="0" smtClean="0"/>
              <a:t>How </a:t>
            </a:r>
            <a:r>
              <a:rPr lang="en-US" dirty="0"/>
              <a:t>will we pay for </a:t>
            </a:r>
            <a:r>
              <a:rPr lang="en-US" dirty="0" smtClean="0"/>
              <a:t>it?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eference </a:t>
            </a:r>
            <a:r>
              <a:rPr lang="en-US" i="1" dirty="0"/>
              <a:t>architecture</a:t>
            </a:r>
            <a:br>
              <a:rPr lang="en-US" i="1" dirty="0"/>
            </a:br>
            <a:r>
              <a:rPr lang="en-US" dirty="0"/>
              <a:t>F</a:t>
            </a:r>
            <a:r>
              <a:rPr lang="en-US" dirty="0" smtClean="0"/>
              <a:t>undamental </a:t>
            </a:r>
            <a:r>
              <a:rPr lang="en-US" dirty="0"/>
              <a:t>decisions: preferred technology, message e</a:t>
            </a:r>
            <a:r>
              <a:rPr lang="en-US" dirty="0" smtClean="0"/>
              <a:t>xchange </a:t>
            </a:r>
            <a:r>
              <a:rPr lang="en-US" dirty="0"/>
              <a:t>patterns, </a:t>
            </a:r>
            <a:r>
              <a:rPr lang="en-US" dirty="0" err="1"/>
              <a:t>metamodel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/>
              <a:t>R</a:t>
            </a:r>
            <a:r>
              <a:rPr lang="en-US" i="1" dirty="0" smtClean="0"/>
              <a:t>ules </a:t>
            </a:r>
            <a:r>
              <a:rPr lang="en-US" i="1" dirty="0"/>
              <a:t>and </a:t>
            </a:r>
            <a:r>
              <a:rPr lang="en-US" i="1" dirty="0" smtClean="0"/>
              <a:t>responsibilities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drives and cares about issues </a:t>
            </a:r>
            <a:endParaRPr lang="en-US" dirty="0" smtClean="0"/>
          </a:p>
          <a:p>
            <a:r>
              <a:rPr lang="en-US" i="1" dirty="0" smtClean="0"/>
              <a:t>Policies</a:t>
            </a:r>
            <a:r>
              <a:rPr lang="en-US" i="1" dirty="0"/>
              <a:t>, standards, formats, processes, </a:t>
            </a:r>
            <a:r>
              <a:rPr lang="en-US" i="1" dirty="0" smtClean="0"/>
              <a:t>lifecycles</a:t>
            </a:r>
          </a:p>
          <a:p>
            <a:pPr lvl="1"/>
            <a:r>
              <a:rPr lang="en-US" dirty="0" smtClean="0"/>
              <a:t>decide </a:t>
            </a:r>
            <a:r>
              <a:rPr lang="en-US" dirty="0"/>
              <a:t>and document, in standard notations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794</Words>
  <Application>Microsoft Macintosh PowerPoint</Application>
  <PresentationFormat>On-screen Show (4:3)</PresentationFormat>
  <Paragraphs>164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Governance, Registries and Monitoring</vt:lpstr>
      <vt:lpstr>Contents</vt:lpstr>
      <vt:lpstr>Before SOA</vt:lpstr>
      <vt:lpstr>With SOA</vt:lpstr>
      <vt:lpstr>SOA has an impact on organization</vt:lpstr>
      <vt:lpstr>Conway’s Law</vt:lpstr>
      <vt:lpstr>Software Development Lifecycle</vt:lpstr>
      <vt:lpstr>Not that  simple! </vt:lpstr>
      <vt:lpstr>High level governance</vt:lpstr>
      <vt:lpstr>Technical Governance</vt:lpstr>
      <vt:lpstr>Establishing SOA</vt:lpstr>
      <vt:lpstr>Design Time Governance</vt:lpstr>
      <vt:lpstr>UDDI problems</vt:lpstr>
      <vt:lpstr>SOA Repository Artefact Model and Protocol (S-RAMP)</vt:lpstr>
      <vt:lpstr>Aspects of “real” registries</vt:lpstr>
      <vt:lpstr>Meta-Modelling</vt:lpstr>
      <vt:lpstr>Versioning</vt:lpstr>
      <vt:lpstr>Associations and Properties</vt:lpstr>
      <vt:lpstr>Lifecycle Management</vt:lpstr>
      <vt:lpstr>Dependency Management</vt:lpstr>
      <vt:lpstr>Interfaces</vt:lpstr>
      <vt:lpstr>Registry, DevOps, SCM</vt:lpstr>
      <vt:lpstr>Runtime Governance</vt:lpstr>
      <vt:lpstr>Aggregation</vt:lpstr>
      <vt:lpstr>Analysis</vt:lpstr>
      <vt:lpstr>Presentation</vt:lpstr>
      <vt:lpstr>PowerPoint Presentation</vt:lpstr>
      <vt:lpstr>WSO2 Data Analytics Server</vt:lpstr>
      <vt:lpstr>Lambda Architecture</vt:lpstr>
      <vt:lpstr>Closing the loop</vt:lpstr>
      <vt:lpstr>Governance today</vt:lpstr>
      <vt:lpstr>API Management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303</cp:revision>
  <dcterms:created xsi:type="dcterms:W3CDTF">2012-03-07T10:41:54Z</dcterms:created>
  <dcterms:modified xsi:type="dcterms:W3CDTF">2016-06-10T15:26:09Z</dcterms:modified>
</cp:coreProperties>
</file>