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58" r:id="rId11"/>
    <p:sldId id="259" r:id="rId12"/>
    <p:sldId id="260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08/09/15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apitag/social/1?sort=date" TargetMode="External"/><Relationship Id="rId4" Type="http://schemas.openxmlformats.org/officeDocument/2006/relationships/hyperlink" Target="http://www.programmableweb.com/apitag/internet/1?sort=date" TargetMode="External"/><Relationship Id="rId5" Type="http://schemas.openxmlformats.org/officeDocument/2006/relationships/hyperlink" Target="http://www.programmableweb.com/apitag/mapping/1?sort=date" TargetMode="External"/><Relationship Id="rId6" Type="http://schemas.openxmlformats.org/officeDocument/2006/relationships/hyperlink" Target="http://www.programmableweb.com/apitag/search/1?sort=date" TargetMode="External"/><Relationship Id="rId7" Type="http://schemas.openxmlformats.org/officeDocument/2006/relationships/hyperlink" Target="http://www.programmableweb.com/apitag/mobile/1?sort=dat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Source: http://blog.programmableweb.com/2011/10/03/4000-web-apis-whats-hot-and-whats-next/   downloaded on 18, October 2011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Significant proliferation of published APIs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4105 APIs and 6215 mashups on programmable web alone (as of 18 October 2011)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="1">
                <a:latin typeface="Calibri" charset="0"/>
              </a:rPr>
              <a:t>Top 5 Types of APIs in 2010</a:t>
            </a: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3"/>
              </a:rPr>
              <a:t>Social (149)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4"/>
              </a:rPr>
              <a:t>Internet (112)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5"/>
              </a:rPr>
              <a:t>Mapping (103)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6"/>
              </a:rPr>
              <a:t>Search (83)</a:t>
            </a:r>
          </a:p>
          <a:p>
            <a:pPr eaLnBrk="1" hangingPunct="1">
              <a:spcBef>
                <a:spcPct val="0"/>
              </a:spcBef>
            </a:pPr>
            <a:r>
              <a:rPr lang="de-DE">
                <a:latin typeface="Calibri" charset="0"/>
                <a:hlinkClick r:id="rId7"/>
              </a:rPr>
              <a:t>Mobile (74)</a:t>
            </a:r>
            <a:endParaRPr lang="de-DE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C73CE64-AA50-F145-A1B6-405D27E15A72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Source:  http://blog.programmableweb.com/2011/01/03/api-growth-doubles-in-2010-social-and-mobile-are-trends/      downloaded on 18, October 2011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The New Web (Web 2.0+) relies on creating an ‘architecture of participation’ across multiple web properties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LinkedIn, Twitter, eBay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Facebook, Twitter, 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APIs are used to interconnect the site experiences and share information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RSS Feeds, service calls, 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Oauth, SAML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Mashups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44C02D8-656F-D44E-9103-4DA1D6307212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www.zdnet.com/blog/hinchcliffe/running-your-soa-like-a-web-startup/5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 and API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Sep 2015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21469" y="-71437"/>
            <a:ext cx="5786438" cy="895201"/>
          </a:xfrm>
          <a:ln/>
        </p:spPr>
        <p:txBody>
          <a:bodyPr/>
          <a:lstStyle/>
          <a:p>
            <a:r>
              <a:rPr lang="en-US"/>
              <a:t>API Ecosystem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1469" y="1007939"/>
            <a:ext cx="7625953" cy="5223867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000" b="1"/>
              <a:t>From SOA lessons learned, best practices roles</a:t>
            </a:r>
            <a:r>
              <a:rPr lang="en-US" sz="2000" b="1">
                <a:ea typeface="ヒラギノ角ゴ ProN W6" charset="0"/>
                <a:cs typeface="ヒラギノ角ゴ ProN W6" charset="0"/>
              </a:rPr>
              <a:t/>
            </a:r>
            <a:br>
              <a:rPr lang="en-US" sz="2000" b="1">
                <a:ea typeface="ヒラギノ角ゴ ProN W6" charset="0"/>
                <a:cs typeface="ヒラギノ角ゴ ProN W6" charset="0"/>
              </a:rPr>
            </a:br>
            <a:endParaRPr lang="en-US" sz="2000" b="1">
              <a:ea typeface="ヒラギノ角ゴ ProN W6" charset="0"/>
              <a:cs typeface="ヒラギノ角ゴ ProN W6" charset="0"/>
            </a:endParaRP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Creator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Builds, manages, and versions API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 business and technical requirements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Cares about usage and scaling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Seeks feedback, ratings, usage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Publisher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Publishes, Promotes and encourages consumers to adopt APIs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Determines usage patterns and how to best monetize asset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and secures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Consumer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Understands the interface definition 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Subscribes and connects application to API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own usage and cost basis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Provides feedback and ratings</a:t>
            </a:r>
          </a:p>
        </p:txBody>
      </p:sp>
    </p:spTree>
    <p:extLst>
      <p:ext uri="{BB962C8B-B14F-4D97-AF65-F5344CB8AC3E}">
        <p14:creationId xmlns:p14="http://schemas.microsoft.com/office/powerpoint/2010/main" val="21950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 Manager Components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330523"/>
            <a:ext cx="7768828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Understanding the 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2100"/>
              <a:t>API Creator adds API into API Manager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provides Sandbox endpoint]</a:t>
            </a:r>
          </a:p>
          <a:p>
            <a:pPr>
              <a:spcBef>
                <a:spcPts val="439"/>
              </a:spcBef>
            </a:pPr>
            <a:r>
              <a:rPr lang="en-US" sz="2100"/>
              <a:t>API Publisher approves publish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finds API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subscribes to API and obtains a key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 an approval process is started]</a:t>
            </a:r>
          </a:p>
          <a:p>
            <a:pPr>
              <a:spcBef>
                <a:spcPts val="439"/>
              </a:spcBef>
            </a:pPr>
            <a:r>
              <a:rPr lang="en-US" sz="2100"/>
              <a:t>OAuth2-based Key issued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issue both production and sandbox keys]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application makes a call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is validated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metadata is used to identify: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Throttling / Rate limiting policy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Sandbox / Production endpoint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Event is metered/monitored against the API, Key, IP address, etc</a:t>
            </a:r>
          </a:p>
        </p:txBody>
      </p:sp>
    </p:spTree>
    <p:extLst>
      <p:ext uri="{BB962C8B-B14F-4D97-AF65-F5344CB8AC3E}">
        <p14:creationId xmlns:p14="http://schemas.microsoft.com/office/powerpoint/2010/main" val="15389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API key to enable context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2268141"/>
            <a:ext cx="8680772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endParaRPr lang="en-US" dirty="0" smtClean="0"/>
          </a:p>
          <a:p>
            <a:r>
              <a:rPr lang="en-US" dirty="0" smtClean="0"/>
              <a:t>Layer7 / CA</a:t>
            </a:r>
          </a:p>
          <a:p>
            <a:r>
              <a:rPr lang="en-US" dirty="0" smtClean="0"/>
              <a:t>3Scale</a:t>
            </a:r>
          </a:p>
          <a:p>
            <a:r>
              <a:rPr lang="en-US" dirty="0" err="1" smtClean="0"/>
              <a:t>Mashery</a:t>
            </a:r>
            <a:r>
              <a:rPr lang="en-US" dirty="0" smtClean="0"/>
              <a:t> </a:t>
            </a:r>
            <a:r>
              <a:rPr lang="en-US" smtClean="0"/>
              <a:t>/ Intel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Castiron</a:t>
            </a:r>
            <a:endParaRPr lang="en-US" dirty="0" smtClean="0"/>
          </a:p>
          <a:p>
            <a:r>
              <a:rPr lang="en-US" dirty="0" smtClean="0"/>
              <a:t>WSO2 API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Breakup of the Corporation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8229600" cy="5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2700" b="1"/>
              <a:t>An API</a:t>
            </a:r>
            <a:r>
              <a:rPr lang="en-US" sz="2700"/>
              <a:t> is a business capability delivered over the Internet to internal or external consumers</a:t>
            </a:r>
          </a:p>
          <a:p>
            <a:pPr marL="558086" lvl="1"/>
            <a:r>
              <a:rPr lang="en-US" sz="2200"/>
              <a:t>Network accessible function </a:t>
            </a:r>
          </a:p>
          <a:p>
            <a:pPr marL="558086" lvl="1"/>
            <a:r>
              <a:rPr lang="en-US" sz="2200"/>
              <a:t>Available using standard web protocols</a:t>
            </a:r>
          </a:p>
          <a:p>
            <a:pPr marL="558086" lvl="1"/>
            <a:r>
              <a:rPr lang="en-US" sz="2200"/>
              <a:t>With well-defined interfaces</a:t>
            </a:r>
          </a:p>
          <a:p>
            <a:pPr marL="558086" lvl="1"/>
            <a:r>
              <a:rPr lang="en-US" sz="2200"/>
              <a:t>Designed for access by third-parties</a:t>
            </a:r>
            <a:br>
              <a:rPr lang="en-US" sz="2200"/>
            </a:br>
            <a:endParaRPr lang="en-US" sz="2200"/>
          </a:p>
          <a:p>
            <a:r>
              <a:rPr lang="en-US" sz="2700" b="1"/>
              <a:t>A Managed API</a:t>
            </a:r>
            <a:r>
              <a:rPr lang="en-US" sz="2700"/>
              <a:t> is:</a:t>
            </a:r>
          </a:p>
          <a:p>
            <a:pPr marL="558086" lvl="1"/>
            <a:r>
              <a:rPr lang="en-US" sz="2200"/>
              <a:t>Actively advertised and subscribe-able</a:t>
            </a:r>
          </a:p>
          <a:p>
            <a:pPr marL="558086" lvl="1"/>
            <a:r>
              <a:rPr lang="en-US" sz="2200"/>
              <a:t>Available with SLAs</a:t>
            </a:r>
          </a:p>
          <a:p>
            <a:pPr marL="558086" lvl="1"/>
            <a:r>
              <a:rPr lang="en-US" sz="2200"/>
              <a:t>Secured, authenticated, authorized and protected</a:t>
            </a:r>
          </a:p>
          <a:p>
            <a:pPr marL="558086" lvl="1"/>
            <a:r>
              <a:rPr lang="en-US" sz="2200"/>
              <a:t>Monitored and monetized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40047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All the Way…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84" y="1550378"/>
            <a:ext cx="6943599" cy="3938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5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22786" y="0"/>
            <a:ext cx="8819644" cy="8824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Don’t ignore API Proliferation</a:t>
            </a:r>
            <a:r>
              <a:rPr lang="en-US" sz="4000" dirty="0"/>
              <a:t> </a:t>
            </a:r>
          </a:p>
        </p:txBody>
      </p:sp>
      <p:pic>
        <p:nvPicPr>
          <p:cNvPr id="19458" name="Content Placeholder 4" descr="programmableweb-4000-api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" b="4973"/>
          <a:stretch>
            <a:fillRect/>
          </a:stretch>
        </p:blipFill>
        <p:spPr>
          <a:xfrm>
            <a:off x="522786" y="882420"/>
            <a:ext cx="8229600" cy="5043543"/>
          </a:xfrm>
        </p:spPr>
      </p:pic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57200" y="6289675"/>
            <a:ext cx="8229600" cy="58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Source: http://blog.programmableweb.com/2011/10/03/4000-web-apis-whats-hot-and-whats-next/</a:t>
            </a:r>
          </a:p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271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Twitter : More than 15 billion calls per day 75% through APIs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Netflix : More than 1 </a:t>
            </a:r>
            <a:r>
              <a:rPr lang="en-US" sz="1600" dirty="0" smtClean="0">
                <a:cs typeface="ＭＳ Ｐゴシック" charset="0"/>
              </a:rPr>
              <a:t>billion</a:t>
            </a:r>
            <a:r>
              <a:rPr lang="en-US" sz="1800" dirty="0" smtClean="0">
                <a:cs typeface="ＭＳ Ｐゴシック" charset="0"/>
              </a:rPr>
              <a:t>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err="1" smtClean="0">
                <a:cs typeface="ＭＳ Ｐゴシック" charset="0"/>
              </a:rPr>
              <a:t>Facebook</a:t>
            </a:r>
            <a:r>
              <a:rPr lang="en-US" sz="1800" dirty="0" smtClean="0">
                <a:cs typeface="ＭＳ Ｐゴシック" charset="0"/>
              </a:rPr>
              <a:t> : More than 5 billion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Amazon : More than 260 billion objects store in S3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eBay : More than 6 billion transactions per day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779" y="3832084"/>
            <a:ext cx="2227292" cy="1022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84" y="4027861"/>
            <a:ext cx="2845344" cy="551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284" y="4698692"/>
            <a:ext cx="2031360" cy="9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1766" y="3832083"/>
            <a:ext cx="2635004" cy="924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5581" y="4918941"/>
            <a:ext cx="1367206" cy="101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2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2089" y="130594"/>
            <a:ext cx="8819644" cy="75182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New Web </a:t>
            </a:r>
          </a:p>
        </p:txBody>
      </p:sp>
      <p:pic>
        <p:nvPicPr>
          <p:cNvPr id="21506" name="Content Placeholder 3" descr="api-timeline-2010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6" b="10716"/>
          <a:stretch>
            <a:fillRect/>
          </a:stretch>
        </p:blipFill>
        <p:spPr>
          <a:xfrm>
            <a:off x="0" y="1482725"/>
            <a:ext cx="9169400" cy="5335588"/>
          </a:xfrm>
        </p:spPr>
      </p:pic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63500" y="6516688"/>
            <a:ext cx="7468695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Source:  http://blog.programmableweb.com/2011/01/03/api-growth-doubles-in-2010-social-and-mobile-are-trends/ </a:t>
            </a:r>
          </a:p>
        </p:txBody>
      </p:sp>
      <p:sp>
        <p:nvSpPr>
          <p:cNvPr id="21508" name="Content Placeholder 2"/>
          <p:cNvSpPr txBox="1">
            <a:spLocks/>
          </p:cNvSpPr>
          <p:nvPr/>
        </p:nvSpPr>
        <p:spPr bwMode="auto">
          <a:xfrm>
            <a:off x="109539" y="1600200"/>
            <a:ext cx="8916987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3200"/>
              <a:t>Create an Architecture of Participation across multiple brand name properties</a:t>
            </a:r>
          </a:p>
        </p:txBody>
      </p:sp>
    </p:spTree>
    <p:extLst>
      <p:ext uri="{BB962C8B-B14F-4D97-AF65-F5344CB8AC3E}">
        <p14:creationId xmlns:p14="http://schemas.microsoft.com/office/powerpoint/2010/main" val="122037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Opportunities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526" y="1417638"/>
            <a:ext cx="4813140" cy="32375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60" y="4996126"/>
            <a:ext cx="8508743" cy="1110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9269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j-lt"/>
                <a:cs typeface="ＭＳ Ｐゴシック" charset="0"/>
              </a:rPr>
              <a:t>“</a:t>
            </a:r>
            <a:r>
              <a:rPr lang="en-US" sz="2000" dirty="0" smtClean="0">
                <a:cs typeface="ＭＳ Ｐゴシック" charset="0"/>
              </a:rPr>
              <a:t>APIs create a new relationship opportunity –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B2D; Business to Developer, that creates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direct B2C, B2B and indirect B2C relations</a:t>
            </a:r>
            <a:r>
              <a:rPr lang="en-US" sz="2000" dirty="0" smtClean="0">
                <a:latin typeface="+mj-lt"/>
                <a:cs typeface="ＭＳ Ｐゴシック" charset="0"/>
              </a:rPr>
              <a:t>”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19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Running your SOA like a Web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08"/>
          <a:stretch/>
        </p:blipFill>
        <p:spPr>
          <a:xfrm>
            <a:off x="1780829" y="1239939"/>
            <a:ext cx="4474719" cy="42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95" y="5443971"/>
            <a:ext cx="8483105" cy="369326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r>
              <a:rPr lang="en-US" dirty="0">
                <a:latin typeface="Calisto MT"/>
                <a:cs typeface="Calisto MT"/>
                <a:hlinkClick r:id="rId3"/>
              </a:rPr>
              <a:t>http://www.zdnet.com/blog/hinchcliffe/running-your-soa-like-a-web-startup/</a:t>
            </a:r>
            <a:r>
              <a:rPr lang="en-US" dirty="0" smtClean="0">
                <a:latin typeface="Calisto MT"/>
                <a:cs typeface="Calisto MT"/>
                <a:hlinkClick r:id="rId3"/>
              </a:rPr>
              <a:t>525</a:t>
            </a:r>
            <a:r>
              <a:rPr lang="en-US" dirty="0" smtClean="0">
                <a:latin typeface="Calisto MT"/>
                <a:cs typeface="Calisto MT"/>
              </a:rPr>
              <a:t> </a:t>
            </a:r>
            <a:endParaRPr lang="en-US" dirty="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9215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563</Words>
  <Application>Microsoft Macintosh PowerPoint</Application>
  <PresentationFormat>On-screen Show (4:3)</PresentationFormat>
  <Paragraphs>99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APIs and API Management</vt:lpstr>
      <vt:lpstr>The Breakup of the Corporation</vt:lpstr>
      <vt:lpstr>APIs</vt:lpstr>
      <vt:lpstr>APIs All the Way…</vt:lpstr>
      <vt:lpstr>Don’t ignore API Proliferation </vt:lpstr>
      <vt:lpstr>Some Statistics</vt:lpstr>
      <vt:lpstr>The New Web </vt:lpstr>
      <vt:lpstr>API Opportunities</vt:lpstr>
      <vt:lpstr>Running your SOA like a Web startup</vt:lpstr>
      <vt:lpstr>API Ecosystem Model</vt:lpstr>
      <vt:lpstr>API Manager Components</vt:lpstr>
      <vt:lpstr>Understanding the Flow</vt:lpstr>
      <vt:lpstr>Using the API key to enable context</vt:lpstr>
      <vt:lpstr>API Management market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262</cp:revision>
  <cp:lastPrinted>2012-12-18T09:27:46Z</cp:lastPrinted>
  <dcterms:created xsi:type="dcterms:W3CDTF">2012-03-07T10:41:54Z</dcterms:created>
  <dcterms:modified xsi:type="dcterms:W3CDTF">2015-09-08T09:26:27Z</dcterms:modified>
</cp:coreProperties>
</file>