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85" r:id="rId3"/>
    <p:sldId id="287" r:id="rId4"/>
    <p:sldId id="289" r:id="rId5"/>
    <p:sldId id="290" r:id="rId6"/>
    <p:sldId id="257" r:id="rId7"/>
    <p:sldId id="258" r:id="rId8"/>
    <p:sldId id="281" r:id="rId9"/>
    <p:sldId id="294" r:id="rId10"/>
    <p:sldId id="293" r:id="rId11"/>
    <p:sldId id="282" r:id="rId12"/>
    <p:sldId id="262" r:id="rId13"/>
    <p:sldId id="263" r:id="rId14"/>
    <p:sldId id="292" r:id="rId15"/>
    <p:sldId id="260" r:id="rId16"/>
    <p:sldId id="295" r:id="rId17"/>
    <p:sldId id="265" r:id="rId18"/>
    <p:sldId id="266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9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10/06/16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title Order API - Create an Order</a:t>
            </a:r>
          </a:p>
          <a:p>
            <a:endParaRPr lang="en-US" dirty="0" smtClean="0"/>
          </a:p>
          <a:p>
            <a:r>
              <a:rPr lang="en-US" dirty="0" smtClean="0"/>
              <a:t>Client -&gt; Order: POST http://</a:t>
            </a:r>
            <a:r>
              <a:rPr lang="en-US" dirty="0" err="1" smtClean="0"/>
              <a:t>s:p</a:t>
            </a:r>
            <a:r>
              <a:rPr lang="en-US" dirty="0" smtClean="0"/>
              <a:t>/app/order</a:t>
            </a:r>
          </a:p>
          <a:p>
            <a:r>
              <a:rPr lang="en-US" dirty="0" smtClean="0"/>
              <a:t>note right of Order: Service creates unique </a:t>
            </a:r>
            <a:r>
              <a:rPr lang="en-US" dirty="0" err="1" smtClean="0"/>
              <a:t>uuid</a:t>
            </a:r>
            <a:endParaRPr lang="en-US" dirty="0" smtClean="0"/>
          </a:p>
          <a:p>
            <a:r>
              <a:rPr lang="en-US" dirty="0" smtClean="0"/>
              <a:t>Order -&gt; Client: 201 Created + Location: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</a:t>
            </a:r>
          </a:p>
          <a:p>
            <a:r>
              <a:rPr lang="en-US" dirty="0" smtClean="0"/>
              <a:t>note right of Order: "garbage collect" orders not completed</a:t>
            </a:r>
          </a:p>
          <a:p>
            <a:r>
              <a:rPr lang="en-US" dirty="0" smtClean="0"/>
              <a:t>Client -&gt; Order: PUT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with actual JSON</a:t>
            </a:r>
          </a:p>
          <a:p>
            <a:r>
              <a:rPr lang="en-US" dirty="0" smtClean="0"/>
              <a:t>Order -&gt; Client: 200 OK + re-serialization of JSON (for validation purposes)</a:t>
            </a:r>
          </a:p>
          <a:p>
            <a:r>
              <a:rPr lang="en-US" dirty="0" smtClean="0"/>
              <a:t>Client -&gt; Order: PUT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with actual JSON</a:t>
            </a:r>
          </a:p>
          <a:p>
            <a:r>
              <a:rPr lang="en-US" dirty="0" smtClean="0"/>
              <a:t>Order -&gt; Client: 304 Not Modified</a:t>
            </a:r>
          </a:p>
          <a:p>
            <a:endParaRPr lang="en-US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664AA-B0B2-4135-A54D-0C5FA1ABBA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18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Order API - Deal with an Order</a:t>
            </a:r>
          </a:p>
          <a:p>
            <a:endParaRPr lang="en-US" dirty="0" smtClean="0"/>
          </a:p>
          <a:p>
            <a:r>
              <a:rPr lang="en-US" dirty="0" smtClean="0"/>
              <a:t>Client -&gt; Order: GET http://</a:t>
            </a:r>
            <a:r>
              <a:rPr lang="en-US" dirty="0" err="1" smtClean="0"/>
              <a:t>s:p</a:t>
            </a:r>
            <a:r>
              <a:rPr lang="en-US" dirty="0" smtClean="0"/>
              <a:t>/app/order</a:t>
            </a:r>
          </a:p>
          <a:p>
            <a:r>
              <a:rPr lang="en-US" dirty="0" smtClean="0"/>
              <a:t>note right of Order: Properly should implement size of return list and pagination</a:t>
            </a:r>
          </a:p>
          <a:p>
            <a:r>
              <a:rPr lang="en-US" dirty="0" smtClean="0"/>
              <a:t>Order -&gt; Client: 200 OK + JSON Array of URIs</a:t>
            </a:r>
          </a:p>
          <a:p>
            <a:r>
              <a:rPr lang="en-US" dirty="0" smtClean="0"/>
              <a:t>Client -&gt; Order: GET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Order -&gt; Client: 200 OK + serialization of JSON </a:t>
            </a:r>
          </a:p>
          <a:p>
            <a:r>
              <a:rPr lang="en-US" dirty="0" smtClean="0"/>
              <a:t>Client -&gt; Order: DELETE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note right of Order: Don't actually delete, just mark deleted</a:t>
            </a:r>
          </a:p>
          <a:p>
            <a:r>
              <a:rPr lang="en-US" dirty="0" smtClean="0"/>
              <a:t>Order -&gt; Client: 200 OK</a:t>
            </a:r>
          </a:p>
          <a:p>
            <a:r>
              <a:rPr lang="en-US" dirty="0" smtClean="0"/>
              <a:t>Client -&gt; Order: DELETE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Order -&gt; Client: 304 Not Modified</a:t>
            </a:r>
          </a:p>
          <a:p>
            <a:r>
              <a:rPr lang="en-US" dirty="0" smtClean="0"/>
              <a:t>Client -&gt; Order: GET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Order -&gt; Client: 410 Gone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664AA-B0B2-4135-A54D-0C5FA1ABBA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84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3273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/>
              <a:t>Licensed under the Creative Commons 3.0 BY-SA (Attribution-</a:t>
            </a:r>
            <a:r>
              <a:rPr lang="en-US" sz="1000" dirty="0" err="1" smtClean="0"/>
              <a:t>Sharealike</a:t>
            </a:r>
            <a:r>
              <a:rPr lang="en-US" sz="1000" dirty="0" smtClean="0"/>
              <a:t>) license.</a:t>
            </a:r>
          </a:p>
          <a:p>
            <a:pPr algn="l" eaLnBrk="1" hangingPunct="1">
              <a:defRPr/>
            </a:pPr>
            <a:r>
              <a:rPr lang="en-US" sz="1000" dirty="0" smtClean="0"/>
              <a:t>See </a:t>
            </a:r>
            <a:r>
              <a:rPr lang="en-US" sz="1000" dirty="0" smtClean="0">
                <a:hlinkClick r:id="rId13"/>
              </a:rPr>
              <a:t>http://creativecommons.org/licenses/by-sa/3.0/</a:t>
            </a:r>
            <a:r>
              <a:rPr lang="en-US" sz="1000" dirty="0" smtClean="0"/>
              <a:t> </a:t>
            </a:r>
          </a:p>
          <a:p>
            <a:pPr algn="l" eaLnBrk="1" hangingPunct="1">
              <a:defRPr/>
            </a:pPr>
            <a:endParaRPr lang="en-US" sz="1000" dirty="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remantle.org/hell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Understanding HTTP </a:t>
            </a:r>
            <a:br>
              <a:rPr lang="en-US" smtClean="0"/>
            </a:br>
            <a:r>
              <a:rPr lang="en-US" smtClean="0"/>
              <a:t>and REST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Sep 2015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3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good bad and ugly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Good</a:t>
            </a:r>
          </a:p>
          <a:p>
            <a:pPr lvl="1"/>
            <a:r>
              <a:rPr lang="en-US" dirty="0" smtClean="0"/>
              <a:t>GET </a:t>
            </a:r>
            <a:r>
              <a:rPr lang="en-US" dirty="0"/>
              <a:t>reports/open-bugs HTTP/1.1</a:t>
            </a:r>
          </a:p>
          <a:p>
            <a:pPr lvl="2"/>
            <a:r>
              <a:rPr lang="en-US" dirty="0"/>
              <a:t>in contrast to RPC-style interaction</a:t>
            </a:r>
          </a:p>
          <a:p>
            <a:r>
              <a:rPr lang="en-US" dirty="0" smtClean="0"/>
              <a:t>Bad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POST </a:t>
            </a:r>
            <a:r>
              <a:rPr lang="en-US" dirty="0">
                <a:latin typeface="Lucida Console"/>
                <a:cs typeface="Lucida Console"/>
              </a:rPr>
              <a:t>/</a:t>
            </a:r>
            <a:r>
              <a:rPr lang="en-US" dirty="0" err="1">
                <a:latin typeface="Lucida Console"/>
                <a:cs typeface="Lucida Console"/>
              </a:rPr>
              <a:t>rpc</a:t>
            </a:r>
            <a:r>
              <a:rPr lang="en-US" dirty="0">
                <a:latin typeface="Lucida Console"/>
                <a:cs typeface="Lucida Console"/>
              </a:rPr>
              <a:t> HTTP/1.1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Host: </a:t>
            </a:r>
            <a:r>
              <a:rPr lang="en-US" dirty="0" err="1">
                <a:latin typeface="Lucida Console"/>
                <a:cs typeface="Lucida Console"/>
              </a:rPr>
              <a:t>www.upcdatabase.com</a:t>
            </a:r>
            <a:r>
              <a:rPr lang="en-US" dirty="0">
                <a:latin typeface="Lucida Console"/>
                <a:cs typeface="Lucida Console"/>
              </a:rPr>
              <a:t/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&lt;?xml version="1.0”&gt;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	&lt;</a:t>
            </a:r>
            <a:r>
              <a:rPr lang="en-US" dirty="0" err="1">
                <a:latin typeface="Lucida Console"/>
                <a:cs typeface="Lucida Console"/>
              </a:rPr>
              <a:t>methodCall</a:t>
            </a:r>
            <a:r>
              <a:rPr lang="en-US" dirty="0">
                <a:latin typeface="Lucida Console"/>
                <a:cs typeface="Lucida Console"/>
              </a:rPr>
              <a:t>&gt;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	&lt;</a:t>
            </a:r>
            <a:r>
              <a:rPr lang="en-US" dirty="0" err="1">
                <a:latin typeface="Lucida Console"/>
                <a:cs typeface="Lucida Console"/>
              </a:rPr>
              <a:t>methodName</a:t>
            </a:r>
            <a:r>
              <a:rPr lang="en-US" dirty="0">
                <a:latin typeface="Lucida Console"/>
                <a:cs typeface="Lucida Console"/>
              </a:rPr>
              <a:t>&gt;</a:t>
            </a:r>
            <a:r>
              <a:rPr lang="en-US" dirty="0" err="1">
                <a:latin typeface="Lucida Console"/>
                <a:cs typeface="Lucida Console"/>
              </a:rPr>
              <a:t>lookupUPC</a:t>
            </a:r>
            <a:r>
              <a:rPr lang="en-US" dirty="0">
                <a:latin typeface="Lucida Console"/>
                <a:cs typeface="Lucida Console"/>
              </a:rPr>
              <a:t>&lt;/</a:t>
            </a:r>
            <a:r>
              <a:rPr lang="en-US" dirty="0" err="1">
                <a:latin typeface="Lucida Console"/>
                <a:cs typeface="Lucida Console"/>
              </a:rPr>
              <a:t>methodName</a:t>
            </a:r>
            <a:r>
              <a:rPr lang="en-US" dirty="0">
                <a:latin typeface="Lucida Console"/>
                <a:cs typeface="Lucida Console"/>
              </a:rPr>
              <a:t>&gt; …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&lt;/</a:t>
            </a:r>
            <a:r>
              <a:rPr lang="en-US" dirty="0" err="1">
                <a:latin typeface="Lucida Console"/>
                <a:cs typeface="Lucida Console"/>
              </a:rPr>
              <a:t>methodCall</a:t>
            </a:r>
            <a:r>
              <a:rPr lang="en-US" dirty="0">
                <a:latin typeface="Lucida Console"/>
                <a:cs typeface="Lucida Console"/>
              </a:rPr>
              <a:t>&gt;</a:t>
            </a:r>
          </a:p>
          <a:p>
            <a:r>
              <a:rPr lang="en-US" dirty="0" smtClean="0"/>
              <a:t>Ugly</a:t>
            </a:r>
            <a:endParaRPr lang="en-US" dirty="0"/>
          </a:p>
          <a:p>
            <a:pPr lvl="1"/>
            <a:r>
              <a:rPr lang="en-US" sz="2400" dirty="0"/>
              <a:t>http://</a:t>
            </a:r>
            <a:r>
              <a:rPr lang="en-US" sz="2400" dirty="0" err="1"/>
              <a:t>www.flickr.com</a:t>
            </a:r>
            <a:r>
              <a:rPr lang="en-US" sz="2400" dirty="0"/>
              <a:t>/services/</a:t>
            </a:r>
            <a:r>
              <a:rPr lang="en-US" sz="2400" dirty="0" err="1"/>
              <a:t>rest?method</a:t>
            </a:r>
            <a:r>
              <a:rPr lang="en-US" sz="2400" dirty="0"/>
              <a:t>=</a:t>
            </a:r>
            <a:r>
              <a:rPr lang="en-US" sz="2400" dirty="0" err="1"/>
              <a:t>search&amp;tags</a:t>
            </a:r>
            <a:r>
              <a:rPr lang="en-US" sz="2400" dirty="0"/>
              <a:t>=cat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39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</a:t>
            </a:r>
            <a:r>
              <a:rPr lang="en-US" dirty="0" err="1" smtClean="0"/>
              <a:t>vs</a:t>
            </a:r>
            <a:r>
              <a:rPr lang="en-US" dirty="0" smtClean="0"/>
              <a:t>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PUT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creation </a:t>
            </a:r>
            <a:r>
              <a:rPr lang="en-US" dirty="0"/>
              <a:t>by either PUT to new URI or POST to existing </a:t>
            </a:r>
            <a:r>
              <a:rPr lang="en-US" dirty="0" smtClean="0"/>
              <a:t>URI</a:t>
            </a:r>
          </a:p>
          <a:p>
            <a:pPr lvl="1"/>
            <a:r>
              <a:rPr lang="en-US" dirty="0" smtClean="0"/>
              <a:t>typically</a:t>
            </a:r>
            <a:r>
              <a:rPr lang="en-US" dirty="0"/>
              <a:t>, create a subordinate resource with a POST to its parent</a:t>
            </a:r>
          </a:p>
          <a:p>
            <a:r>
              <a:rPr lang="en-US" dirty="0" smtClean="0"/>
              <a:t>use </a:t>
            </a:r>
            <a:r>
              <a:rPr lang="en-US" dirty="0"/>
              <a:t>PUT when client chooses URI; use POST when server chooses</a:t>
            </a:r>
          </a:p>
          <a:p>
            <a:r>
              <a:rPr lang="en-US" dirty="0" smtClean="0"/>
              <a:t>successful </a:t>
            </a:r>
            <a:r>
              <a:rPr lang="en-US" dirty="0"/>
              <a:t>POST returns code 201 ‘Created’ with Location header</a:t>
            </a:r>
          </a:p>
          <a:p>
            <a:r>
              <a:rPr lang="en-US" dirty="0" smtClean="0"/>
              <a:t>(</a:t>
            </a:r>
            <a:r>
              <a:rPr lang="en-US" dirty="0"/>
              <a:t>POST also sometimes used for form submission, but this can </a:t>
            </a:r>
            <a:r>
              <a:rPr lang="en-US" dirty="0" smtClean="0"/>
              <a:t>be non</a:t>
            </a:r>
            <a:r>
              <a:rPr lang="en-US" dirty="0"/>
              <a:t>-uniform)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7922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Resource Representations and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Interact with services using representations of resources.</a:t>
            </a:r>
          </a:p>
          <a:p>
            <a:pPr lvl="1"/>
            <a:r>
              <a:rPr lang="en-US" dirty="0" smtClean="0"/>
              <a:t>An XML representation</a:t>
            </a:r>
          </a:p>
          <a:p>
            <a:pPr lvl="1"/>
            <a:r>
              <a:rPr lang="en-US" dirty="0" smtClean="0"/>
              <a:t>A JSON representation </a:t>
            </a:r>
          </a:p>
          <a:p>
            <a:r>
              <a:rPr lang="en-US" dirty="0" smtClean="0"/>
              <a:t>An object referenced by one URI can have different formats available. Different platforms need different formats. </a:t>
            </a:r>
          </a:p>
          <a:p>
            <a:pPr lvl="1"/>
            <a:r>
              <a:rPr lang="en-US" dirty="0" smtClean="0"/>
              <a:t>A mobile application may need JSON</a:t>
            </a:r>
          </a:p>
          <a:p>
            <a:pPr lvl="1"/>
            <a:r>
              <a:rPr lang="en-US" dirty="0" smtClean="0"/>
              <a:t>A Java application may need XML.</a:t>
            </a:r>
          </a:p>
          <a:p>
            <a:r>
              <a:rPr lang="en-US" dirty="0" smtClean="0"/>
              <a:t>Utilize the Content-Type header</a:t>
            </a:r>
          </a:p>
          <a:p>
            <a:pPr lvl="1"/>
            <a:r>
              <a:rPr lang="en-US" dirty="0" smtClean="0"/>
              <a:t>And the Accept: header</a:t>
            </a:r>
          </a:p>
          <a:p>
            <a:r>
              <a:rPr lang="en-US" dirty="0" smtClean="0"/>
              <a:t>Communicate in a stateless manner</a:t>
            </a:r>
          </a:p>
          <a:p>
            <a:pPr lvl="1"/>
            <a:r>
              <a:rPr lang="en-US" dirty="0" smtClean="0"/>
              <a:t>Stateless applications are far more </a:t>
            </a:r>
            <a:r>
              <a:rPr lang="en-US" dirty="0" err="1" smtClean="0"/>
              <a:t>scaleable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86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Hypertext as the Engine of Application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dirty="0" smtClean="0">
              <a:ea typeface="Droid Sans Fallback" charset="0"/>
              <a:cs typeface="Droid Sans Fallback" charset="0"/>
            </a:endParaRP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Resources are identified by URIs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Clients communicate with resources via requests using a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standard set of methods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Requests and responses contain resource representations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in formats identified by media types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Responses contain URIs that link to further resources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↓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/>
              <a:t>Beginning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99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description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01" y="1277938"/>
            <a:ext cx="6639764" cy="529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2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simple notation that originated in JavaScript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var</a:t>
            </a:r>
            <a:r>
              <a:rPr lang="en-US" sz="2400" dirty="0" smtClean="0">
                <a:latin typeface="Lucida Console"/>
                <a:cs typeface="Lucida Console"/>
              </a:rPr>
              <a:t> x = {a:1, b:2, c:3}</a:t>
            </a:r>
          </a:p>
          <a:p>
            <a:r>
              <a:rPr lang="en-US" sz="2400" dirty="0" smtClean="0"/>
              <a:t>equivalent to: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x.a</a:t>
            </a:r>
            <a:r>
              <a:rPr lang="en-US" sz="2400" dirty="0" smtClean="0">
                <a:latin typeface="Lucida Console"/>
                <a:cs typeface="Lucida Console"/>
              </a:rPr>
              <a:t> = 1; </a:t>
            </a:r>
            <a:r>
              <a:rPr lang="en-US" sz="2400" dirty="0" err="1" smtClean="0">
                <a:latin typeface="Lucida Console"/>
                <a:cs typeface="Lucida Console"/>
              </a:rPr>
              <a:t>x.b</a:t>
            </a:r>
            <a:r>
              <a:rPr lang="en-US" sz="2400" dirty="0" smtClean="0">
                <a:latin typeface="Lucida Console"/>
                <a:cs typeface="Lucida Console"/>
              </a:rPr>
              <a:t> = 2; </a:t>
            </a:r>
            <a:r>
              <a:rPr lang="en-US" sz="2400" dirty="0" err="1" smtClean="0">
                <a:latin typeface="Lucida Console"/>
                <a:cs typeface="Lucida Console"/>
              </a:rPr>
              <a:t>x.c</a:t>
            </a:r>
            <a:r>
              <a:rPr lang="en-US" sz="2400" dirty="0" smtClean="0">
                <a:latin typeface="Lucida Console"/>
                <a:cs typeface="Lucida Console"/>
              </a:rPr>
              <a:t> = 3</a:t>
            </a:r>
          </a:p>
          <a:p>
            <a:r>
              <a:rPr lang="en-US" sz="2400" dirty="0" smtClean="0"/>
              <a:t>Can be done “dynamically”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var</a:t>
            </a:r>
            <a:r>
              <a:rPr lang="en-US" sz="2400" dirty="0" smtClean="0">
                <a:latin typeface="Lucida Console"/>
                <a:cs typeface="Lucida Console"/>
              </a:rPr>
              <a:t> x = “{a:1, b:2, c:3}” 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// imagine this actually 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// comes from a webserver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var</a:t>
            </a:r>
            <a:r>
              <a:rPr lang="en-US" sz="2400" dirty="0" smtClean="0">
                <a:latin typeface="Lucida Console"/>
                <a:cs typeface="Lucida Console"/>
              </a:rPr>
              <a:t> z = </a:t>
            </a:r>
            <a:r>
              <a:rPr lang="en-US" sz="2400" dirty="0" err="1" smtClean="0">
                <a:latin typeface="Lucida Console"/>
                <a:cs typeface="Lucida Console"/>
              </a:rPr>
              <a:t>eval</a:t>
            </a:r>
            <a:r>
              <a:rPr lang="en-US" sz="2400" dirty="0" smtClean="0">
                <a:latin typeface="Lucida Console"/>
                <a:cs typeface="Lucida Console"/>
              </a:rPr>
              <a:t>(‘(‘+x+’)’)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assert(</a:t>
            </a:r>
            <a:r>
              <a:rPr lang="en-US" sz="2400" dirty="0" err="1" smtClean="0">
                <a:latin typeface="Lucida Console"/>
                <a:cs typeface="Lucida Console"/>
              </a:rPr>
              <a:t>z.a</a:t>
            </a:r>
            <a:r>
              <a:rPr lang="en-US" sz="2400" dirty="0" smtClean="0">
                <a:latin typeface="Lucida Console"/>
                <a:cs typeface="Lucida Console"/>
              </a:rPr>
              <a:t> == 1)</a:t>
            </a:r>
          </a:p>
        </p:txBody>
      </p:sp>
    </p:spTree>
    <p:extLst>
      <p:ext uri="{BB962C8B-B14F-4D97-AF65-F5344CB8AC3E}">
        <p14:creationId xmlns:p14="http://schemas.microsoft.com/office/powerpoint/2010/main" val="1189132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sample Purchase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91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Order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35" y="290032"/>
            <a:ext cx="8936381" cy="526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85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77800"/>
            <a:ext cx="84455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89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9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Wide Web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navigating document collections</a:t>
            </a:r>
          </a:p>
          <a:p>
            <a:r>
              <a:rPr lang="en-US" dirty="0" smtClean="0"/>
              <a:t>multimedia </a:t>
            </a:r>
            <a:r>
              <a:rPr lang="en-US" dirty="0"/>
              <a:t>documents</a:t>
            </a:r>
          </a:p>
          <a:p>
            <a:r>
              <a:rPr lang="en-US" dirty="0" smtClean="0"/>
              <a:t>hypertext </a:t>
            </a:r>
            <a:r>
              <a:rPr lang="en-US" dirty="0"/>
              <a:t>cross-references</a:t>
            </a:r>
          </a:p>
          <a:p>
            <a:r>
              <a:rPr lang="en-US" dirty="0" smtClean="0"/>
              <a:t>hypertext </a:t>
            </a:r>
            <a:r>
              <a:rPr lang="en-US" dirty="0"/>
              <a:t>markup language</a:t>
            </a:r>
          </a:p>
          <a:p>
            <a:r>
              <a:rPr lang="en-US" dirty="0"/>
              <a:t>(HTML)</a:t>
            </a:r>
          </a:p>
          <a:p>
            <a:r>
              <a:rPr lang="en-US" dirty="0" smtClean="0"/>
              <a:t>hypertext </a:t>
            </a:r>
            <a:r>
              <a:rPr lang="en-US" dirty="0"/>
              <a:t>transfer protocol</a:t>
            </a:r>
          </a:p>
          <a:p>
            <a:r>
              <a:rPr lang="en-US" dirty="0"/>
              <a:t>(HTTP)</a:t>
            </a:r>
          </a:p>
          <a:p>
            <a:r>
              <a:rPr lang="en-US" dirty="0" smtClean="0"/>
              <a:t>Tim </a:t>
            </a:r>
            <a:r>
              <a:rPr lang="en-US" dirty="0"/>
              <a:t>Berners-Lee at CERN</a:t>
            </a:r>
            <a:r>
              <a:rPr lang="en-US" dirty="0" smtClean="0"/>
              <a:t>, 1989</a:t>
            </a:r>
            <a:r>
              <a:rPr lang="en-US" dirty="0"/>
              <a:t>–1992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6877" b="68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2797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two-way transmission of requests and responses</a:t>
            </a:r>
          </a:p>
          <a:p>
            <a:r>
              <a:rPr lang="en-US" dirty="0" smtClean="0"/>
              <a:t>layered </a:t>
            </a:r>
            <a:r>
              <a:rPr lang="en-US" dirty="0"/>
              <a:t>over TCP</a:t>
            </a:r>
          </a:p>
          <a:p>
            <a:r>
              <a:rPr lang="en-US" dirty="0" smtClean="0"/>
              <a:t>essentially </a:t>
            </a:r>
            <a:r>
              <a:rPr lang="en-US" dirty="0"/>
              <a:t>stateless (but. . . )</a:t>
            </a:r>
          </a:p>
          <a:p>
            <a:r>
              <a:rPr lang="en-US" dirty="0" smtClean="0"/>
              <a:t>standard </a:t>
            </a:r>
            <a:r>
              <a:rPr lang="en-US" dirty="0"/>
              <a:t>extensions for security</a:t>
            </a:r>
          </a:p>
        </p:txBody>
      </p:sp>
    </p:spTree>
    <p:extLst>
      <p:ext uri="{BB962C8B-B14F-4D97-AF65-F5344CB8AC3E}">
        <p14:creationId xmlns:p14="http://schemas.microsoft.com/office/powerpoint/2010/main" val="220993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“Verbs”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 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read a document; should be “safe”</a:t>
            </a:r>
          </a:p>
          <a:p>
            <a:r>
              <a:rPr lang="en-US" dirty="0" smtClean="0"/>
              <a:t>PUT </a:t>
            </a:r>
            <a:r>
              <a:rPr lang="en-US" dirty="0" err="1"/>
              <a:t>uri</a:t>
            </a:r>
            <a:r>
              <a:rPr lang="en-US" dirty="0"/>
              <a:t>, data</a:t>
            </a:r>
          </a:p>
          <a:p>
            <a:pPr lvl="1"/>
            <a:r>
              <a:rPr lang="en-US" dirty="0"/>
              <a:t>create or modify a resource; should be idempotent</a:t>
            </a:r>
          </a:p>
          <a:p>
            <a:r>
              <a:rPr lang="en-US" dirty="0" smtClean="0"/>
              <a:t>POST </a:t>
            </a:r>
            <a:r>
              <a:rPr lang="en-US" dirty="0" err="1"/>
              <a:t>uri</a:t>
            </a:r>
            <a:r>
              <a:rPr lang="en-US" dirty="0"/>
              <a:t>, data</a:t>
            </a:r>
          </a:p>
          <a:p>
            <a:pPr lvl="1"/>
            <a:r>
              <a:rPr lang="en-US" dirty="0"/>
              <a:t>create a subordinate resource</a:t>
            </a:r>
          </a:p>
          <a:p>
            <a:r>
              <a:rPr lang="en-US" dirty="0" smtClean="0"/>
              <a:t>DELETE 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delete a resource; should be idempotent</a:t>
            </a:r>
          </a:p>
          <a:p>
            <a:r>
              <a:rPr lang="en-US" dirty="0"/>
              <a:t>(also HEAD, TRACE, OPTIONS, </a:t>
            </a:r>
            <a:r>
              <a:rPr lang="en-US" dirty="0" smtClean="0"/>
              <a:t>CONNECT and now PATCH)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20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URIs, URNs, 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uniform resource identifier (URI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uniform </a:t>
            </a:r>
            <a:r>
              <a:rPr lang="en-US" dirty="0"/>
              <a:t>resource locator (URL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uniform </a:t>
            </a:r>
            <a:r>
              <a:rPr lang="en-US" dirty="0"/>
              <a:t>resource name (URN</a:t>
            </a:r>
            <a:r>
              <a:rPr lang="en-US" dirty="0" smtClean="0"/>
              <a:t>)</a:t>
            </a:r>
          </a:p>
          <a:p>
            <a:r>
              <a:rPr lang="en-US" dirty="0" smtClean="0">
                <a:hlinkClick r:id="rId2"/>
              </a:rPr>
              <a:t>http://fremantle.org/hello</a:t>
            </a:r>
            <a:endParaRPr lang="en-US" dirty="0" smtClean="0"/>
          </a:p>
          <a:p>
            <a:pPr lvl="1"/>
            <a:r>
              <a:rPr lang="en-US" dirty="0" smtClean="0"/>
              <a:t>Is it a URI? URL? URN?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16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Design Patterns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86030"/>
            <a:ext cx="5080000" cy="402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557430"/>
            <a:ext cx="36068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6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is a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Also characterized as an </a:t>
            </a:r>
            <a:r>
              <a:rPr lang="en-US" b="1" i="1" dirty="0" smtClean="0"/>
              <a:t>Architectural Style </a:t>
            </a:r>
            <a:r>
              <a:rPr lang="en-US" dirty="0" smtClean="0"/>
              <a:t>(aka an architecture design pattern)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Oriented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Resource-oriented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after </a:t>
            </a:r>
            <a:r>
              <a:rPr lang="en-US" dirty="0"/>
              <a:t>Richardson &amp; Ruby, </a:t>
            </a:r>
            <a:r>
              <a:rPr lang="en-US" dirty="0" err="1"/>
              <a:t>RESTful</a:t>
            </a:r>
            <a:r>
              <a:rPr lang="en-US" dirty="0"/>
              <a:t> </a:t>
            </a:r>
            <a:r>
              <a:rPr lang="en-US" dirty="0" smtClean="0"/>
              <a:t>WS</a:t>
            </a:r>
          </a:p>
          <a:p>
            <a:pPr lvl="1"/>
            <a:r>
              <a:rPr lang="en-US" dirty="0" smtClean="0"/>
              <a:t>action </a:t>
            </a:r>
            <a:r>
              <a:rPr lang="en-US" dirty="0"/>
              <a:t>identified in HTTP method, not in </a:t>
            </a:r>
            <a:r>
              <a:rPr lang="en-US" dirty="0" smtClean="0"/>
              <a:t>payload</a:t>
            </a:r>
          </a:p>
          <a:p>
            <a:pPr lvl="1"/>
            <a:r>
              <a:rPr lang="en-US" dirty="0" smtClean="0"/>
              <a:t>scoping </a:t>
            </a:r>
            <a:r>
              <a:rPr lang="en-US" dirty="0"/>
              <a:t>information in </a:t>
            </a:r>
            <a:r>
              <a:rPr lang="en-US" dirty="0" smtClean="0"/>
              <a:t>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11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Richardson’s Maturity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38" y="1353302"/>
            <a:ext cx="7783461" cy="460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2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849</Words>
  <Application>Microsoft Macintosh PowerPoint</Application>
  <PresentationFormat>On-screen Show (4:3)</PresentationFormat>
  <Paragraphs>126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Understanding HTTP  and REST</vt:lpstr>
      <vt:lpstr>World Wide Web</vt:lpstr>
      <vt:lpstr>HTTP</vt:lpstr>
      <vt:lpstr>HTTP “Verbs”</vt:lpstr>
      <vt:lpstr>URIs, URNs, URLs</vt:lpstr>
      <vt:lpstr>Examples of Design Patterns</vt:lpstr>
      <vt:lpstr>REST is a design pattern</vt:lpstr>
      <vt:lpstr>Resource Oriented Architecture</vt:lpstr>
      <vt:lpstr>Richardson’s Maturity Model</vt:lpstr>
      <vt:lpstr>HTTP good bad and ugly</vt:lpstr>
      <vt:lpstr>PUT vs POST</vt:lpstr>
      <vt:lpstr>Resource Representations and States</vt:lpstr>
      <vt:lpstr>Hypertext as the Engine of Application State</vt:lpstr>
      <vt:lpstr>REST description</vt:lpstr>
      <vt:lpstr>JSON</vt:lpstr>
      <vt:lpstr>Our sample Purchase service</vt:lpstr>
      <vt:lpstr>Create an Order</vt:lpstr>
      <vt:lpstr>PowerPoint Presentation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244</cp:revision>
  <cp:lastPrinted>2012-12-18T09:23:16Z</cp:lastPrinted>
  <dcterms:created xsi:type="dcterms:W3CDTF">2012-03-07T10:41:54Z</dcterms:created>
  <dcterms:modified xsi:type="dcterms:W3CDTF">2016-06-10T10:17:36Z</dcterms:modified>
</cp:coreProperties>
</file>