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4" r:id="rId22"/>
    <p:sldId id="295" r:id="rId23"/>
    <p:sldId id="296" r:id="rId24"/>
    <p:sldId id="297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BB67E9C-73BB-4D43-8EF8-366562F5B105}" type="slidenum">
              <a:rPr lang="en-US"/>
              <a:pPr/>
              <a:t>14</a:t>
            </a:fld>
            <a:endParaRPr lang="en-GB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15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16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9AE570E0-1CC5-374D-AFDF-AF07B85BB7DA}" type="slidenum">
              <a:rPr lang="en-US"/>
              <a:pPr/>
              <a:t>17</a:t>
            </a:fld>
            <a:endParaRPr lang="en-GB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FEBB0546-B520-1D48-9B6C-FFF241791D3C}" type="slidenum">
              <a:rPr lang="en-US"/>
              <a:pPr/>
              <a:t>18</a:t>
            </a:fld>
            <a:endParaRPr lang="en-GB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5EDF030-2F3F-8B47-849F-8444A0325196}" type="slidenum">
              <a:rPr lang="en-US"/>
              <a:pPr/>
              <a:t>19</a:t>
            </a:fld>
            <a:endParaRPr lang="en-GB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20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21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22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7C751D-0D0C-AA4C-9C6D-6A137BD18AA9}" type="slidenum">
              <a:rPr lang="en-US"/>
              <a:pPr/>
              <a:t>23</a:t>
            </a:fld>
            <a:endParaRPr lang="en-GB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24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25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26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32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/>
              <a:t>Licensed under the Creative Commons 3.0 BY-SA (Attribution-</a:t>
            </a:r>
            <a:r>
              <a:rPr lang="en-US" sz="1000" dirty="0" err="1" smtClean="0"/>
              <a:t>Sharealike</a:t>
            </a:r>
            <a:r>
              <a:rPr lang="en-US" sz="1000" dirty="0" smtClean="0"/>
              <a:t>) license.</a:t>
            </a:r>
          </a:p>
          <a:p>
            <a:pPr algn="l" eaLnBrk="1" hangingPunct="1">
              <a:defRPr/>
            </a:pPr>
            <a:r>
              <a:rPr lang="en-US" sz="1000" dirty="0" smtClean="0"/>
              <a:t>See </a:t>
            </a:r>
            <a:r>
              <a:rPr lang="en-US" sz="1000" dirty="0" smtClean="0">
                <a:hlinkClick r:id="rId13"/>
              </a:rPr>
              <a:t>http://creativecommons.org/licenses/by-sa/3.0/</a:t>
            </a:r>
            <a:r>
              <a:rPr lang="en-US" sz="1000" dirty="0" smtClean="0"/>
              <a:t> </a:t>
            </a:r>
          </a:p>
          <a:p>
            <a:pPr algn="l" eaLnBrk="1" hangingPunct="1">
              <a:defRPr/>
            </a:pPr>
            <a:endParaRPr lang="en-US" sz="1000" dirty="0" smtClean="0"/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Services, WS-*, SOAP, WSDL,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WSDL splits into:</a:t>
            </a:r>
          </a:p>
          <a:p>
            <a:pPr lvl="1"/>
            <a:r>
              <a:rPr lang="en-US"/>
              <a:t>Interface / PortType </a:t>
            </a:r>
          </a:p>
          <a:p>
            <a:pPr lvl="2"/>
            <a:r>
              <a:rPr lang="en-US"/>
              <a:t>The abstract interface</a:t>
            </a:r>
          </a:p>
          <a:p>
            <a:pPr lvl="1"/>
            <a:r>
              <a:rPr lang="en-US"/>
              <a:t>The Binding</a:t>
            </a:r>
          </a:p>
          <a:p>
            <a:pPr lvl="2"/>
            <a:r>
              <a:rPr lang="en-US"/>
              <a:t>The mapping into SOAP or XML/HTTP (or +++)</a:t>
            </a:r>
          </a:p>
          <a:p>
            <a:pPr lvl="1"/>
            <a:r>
              <a:rPr lang="en-US"/>
              <a:t>The port</a:t>
            </a:r>
          </a:p>
          <a:p>
            <a:pPr lvl="2"/>
            <a:r>
              <a:rPr lang="en-US"/>
              <a:t>The actual endpoint or location</a:t>
            </a:r>
          </a:p>
        </p:txBody>
      </p:sp>
    </p:spTree>
    <p:extLst>
      <p:ext uri="{BB962C8B-B14F-4D97-AF65-F5344CB8AC3E}">
        <p14:creationId xmlns:p14="http://schemas.microsoft.com/office/powerpoint/2010/main" val="277435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type definitions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08188"/>
            <a:ext cx="8610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&lt;wsdl:types&gt;</a:t>
            </a:r>
          </a:p>
          <a:p>
            <a:pPr>
              <a:buFontTx/>
              <a:buNone/>
            </a:pPr>
            <a:r>
              <a:rPr lang="en-US"/>
              <a:t>	&lt;schema&gt;</a:t>
            </a:r>
          </a:p>
          <a:p>
            <a:pPr>
              <a:buFontTx/>
              <a:buNone/>
            </a:pPr>
            <a:r>
              <a:rPr lang="en-US"/>
              <a:t>		&lt;element name="getQuoteRequest"&gt;</a:t>
            </a:r>
          </a:p>
          <a:p>
            <a:pPr>
              <a:buFontTx/>
              <a:buNone/>
            </a:pPr>
            <a:r>
              <a:rPr lang="en-US"/>
              <a:t>			…</a:t>
            </a:r>
          </a:p>
          <a:p>
            <a:pPr>
              <a:buFontTx/>
              <a:buNone/>
            </a:pPr>
            <a:r>
              <a:rPr lang="en-US"/>
              <a:t>		&lt;/element&gt;</a:t>
            </a:r>
            <a:br>
              <a:rPr lang="en-US"/>
            </a:br>
            <a:r>
              <a:rPr lang="en-US"/>
              <a:t>&lt;/schema&gt;</a:t>
            </a:r>
          </a:p>
          <a:p>
            <a:pPr>
              <a:buFontTx/>
              <a:buNone/>
            </a:pPr>
            <a:r>
              <a:rPr lang="en-US"/>
              <a:t>&lt;/wsdl:types&gt;</a:t>
            </a:r>
          </a:p>
        </p:txBody>
      </p:sp>
    </p:spTree>
    <p:extLst>
      <p:ext uri="{BB962C8B-B14F-4D97-AF65-F5344CB8AC3E}">
        <p14:creationId xmlns:p14="http://schemas.microsoft.com/office/powerpoint/2010/main" val="30758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schema</a:t>
            </a: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755650" y="1815432"/>
            <a:ext cx="7848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dirty="0">
                <a:latin typeface="Trebuchet MS" charset="0"/>
              </a:rPr>
              <a:t>&lt;?xml version="1.0" encoding="UTF-8"?&gt;</a:t>
            </a:r>
          </a:p>
          <a:p>
            <a:r>
              <a:rPr lang="en-US" sz="2400" b="0" dirty="0">
                <a:latin typeface="Trebuchet MS" charset="0"/>
              </a:rPr>
              <a:t>&lt;schema&gt;</a:t>
            </a:r>
          </a:p>
          <a:p>
            <a:r>
              <a:rPr lang="en-US" sz="2400" b="0" dirty="0">
                <a:latin typeface="Trebuchet MS" charset="0"/>
              </a:rPr>
              <a:t>  &lt;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>
                <a:latin typeface="Trebuchet MS" charset="0"/>
              </a:rPr>
              <a:t> name="Person"&gt;</a:t>
            </a:r>
          </a:p>
          <a:p>
            <a:r>
              <a:rPr lang="en-US" sz="2400" b="0" dirty="0">
                <a:latin typeface="Trebuchet MS" charset="0"/>
              </a:rPr>
              <a:t>    &lt;sequence&gt;</a:t>
            </a:r>
          </a:p>
          <a:p>
            <a:r>
              <a:rPr lang="en-US" sz="2400" b="0" dirty="0">
                <a:latin typeface="Trebuchet MS" charset="0"/>
              </a:rPr>
              <a:t>       &lt;element name="Name" type="string“/&gt;</a:t>
            </a:r>
          </a:p>
          <a:p>
            <a:r>
              <a:rPr lang="en-US" sz="2400" b="0" dirty="0">
                <a:latin typeface="Trebuchet MS" charset="0"/>
              </a:rPr>
              <a:t>       &lt;element name="Company" type="string”/&gt;</a:t>
            </a:r>
          </a:p>
          <a:p>
            <a:r>
              <a:rPr lang="en-US" sz="2400" b="0" dirty="0">
                <a:latin typeface="Trebuchet MS" charset="0"/>
              </a:rPr>
              <a:t>    &lt;/sequence&gt;</a:t>
            </a:r>
          </a:p>
          <a:p>
            <a:r>
              <a:rPr lang="en-US" sz="2400" b="0" dirty="0">
                <a:latin typeface="Trebuchet MS" charset="0"/>
              </a:rPr>
              <a:t>  &lt;/</a:t>
            </a:r>
            <a:r>
              <a:rPr lang="en-US" sz="2400" b="0" dirty="0" err="1">
                <a:latin typeface="Trebuchet MS" charset="0"/>
              </a:rPr>
              <a:t>complexType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  &lt;element name="People" type="</a:t>
            </a:r>
            <a:r>
              <a:rPr lang="en-US" sz="2400" b="0" dirty="0" err="1">
                <a:latin typeface="Trebuchet MS" charset="0"/>
              </a:rPr>
              <a:t>tns:Person</a:t>
            </a:r>
            <a:r>
              <a:rPr lang="en-US" sz="2400" b="0" dirty="0">
                <a:latin typeface="Trebuchet MS" charset="0"/>
              </a:rPr>
              <a:t>”/</a:t>
            </a:r>
            <a:r>
              <a:rPr lang="en-US" sz="2400" b="0" dirty="0" smtClean="0">
                <a:latin typeface="Trebuchet MS" charset="0"/>
              </a:rPr>
              <a:t>&gt;</a:t>
            </a:r>
            <a:endParaRPr lang="en-US" sz="2400" b="0" dirty="0">
              <a:latin typeface="Trebuchet MS" charset="0"/>
            </a:endParaRPr>
          </a:p>
          <a:p>
            <a:r>
              <a:rPr lang="en-US" sz="2400" b="0" dirty="0">
                <a:latin typeface="Trebuchet MS" charset="0"/>
              </a:rPr>
              <a:t>&lt;/schema&gt;</a:t>
            </a:r>
          </a:p>
        </p:txBody>
      </p:sp>
    </p:spTree>
    <p:extLst>
      <p:ext uri="{BB962C8B-B14F-4D97-AF65-F5344CB8AC3E}">
        <p14:creationId xmlns:p14="http://schemas.microsoft.com/office/powerpoint/2010/main" val="321265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types</a:t>
            </a:r>
          </a:p>
          <a:p>
            <a:pPr lvl="1">
              <a:lnSpc>
                <a:spcPct val="90000"/>
              </a:lnSpc>
            </a:pPr>
            <a:r>
              <a:rPr lang="en-US"/>
              <a:t>e.g: integer, decimal, string, short, time, unsignedLong, date, any, hexBinary</a:t>
            </a:r>
          </a:p>
          <a:p>
            <a:pPr>
              <a:lnSpc>
                <a:spcPct val="90000"/>
              </a:lnSpc>
            </a:pPr>
            <a:r>
              <a:rPr lang="en-US"/>
              <a:t>ComplexTypes</a:t>
            </a:r>
          </a:p>
          <a:p>
            <a:pPr lvl="1">
              <a:lnSpc>
                <a:spcPct val="90000"/>
              </a:lnSpc>
            </a:pPr>
            <a:r>
              <a:rPr lang="en-US"/>
              <a:t>Named or inline</a:t>
            </a:r>
          </a:p>
          <a:p>
            <a:pPr lvl="1">
              <a:lnSpc>
                <a:spcPct val="90000"/>
              </a:lnSpc>
            </a:pPr>
            <a:r>
              <a:rPr lang="en-US"/>
              <a:t>sequence, choice, all</a:t>
            </a:r>
          </a:p>
          <a:p>
            <a:pPr>
              <a:lnSpc>
                <a:spcPct val="90000"/>
              </a:lnSpc>
            </a:pPr>
            <a:r>
              <a:rPr lang="en-US"/>
              <a:t>Multiplicity</a:t>
            </a:r>
          </a:p>
          <a:p>
            <a:pPr lvl="1">
              <a:lnSpc>
                <a:spcPct val="90000"/>
              </a:lnSpc>
            </a:pPr>
            <a:r>
              <a:rPr lang="en-US"/>
              <a:t>0..1,1..1,etc</a:t>
            </a:r>
          </a:p>
        </p:txBody>
      </p:sp>
    </p:spTree>
    <p:extLst>
      <p:ext uri="{BB962C8B-B14F-4D97-AF65-F5344CB8AC3E}">
        <p14:creationId xmlns:p14="http://schemas.microsoft.com/office/powerpoint/2010/main" val="124708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modelling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6383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major undertaking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a good understanding of the business and business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Various methodologies exist: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IBM’s SOMA – Service Oriented Modeling Architecture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Based on a very high level business analysis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Refined down to processes and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simpler approach is BPEL process modeling and evolve the service definitions from the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If this is a long process it may be counter-productive</a:t>
            </a:r>
          </a:p>
        </p:txBody>
      </p:sp>
    </p:spTree>
    <p:extLst>
      <p:ext uri="{BB962C8B-B14F-4D97-AF65-F5344CB8AC3E}">
        <p14:creationId xmlns:p14="http://schemas.microsoft.com/office/powerpoint/2010/main" val="225603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957</Words>
  <Application>Microsoft Macintosh PowerPoint</Application>
  <PresentationFormat>On-screen Show (4:3)</PresentationFormat>
  <Paragraphs>201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Web Services, WS-*, SOAP, WSDL, etc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Abstraction</vt:lpstr>
      <vt:lpstr>Graphical view of WSDL</vt:lpstr>
      <vt:lpstr>WSDL link to Schema</vt:lpstr>
      <vt:lpstr>WSDL type definitions</vt:lpstr>
      <vt:lpstr>A simple schema</vt:lpstr>
      <vt:lpstr>Schema</vt:lpstr>
      <vt:lpstr>Graphically</vt:lpstr>
      <vt:lpstr>Granularity</vt:lpstr>
      <vt:lpstr>Bottom-up modelling</vt:lpstr>
      <vt:lpstr>Top-down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236</cp:revision>
  <dcterms:created xsi:type="dcterms:W3CDTF">2012-03-07T10:41:54Z</dcterms:created>
  <dcterms:modified xsi:type="dcterms:W3CDTF">2016-06-10T10:04:59Z</dcterms:modified>
</cp:coreProperties>
</file>