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318" r:id="rId38"/>
    <p:sldId id="304" r:id="rId39"/>
    <p:sldId id="319" r:id="rId40"/>
    <p:sldId id="320" r:id="rId41"/>
    <p:sldId id="321" r:id="rId42"/>
    <p:sldId id="322" r:id="rId43"/>
    <p:sldId id="323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08/09/15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8DA37F-8006-4F4D-9CBA-67BAAB2C7812}" type="slidenum">
              <a:rPr lang="en-US"/>
              <a:pPr/>
              <a:t>2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8B9D86-B93C-C040-92CA-61A3435474F5}" type="slidenum">
              <a:rPr lang="en-US"/>
              <a:pPr/>
              <a:t>11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5221F-F5D8-D044-8F61-E898FF976652}" type="slidenum">
              <a:rPr lang="en-US"/>
              <a:pPr/>
              <a:t>12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555E94-3A65-F441-8267-EAC826B4BDE2}" type="slidenum">
              <a:rPr lang="en-US"/>
              <a:pPr/>
              <a:t>13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88DAB2-B023-EC4A-AE8B-A0ED540EA5A7}" type="slidenum">
              <a:rPr lang="en-US"/>
              <a:pPr/>
              <a:t>14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A5521-044D-3F43-B93A-E8D07844D6F0}" type="slidenum">
              <a:rPr lang="en-US"/>
              <a:pPr/>
              <a:t>3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D22F12-EF84-3246-BFDC-03FF3383014C}" type="slidenum">
              <a:rPr lang="en-US"/>
              <a:pPr/>
              <a:t>4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CDA02-42C1-CB4C-9847-9E76F2E98D74}" type="slidenum">
              <a:rPr lang="en-US"/>
              <a:pPr/>
              <a:t>5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DD1ED4-4E64-8F48-9226-4F22F227917F}" type="slidenum">
              <a:rPr lang="en-US"/>
              <a:pPr/>
              <a:t>6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4C3384-25C3-6B49-BBBE-D18F39FE90C0}" type="slidenum">
              <a:rPr lang="en-US"/>
              <a:pPr/>
              <a:t>7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D3F6E8-8C63-064F-B7EC-3B6EFDDD8D88}" type="slidenum">
              <a:rPr lang="en-US"/>
              <a:pPr/>
              <a:t>8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E2313-0600-4841-AA2A-93A772C77B55}" type="slidenum">
              <a:rPr lang="en-US"/>
              <a:pPr/>
              <a:t>9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C0BABF-3C0C-804D-A7C1-D3EBFE450D60}" type="slidenum">
              <a:rPr lang="en-US"/>
              <a:pPr/>
              <a:t>10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9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ublish.uddi.ehandel.gov.dk:12443/registry/uddi/web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1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eppol.eu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adrianco/global-netflix-platform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witter.github.io/finagle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nkey.org/~marius/talks/twittersystems/%234" TargetMode="External"/><Relationship Id="rId3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Case Studies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Sep 2015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8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Growth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Amazon services in the hundreds</a:t>
            </a:r>
          </a:p>
          <a:p>
            <a:pPr>
              <a:lnSpc>
                <a:spcPct val="90000"/>
              </a:lnSpc>
            </a:pPr>
            <a:r>
              <a:rPr lang="en-US" sz="2800"/>
              <a:t>A typical visit to the homepage may include calls to 100 services</a:t>
            </a:r>
          </a:p>
          <a:p>
            <a:pPr>
              <a:lnSpc>
                <a:spcPct val="90000"/>
              </a:lnSpc>
            </a:pPr>
            <a:r>
              <a:rPr lang="en-US" sz="2800"/>
              <a:t>Caching reduces the actual network traffic</a:t>
            </a:r>
          </a:p>
          <a:p>
            <a:pPr>
              <a:lnSpc>
                <a:spcPct val="90000"/>
              </a:lnSpc>
            </a:pPr>
            <a:r>
              <a:rPr lang="en-US" sz="2800"/>
              <a:t>Fully distributed, decentralized</a:t>
            </a:r>
          </a:p>
          <a:p>
            <a:pPr>
              <a:lnSpc>
                <a:spcPct val="90000"/>
              </a:lnSpc>
            </a:pPr>
            <a:r>
              <a:rPr lang="en-US" sz="2800"/>
              <a:t>The web servers are just one client into the service fabric</a:t>
            </a:r>
          </a:p>
        </p:txBody>
      </p:sp>
    </p:spTree>
    <p:extLst>
      <p:ext uri="{BB962C8B-B14F-4D97-AF65-F5344CB8AC3E}">
        <p14:creationId xmlns:p14="http://schemas.microsoft.com/office/powerpoint/2010/main" val="108399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Matched by business growth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Amazon is supporting many new businesses</a:t>
            </a:r>
          </a:p>
          <a:p>
            <a:r>
              <a:rPr lang="en-US"/>
              <a:t>Books, CDs, Electronics, Toys, Tools and Hardware,…</a:t>
            </a:r>
          </a:p>
          <a:p>
            <a:r>
              <a:rPr lang="en-US"/>
              <a:t>Plus millions of independent retailers sharing the Amazon platform</a:t>
            </a:r>
          </a:p>
        </p:txBody>
      </p:sp>
    </p:spTree>
    <p:extLst>
      <p:ext uri="{BB962C8B-B14F-4D97-AF65-F5344CB8AC3E}">
        <p14:creationId xmlns:p14="http://schemas.microsoft.com/office/powerpoint/2010/main" val="36966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architecture</a:t>
            </a:r>
          </a:p>
        </p:txBody>
      </p:sp>
      <p:sp>
        <p:nvSpPr>
          <p:cNvPr id="423939" name="Rectangle 3"/>
          <p:cNvSpPr>
            <a:spLocks noChangeArrowheads="1"/>
          </p:cNvSpPr>
          <p:nvPr/>
        </p:nvSpPr>
        <p:spPr bwMode="auto">
          <a:xfrm>
            <a:off x="3048000" y="2057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42" name="Rectangle 6"/>
          <p:cNvSpPr>
            <a:spLocks noChangeArrowheads="1"/>
          </p:cNvSpPr>
          <p:nvPr/>
        </p:nvSpPr>
        <p:spPr bwMode="auto">
          <a:xfrm>
            <a:off x="2895600" y="1905000"/>
            <a:ext cx="21336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8" name="Rectangle 12"/>
          <p:cNvSpPr>
            <a:spLocks noChangeArrowheads="1"/>
          </p:cNvSpPr>
          <p:nvPr/>
        </p:nvSpPr>
        <p:spPr bwMode="auto">
          <a:xfrm>
            <a:off x="3200400" y="2209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49" name="Rectangle 13"/>
          <p:cNvSpPr>
            <a:spLocks noChangeArrowheads="1"/>
          </p:cNvSpPr>
          <p:nvPr/>
        </p:nvSpPr>
        <p:spPr bwMode="auto">
          <a:xfrm>
            <a:off x="3352800" y="23622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50" name="Rectangle 14"/>
          <p:cNvSpPr>
            <a:spLocks noChangeArrowheads="1"/>
          </p:cNvSpPr>
          <p:nvPr/>
        </p:nvSpPr>
        <p:spPr bwMode="auto">
          <a:xfrm>
            <a:off x="3505200" y="2514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51" name="Rectangle 15"/>
          <p:cNvSpPr>
            <a:spLocks noChangeArrowheads="1"/>
          </p:cNvSpPr>
          <p:nvPr/>
        </p:nvSpPr>
        <p:spPr bwMode="auto">
          <a:xfrm>
            <a:off x="3657600" y="26670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52" name="Text Box 16"/>
          <p:cNvSpPr txBox="1">
            <a:spLocks noChangeArrowheads="1"/>
          </p:cNvSpPr>
          <p:nvPr/>
        </p:nvSpPr>
        <p:spPr bwMode="auto">
          <a:xfrm>
            <a:off x="3032125" y="3429000"/>
            <a:ext cx="1069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/>
                <a:latin typeface="Trebuchet MS" charset="0"/>
              </a:rPr>
              <a:t>Web tier</a:t>
            </a:r>
          </a:p>
        </p:txBody>
      </p:sp>
      <p:sp>
        <p:nvSpPr>
          <p:cNvPr id="423953" name="Rectangle 17"/>
          <p:cNvSpPr>
            <a:spLocks noChangeArrowheads="1"/>
          </p:cNvSpPr>
          <p:nvPr/>
        </p:nvSpPr>
        <p:spPr bwMode="auto">
          <a:xfrm>
            <a:off x="3352800" y="4038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54" name="Rectangle 18"/>
          <p:cNvSpPr>
            <a:spLocks noChangeArrowheads="1"/>
          </p:cNvSpPr>
          <p:nvPr/>
        </p:nvSpPr>
        <p:spPr bwMode="auto">
          <a:xfrm>
            <a:off x="2895600" y="3886200"/>
            <a:ext cx="21336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5" name="Rectangle 19"/>
          <p:cNvSpPr>
            <a:spLocks noChangeArrowheads="1"/>
          </p:cNvSpPr>
          <p:nvPr/>
        </p:nvSpPr>
        <p:spPr bwMode="auto">
          <a:xfrm>
            <a:off x="3505200" y="41910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56" name="Rectangle 20"/>
          <p:cNvSpPr>
            <a:spLocks noChangeArrowheads="1"/>
          </p:cNvSpPr>
          <p:nvPr/>
        </p:nvSpPr>
        <p:spPr bwMode="auto">
          <a:xfrm>
            <a:off x="3657600" y="4343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XML</a:t>
            </a:r>
          </a:p>
        </p:txBody>
      </p:sp>
      <p:sp>
        <p:nvSpPr>
          <p:cNvPr id="423957" name="Text Box 21"/>
          <p:cNvSpPr txBox="1">
            <a:spLocks noChangeArrowheads="1"/>
          </p:cNvSpPr>
          <p:nvPr/>
        </p:nvSpPr>
        <p:spPr bwMode="auto">
          <a:xfrm>
            <a:off x="2968625" y="5105400"/>
            <a:ext cx="1938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/>
                <a:latin typeface="Trebuchet MS" charset="0"/>
              </a:rPr>
              <a:t>External Services</a:t>
            </a:r>
          </a:p>
        </p:txBody>
      </p:sp>
      <p:sp>
        <p:nvSpPr>
          <p:cNvPr id="423958" name="Rectangle 22"/>
          <p:cNvSpPr>
            <a:spLocks noChangeArrowheads="1"/>
          </p:cNvSpPr>
          <p:nvPr/>
        </p:nvSpPr>
        <p:spPr bwMode="auto">
          <a:xfrm>
            <a:off x="3200400" y="5715000"/>
            <a:ext cx="1828800" cy="4572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Customer Svc</a:t>
            </a:r>
          </a:p>
        </p:txBody>
      </p:sp>
      <p:sp>
        <p:nvSpPr>
          <p:cNvPr id="423959" name="Rectangle 23"/>
          <p:cNvSpPr>
            <a:spLocks noChangeArrowheads="1"/>
          </p:cNvSpPr>
          <p:nvPr/>
        </p:nvSpPr>
        <p:spPr bwMode="auto">
          <a:xfrm>
            <a:off x="2895600" y="5562600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0" name="Oval 24"/>
          <p:cNvSpPr>
            <a:spLocks noChangeArrowheads="1"/>
          </p:cNvSpPr>
          <p:nvPr/>
        </p:nvSpPr>
        <p:spPr bwMode="auto">
          <a:xfrm>
            <a:off x="6400800" y="1905000"/>
            <a:ext cx="2133600" cy="838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Service</a:t>
            </a:r>
          </a:p>
        </p:txBody>
      </p:sp>
      <p:sp>
        <p:nvSpPr>
          <p:cNvPr id="423961" name="Oval 25"/>
          <p:cNvSpPr>
            <a:spLocks noChangeArrowheads="1"/>
          </p:cNvSpPr>
          <p:nvPr/>
        </p:nvSpPr>
        <p:spPr bwMode="auto">
          <a:xfrm>
            <a:off x="6400800" y="2971800"/>
            <a:ext cx="2133600" cy="838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Service</a:t>
            </a:r>
          </a:p>
        </p:txBody>
      </p:sp>
      <p:sp>
        <p:nvSpPr>
          <p:cNvPr id="423962" name="Oval 26"/>
          <p:cNvSpPr>
            <a:spLocks noChangeArrowheads="1"/>
          </p:cNvSpPr>
          <p:nvPr/>
        </p:nvSpPr>
        <p:spPr bwMode="auto">
          <a:xfrm>
            <a:off x="6400800" y="4038600"/>
            <a:ext cx="2133600" cy="838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Service</a:t>
            </a:r>
          </a:p>
        </p:txBody>
      </p:sp>
      <p:sp>
        <p:nvSpPr>
          <p:cNvPr id="423963" name="Oval 27"/>
          <p:cNvSpPr>
            <a:spLocks noChangeArrowheads="1"/>
          </p:cNvSpPr>
          <p:nvPr/>
        </p:nvSpPr>
        <p:spPr bwMode="auto">
          <a:xfrm>
            <a:off x="6400800" y="5105400"/>
            <a:ext cx="2133600" cy="838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Service</a:t>
            </a:r>
          </a:p>
        </p:txBody>
      </p:sp>
      <p:cxnSp>
        <p:nvCxnSpPr>
          <p:cNvPr id="423964" name="AutoShape 28"/>
          <p:cNvCxnSpPr>
            <a:cxnSpLocks noChangeShapeType="1"/>
            <a:stCxn id="423951" idx="3"/>
            <a:endCxn id="423960" idx="2"/>
          </p:cNvCxnSpPr>
          <p:nvPr/>
        </p:nvCxnSpPr>
        <p:spPr bwMode="auto">
          <a:xfrm flipV="1">
            <a:off x="5029200" y="2324100"/>
            <a:ext cx="1371600" cy="7239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3965" name="AutoShape 29"/>
          <p:cNvCxnSpPr>
            <a:cxnSpLocks noChangeShapeType="1"/>
            <a:stCxn id="423951" idx="3"/>
            <a:endCxn id="423962" idx="2"/>
          </p:cNvCxnSpPr>
          <p:nvPr/>
        </p:nvCxnSpPr>
        <p:spPr bwMode="auto">
          <a:xfrm>
            <a:off x="5029200" y="3048000"/>
            <a:ext cx="1371600" cy="1409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3966" name="AutoShape 30"/>
          <p:cNvCxnSpPr>
            <a:cxnSpLocks noChangeShapeType="1"/>
            <a:stCxn id="423956" idx="3"/>
            <a:endCxn id="423961" idx="2"/>
          </p:cNvCxnSpPr>
          <p:nvPr/>
        </p:nvCxnSpPr>
        <p:spPr bwMode="auto">
          <a:xfrm flipV="1">
            <a:off x="5029200" y="3390900"/>
            <a:ext cx="1371600" cy="1333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3967" name="AutoShape 31"/>
          <p:cNvCxnSpPr>
            <a:cxnSpLocks noChangeShapeType="1"/>
            <a:stCxn id="423959" idx="3"/>
            <a:endCxn id="423963" idx="2"/>
          </p:cNvCxnSpPr>
          <p:nvPr/>
        </p:nvCxnSpPr>
        <p:spPr bwMode="auto">
          <a:xfrm flipV="1">
            <a:off x="5029200" y="5524500"/>
            <a:ext cx="1371600" cy="381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3968" name="AutoShape 32"/>
          <p:cNvCxnSpPr>
            <a:cxnSpLocks noChangeShapeType="1"/>
            <a:stCxn id="423959" idx="3"/>
            <a:endCxn id="423962" idx="2"/>
          </p:cNvCxnSpPr>
          <p:nvPr/>
        </p:nvCxnSpPr>
        <p:spPr bwMode="auto">
          <a:xfrm flipV="1">
            <a:off x="5029200" y="4457700"/>
            <a:ext cx="13716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3969" name="AutoShape 33"/>
          <p:cNvCxnSpPr>
            <a:cxnSpLocks noChangeShapeType="1"/>
            <a:stCxn id="423956" idx="3"/>
            <a:endCxn id="423963" idx="2"/>
          </p:cNvCxnSpPr>
          <p:nvPr/>
        </p:nvCxnSpPr>
        <p:spPr bwMode="auto">
          <a:xfrm>
            <a:off x="5029200" y="4724400"/>
            <a:ext cx="1371600" cy="800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5744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learnt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Isolation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Service Orientation promotes ownership and control</a:t>
            </a:r>
          </a:p>
          <a:p>
            <a:pPr>
              <a:lnSpc>
                <a:spcPct val="90000"/>
              </a:lnSpc>
            </a:pPr>
            <a:r>
              <a:rPr lang="en-US" sz="2800"/>
              <a:t>Scalability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By preventing direct database access, can scale the services without affecting clients</a:t>
            </a:r>
          </a:p>
          <a:p>
            <a:pPr>
              <a:lnSpc>
                <a:spcPct val="90000"/>
              </a:lnSpc>
            </a:pPr>
            <a:r>
              <a:rPr lang="en-US" sz="2800"/>
              <a:t>Need a common service-access mechanism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Aggregation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Routing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Tracking</a:t>
            </a:r>
          </a:p>
        </p:txBody>
      </p:sp>
    </p:spTree>
    <p:extLst>
      <p:ext uri="{BB962C8B-B14F-4D97-AF65-F5344CB8AC3E}">
        <p14:creationId xmlns:p14="http://schemas.microsoft.com/office/powerpoint/2010/main" val="371868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Each service has a team associated with it, and that team is completely responsible for the service—from scoping out the functionality, to architecting it, to building it, and operating it… </a:t>
            </a:r>
            <a:r>
              <a:rPr lang="en-US" sz="2000" b="1" i="1"/>
              <a:t>You build it, you run it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 Werner Vogels, CTO, Amazon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400"/>
              <a:t>Promotes Customer Focus and Innovation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Gives developers direct access to customers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And experience of how their code performs</a:t>
            </a:r>
          </a:p>
        </p:txBody>
      </p:sp>
    </p:spTree>
    <p:extLst>
      <p:ext uri="{BB962C8B-B14F-4D97-AF65-F5344CB8AC3E}">
        <p14:creationId xmlns:p14="http://schemas.microsoft.com/office/powerpoint/2010/main" val="94055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276640" y="2033494"/>
          <a:ext cx="3732480" cy="185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Bitmap Image" r:id="rId3" imgW="1305107" imgH="647619" progId="Paint.Picture">
                  <p:embed/>
                </p:oleObj>
              </mc:Choice>
              <mc:Fallback>
                <p:oleObj name="Bitmap Image" r:id="rId3" imgW="1305107" imgH="6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640" y="2033494"/>
                        <a:ext cx="3732480" cy="185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2482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at the glass</a:t>
            </a:r>
          </a:p>
        </p:txBody>
      </p:sp>
      <p:pic>
        <p:nvPicPr>
          <p:cNvPr id="7578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8961" y="1191507"/>
            <a:ext cx="3178080" cy="476834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097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83000"/>
              </a:lnSpc>
            </a:pPr>
            <a:r>
              <a:rPr lang="en-US"/>
              <a:t>Concur is an online expense management company</a:t>
            </a:r>
          </a:p>
          <a:p>
            <a:pPr lvl="1">
              <a:lnSpc>
                <a:spcPct val="83000"/>
              </a:lnSpc>
            </a:pPr>
            <a:r>
              <a:rPr lang="en-US"/>
              <a:t>&gt;$200m revenue</a:t>
            </a:r>
          </a:p>
          <a:p>
            <a:pPr lvl="1">
              <a:lnSpc>
                <a:spcPct val="83000"/>
              </a:lnSpc>
            </a:pPr>
            <a:r>
              <a:rPr lang="en-US"/>
              <a:t>Multiple legacy systems:</a:t>
            </a:r>
          </a:p>
          <a:p>
            <a:pPr lvl="2">
              <a:lnSpc>
                <a:spcPct val="83000"/>
              </a:lnSpc>
            </a:pPr>
            <a:r>
              <a:rPr lang="en-US"/>
              <a:t>Customer Relationship Management</a:t>
            </a:r>
          </a:p>
          <a:p>
            <a:pPr lvl="2">
              <a:lnSpc>
                <a:spcPct val="83000"/>
              </a:lnSpc>
            </a:pPr>
            <a:r>
              <a:rPr lang="en-US"/>
              <a:t>ERP</a:t>
            </a:r>
          </a:p>
          <a:p>
            <a:pPr lvl="2">
              <a:lnSpc>
                <a:spcPct val="83000"/>
              </a:lnSpc>
            </a:pPr>
            <a:r>
              <a:rPr lang="en-US"/>
              <a:t>Sales Force Automation</a:t>
            </a:r>
          </a:p>
          <a:p>
            <a:pPr lvl="2">
              <a:lnSpc>
                <a:spcPct val="83000"/>
              </a:lnSpc>
            </a:pPr>
            <a:r>
              <a:rPr lang="en-US"/>
              <a:t>In house HR employee application</a:t>
            </a:r>
          </a:p>
          <a:p>
            <a:pPr lvl="1">
              <a:lnSpc>
                <a:spcPct val="83000"/>
              </a:lnSpc>
            </a:pPr>
            <a:r>
              <a:rPr lang="en-US"/>
              <a:t>Main requirement – enable better reporting across applications</a:t>
            </a:r>
          </a:p>
          <a:p>
            <a:pPr lvl="2">
              <a:lnSpc>
                <a:spcPct val="83000"/>
              </a:lnSpc>
            </a:pPr>
            <a:r>
              <a:rPr lang="en-US"/>
              <a:t>Internal project only – not in the direct flow of external customer systems</a:t>
            </a:r>
          </a:p>
          <a:p>
            <a:pPr lvl="1">
              <a:lnSpc>
                <a:spcPct val="83000"/>
              </a:lnSpc>
            </a:pPr>
            <a:r>
              <a:rPr lang="en-US"/>
              <a:t>Needed an approach that supported:</a:t>
            </a:r>
          </a:p>
          <a:p>
            <a:pPr lvl="2">
              <a:lnSpc>
                <a:spcPct val="83000"/>
              </a:lnSpc>
            </a:pPr>
            <a:r>
              <a:rPr lang="en-US"/>
              <a:t>Iterative development</a:t>
            </a:r>
          </a:p>
          <a:p>
            <a:pPr lvl="2">
              <a:lnSpc>
                <a:spcPct val="83000"/>
              </a:lnSpc>
            </a:pPr>
            <a:r>
              <a:rPr lang="en-US"/>
              <a:t>Support changes to the underlying systems</a:t>
            </a:r>
          </a:p>
          <a:p>
            <a:pPr lvl="2">
              <a:lnSpc>
                <a:spcPct val="83000"/>
              </a:lnSpc>
            </a:pPr>
            <a:r>
              <a:rPr lang="en-US"/>
              <a:t>Flexible</a:t>
            </a:r>
          </a:p>
          <a:p>
            <a:pPr lvl="2">
              <a:lnSpc>
                <a:spcPct val="83000"/>
              </a:lnSpc>
              <a:buFont typeface="Wingdings" charset="0"/>
              <a:buNone/>
            </a:pPr>
            <a:endParaRPr lang="en-US"/>
          </a:p>
          <a:p>
            <a:pPr lvl="1">
              <a:lnSpc>
                <a:spcPct val="83000"/>
              </a:lnSpc>
            </a:pPr>
            <a:endParaRPr lang="en-US"/>
          </a:p>
          <a:p>
            <a:pPr>
              <a:lnSpc>
                <a:spcPct val="83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1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587520" y="1794429"/>
            <a:ext cx="8100000" cy="130765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587521" y="3493807"/>
            <a:ext cx="4767840" cy="130765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56480" y="4018023"/>
            <a:ext cx="4769280" cy="914496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WSAS</a:t>
            </a:r>
          </a:p>
          <a:p>
            <a:pPr algn="ctr"/>
            <a:r>
              <a:rPr lang="en-US"/>
              <a:t>Data Services                   Spring Services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56480" y="4997324"/>
            <a:ext cx="2384640" cy="587582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Existing </a:t>
            </a:r>
          </a:p>
          <a:p>
            <a:pPr algn="ctr"/>
            <a:r>
              <a:rPr lang="en-US"/>
              <a:t>Databases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892961" y="4997324"/>
            <a:ext cx="5728320" cy="587582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Existing </a:t>
            </a:r>
          </a:p>
          <a:p>
            <a:pPr algn="ctr"/>
            <a:r>
              <a:rPr lang="en-US"/>
              <a:t>Applications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56480" y="3624861"/>
            <a:ext cx="4769280" cy="326914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SOAP Services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2089440" y="1928363"/>
            <a:ext cx="6467040" cy="1239970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ESB</a:t>
            </a:r>
          </a:p>
          <a:p>
            <a:pPr algn="ctr"/>
            <a:r>
              <a:rPr lang="en-US"/>
              <a:t> routing, synchronization and transformation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56480" y="1926922"/>
            <a:ext cx="1503360" cy="1239971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Registry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7646400" y="3168333"/>
            <a:ext cx="0" cy="1828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7123681" y="4127473"/>
            <a:ext cx="1170752" cy="36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File Access</a:t>
            </a: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2808000" y="3168333"/>
            <a:ext cx="0" cy="4565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456481" y="1077234"/>
            <a:ext cx="8100000" cy="522775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Mashups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5813280" y="3168333"/>
            <a:ext cx="0" cy="1828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5421601" y="4147636"/>
            <a:ext cx="676626" cy="36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SOAP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260641" y="5695799"/>
            <a:ext cx="7163378" cy="36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Bug Tracking / ITIL Ticket / CRM / SFA / HR / (10 systems in all and growing)</a:t>
            </a:r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378864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437616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502992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568368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633744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699120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>
            <a:off x="764496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6662880" y="3168333"/>
            <a:ext cx="0" cy="1828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6170400" y="3279225"/>
            <a:ext cx="809513" cy="36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Restful</a:t>
            </a:r>
          </a:p>
        </p:txBody>
      </p:sp>
    </p:spTree>
    <p:extLst>
      <p:ext uri="{BB962C8B-B14F-4D97-AF65-F5344CB8AC3E}">
        <p14:creationId xmlns:p14="http://schemas.microsoft.com/office/powerpoint/2010/main" val="100809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details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3000"/>
              </a:lnSpc>
            </a:pPr>
            <a:r>
              <a:rPr lang="en-US"/>
              <a:t>Everything deployed on Windows 2003 running on VMWare</a:t>
            </a:r>
          </a:p>
          <a:p>
            <a:pPr>
              <a:lnSpc>
                <a:spcPct val="83000"/>
              </a:lnSpc>
            </a:pPr>
            <a:r>
              <a:rPr lang="en-US"/>
              <a:t>Internal systems so limited security</a:t>
            </a:r>
          </a:p>
          <a:p>
            <a:pPr lvl="1">
              <a:lnSpc>
                <a:spcPct val="83000"/>
              </a:lnSpc>
            </a:pPr>
            <a:r>
              <a:rPr lang="en-US"/>
              <a:t>Basic authentication</a:t>
            </a:r>
          </a:p>
          <a:p>
            <a:pPr lvl="1">
              <a:lnSpc>
                <a:spcPct val="83000"/>
              </a:lnSpc>
            </a:pPr>
            <a:r>
              <a:rPr lang="en-US"/>
              <a:t>Some use of digital signature</a:t>
            </a:r>
          </a:p>
          <a:p>
            <a:pPr>
              <a:lnSpc>
                <a:spcPct val="83000"/>
              </a:lnSpc>
            </a:pPr>
            <a:r>
              <a:rPr lang="en-US"/>
              <a:t>Running in a blade server to simplify test and scaling</a:t>
            </a:r>
          </a:p>
          <a:p>
            <a:pPr lvl="1">
              <a:lnSpc>
                <a:spcPct val="83000"/>
              </a:lnSpc>
            </a:pPr>
            <a:r>
              <a:rPr lang="en-US"/>
              <a:t>Currently Hot/Cold but moving to Hot/Hot</a:t>
            </a:r>
          </a:p>
          <a:p>
            <a:pPr>
              <a:lnSpc>
                <a:spcPct val="83000"/>
              </a:lnSpc>
            </a:pPr>
            <a:r>
              <a:rPr lang="en-US"/>
              <a:t>~75,000 transactions a day</a:t>
            </a:r>
          </a:p>
          <a:p>
            <a:pPr lvl="1">
              <a:lnSpc>
                <a:spcPct val="83000"/>
              </a:lnSpc>
            </a:pPr>
            <a:r>
              <a:rPr lang="en-US"/>
              <a:t>95% SOAP, 5% Restful at this point</a:t>
            </a:r>
          </a:p>
          <a:p>
            <a:pPr>
              <a:lnSpc>
                <a:spcPct val="83000"/>
              </a:lnSpc>
            </a:pPr>
            <a:r>
              <a:rPr lang="en-US"/>
              <a:t>WSDLs and Schema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stored in WSO2 Registry</a:t>
            </a:r>
          </a:p>
          <a:p>
            <a:pPr lvl="1">
              <a:lnSpc>
                <a:spcPct val="83000"/>
              </a:lnSpc>
            </a:pPr>
            <a:r>
              <a:rPr lang="en-US"/>
              <a:t>Embedded in the ESB</a:t>
            </a:r>
          </a:p>
          <a:p>
            <a:pPr>
              <a:lnSpc>
                <a:spcPct val="83000"/>
              </a:lnSpc>
            </a:pPr>
            <a:r>
              <a:rPr lang="en-US"/>
              <a:t>Currently 18 services across 10 backends with 120 operations</a:t>
            </a:r>
          </a:p>
          <a:p>
            <a:pPr lvl="1">
              <a:lnSpc>
                <a:spcPct val="83000"/>
              </a:lnSpc>
            </a:pPr>
            <a:r>
              <a:rPr lang="en-US"/>
              <a:t>Growing</a:t>
            </a:r>
          </a:p>
          <a:p>
            <a:pPr>
              <a:lnSpc>
                <a:spcPct val="83000"/>
              </a:lnSpc>
            </a:pPr>
            <a:r>
              <a:rPr lang="en-US"/>
              <a:t>Looking at moving to a more event-based approach in the future</a:t>
            </a:r>
          </a:p>
          <a:p>
            <a:pPr>
              <a:lnSpc>
                <a:spcPct val="83000"/>
              </a:lnSpc>
            </a:pPr>
            <a:endParaRPr lang="en-US"/>
          </a:p>
          <a:p>
            <a:pPr>
              <a:lnSpc>
                <a:spcPct val="83000"/>
              </a:lnSpc>
            </a:pPr>
            <a:endParaRPr lang="en-US"/>
          </a:p>
          <a:p>
            <a:pPr>
              <a:lnSpc>
                <a:spcPct val="83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7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7322" name="Object 10"/>
          <p:cNvGraphicFramePr>
            <a:graphicFrameLocks noChangeAspect="1"/>
          </p:cNvGraphicFramePr>
          <p:nvPr/>
        </p:nvGraphicFramePr>
        <p:xfrm>
          <a:off x="2667000" y="1908175"/>
          <a:ext cx="4495800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Bitmap Image" r:id="rId4" imgW="2381582" imgH="1009791" progId="Paint.Picture">
                  <p:embed/>
                </p:oleObj>
              </mc:Choice>
              <mc:Fallback>
                <p:oleObj name="Bitmap Image" r:id="rId4" imgW="2381582" imgH="100979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08175"/>
                        <a:ext cx="4495800" cy="190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3" name="Text Box 11"/>
          <p:cNvSpPr txBox="1">
            <a:spLocks noChangeArrowheads="1"/>
          </p:cNvSpPr>
          <p:nvPr/>
        </p:nvSpPr>
        <p:spPr bwMode="auto">
          <a:xfrm>
            <a:off x="5410200" y="5486400"/>
            <a:ext cx="3619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effectLst/>
                <a:latin typeface="Trebuchet MS" charset="0"/>
              </a:rPr>
              <a:t>Source: Interview with Werner Vogels, ACM Queue</a:t>
            </a:r>
          </a:p>
        </p:txBody>
      </p:sp>
    </p:spTree>
    <p:extLst>
      <p:ext uri="{BB962C8B-B14F-4D97-AF65-F5344CB8AC3E}">
        <p14:creationId xmlns:p14="http://schemas.microsoft.com/office/powerpoint/2010/main" val="366470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development</a:t>
            </a:r>
          </a:p>
        </p:txBody>
      </p:sp>
      <p:pic>
        <p:nvPicPr>
          <p:cNvPr id="645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85387" y="1660572"/>
            <a:ext cx="3319093" cy="351833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883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Approach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Planned for iterative development over phases</a:t>
            </a:r>
          </a:p>
          <a:p>
            <a:r>
              <a:rPr lang="en-US"/>
              <a:t>Staff self-educated on SOA and looked at Open Source systems before talking to vendors</a:t>
            </a:r>
          </a:p>
          <a:p>
            <a:r>
              <a:rPr lang="en-US"/>
              <a:t>One week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kickstart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education and POC session</a:t>
            </a:r>
          </a:p>
          <a:p>
            <a:pPr lvl="1"/>
            <a:r>
              <a:rPr lang="en-US"/>
              <a:t>Built a data synchronization application </a:t>
            </a:r>
          </a:p>
          <a:p>
            <a:r>
              <a:rPr lang="en-US"/>
              <a:t>Proof to the business: </a:t>
            </a:r>
          </a:p>
          <a:p>
            <a:pPr lvl="1"/>
            <a:r>
              <a:rPr lang="en-US"/>
              <a:t>Concur built a prototype that offered real value to executives:</a:t>
            </a:r>
          </a:p>
          <a:p>
            <a:pPr lvl="2"/>
            <a:r>
              <a:rPr lang="en-US"/>
              <a:t>Single customer view mashup – pulled open CRM tickets, ERP and CRM data. </a:t>
            </a:r>
          </a:p>
          <a:p>
            <a:pPr lvl="2"/>
            <a:r>
              <a:rPr lang="en-US"/>
              <a:t>The demo was an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instant hit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– gaining an executive sponsor</a:t>
            </a:r>
          </a:p>
          <a:p>
            <a:r>
              <a:rPr lang="en-US"/>
              <a:t>Team identified re-usable services  </a:t>
            </a:r>
          </a:p>
          <a:p>
            <a:pPr lvl="1"/>
            <a:r>
              <a:rPr lang="en-US"/>
              <a:t>Put extra effort into the design</a:t>
            </a:r>
          </a:p>
          <a:p>
            <a:r>
              <a:rPr lang="en-US"/>
              <a:t>Several refactoring iterations</a:t>
            </a:r>
          </a:p>
          <a:p>
            <a:pPr>
              <a:buFont typeface="Wingdings" charset="0"/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39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Lower cost of licenses/users on SaaS systems</a:t>
            </a:r>
          </a:p>
          <a:p>
            <a:pPr lvl="1"/>
            <a:r>
              <a:rPr lang="en-US"/>
              <a:t>Previously were using licenses for occasional users</a:t>
            </a:r>
          </a:p>
          <a:p>
            <a:r>
              <a:rPr lang="en-US"/>
              <a:t>Intermittent users were being trained on systems that they rarely used – the new mashups replaced this requirement</a:t>
            </a:r>
          </a:p>
          <a:p>
            <a:r>
              <a:rPr lang="en-US"/>
              <a:t>The SOA design has allowed incremental replacement of some legacy systems</a:t>
            </a:r>
          </a:p>
          <a:p>
            <a:pPr lvl="1"/>
            <a:r>
              <a:rPr lang="en-US"/>
              <a:t>Existing test plans for Sarbanes-Oxley could be re-used</a:t>
            </a:r>
          </a:p>
          <a:p>
            <a:r>
              <a:rPr lang="en-US"/>
              <a:t>Open source meant that a POC could prove the benefits to the business without upfront expenditure</a:t>
            </a:r>
          </a:p>
          <a:p>
            <a:pPr>
              <a:buFont typeface="Wingdings" charset="0"/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02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Keep it Simple</a:t>
            </a:r>
          </a:p>
          <a:p>
            <a:r>
              <a:rPr lang="en-US"/>
              <a:t>In-house expertise has paid off</a:t>
            </a:r>
          </a:p>
          <a:p>
            <a:pPr lvl="1"/>
            <a:r>
              <a:rPr lang="en-US"/>
              <a:t>Steeper learning curve but</a:t>
            </a:r>
          </a:p>
          <a:p>
            <a:pPr lvl="1"/>
            <a:r>
              <a:rPr lang="en-US"/>
              <a:t>Better technology selection</a:t>
            </a:r>
          </a:p>
          <a:p>
            <a:pPr lvl="1"/>
            <a:r>
              <a:rPr lang="en-US"/>
              <a:t>Lower overall cost</a:t>
            </a:r>
          </a:p>
          <a:p>
            <a:pPr lvl="1"/>
            <a:r>
              <a:rPr lang="en-US"/>
              <a:t>More agility</a:t>
            </a:r>
          </a:p>
          <a:p>
            <a:r>
              <a:rPr lang="en-US"/>
              <a:t>Use of open source projects has </a:t>
            </a:r>
          </a:p>
          <a:p>
            <a:pPr lvl="1"/>
            <a:r>
              <a:rPr lang="en-US"/>
              <a:t>Reduced cost </a:t>
            </a:r>
          </a:p>
          <a:p>
            <a:pPr lvl="1"/>
            <a:r>
              <a:rPr lang="en-US"/>
              <a:t>Been more flexible</a:t>
            </a:r>
          </a:p>
          <a:p>
            <a:pPr lvl="1"/>
            <a:r>
              <a:rPr lang="en-US"/>
              <a:t>Given better access to the community and developers</a:t>
            </a:r>
          </a:p>
        </p:txBody>
      </p:sp>
    </p:spTree>
    <p:extLst>
      <p:ext uri="{BB962C8B-B14F-4D97-AF65-F5344CB8AC3E}">
        <p14:creationId xmlns:p14="http://schemas.microsoft.com/office/powerpoint/2010/main" val="2944813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09616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Business to Government</a:t>
            </a:r>
          </a:p>
        </p:txBody>
      </p:sp>
    </p:spTree>
    <p:extLst>
      <p:ext uri="{BB962C8B-B14F-4D97-AF65-F5344CB8AC3E}">
        <p14:creationId xmlns:p14="http://schemas.microsoft.com/office/powerpoint/2010/main" val="2876019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220480" y="1208288"/>
          <a:ext cx="4115520" cy="2658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Bitmap Image" r:id="rId3" imgW="1533739" imgH="990738" progId="Paint.Picture">
                  <p:embed/>
                </p:oleObj>
              </mc:Choice>
              <mc:Fallback>
                <p:oleObj name="Bitmap Image" r:id="rId3" imgW="1533739" imgH="9907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480" y="1208288"/>
                        <a:ext cx="4115520" cy="2658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330720" y="4221084"/>
            <a:ext cx="1511478" cy="59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 sz="3300"/>
              <a:t>OIO SOI</a:t>
            </a:r>
          </a:p>
        </p:txBody>
      </p:sp>
    </p:spTree>
    <p:extLst>
      <p:ext uri="{BB962C8B-B14F-4D97-AF65-F5344CB8AC3E}">
        <p14:creationId xmlns:p14="http://schemas.microsoft.com/office/powerpoint/2010/main" val="3543477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OIO SOI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Danish Government wanted to simplify electronic business</a:t>
            </a:r>
          </a:p>
          <a:p>
            <a:pPr lvl="1"/>
            <a:r>
              <a:rPr lang="en-US"/>
              <a:t>Especially for Business-to-Government (B2G)</a:t>
            </a:r>
          </a:p>
          <a:p>
            <a:r>
              <a:rPr lang="en-US"/>
              <a:t> Potential savings of 630m Euros by digitalizing business</a:t>
            </a:r>
          </a:p>
          <a:p>
            <a:r>
              <a:rPr lang="en-US"/>
              <a:t>Requirements</a:t>
            </a:r>
          </a:p>
          <a:p>
            <a:pPr lvl="1"/>
            <a:r>
              <a:rPr lang="en-US"/>
              <a:t>Reliable delivery</a:t>
            </a:r>
          </a:p>
          <a:p>
            <a:pPr lvl="1"/>
            <a:r>
              <a:rPr lang="en-US"/>
              <a:t>Secure – encrypted and signed messages</a:t>
            </a:r>
          </a:p>
          <a:p>
            <a:pPr lvl="1"/>
            <a:r>
              <a:rPr lang="en-US"/>
              <a:t>Support small businesses</a:t>
            </a:r>
          </a:p>
          <a:p>
            <a:pPr>
              <a:buFont typeface="Wingdings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98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OIO SOI	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Several aspects</a:t>
            </a:r>
          </a:p>
          <a:p>
            <a:pPr lvl="1"/>
            <a:r>
              <a:rPr lang="en-US"/>
              <a:t>A registry for service lookup</a:t>
            </a:r>
          </a:p>
          <a:p>
            <a:pPr lvl="1"/>
            <a:r>
              <a:rPr lang="en-US"/>
              <a:t>A profile of transport protocols</a:t>
            </a:r>
          </a:p>
          <a:p>
            <a:pPr lvl="1"/>
            <a:r>
              <a:rPr lang="en-US"/>
              <a:t>Open Source toolkits for Java and .NET</a:t>
            </a:r>
          </a:p>
          <a:p>
            <a:pPr lvl="1"/>
            <a:r>
              <a:rPr lang="en-US"/>
              <a:t>A reference implementation of a message handler</a:t>
            </a:r>
          </a:p>
          <a:p>
            <a:pPr lvl="1"/>
            <a:r>
              <a:rPr lang="en-US"/>
              <a:t>A legal framework</a:t>
            </a:r>
          </a:p>
          <a:p>
            <a:r>
              <a:rPr lang="en-US"/>
              <a:t>Some existing framework</a:t>
            </a:r>
          </a:p>
          <a:p>
            <a:pPr lvl="1"/>
            <a:r>
              <a:rPr lang="en-US"/>
              <a:t>A nationwide digital certificate framework</a:t>
            </a:r>
          </a:p>
          <a:p>
            <a:pPr lvl="1"/>
            <a:r>
              <a:rPr lang="en-US"/>
              <a:t>A standard XML syntax for invoices and orders (UBL2)</a:t>
            </a:r>
          </a:p>
          <a:p>
            <a:pPr lvl="1">
              <a:buFont typeface="Symbol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5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profile of OASIS UDDI v3.0</a:t>
            </a:r>
          </a:p>
          <a:p>
            <a:r>
              <a:rPr lang="en-US"/>
              <a:t>A central registry run by the Danish Government</a:t>
            </a:r>
          </a:p>
          <a:p>
            <a:pPr lvl="1"/>
            <a:r>
              <a:rPr lang="en-US" sz="2000">
                <a:hlinkClick r:id="rId2"/>
              </a:rPr>
              <a:t>https://publish.uddi.ehandel.gov.dk:12443/registry/uddi/web</a:t>
            </a:r>
            <a:r>
              <a:rPr lang="en-US" sz="2000"/>
              <a:t> </a:t>
            </a:r>
          </a:p>
          <a:p>
            <a:r>
              <a:rPr lang="en-US"/>
              <a:t>Designed to be used by electronic clients</a:t>
            </a:r>
          </a:p>
          <a:p>
            <a:pPr lvl="1"/>
            <a:r>
              <a:rPr lang="en-US"/>
              <a:t>Not to be browsed by humans!</a:t>
            </a:r>
          </a:p>
          <a:p>
            <a:r>
              <a:rPr lang="en-US"/>
              <a:t>Requires a Danish Certified Certificate to publish </a:t>
            </a:r>
          </a:p>
          <a:p>
            <a:pPr>
              <a:buFont typeface="Wingdings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54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RASP</a:t>
            </a:r>
          </a:p>
        </p:txBody>
      </p:sp>
      <p:pic>
        <p:nvPicPr>
          <p:cNvPr id="860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1521" y="620706"/>
            <a:ext cx="4338720" cy="5291115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24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Arial"/>
              </a:rPr>
              <a:t>“</a:t>
            </a:r>
            <a:r>
              <a:rPr lang="en-US"/>
              <a:t>Obidos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408579" name="Rectangle 3"/>
          <p:cNvSpPr>
            <a:spLocks noChangeArrowheads="1"/>
          </p:cNvSpPr>
          <p:nvPr/>
        </p:nvSpPr>
        <p:spPr bwMode="auto">
          <a:xfrm>
            <a:off x="3810000" y="2057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3810000" y="2895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8581" name="Rectangle 5"/>
          <p:cNvSpPr>
            <a:spLocks noChangeArrowheads="1"/>
          </p:cNvSpPr>
          <p:nvPr/>
        </p:nvSpPr>
        <p:spPr bwMode="auto">
          <a:xfrm>
            <a:off x="3810000" y="3733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8582" name="AutoShape 6"/>
          <p:cNvSpPr>
            <a:spLocks noChangeArrowheads="1"/>
          </p:cNvSpPr>
          <p:nvPr/>
        </p:nvSpPr>
        <p:spPr bwMode="auto">
          <a:xfrm>
            <a:off x="6172200" y="2438400"/>
            <a:ext cx="1524000" cy="1481138"/>
          </a:xfrm>
          <a:prstGeom prst="can">
            <a:avLst>
              <a:gd name="adj" fmla="val 25000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Database</a:t>
            </a:r>
          </a:p>
        </p:txBody>
      </p:sp>
      <p:sp>
        <p:nvSpPr>
          <p:cNvPr id="408586" name="Rectangle 10"/>
          <p:cNvSpPr>
            <a:spLocks noChangeArrowheads="1"/>
          </p:cNvSpPr>
          <p:nvPr/>
        </p:nvSpPr>
        <p:spPr bwMode="auto">
          <a:xfrm>
            <a:off x="3657600" y="1905000"/>
            <a:ext cx="51054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587" name="Text Box 11"/>
          <p:cNvSpPr txBox="1">
            <a:spLocks noChangeArrowheads="1"/>
          </p:cNvSpPr>
          <p:nvPr/>
        </p:nvSpPr>
        <p:spPr bwMode="auto">
          <a:xfrm>
            <a:off x="5165725" y="5218113"/>
            <a:ext cx="2001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/>
                <a:latin typeface="Trebuchet MS" charset="0"/>
              </a:rPr>
              <a:t>Single application</a:t>
            </a:r>
          </a:p>
        </p:txBody>
      </p:sp>
      <p:pic>
        <p:nvPicPr>
          <p:cNvPr id="408602" name="Picture 2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480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8606" name="Picture 30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00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8607" name="Picture 31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940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8608" name="Picture 32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877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793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RASP</a:t>
            </a:r>
            <a:br>
              <a:rPr lang="en-US"/>
            </a:br>
            <a:r>
              <a:rPr lang="en-US"/>
              <a:t>	Reliable Asynchronous Secure Profile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A profile of </a:t>
            </a:r>
          </a:p>
          <a:p>
            <a:pPr lvl="1"/>
            <a:r>
              <a:rPr lang="en-US"/>
              <a:t>SOAP 1.2</a:t>
            </a:r>
          </a:p>
          <a:p>
            <a:pPr lvl="1"/>
            <a:r>
              <a:rPr lang="en-US"/>
              <a:t>WS-Security 1.1</a:t>
            </a:r>
          </a:p>
          <a:p>
            <a:pPr lvl="1"/>
            <a:r>
              <a:rPr lang="en-US"/>
              <a:t>WS-ReliableMessaging 1.0</a:t>
            </a:r>
          </a:p>
          <a:p>
            <a:pPr lvl="1"/>
            <a:r>
              <a:rPr lang="en-US"/>
              <a:t>WS-Addressing </a:t>
            </a:r>
          </a:p>
          <a:p>
            <a:r>
              <a:rPr lang="en-US"/>
              <a:t>Two bindings: HTTP and SMTP</a:t>
            </a:r>
          </a:p>
          <a:p>
            <a:endParaRPr lang="en-US"/>
          </a:p>
          <a:p>
            <a:r>
              <a:rPr lang="en-US"/>
              <a:t>Why SMTP?</a:t>
            </a:r>
          </a:p>
          <a:p>
            <a:pPr lvl="1"/>
            <a:r>
              <a:rPr lang="en-US"/>
              <a:t>To allow small businesses to communicate </a:t>
            </a:r>
          </a:p>
          <a:p>
            <a:pPr lvl="1"/>
            <a:r>
              <a:rPr lang="en-US"/>
              <a:t>No requirement to host a web server</a:t>
            </a:r>
          </a:p>
          <a:p>
            <a:pPr lvl="2"/>
            <a:r>
              <a:rPr lang="en-US"/>
              <a:t>No 24x7 operation</a:t>
            </a:r>
          </a:p>
          <a:p>
            <a:pPr lvl="2"/>
            <a:r>
              <a:rPr lang="en-US"/>
              <a:t>No firewall configuration</a:t>
            </a:r>
          </a:p>
          <a:p>
            <a:pPr lvl="1"/>
            <a:r>
              <a:rPr lang="en-US"/>
              <a:t>Only an email address</a:t>
            </a:r>
          </a:p>
        </p:txBody>
      </p:sp>
    </p:spTree>
    <p:extLst>
      <p:ext uri="{BB962C8B-B14F-4D97-AF65-F5344CB8AC3E}">
        <p14:creationId xmlns:p14="http://schemas.microsoft.com/office/powerpoint/2010/main" val="1558289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RASP capabilities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Authentication</a:t>
            </a:r>
          </a:p>
          <a:p>
            <a:r>
              <a:rPr lang="en-US"/>
              <a:t>Confidentiality</a:t>
            </a:r>
          </a:p>
          <a:p>
            <a:r>
              <a:rPr lang="en-US"/>
              <a:t>Integrity</a:t>
            </a:r>
          </a:p>
          <a:p>
            <a:r>
              <a:rPr lang="en-US"/>
              <a:t>Non-repudiation / proof of delivery</a:t>
            </a:r>
          </a:p>
          <a:p>
            <a:r>
              <a:rPr lang="en-US"/>
              <a:t>Support for intermediaries</a:t>
            </a:r>
          </a:p>
          <a:p>
            <a:r>
              <a:rPr lang="en-US"/>
              <a:t>Asynchronisity</a:t>
            </a:r>
          </a:p>
        </p:txBody>
      </p:sp>
    </p:spTree>
    <p:extLst>
      <p:ext uri="{BB962C8B-B14F-4D97-AF65-F5344CB8AC3E}">
        <p14:creationId xmlns:p14="http://schemas.microsoft.com/office/powerpoint/2010/main" val="2469826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Interoperability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RASP includes libraries for both </a:t>
            </a:r>
          </a:p>
          <a:p>
            <a:pPr lvl="1"/>
            <a:r>
              <a:rPr lang="en-US"/>
              <a:t>.NET – based on WCF 3.0</a:t>
            </a:r>
          </a:p>
          <a:p>
            <a:pPr lvl="1"/>
            <a:r>
              <a:rPr lang="en-US"/>
              <a:t>Java – based on Apache Axis2</a:t>
            </a:r>
          </a:p>
          <a:p>
            <a:r>
              <a:rPr lang="en-US"/>
              <a:t>Defined a set of tests and run using a continuous test environment</a:t>
            </a:r>
          </a:p>
          <a:p>
            <a:r>
              <a:rPr lang="en-US"/>
              <a:t>Biggest problems were found with</a:t>
            </a:r>
          </a:p>
          <a:p>
            <a:pPr lvl="1"/>
            <a:r>
              <a:rPr lang="en-US"/>
              <a:t>WSRM and SMTP</a:t>
            </a:r>
          </a:p>
          <a:p>
            <a:pPr lvl="1">
              <a:buFont typeface="Symbol" charset="0"/>
              <a:buNone/>
            </a:pPr>
            <a:endParaRPr lang="en-US"/>
          </a:p>
          <a:p>
            <a:pPr lvl="1"/>
            <a:endParaRPr lang="en-US"/>
          </a:p>
          <a:p>
            <a:pPr>
              <a:buFont typeface="Wingdings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16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NITA </a:t>
            </a:r>
            <a:r>
              <a:rPr lang="en-US" dirty="0" err="1" smtClean="0"/>
              <a:t>Interop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1754" name="Object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029107"/>
              </p:ext>
            </p:extLst>
          </p:nvPr>
        </p:nvGraphicFramePr>
        <p:xfrm>
          <a:off x="1482993" y="750066"/>
          <a:ext cx="6596640" cy="5831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Bitmap Image" r:id="rId3" imgW="6638095" imgH="5866667" progId="Paint.Picture">
                  <p:embed/>
                </p:oleObj>
              </mc:Choice>
              <mc:Fallback>
                <p:oleObj name="Bitmap Image" r:id="rId3" imgW="6638095" imgH="58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993" y="750066"/>
                        <a:ext cx="6596640" cy="5831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893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architecture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logically a complete peer-to-peer architecture</a:t>
            </a:r>
          </a:p>
          <a:p>
            <a:pPr lvl="1"/>
            <a:r>
              <a:rPr lang="en-US"/>
              <a:t>With only a central registry</a:t>
            </a:r>
          </a:p>
          <a:p>
            <a:r>
              <a:rPr lang="en-US"/>
              <a:t>Any company can talk to any other company</a:t>
            </a:r>
          </a:p>
          <a:p>
            <a:r>
              <a:rPr lang="en-US"/>
              <a:t>Even those with only mail accounts</a:t>
            </a:r>
          </a:p>
          <a:p>
            <a:r>
              <a:rPr lang="en-US"/>
              <a:t>Cannot track all the requests!</a:t>
            </a:r>
          </a:p>
          <a:p>
            <a:pPr>
              <a:buFont typeface="Wingdings" charset="0"/>
              <a:buNone/>
            </a:pP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73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pic>
        <p:nvPicPr>
          <p:cNvPr id="348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841" y="1273094"/>
            <a:ext cx="8621280" cy="3184175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68801" y="4520635"/>
            <a:ext cx="5335591" cy="914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18,500 companies sending invoices via RASP</a:t>
            </a:r>
          </a:p>
          <a:p>
            <a:r>
              <a:rPr lang="en-US">
                <a:solidFill>
                  <a:schemeClr val="tx1"/>
                </a:solidFill>
              </a:rPr>
              <a:t>Mandatory to send invoices to all government agencies</a:t>
            </a:r>
          </a:p>
          <a:p>
            <a:r>
              <a:rPr lang="en-US">
                <a:solidFill>
                  <a:schemeClr val="tx1"/>
                </a:solidFill>
              </a:rPr>
              <a:t>Scanning companies and a web gateway allow bridging</a:t>
            </a:r>
          </a:p>
        </p:txBody>
      </p:sp>
    </p:spTree>
    <p:extLst>
      <p:ext uri="{BB962C8B-B14F-4D97-AF65-F5344CB8AC3E}">
        <p14:creationId xmlns:p14="http://schemas.microsoft.com/office/powerpoint/2010/main" val="2604448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SMTP in the real world is tricky</a:t>
            </a:r>
          </a:p>
          <a:p>
            <a:pPr lvl="1"/>
            <a:r>
              <a:rPr lang="en-US"/>
              <a:t>Spam filters can modify or drop messages</a:t>
            </a:r>
          </a:p>
          <a:p>
            <a:pPr lvl="1"/>
            <a:r>
              <a:rPr lang="en-US"/>
              <a:t>Our email accounts got shut down for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spamming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</a:t>
            </a:r>
          </a:p>
          <a:p>
            <a:pPr lvl="2"/>
            <a:r>
              <a:rPr lang="en-US"/>
              <a:t>i.e. sending many messages in a short time</a:t>
            </a:r>
          </a:p>
          <a:p>
            <a:pPr lvl="1"/>
            <a:r>
              <a:rPr lang="en-US"/>
              <a:t>Timeouts were too long for the RM system</a:t>
            </a:r>
          </a:p>
          <a:p>
            <a:pPr lvl="1"/>
            <a:r>
              <a:rPr lang="en-US"/>
              <a:t>We made mistakes layering SMTP and WS-Addressing</a:t>
            </a:r>
          </a:p>
          <a:p>
            <a:r>
              <a:rPr lang="en-US"/>
              <a:t>Publishing interoperable reference implementations was a big win</a:t>
            </a:r>
          </a:p>
          <a:p>
            <a:pPr lvl="1"/>
            <a:r>
              <a:rPr lang="en-US"/>
              <a:t>Proved interoperability</a:t>
            </a:r>
          </a:p>
          <a:p>
            <a:pPr lvl="1"/>
            <a:r>
              <a:rPr lang="en-US"/>
              <a:t>Formed the basis for other implementations to test against</a:t>
            </a:r>
          </a:p>
          <a:p>
            <a:r>
              <a:rPr lang="en-US"/>
              <a:t>The RASP team is now working on a European initiative:</a:t>
            </a:r>
          </a:p>
          <a:p>
            <a:pPr lvl="1"/>
            <a:r>
              <a:rPr lang="en-US"/>
              <a:t>PEPPOL </a:t>
            </a:r>
            <a:r>
              <a:rPr lang="en-US">
                <a:hlinkClick r:id="rId2"/>
              </a:rPr>
              <a:t>http://peppol.eu</a:t>
            </a:r>
            <a:r>
              <a:rPr lang="en-US"/>
              <a:t> </a:t>
            </a:r>
          </a:p>
          <a:p>
            <a:pPr lvl="1"/>
            <a:r>
              <a:rPr lang="en-US"/>
              <a:t>Trying to bring the same results across Europe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28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0"/>
            <a:ext cx="9144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40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REST and Cloud based SOA approach</a:t>
            </a:r>
          </a:p>
          <a:p>
            <a:r>
              <a:rPr lang="en-US" dirty="0" smtClean="0"/>
              <a:t>Continuous Delivery</a:t>
            </a:r>
          </a:p>
          <a:p>
            <a:r>
              <a:rPr lang="en-US" dirty="0" smtClean="0"/>
              <a:t>100% Based in the cloud</a:t>
            </a:r>
          </a:p>
          <a:p>
            <a:r>
              <a:rPr lang="en-US" dirty="0" smtClean="0"/>
              <a:t>See excellent presentations from Adrian Cockcroft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2"/>
              </a:rPr>
              <a:t>http://www.slideshare.net/adrianco/global-netflix-</a:t>
            </a:r>
            <a:r>
              <a:rPr lang="en-US" dirty="0" smtClean="0">
                <a:hlinkClick r:id="rId2"/>
              </a:rPr>
              <a:t>platform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83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Deployed on AWS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0695" t="19202" r="9307" b="23602"/>
          <a:stretch/>
        </p:blipFill>
        <p:spPr>
          <a:xfrm>
            <a:off x="619125" y="1366838"/>
            <a:ext cx="8524875" cy="3810000"/>
          </a:xfrm>
        </p:spPr>
      </p:pic>
    </p:spTree>
    <p:extLst>
      <p:ext uri="{BB962C8B-B14F-4D97-AF65-F5344CB8AC3E}">
        <p14:creationId xmlns:p14="http://schemas.microsoft.com/office/powerpoint/2010/main" val="155179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it was Successful!</a:t>
            </a:r>
          </a:p>
        </p:txBody>
      </p:sp>
      <p:pic>
        <p:nvPicPr>
          <p:cNvPr id="56115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524000"/>
            <a:ext cx="5105400" cy="382905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89132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Services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889" t="24753" r="18095" b="21692"/>
          <a:stretch/>
        </p:blipFill>
        <p:spPr>
          <a:xfrm>
            <a:off x="457200" y="1302408"/>
            <a:ext cx="8435979" cy="415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08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(in)famous Chaos Monkey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Randomly kills machines</a:t>
            </a:r>
          </a:p>
          <a:p>
            <a:r>
              <a:rPr lang="en-US" dirty="0" smtClean="0"/>
              <a:t>Yes, production systems</a:t>
            </a:r>
          </a:p>
          <a:p>
            <a:r>
              <a:rPr lang="en-US" dirty="0" smtClean="0"/>
              <a:t>Proves that the system is </a:t>
            </a:r>
            <a:br>
              <a:rPr lang="en-US" dirty="0" smtClean="0"/>
            </a:br>
            <a:r>
              <a:rPr lang="en-US" dirty="0" smtClean="0"/>
              <a:t>resilient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387" y="1417638"/>
            <a:ext cx="3810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12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Sourced their technology:</a:t>
            </a:r>
          </a:p>
          <a:p>
            <a:pPr lvl="1"/>
            <a:r>
              <a:rPr lang="en-US" dirty="0" smtClean="0"/>
              <a:t>Finagle</a:t>
            </a:r>
          </a:p>
          <a:p>
            <a:pPr lvl="1"/>
            <a:r>
              <a:rPr lang="en-US" dirty="0">
                <a:hlinkClick r:id="rId2"/>
              </a:rPr>
              <a:t>http://twitter.github.io/finagle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Called an RPC system, but completely asynchronous</a:t>
            </a:r>
          </a:p>
          <a:p>
            <a:pPr lvl="1"/>
            <a:r>
              <a:rPr lang="en-US" dirty="0" smtClean="0"/>
              <a:t>Based on “Services”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29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hlinkClick r:id="rId2"/>
              </a:rPr>
              <a:t>http://monkey.org/~marius/talks/twittersystems/#</a:t>
            </a:r>
            <a:r>
              <a:rPr lang="en-US" sz="3200" dirty="0" smtClean="0">
                <a:hlinkClick r:id="rId2"/>
              </a:rPr>
              <a:t>4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17638"/>
            <a:ext cx="6924842" cy="446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53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Anti-patterns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/>
              <a:t>Use a full waterfall model</a:t>
            </a:r>
          </a:p>
          <a:p>
            <a:r>
              <a:rPr lang="en-US" sz="2000"/>
              <a:t>Don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t budget time for integration test</a:t>
            </a:r>
          </a:p>
          <a:p>
            <a:pPr lvl="1"/>
            <a:r>
              <a:rPr lang="en-US" sz="2000"/>
              <a:t>Assume that standard coding unit test-&gt;integration test will work</a:t>
            </a:r>
          </a:p>
          <a:p>
            <a:r>
              <a:rPr lang="en-US" sz="2000"/>
              <a:t>Build unit tests that don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t test interoperability</a:t>
            </a:r>
          </a:p>
          <a:p>
            <a:pPr lvl="1"/>
            <a:r>
              <a:rPr lang="en-US" sz="2000"/>
              <a:t>E.g. Simulate XML request/response inside the calling system rather than calling a remote system</a:t>
            </a:r>
          </a:p>
          <a:p>
            <a:r>
              <a:rPr lang="en-US" sz="2000"/>
              <a:t>Wait until all the systems are ready before starting any integration test</a:t>
            </a:r>
          </a:p>
          <a:p>
            <a:pPr lvl="1"/>
            <a:r>
              <a:rPr lang="en-US" sz="2000"/>
              <a:t>A delay to one system will hold up testing all the others</a:t>
            </a:r>
          </a:p>
          <a:p>
            <a:r>
              <a:rPr lang="en-US" sz="2000"/>
              <a:t>Don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t bother with continuous build and test</a:t>
            </a:r>
          </a:p>
          <a:p>
            <a:pPr lvl="1"/>
            <a:r>
              <a:rPr lang="en-US" sz="2000"/>
              <a:t>Even better build by hand</a:t>
            </a:r>
          </a:p>
          <a:p>
            <a:pPr lvl="1"/>
            <a:r>
              <a:rPr lang="en-US" sz="2000" b="1"/>
              <a:t>Even better </a:t>
            </a:r>
            <a:r>
              <a:rPr lang="en-US" sz="2000"/>
              <a:t>test by hand too</a:t>
            </a:r>
            <a:endParaRPr lang="en-US" sz="2000" b="1"/>
          </a:p>
          <a:p>
            <a:r>
              <a:rPr lang="en-US" sz="2000"/>
              <a:t>Have a nice complex process to hand over from development to test</a:t>
            </a:r>
          </a:p>
          <a:p>
            <a:pPr lvl="1"/>
            <a:r>
              <a:rPr lang="en-US" sz="2000"/>
              <a:t>That way each defect will take a long time</a:t>
            </a:r>
          </a:p>
          <a:p>
            <a:r>
              <a:rPr lang="en-US" sz="2000"/>
              <a:t>Wait until the project is failing to find out your team doesn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t have the skills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84570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206938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Thin slice prototyping is always a good idea</a:t>
            </a:r>
          </a:p>
        </p:txBody>
      </p:sp>
      <p:pic>
        <p:nvPicPr>
          <p:cNvPr id="45065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7120" y="1696192"/>
            <a:ext cx="6531840" cy="4355017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71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Iterative project plans are </a:t>
            </a:r>
            <a:r>
              <a:rPr lang="en-US" dirty="0" smtClean="0"/>
              <a:t>essential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75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3360" y="1012427"/>
            <a:ext cx="6400800" cy="4779861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308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Prove the concept to the business</a:t>
            </a:r>
          </a:p>
        </p:txBody>
      </p:sp>
      <p:pic>
        <p:nvPicPr>
          <p:cNvPr id="522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6881" y="1273094"/>
            <a:ext cx="8164800" cy="3776076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2683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912018"/>
            <a:ext cx="8229600" cy="1143000"/>
          </a:xfrm>
        </p:spPr>
        <p:txBody>
          <a:bodyPr/>
          <a:lstStyle/>
          <a:p>
            <a:r>
              <a:rPr lang="en-US" dirty="0"/>
              <a:t>KISS</a:t>
            </a:r>
          </a:p>
        </p:txBody>
      </p:sp>
    </p:spTree>
    <p:extLst>
      <p:ext uri="{BB962C8B-B14F-4D97-AF65-F5344CB8AC3E}">
        <p14:creationId xmlns:p14="http://schemas.microsoft.com/office/powerpoint/2010/main" val="210153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Scale Up</a:t>
            </a:r>
          </a:p>
        </p:txBody>
      </p:sp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3810000" y="2057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3810000" y="2895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2437" name="Rectangle 5"/>
          <p:cNvSpPr>
            <a:spLocks noChangeArrowheads="1"/>
          </p:cNvSpPr>
          <p:nvPr/>
        </p:nvSpPr>
        <p:spPr bwMode="auto">
          <a:xfrm>
            <a:off x="3810000" y="3733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2438" name="AutoShape 6"/>
          <p:cNvSpPr>
            <a:spLocks noChangeArrowheads="1"/>
          </p:cNvSpPr>
          <p:nvPr/>
        </p:nvSpPr>
        <p:spPr bwMode="auto">
          <a:xfrm>
            <a:off x="6172200" y="2438400"/>
            <a:ext cx="1524000" cy="1481138"/>
          </a:xfrm>
          <a:prstGeom prst="can">
            <a:avLst>
              <a:gd name="adj" fmla="val 25000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Database</a:t>
            </a:r>
          </a:p>
        </p:txBody>
      </p:sp>
      <p:pic>
        <p:nvPicPr>
          <p:cNvPr id="402439" name="Picture 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0" name="Picture 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844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1" name="Picture 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543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2442" name="Rectangle 10"/>
          <p:cNvSpPr>
            <a:spLocks noChangeArrowheads="1"/>
          </p:cNvSpPr>
          <p:nvPr/>
        </p:nvSpPr>
        <p:spPr bwMode="auto">
          <a:xfrm>
            <a:off x="3657600" y="1905000"/>
            <a:ext cx="51054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2443" name="Text Box 11"/>
          <p:cNvSpPr txBox="1">
            <a:spLocks noChangeArrowheads="1"/>
          </p:cNvSpPr>
          <p:nvPr/>
        </p:nvSpPr>
        <p:spPr bwMode="auto">
          <a:xfrm>
            <a:off x="5165725" y="5218113"/>
            <a:ext cx="2001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/>
                <a:latin typeface="Trebuchet MS" charset="0"/>
              </a:rPr>
              <a:t>Single application</a:t>
            </a:r>
          </a:p>
        </p:txBody>
      </p:sp>
      <p:pic>
        <p:nvPicPr>
          <p:cNvPr id="402445" name="Picture 13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908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6" name="Picture 14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606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7" name="Picture 15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305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8" name="Picture 1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3115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9" name="Picture 1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81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50" name="Picture 1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512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57" name="Picture 25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58" name="Picture 2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034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59" name="Picture 2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60" name="Picture 2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685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61" name="Picture 2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62" name="Picture 30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082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2572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8239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… to bursting point</a:t>
            </a:r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3810000" y="2057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3810000" y="2895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3810000" y="3733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30" name="AutoShape 6"/>
          <p:cNvSpPr>
            <a:spLocks noChangeArrowheads="1"/>
          </p:cNvSpPr>
          <p:nvPr/>
        </p:nvSpPr>
        <p:spPr bwMode="auto">
          <a:xfrm>
            <a:off x="5867400" y="1905000"/>
            <a:ext cx="2819400" cy="3429000"/>
          </a:xfrm>
          <a:prstGeom prst="can">
            <a:avLst>
              <a:gd name="adj" fmla="val 30405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Database</a:t>
            </a:r>
          </a:p>
        </p:txBody>
      </p:sp>
      <p:pic>
        <p:nvPicPr>
          <p:cNvPr id="410631" name="Picture 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32" name="Picture 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844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33" name="Picture 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543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34" name="Rectangle 10"/>
          <p:cNvSpPr>
            <a:spLocks noChangeArrowheads="1"/>
          </p:cNvSpPr>
          <p:nvPr/>
        </p:nvSpPr>
        <p:spPr bwMode="auto">
          <a:xfrm>
            <a:off x="3657600" y="1905000"/>
            <a:ext cx="51054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5" name="Text Box 11"/>
          <p:cNvSpPr txBox="1">
            <a:spLocks noChangeArrowheads="1"/>
          </p:cNvSpPr>
          <p:nvPr/>
        </p:nvSpPr>
        <p:spPr bwMode="auto">
          <a:xfrm>
            <a:off x="5165725" y="5218113"/>
            <a:ext cx="2001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/>
                <a:latin typeface="Trebuchet MS" charset="0"/>
              </a:rPr>
              <a:t>Single application</a:t>
            </a:r>
          </a:p>
        </p:txBody>
      </p:sp>
      <p:pic>
        <p:nvPicPr>
          <p:cNvPr id="410636" name="Picture 12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908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37" name="Picture 13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606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38" name="Picture 14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305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39" name="Picture 15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3115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0" name="Picture 1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81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1" name="Picture 1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512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2" name="Picture 1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3" name="Picture 1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034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4" name="Picture 20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5" name="Picture 21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685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6" name="Picture 22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7" name="Picture 23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082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48" name="Rectangle 24"/>
          <p:cNvSpPr>
            <a:spLocks noChangeArrowheads="1"/>
          </p:cNvSpPr>
          <p:nvPr/>
        </p:nvSpPr>
        <p:spPr bwMode="auto">
          <a:xfrm>
            <a:off x="3962400" y="2209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49" name="Rectangle 25"/>
          <p:cNvSpPr>
            <a:spLocks noChangeArrowheads="1"/>
          </p:cNvSpPr>
          <p:nvPr/>
        </p:nvSpPr>
        <p:spPr bwMode="auto">
          <a:xfrm>
            <a:off x="3962400" y="30480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0" name="Rectangle 26"/>
          <p:cNvSpPr>
            <a:spLocks noChangeArrowheads="1"/>
          </p:cNvSpPr>
          <p:nvPr/>
        </p:nvSpPr>
        <p:spPr bwMode="auto">
          <a:xfrm>
            <a:off x="3962400" y="38862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1" name="Rectangle 27"/>
          <p:cNvSpPr>
            <a:spLocks noChangeArrowheads="1"/>
          </p:cNvSpPr>
          <p:nvPr/>
        </p:nvSpPr>
        <p:spPr bwMode="auto">
          <a:xfrm>
            <a:off x="4114800" y="23622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2" name="Rectangle 28"/>
          <p:cNvSpPr>
            <a:spLocks noChangeArrowheads="1"/>
          </p:cNvSpPr>
          <p:nvPr/>
        </p:nvSpPr>
        <p:spPr bwMode="auto">
          <a:xfrm>
            <a:off x="4114800" y="3200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3" name="Rectangle 29"/>
          <p:cNvSpPr>
            <a:spLocks noChangeArrowheads="1"/>
          </p:cNvSpPr>
          <p:nvPr/>
        </p:nvSpPr>
        <p:spPr bwMode="auto">
          <a:xfrm>
            <a:off x="4114800" y="4038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4" name="Rectangle 30"/>
          <p:cNvSpPr>
            <a:spLocks noChangeArrowheads="1"/>
          </p:cNvSpPr>
          <p:nvPr/>
        </p:nvSpPr>
        <p:spPr bwMode="auto">
          <a:xfrm>
            <a:off x="4267200" y="2514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5" name="Rectangle 31"/>
          <p:cNvSpPr>
            <a:spLocks noChangeArrowheads="1"/>
          </p:cNvSpPr>
          <p:nvPr/>
        </p:nvSpPr>
        <p:spPr bwMode="auto">
          <a:xfrm>
            <a:off x="4267200" y="3352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6" name="Rectangle 32"/>
          <p:cNvSpPr>
            <a:spLocks noChangeArrowheads="1"/>
          </p:cNvSpPr>
          <p:nvPr/>
        </p:nvSpPr>
        <p:spPr bwMode="auto">
          <a:xfrm>
            <a:off x="4267200" y="41910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7" name="Rectangle 33"/>
          <p:cNvSpPr>
            <a:spLocks noChangeArrowheads="1"/>
          </p:cNvSpPr>
          <p:nvPr/>
        </p:nvSpPr>
        <p:spPr bwMode="auto">
          <a:xfrm>
            <a:off x="4419600" y="26670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8" name="Rectangle 34"/>
          <p:cNvSpPr>
            <a:spLocks noChangeArrowheads="1"/>
          </p:cNvSpPr>
          <p:nvPr/>
        </p:nvSpPr>
        <p:spPr bwMode="auto">
          <a:xfrm>
            <a:off x="4419600" y="35052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9" name="Rectangle 35"/>
          <p:cNvSpPr>
            <a:spLocks noChangeArrowheads="1"/>
          </p:cNvSpPr>
          <p:nvPr/>
        </p:nvSpPr>
        <p:spPr bwMode="auto">
          <a:xfrm>
            <a:off x="4419600" y="4343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pic>
        <p:nvPicPr>
          <p:cNvPr id="410660" name="Picture 3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862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1" name="Picture 3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560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2" name="Picture 3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4259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3" name="Picture 3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2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4" name="Picture 40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322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5" name="Picture 41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5021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6" name="Picture 42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6831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7" name="Picture 43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9530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8" name="Picture 44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2228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9" name="Picture 45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052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70" name="Picture 4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750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71" name="Picture 4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720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72" name="Picture 4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401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73" name="Picture 4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100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74" name="Picture 50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798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73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Too many complex pieces of software in a single system</a:t>
            </a:r>
          </a:p>
          <a:p>
            <a:pPr>
              <a:lnSpc>
                <a:spcPct val="90000"/>
              </a:lnSpc>
            </a:pPr>
            <a:r>
              <a:rPr lang="en-US"/>
              <a:t>No evolution possible</a:t>
            </a:r>
          </a:p>
          <a:p>
            <a:pPr>
              <a:lnSpc>
                <a:spcPct val="90000"/>
              </a:lnSpc>
            </a:pPr>
            <a:r>
              <a:rPr lang="en-US"/>
              <a:t>Need to scale independently</a:t>
            </a:r>
          </a:p>
          <a:p>
            <a:pPr lvl="1">
              <a:lnSpc>
                <a:spcPct val="90000"/>
              </a:lnSpc>
            </a:pPr>
            <a:r>
              <a:rPr lang="en-US"/>
              <a:t>Parts sharing resources with other unknown code paths</a:t>
            </a:r>
          </a:p>
          <a:p>
            <a:pPr>
              <a:lnSpc>
                <a:spcPct val="90000"/>
              </a:lnSpc>
            </a:pPr>
            <a:r>
              <a:rPr lang="en-US"/>
              <a:t>No isolation </a:t>
            </a:r>
          </a:p>
          <a:p>
            <a:pPr>
              <a:lnSpc>
                <a:spcPct val="90000"/>
              </a:lnSpc>
            </a:pPr>
            <a:r>
              <a:rPr lang="en-US"/>
              <a:t>No clear </a:t>
            </a:r>
            <a:r>
              <a:rPr lang="en-US" b="1" i="1"/>
              <a:t>ownership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9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scaling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Databases a shared resource</a:t>
            </a:r>
          </a:p>
          <a:p>
            <a:r>
              <a:rPr lang="en-US"/>
              <a:t>Hard to scale-out</a:t>
            </a:r>
          </a:p>
          <a:p>
            <a:r>
              <a:rPr lang="en-US"/>
              <a:t>Front-end and backend shared by </a:t>
            </a:r>
          </a:p>
          <a:p>
            <a:pPr lvl="1"/>
            <a:r>
              <a:rPr lang="en-US"/>
              <a:t>Too many teams</a:t>
            </a:r>
          </a:p>
          <a:p>
            <a:pPr lvl="1"/>
            <a:r>
              <a:rPr lang="en-US"/>
              <a:t>Too many processes</a:t>
            </a:r>
          </a:p>
        </p:txBody>
      </p:sp>
    </p:spTree>
    <p:extLst>
      <p:ext uri="{BB962C8B-B14F-4D97-AF65-F5344CB8AC3E}">
        <p14:creationId xmlns:p14="http://schemas.microsoft.com/office/powerpoint/2010/main" val="143798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new model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In 2001 decided on a new approach</a:t>
            </a:r>
          </a:p>
          <a:p>
            <a:pPr>
              <a:lnSpc>
                <a:spcPct val="80000"/>
              </a:lnSpc>
            </a:pPr>
            <a:r>
              <a:rPr lang="en-US" sz="2800"/>
              <a:t>SOA based – even before the term was in common usage</a:t>
            </a:r>
          </a:p>
          <a:p>
            <a:pPr>
              <a:lnSpc>
                <a:spcPct val="80000"/>
              </a:lnSpc>
            </a:pPr>
            <a:r>
              <a:rPr lang="en-US" sz="2800"/>
              <a:t>Encapsulating the data with the business logic that operates on the data</a:t>
            </a:r>
          </a:p>
          <a:p>
            <a:pPr>
              <a:lnSpc>
                <a:spcPct val="80000"/>
              </a:lnSpc>
            </a:pPr>
            <a:r>
              <a:rPr lang="en-US" sz="2800"/>
              <a:t>Only access through a published service interface</a:t>
            </a:r>
          </a:p>
          <a:p>
            <a:pPr>
              <a:lnSpc>
                <a:spcPct val="80000"/>
              </a:lnSpc>
            </a:pPr>
            <a:r>
              <a:rPr lang="en-US" sz="2800"/>
              <a:t>No direct database access is allowed from outside the service</a:t>
            </a:r>
          </a:p>
          <a:p>
            <a:pPr>
              <a:lnSpc>
                <a:spcPct val="80000"/>
              </a:lnSpc>
            </a:pPr>
            <a:r>
              <a:rPr lang="en-US" sz="2800"/>
              <a:t>No data sharing among the services. </a:t>
            </a:r>
          </a:p>
        </p:txBody>
      </p:sp>
    </p:spTree>
    <p:extLst>
      <p:ext uri="{BB962C8B-B14F-4D97-AF65-F5344CB8AC3E}">
        <p14:creationId xmlns:p14="http://schemas.microsoft.com/office/powerpoint/2010/main" val="348516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1497</Words>
  <Application>Microsoft Macintosh PowerPoint</Application>
  <PresentationFormat>On-screen Show (4:3)</PresentationFormat>
  <Paragraphs>312</Paragraphs>
  <Slides>50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Office Theme</vt:lpstr>
      <vt:lpstr>Bitmap Image</vt:lpstr>
      <vt:lpstr>Case Studies</vt:lpstr>
      <vt:lpstr>PowerPoint Presentation</vt:lpstr>
      <vt:lpstr>“Obidos”</vt:lpstr>
      <vt:lpstr>But it was Successful!</vt:lpstr>
      <vt:lpstr>Internet Scale Up</vt:lpstr>
      <vt:lpstr>… to bursting point</vt:lpstr>
      <vt:lpstr>Problems</vt:lpstr>
      <vt:lpstr>Database scaling</vt:lpstr>
      <vt:lpstr>A new model</vt:lpstr>
      <vt:lpstr>Growth</vt:lpstr>
      <vt:lpstr>Matched by business growth</vt:lpstr>
      <vt:lpstr>New architecture</vt:lpstr>
      <vt:lpstr>Lessons learnt</vt:lpstr>
      <vt:lpstr>Organization</vt:lpstr>
      <vt:lpstr>PowerPoint Presentation</vt:lpstr>
      <vt:lpstr>Integration at the glass</vt:lpstr>
      <vt:lpstr>Concur</vt:lpstr>
      <vt:lpstr>Architecture </vt:lpstr>
      <vt:lpstr>Technical details</vt:lpstr>
      <vt:lpstr>Iterative development</vt:lpstr>
      <vt:lpstr>Project Approach</vt:lpstr>
      <vt:lpstr>Benefits</vt:lpstr>
      <vt:lpstr>Lessons Learnt</vt:lpstr>
      <vt:lpstr>Business to Government</vt:lpstr>
      <vt:lpstr>PowerPoint Presentation</vt:lpstr>
      <vt:lpstr>OIO SOI</vt:lpstr>
      <vt:lpstr>OIO SOI </vt:lpstr>
      <vt:lpstr>Registry </vt:lpstr>
      <vt:lpstr>RASP</vt:lpstr>
      <vt:lpstr>RASP  Reliable Asynchronous Secure Profile</vt:lpstr>
      <vt:lpstr>RASP capabilities</vt:lpstr>
      <vt:lpstr>Interoperability</vt:lpstr>
      <vt:lpstr>NITA Interop  </vt:lpstr>
      <vt:lpstr>Logical architecture</vt:lpstr>
      <vt:lpstr>Results</vt:lpstr>
      <vt:lpstr>Lessons learnt</vt:lpstr>
      <vt:lpstr>PowerPoint Presentation</vt:lpstr>
      <vt:lpstr>Netflix</vt:lpstr>
      <vt:lpstr>Netflix Deployed on AWS</vt:lpstr>
      <vt:lpstr>Platform Services</vt:lpstr>
      <vt:lpstr>The (in)famous Chaos Monkey</vt:lpstr>
      <vt:lpstr>Twitter Architecture</vt:lpstr>
      <vt:lpstr>http://monkey.org/~marius/talks/twittersystems/#4 </vt:lpstr>
      <vt:lpstr>Anti-patterns</vt:lpstr>
      <vt:lpstr>Conclusions</vt:lpstr>
      <vt:lpstr>Thin slice prototyping is always a good idea</vt:lpstr>
      <vt:lpstr>Iterative project plans are essential </vt:lpstr>
      <vt:lpstr>Prove the concept to the business</vt:lpstr>
      <vt:lpstr>KISS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239</cp:revision>
  <dcterms:created xsi:type="dcterms:W3CDTF">2012-03-07T10:41:54Z</dcterms:created>
  <dcterms:modified xsi:type="dcterms:W3CDTF">2015-09-08T08:55:55Z</dcterms:modified>
</cp:coreProperties>
</file>