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D5F81B3-F56A-3944-B2EF-29626B10C0F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4DF3967-9E78-5D43-864D-5488DB0D518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C939F0E-E334-2547-BEBE-7B8CD3AA7AB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A645C-F8FA-B94A-8CEE-1DA6D116AA3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9E570DE-7DA1-3E42-98A5-66B93E5AF4B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FCA9F74-95E1-8A40-9B3A-955F9E7C4EC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73CF714-6FA2-F541-B27E-15AF0AB611AE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942A44E-888C-CF49-93D4-8DB6E46EE49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C2C48E22-843B-B143-AE62-A3CE90206AD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20741-3277-AF48-A6F9-B138BD288D3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D444541-7796-924D-BB52-C2F96F75B1A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373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36558A4-AC63-BC41-AEC5-B0DFA8379CD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C40AC77-C6CC-EF4C-8E9B-8923AE758F8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90BE37D-F3E5-E949-A908-1CE2A28BA71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E484AA1-919B-2F4A-8E3E-8FDB3E3C251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6896AC3-29B5-194D-9542-9A7847C2818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DEF567D-9D88-7549-9CFD-FE340303F6C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602F7C6-56A1-4645-8AA6-86212CF795C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6D51101-46A4-5446-BCE7-61B7D10DF82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w3.org/TR/xmlenc-cor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apache.org/ns/%23app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ns/%23app1" TargetMode="External"/><Relationship Id="rId4" Type="http://schemas.openxmlformats.org/officeDocument/2006/relationships/hyperlink" Target="http://www.w3.org/2001/04/xmlenc%23aes128-cb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w3.org/2001/04/xmlen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WS-Security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Non repudiation </a:t>
            </a:r>
            <a:endParaRPr lang="en-GB" dirty="0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Does signature always provide non repudiation ?</a:t>
            </a:r>
          </a:p>
          <a:p>
            <a:pPr lvl="1"/>
            <a:r>
              <a:rPr lang="en-GB" smtClean="0"/>
              <a:t>Asymmetric/Symmetric Signature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406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 Security</a:t>
            </a:r>
            <a:endParaRPr lang="en-GB" dirty="0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Confidentiality of XML documents</a:t>
            </a:r>
          </a:p>
          <a:p>
            <a:pPr lvl="1"/>
            <a:r>
              <a:rPr lang="en-GB" dirty="0" smtClean="0"/>
              <a:t>XML Encryption by W3C</a:t>
            </a:r>
          </a:p>
          <a:p>
            <a:pPr lvl="1"/>
            <a:r>
              <a:rPr lang="en-GB" dirty="0" smtClean="0">
                <a:hlinkClick r:id="rId3"/>
              </a:rPr>
              <a:t>http://www.w3.org/TR/xmlenc-core/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Integrity and non-repudiation</a:t>
            </a:r>
          </a:p>
          <a:p>
            <a:pPr lvl="1"/>
            <a:r>
              <a:rPr lang="en-GB" dirty="0" smtClean="0"/>
              <a:t>XML Signature by W3C</a:t>
            </a:r>
          </a:p>
          <a:p>
            <a:pPr lvl="1"/>
            <a:r>
              <a:rPr lang="en-GB" dirty="0" smtClean="0"/>
              <a:t>http://www.w3.org/TR/</a:t>
            </a:r>
            <a:r>
              <a:rPr lang="en-GB" dirty="0" err="1" smtClean="0"/>
              <a:t>xmldsig</a:t>
            </a:r>
            <a:r>
              <a:rPr lang="en-GB" dirty="0" smtClean="0"/>
              <a:t>-core/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8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XML-Encryption</a:t>
            </a:r>
            <a:endParaRPr lang="en-GB" dirty="0"/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Encrypts XML with a symmetric key</a:t>
            </a:r>
          </a:p>
          <a:p>
            <a:r>
              <a:rPr lang="en-GB" smtClean="0"/>
              <a:t>Allows using an asymmetric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347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Plain-text XML</a:t>
            </a:r>
            <a:endParaRPr lang="en-GB" dirty="0"/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865188" y="1533525"/>
            <a:ext cx="7364412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>
                <a:solidFill>
                  <a:srgbClr val="000000"/>
                </a:solidFill>
              </a:rPr>
              <a:t>&lt;RootElement xmlns="http://www.apache.org/ns/#app1"&gt;</a:t>
            </a:r>
          </a:p>
          <a:p>
            <a:r>
              <a:rPr lang="en-GB">
                <a:solidFill>
                  <a:srgbClr val="000000"/>
                </a:solidFill>
              </a:rPr>
              <a:t>	</a:t>
            </a:r>
            <a:r>
              <a:rPr lang="en-GB" b="1">
                <a:solidFill>
                  <a:srgbClr val="000000"/>
                </a:solidFill>
              </a:rPr>
              <a:t>&lt;foo&gt;Some simple text&lt;/foo&gt;</a:t>
            </a:r>
          </a:p>
          <a:p>
            <a:r>
              <a:rPr lang="en-GB">
                <a:solidFill>
                  <a:srgbClr val="000000"/>
                </a:solidFill>
              </a:rPr>
              <a:t>&lt;/RootElement&gt;</a:t>
            </a:r>
          </a:p>
        </p:txBody>
      </p:sp>
    </p:spTree>
    <p:extLst>
      <p:ext uri="{BB962C8B-B14F-4D97-AF65-F5344CB8AC3E}">
        <p14:creationId xmlns:p14="http://schemas.microsoft.com/office/powerpoint/2010/main" val="607798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 Encryption</a:t>
            </a:r>
            <a:endParaRPr lang="en-GB" dirty="0"/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 an XML Element</a:t>
            </a:r>
          </a:p>
          <a:p>
            <a:pPr lvl="1"/>
            <a:r>
              <a:rPr lang="en-GB" smtClean="0"/>
              <a:t>Encrypt the entire Element</a:t>
            </a:r>
          </a:p>
          <a:p>
            <a:r>
              <a:rPr lang="en-GB" smtClean="0"/>
              <a:t>Encrypt an XML Element Content</a:t>
            </a:r>
          </a:p>
          <a:p>
            <a:pPr lvl="1"/>
            <a:r>
              <a:rPr lang="en-GB" smtClean="0"/>
              <a:t>Encrypt the only the content of the Element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57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Element Encryption</a:t>
            </a:r>
            <a:endParaRPr lang="en-GB" dirty="0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RootElement</a:t>
            </a:r>
            <a:r>
              <a:rPr lang="en-GB" sz="1600" dirty="0" smtClean="0"/>
              <a:t> </a:t>
            </a:r>
            <a:r>
              <a:rPr lang="en-GB" sz="1600" dirty="0" err="1" smtClean="0"/>
              <a:t>xmlns</a:t>
            </a:r>
            <a:r>
              <a:rPr lang="en-GB" sz="1600" dirty="0" smtClean="0"/>
              <a:t>="</a:t>
            </a:r>
            <a:r>
              <a:rPr lang="en-GB" sz="1600" dirty="0" smtClean="0">
                <a:hlinkClick r:id="rId3"/>
              </a:rPr>
              <a:t>http://www.apache.org/ns/#app1</a:t>
            </a:r>
            <a:r>
              <a:rPr lang="en-GB" sz="1600" dirty="0" smtClean="0"/>
              <a:t>"&gt;</a:t>
            </a:r>
          </a:p>
          <a:p>
            <a:pPr marL="457200" lvl="1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xenc:EncryptedData</a:t>
            </a:r>
            <a:r>
              <a:rPr lang="en-GB" sz="1600" dirty="0" smtClean="0"/>
              <a:t> 	 </a:t>
            </a:r>
          </a:p>
          <a:p>
            <a:pPr marL="457200" lvl="1" indent="0">
              <a:buNone/>
            </a:pPr>
            <a:r>
              <a:rPr lang="en-GB" sz="1600" dirty="0" smtClean="0"/>
              <a:t>     </a:t>
            </a:r>
            <a:r>
              <a:rPr lang="en-GB" sz="1600" dirty="0" err="1" smtClean="0"/>
              <a:t>xmlns:xenc</a:t>
            </a:r>
            <a:r>
              <a:rPr lang="en-GB" sz="1600" dirty="0" smtClean="0"/>
              <a:t>="http://www.w3.org/2001/04/</a:t>
            </a:r>
            <a:r>
              <a:rPr lang="en-GB" sz="1600" dirty="0" err="1" smtClean="0"/>
              <a:t>xmlenc</a:t>
            </a:r>
            <a:r>
              <a:rPr lang="en-GB" sz="1600" dirty="0" smtClean="0"/>
              <a:t>#" </a:t>
            </a:r>
          </a:p>
          <a:p>
            <a:pPr marL="0" indent="0">
              <a:buNone/>
            </a:pPr>
            <a:r>
              <a:rPr lang="en-GB" sz="1600" dirty="0" smtClean="0"/>
              <a:t>    	     Type="http://www.w3.org/2001/04/</a:t>
            </a:r>
            <a:r>
              <a:rPr lang="en-GB" sz="1600" dirty="0" err="1" smtClean="0"/>
              <a:t>xmlenc#Element</a:t>
            </a:r>
            <a:r>
              <a:rPr lang="en-GB" sz="1600" dirty="0" smtClean="0"/>
              <a:t>"&gt;</a:t>
            </a:r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xenc:EncryptionMethod</a:t>
            </a:r>
            <a:r>
              <a:rPr lang="en-GB" sz="1600" dirty="0" smtClean="0"/>
              <a:t> 					</a:t>
            </a:r>
          </a:p>
          <a:p>
            <a:pPr marL="914400" lvl="2" indent="0">
              <a:buNone/>
            </a:pPr>
            <a:r>
              <a:rPr lang="en-GB" sz="1600" dirty="0" smtClean="0"/>
              <a:t>      Algorithm="http://www.w3.org/2001/04/xmlenc#aes128-cbc"/&gt;</a:t>
            </a:r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ds:KeyInfo</a:t>
            </a:r>
            <a:r>
              <a:rPr lang="en-GB" sz="1600" dirty="0" smtClean="0"/>
              <a:t>/&gt;</a:t>
            </a:r>
          </a:p>
          <a:p>
            <a:pPr marL="914400" lvl="2" indent="0">
              <a:buNone/>
            </a:pPr>
            <a:endParaRPr lang="en-GB" sz="1600" dirty="0" smtClean="0"/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xenc:CipherData</a:t>
            </a:r>
            <a:r>
              <a:rPr lang="en-GB" sz="1600" dirty="0" smtClean="0"/>
              <a:t>/&gt;</a:t>
            </a:r>
          </a:p>
          <a:p>
            <a:pPr marL="914400" lvl="2" indent="0">
              <a:buNone/>
            </a:pP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 smtClean="0"/>
              <a:t>&lt;/</a:t>
            </a:r>
            <a:r>
              <a:rPr lang="en-GB" sz="1600" dirty="0" err="1" smtClean="0"/>
              <a:t>xenc:EncryptedData</a:t>
            </a:r>
            <a:r>
              <a:rPr lang="en-GB" sz="1600" dirty="0" smtClean="0"/>
              <a:t>&gt;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&lt;/</a:t>
            </a:r>
            <a:r>
              <a:rPr lang="en-GB" sz="1600" dirty="0" err="1" smtClean="0"/>
              <a:t>RootElement</a:t>
            </a:r>
            <a:r>
              <a:rPr lang="en-GB" sz="1600" dirty="0" smtClean="0"/>
              <a:t>&gt;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45802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 Encryption</a:t>
            </a:r>
            <a:endParaRPr lang="en-GB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 </a:t>
            </a:r>
            <a:r>
              <a:rPr lang="en-GB" sz="1800" dirty="0" err="1" smtClean="0"/>
              <a:t>xmlns</a:t>
            </a:r>
            <a:r>
              <a:rPr lang="en-GB" sz="1800" dirty="0" smtClean="0"/>
              <a:t>="</a:t>
            </a:r>
            <a:r>
              <a:rPr lang="en-GB" sz="1800" dirty="0" smtClean="0">
                <a:hlinkClick r:id="rId3"/>
              </a:rPr>
              <a:t>http://www.apache.org/ns/#app1</a:t>
            </a:r>
            <a:r>
              <a:rPr lang="en-GB" sz="1800" dirty="0" smtClean="0"/>
              <a:t>"&gt;</a:t>
            </a:r>
          </a:p>
          <a:p>
            <a:pPr marL="457200" lvl="1" indent="0">
              <a:buNone/>
            </a:pPr>
            <a:r>
              <a:rPr lang="en-GB" sz="1800" dirty="0" smtClean="0"/>
              <a:t>&lt;foo&gt;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 	 </a:t>
            </a:r>
          </a:p>
          <a:p>
            <a:pPr marL="1828800" lvl="4" indent="0">
              <a:buNone/>
            </a:pP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 </a:t>
            </a:r>
          </a:p>
          <a:p>
            <a:pPr marL="0" indent="0">
              <a:buNone/>
            </a:pPr>
            <a:r>
              <a:rPr lang="en-GB" sz="1800" dirty="0" smtClean="0"/>
              <a:t>    	   	            Type="http://www.w3.org/2001/04/</a:t>
            </a:r>
            <a:r>
              <a:rPr lang="en-GB" sz="1800" dirty="0" err="1" smtClean="0"/>
              <a:t>xmlenc#Content</a:t>
            </a:r>
            <a:r>
              <a:rPr lang="en-GB" sz="1800" dirty="0" smtClean="0"/>
              <a:t>"&gt;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xenc:EncryptionMethod</a:t>
            </a:r>
            <a:r>
              <a:rPr lang="en-GB" sz="1800" dirty="0" smtClean="0"/>
              <a:t> 					</a:t>
            </a:r>
          </a:p>
          <a:p>
            <a:pPr marL="1371600" lvl="3" indent="0">
              <a:buNone/>
            </a:pPr>
            <a:r>
              <a:rPr lang="en-GB" sz="1800" dirty="0" smtClean="0"/>
              <a:t>Algorithm=</a:t>
            </a:r>
            <a:r>
              <a:rPr lang="ja-JP" altLang="en-GB" sz="1800" dirty="0" smtClean="0"/>
              <a:t>”</a:t>
            </a:r>
            <a:r>
              <a:rPr lang="en-GB" sz="1800" dirty="0" smtClean="0">
                <a:hlinkClick r:id="rId4"/>
              </a:rPr>
              <a:t>http://www.w3.org/2001/04/xmlenc#aes128-cbc</a:t>
            </a:r>
            <a:r>
              <a:rPr lang="en-GB" sz="1800" dirty="0" smtClean="0"/>
              <a:t>"/&gt;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/&gt;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/&gt;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&gt;</a:t>
            </a:r>
          </a:p>
          <a:p>
            <a:pPr marL="457200" lvl="1" indent="0">
              <a:buNone/>
            </a:pPr>
            <a:r>
              <a:rPr lang="en-GB" sz="1800" dirty="0" smtClean="0"/>
              <a:t>&lt;/foo&gt;</a:t>
            </a:r>
          </a:p>
          <a:p>
            <a:pPr marL="0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&gt;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45033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Encrypted Data</a:t>
            </a:r>
            <a:endParaRPr lang="en-GB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 </a:t>
            </a:r>
            <a:r>
              <a:rPr lang="en-GB" sz="1800" dirty="0" err="1" smtClean="0"/>
              <a:t>xmlns</a:t>
            </a:r>
            <a:r>
              <a:rPr lang="en-GB" sz="1800" dirty="0" smtClean="0"/>
              <a:t>="http://</a:t>
            </a:r>
            <a:r>
              <a:rPr lang="en-GB" sz="1800" dirty="0" err="1" smtClean="0"/>
              <a:t>www.apache.org</a:t>
            </a:r>
            <a:r>
              <a:rPr lang="en-GB" sz="1800" dirty="0" smtClean="0"/>
              <a:t>/ns/#app1"&gt;</a:t>
            </a:r>
          </a:p>
          <a:p>
            <a:pPr marL="457200" lvl="1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 	</a:t>
            </a: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 Type="http://www.w3.org/2001/04/</a:t>
            </a:r>
            <a:r>
              <a:rPr lang="en-GB" sz="1800" dirty="0" err="1" smtClean="0"/>
              <a:t>xmlenc#Element</a:t>
            </a:r>
            <a:r>
              <a:rPr lang="en-GB" sz="1800" dirty="0" smtClean="0"/>
              <a:t>"&gt;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xenc:EncryptionMethod</a:t>
            </a:r>
            <a:r>
              <a:rPr lang="en-GB" sz="1800" dirty="0" smtClean="0"/>
              <a:t> ... /&gt;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  </a:t>
            </a:r>
            <a:r>
              <a:rPr lang="en-GB" sz="1800" dirty="0" err="1" smtClean="0"/>
              <a:t>xmlns:ds</a:t>
            </a:r>
            <a:r>
              <a:rPr lang="en-GB" sz="1800" dirty="0" smtClean="0"/>
              <a:t>="http://www.w3.org/2000/09/</a:t>
            </a:r>
            <a:r>
              <a:rPr lang="en-GB" sz="1800" dirty="0" err="1" smtClean="0"/>
              <a:t>xmldsig</a:t>
            </a:r>
            <a:r>
              <a:rPr lang="en-GB" sz="1800" dirty="0" smtClean="0"/>
              <a:t>#"&gt;</a:t>
            </a:r>
          </a:p>
          <a:p>
            <a:pPr marL="1371600" lvl="3" indent="0">
              <a:buNone/>
            </a:pPr>
            <a:r>
              <a:rPr lang="en-GB" sz="1800" dirty="0" smtClean="0"/>
              <a:t>...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 	</a:t>
            </a: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#"&gt;</a:t>
            </a:r>
          </a:p>
          <a:p>
            <a:pPr marL="1371600" lvl="3" indent="0">
              <a:buNone/>
            </a:pPr>
            <a:r>
              <a:rPr lang="en-GB" sz="1800" dirty="0" smtClean="0"/>
              <a:t>...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&gt;</a:t>
            </a:r>
          </a:p>
          <a:p>
            <a:pPr marL="457200" lvl="1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&gt;</a:t>
            </a:r>
          </a:p>
          <a:p>
            <a:pPr marL="0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915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1"/>
          <p:cNvSpPr txBox="1">
            <a:spLocks noChangeArrowheads="1"/>
          </p:cNvSpPr>
          <p:nvPr/>
        </p:nvSpPr>
        <p:spPr bwMode="auto">
          <a:xfrm>
            <a:off x="304800" y="1796876"/>
            <a:ext cx="9753600" cy="45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</a:t>
            </a:r>
            <a:r>
              <a:rPr lang="en-GB" sz="1800" dirty="0" err="1">
                <a:solidFill>
                  <a:srgbClr val="B3B3B3"/>
                </a:solidFill>
              </a:rPr>
              <a:t>RootElement</a:t>
            </a:r>
            <a:r>
              <a:rPr lang="en-GB" sz="1800" dirty="0">
                <a:solidFill>
                  <a:srgbClr val="B3B3B3"/>
                </a:solidFill>
              </a:rPr>
              <a:t> </a:t>
            </a:r>
            <a:r>
              <a:rPr lang="en-GB" sz="1800" dirty="0" err="1">
                <a:solidFill>
                  <a:srgbClr val="B3B3B3"/>
                </a:solidFill>
              </a:rPr>
              <a:t>xmlns</a:t>
            </a:r>
            <a:r>
              <a:rPr lang="en-GB" sz="1800" dirty="0">
                <a:solidFill>
                  <a:srgbClr val="B3B3B3"/>
                </a:solidFill>
              </a:rPr>
              <a:t>="http://</a:t>
            </a:r>
            <a:r>
              <a:rPr lang="en-GB" sz="1800" dirty="0" err="1">
                <a:solidFill>
                  <a:srgbClr val="B3B3B3"/>
                </a:solidFill>
              </a:rPr>
              <a:t>www.apache.org</a:t>
            </a:r>
            <a:r>
              <a:rPr lang="en-GB" sz="1800" dirty="0">
                <a:solidFill>
                  <a:srgbClr val="B3B3B3"/>
                </a:solidFill>
              </a:rPr>
              <a:t>/ns/#app1"&gt;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&lt;</a:t>
            </a:r>
            <a:r>
              <a:rPr lang="en-GB" sz="1800" dirty="0" err="1">
                <a:solidFill>
                  <a:srgbClr val="B3B3B3"/>
                </a:solidFill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</a:rPr>
              <a:t> ... 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</a:t>
            </a:r>
            <a:r>
              <a:rPr lang="en-GB" sz="1800" dirty="0" err="1">
                <a:solidFill>
                  <a:srgbClr val="B3B3B3"/>
                </a:solidFill>
              </a:rPr>
              <a:t>xenc:EncryptionMethod</a:t>
            </a:r>
            <a:r>
              <a:rPr lang="en-GB" sz="1800" dirty="0">
                <a:solidFill>
                  <a:srgbClr val="B3B3B3"/>
                </a:solidFill>
              </a:rPr>
              <a:t> Algorithm="http://www.w3.org/2001/04/xmlenc#aes128-cbc" /&gt;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&lt;</a:t>
            </a:r>
            <a:r>
              <a:rPr lang="en-GB" sz="1800" dirty="0" err="1">
                <a:solidFill>
                  <a:srgbClr val="B3B3B3"/>
                </a:solidFill>
              </a:rPr>
              <a:t>ds:KeyInfo</a:t>
            </a:r>
            <a:r>
              <a:rPr lang="en-GB" sz="1800" dirty="0">
                <a:solidFill>
                  <a:srgbClr val="B3B3B3"/>
                </a:solidFill>
              </a:rPr>
              <a:t> </a:t>
            </a:r>
            <a:r>
              <a:rPr lang="en-GB" sz="1800" dirty="0" err="1">
                <a:solidFill>
                  <a:srgbClr val="B3B3B3"/>
                </a:solidFill>
              </a:rPr>
              <a:t>xmlns:ds</a:t>
            </a:r>
            <a:r>
              <a:rPr lang="en-GB" sz="1800" dirty="0">
                <a:solidFill>
                  <a:srgbClr val="B3B3B3"/>
                </a:solidFill>
              </a:rPr>
              <a:t>="http://www.w3.org/2000/09/</a:t>
            </a:r>
            <a:r>
              <a:rPr lang="en-GB" sz="1800" dirty="0" err="1">
                <a:solidFill>
                  <a:srgbClr val="B3B3B3"/>
                </a:solidFill>
              </a:rPr>
              <a:t>xmldsig</a:t>
            </a:r>
            <a:r>
              <a:rPr lang="en-GB" sz="1800" dirty="0">
                <a:solidFill>
                  <a:srgbClr val="B3B3B3"/>
                </a:solidFill>
              </a:rPr>
              <a:t>#"&gt;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	...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&lt;/</a:t>
            </a:r>
            <a:r>
              <a:rPr lang="en-GB" sz="1800" dirty="0" err="1">
                <a:solidFill>
                  <a:srgbClr val="B3B3B3"/>
                </a:solidFill>
              </a:rPr>
              <a:t>ds:KeyInfo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</a:t>
            </a:r>
            <a:r>
              <a:rPr lang="en-GB" sz="1800" dirty="0">
                <a:solidFill>
                  <a:srgbClr val="000000"/>
                </a:solidFill>
              </a:rPr>
              <a:t>&lt;</a:t>
            </a:r>
            <a:r>
              <a:rPr lang="en-GB" sz="1800" dirty="0" err="1">
                <a:solidFill>
                  <a:srgbClr val="000000"/>
                </a:solidFill>
              </a:rPr>
              <a:t>xenc:CipherData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xmlns:xenc</a:t>
            </a:r>
            <a:r>
              <a:rPr lang="en-GB" sz="1800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CCCCFF"/>
                </a:solidFill>
                <a:hlinkClick r:id="rId3"/>
              </a:rPr>
              <a:t>http://www.w3.org/2001/04/xmlenc</a:t>
            </a:r>
            <a:r>
              <a:rPr lang="en-GB" sz="1800" dirty="0">
                <a:solidFill>
                  <a:srgbClr val="000000"/>
                </a:solidFill>
              </a:rPr>
              <a:t>#"&gt;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000000"/>
                </a:solidFill>
              </a:rPr>
              <a:t>          &lt;</a:t>
            </a:r>
            <a:r>
              <a:rPr lang="en-GB" sz="1800" dirty="0" err="1">
                <a:solidFill>
                  <a:srgbClr val="000000"/>
                </a:solidFill>
              </a:rPr>
              <a:t>enc:CipherValue</a:t>
            </a:r>
            <a:r>
              <a:rPr lang="en-GB" sz="1800" dirty="0">
                <a:solidFill>
                  <a:srgbClr val="000000"/>
                </a:solidFill>
              </a:rPr>
              <a:t>&gt;zX60MsDMv2..&lt;/</a:t>
            </a:r>
            <a:r>
              <a:rPr lang="en-GB" sz="1800" dirty="0" err="1">
                <a:solidFill>
                  <a:srgbClr val="000000"/>
                </a:solidFill>
              </a:rPr>
              <a:t>xenc:CipherValue</a:t>
            </a:r>
            <a:r>
              <a:rPr lang="en-GB" sz="18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000000"/>
                </a:solidFill>
              </a:rPr>
              <a:t>		&lt;/</a:t>
            </a:r>
            <a:r>
              <a:rPr lang="en-GB" sz="1800" dirty="0" err="1">
                <a:solidFill>
                  <a:srgbClr val="000000"/>
                </a:solidFill>
              </a:rPr>
              <a:t>xenc:CipherData</a:t>
            </a:r>
            <a:r>
              <a:rPr lang="en-GB" sz="18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&lt;/</a:t>
            </a:r>
            <a:r>
              <a:rPr lang="en-GB" sz="1800" dirty="0" err="1">
                <a:solidFill>
                  <a:srgbClr val="B3B3B3"/>
                </a:solidFill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&lt;/</a:t>
            </a:r>
            <a:r>
              <a:rPr lang="en-GB" sz="1800" dirty="0" err="1">
                <a:solidFill>
                  <a:srgbClr val="B3B3B3"/>
                </a:solidFill>
              </a:rPr>
              <a:t>RootElement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endParaRPr lang="en-GB" sz="1800" dirty="0">
              <a:solidFill>
                <a:srgbClr val="B3B3B3"/>
              </a:solidFill>
            </a:endParaRP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503238" y="346075"/>
            <a:ext cx="90693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 algn="ctr" eaLnBrk="1" hangingPunct="1">
              <a:lnSpc>
                <a:spcPct val="73000"/>
              </a:lnSpc>
              <a:buClr>
                <a:srgbClr val="E76F00"/>
              </a:buClr>
              <a:buFont typeface="Verdana" charset="0"/>
              <a:buNone/>
            </a:pPr>
            <a:r>
              <a:rPr lang="en-GB" sz="3500" dirty="0" err="1">
                <a:solidFill>
                  <a:schemeClr val="tx1"/>
                </a:solidFill>
                <a:latin typeface="Calisto MT"/>
              </a:rPr>
              <a:t>CipherData</a:t>
            </a:r>
            <a:endParaRPr lang="en-GB" sz="3500" dirty="0">
              <a:solidFill>
                <a:schemeClr val="tx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3797208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XML-Signature</a:t>
            </a:r>
            <a:endParaRPr lang="en-GB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Allows signing an XML document or parts of it</a:t>
            </a:r>
          </a:p>
          <a:p>
            <a:r>
              <a:rPr lang="en-GB" smtClean="0"/>
              <a:t>Canonicalization</a:t>
            </a:r>
          </a:p>
          <a:p>
            <a:r>
              <a:rPr lang="en-GB" smtClean="0"/>
              <a:t>Three types </a:t>
            </a:r>
          </a:p>
          <a:p>
            <a:pPr lvl="1"/>
            <a:r>
              <a:rPr lang="en-GB" smtClean="0"/>
              <a:t>Enveloping</a:t>
            </a:r>
          </a:p>
          <a:p>
            <a:pPr lvl="1"/>
            <a:r>
              <a:rPr lang="en-GB" smtClean="0"/>
              <a:t>Enveloped</a:t>
            </a:r>
          </a:p>
          <a:p>
            <a:pPr lvl="1"/>
            <a:r>
              <a:rPr lang="en-GB" smtClean="0"/>
              <a:t>Detached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4025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Introduction</a:t>
            </a:r>
          </a:p>
          <a:p>
            <a:pPr lvl="1"/>
            <a:r>
              <a:rPr lang="en-GB" smtClean="0"/>
              <a:t>WS Security features </a:t>
            </a:r>
          </a:p>
          <a:p>
            <a:r>
              <a:rPr lang="en-GB" smtClean="0"/>
              <a:t>XML Security</a:t>
            </a:r>
          </a:p>
          <a:p>
            <a:pPr lvl="1"/>
            <a:r>
              <a:rPr lang="en-GB" smtClean="0"/>
              <a:t>XML Encryption</a:t>
            </a:r>
          </a:p>
          <a:p>
            <a:pPr lvl="1"/>
            <a:r>
              <a:rPr lang="en-GB" smtClean="0"/>
              <a:t>XML Signature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130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 dirty="0"/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WS-Security features</a:t>
            </a:r>
          </a:p>
          <a:p>
            <a:r>
              <a:rPr lang="en-GB" smtClean="0"/>
              <a:t>XML Encryption</a:t>
            </a:r>
          </a:p>
          <a:p>
            <a:r>
              <a:rPr lang="en-GB" smtClean="0"/>
              <a:t>XML Signature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061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XML-Signature &amp; XML-Encryption</a:t>
            </a:r>
          </a:p>
          <a:p>
            <a:pPr lvl="1"/>
            <a:r>
              <a:rPr lang="en-GB" smtClean="0"/>
              <a:t>To secure XML documents</a:t>
            </a:r>
          </a:p>
          <a:p>
            <a:r>
              <a:rPr lang="en-GB" smtClean="0"/>
              <a:t>How do we secure SOAP messages ?</a:t>
            </a:r>
          </a:p>
          <a:p>
            <a:r>
              <a:rPr lang="en-GB" smtClean="0"/>
              <a:t>WS-Security specifications</a:t>
            </a:r>
          </a:p>
          <a:p>
            <a:pPr lvl="1"/>
            <a:r>
              <a:rPr lang="en-GB" smtClean="0"/>
              <a:t>Based on XML-Signature and XML-Encryption</a:t>
            </a:r>
          </a:p>
          <a:p>
            <a:r>
              <a:rPr lang="en-GB" smtClean="0"/>
              <a:t>Token profiles to define how different security applications can be used</a:t>
            </a:r>
          </a:p>
          <a:p>
            <a:pPr lvl="1"/>
            <a:r>
              <a:rPr lang="en-GB" smtClean="0"/>
              <a:t>Username Tokens</a:t>
            </a:r>
          </a:p>
          <a:p>
            <a:pPr lvl="1"/>
            <a:r>
              <a:rPr lang="en-GB" smtClean="0"/>
              <a:t>X509 Tokens</a:t>
            </a:r>
          </a:p>
          <a:p>
            <a:pPr lvl="1"/>
            <a:r>
              <a:rPr lang="en-GB" smtClean="0"/>
              <a:t>SAML Tokens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224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WS-Security Features</a:t>
            </a:r>
            <a:endParaRPr lang="en-GB" dirty="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UsernameToken</a:t>
            </a:r>
          </a:p>
          <a:p>
            <a:r>
              <a:rPr lang="en-GB" smtClean="0"/>
              <a:t>Timestamp</a:t>
            </a:r>
          </a:p>
          <a:p>
            <a:r>
              <a:rPr lang="en-GB" smtClean="0"/>
              <a:t>Encryption</a:t>
            </a:r>
          </a:p>
          <a:p>
            <a:pPr lvl="1"/>
            <a:r>
              <a:rPr lang="en-GB" smtClean="0"/>
              <a:t>Encryption parts</a:t>
            </a:r>
          </a:p>
          <a:p>
            <a:pPr lvl="1"/>
            <a:r>
              <a:rPr lang="en-GB" smtClean="0"/>
              <a:t>Elements and element contents</a:t>
            </a:r>
          </a:p>
          <a:p>
            <a:r>
              <a:rPr lang="en-GB" smtClean="0"/>
              <a:t>Signature</a:t>
            </a:r>
          </a:p>
          <a:p>
            <a:pPr lvl="1"/>
            <a:r>
              <a:rPr lang="en-GB" smtClean="0"/>
              <a:t>Signature parts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428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Jargon</a:t>
            </a:r>
            <a:endParaRPr lang="en-GB" dirty="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Claim</a:t>
            </a:r>
          </a:p>
          <a:p>
            <a:pPr lvl="1"/>
            <a:r>
              <a:rPr lang="en-GB" smtClean="0"/>
              <a:t>A statement about a subject or resource</a:t>
            </a:r>
          </a:p>
          <a:p>
            <a:r>
              <a:rPr lang="en-GB" smtClean="0"/>
              <a:t>Token</a:t>
            </a:r>
          </a:p>
          <a:p>
            <a:pPr lvl="1"/>
            <a:r>
              <a:rPr lang="en-GB" smtClean="0"/>
              <a:t>A serialized collection of claims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43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Authentication - UsernameToken</a:t>
            </a:r>
            <a:endParaRPr lang="en-GB" dirty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Two forms</a:t>
            </a:r>
          </a:p>
          <a:p>
            <a:pPr lvl="1"/>
            <a:r>
              <a:rPr lang="en-GB" sz="2000" dirty="0" smtClean="0"/>
              <a:t>Plain text password</a:t>
            </a:r>
          </a:p>
          <a:p>
            <a:pPr lvl="1"/>
            <a:r>
              <a:rPr lang="en-GB" sz="2000" dirty="0" smtClean="0"/>
              <a:t>Digest of a password</a:t>
            </a:r>
          </a:p>
          <a:p>
            <a:r>
              <a:rPr lang="en-GB" sz="2400" dirty="0" smtClean="0"/>
              <a:t>Most popular and recommended is plain text  password</a:t>
            </a:r>
          </a:p>
          <a:p>
            <a:pPr lvl="1"/>
            <a:r>
              <a:rPr lang="en-GB" sz="2000" dirty="0" smtClean="0"/>
              <a:t>No need to store the requesters' password</a:t>
            </a:r>
          </a:p>
          <a:p>
            <a:pPr lvl="1"/>
            <a:r>
              <a:rPr lang="en-GB" sz="2000" dirty="0" smtClean="0"/>
              <a:t>LDAP</a:t>
            </a:r>
          </a:p>
          <a:p>
            <a:r>
              <a:rPr lang="en-GB" sz="2400" dirty="0" smtClean="0"/>
              <a:t>The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Security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header contains a </a:t>
            </a:r>
            <a:r>
              <a:rPr lang="ja-JP" altLang="en-GB" sz="2400" dirty="0" smtClean="0"/>
              <a:t>“</a:t>
            </a:r>
            <a:r>
              <a:rPr lang="en-GB" sz="2400" dirty="0" err="1" smtClean="0"/>
              <a:t>UsernameToken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element with the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Username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and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Password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child elements</a:t>
            </a:r>
          </a:p>
          <a:p>
            <a:r>
              <a:rPr lang="en-GB" sz="2400" dirty="0" smtClean="0"/>
              <a:t>Username Token without passwords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7314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Authentication </a:t>
            </a:r>
            <a:endParaRPr lang="en-GB" dirty="0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X509 Tokens</a:t>
            </a:r>
          </a:p>
          <a:p>
            <a:pPr lvl="1"/>
            <a:r>
              <a:rPr lang="en-GB" smtClean="0"/>
              <a:t>Signature</a:t>
            </a:r>
          </a:p>
          <a:p>
            <a:r>
              <a:rPr lang="en-GB" smtClean="0"/>
              <a:t>SAML Tokens</a:t>
            </a:r>
          </a:p>
          <a:p>
            <a:pPr lvl="1"/>
            <a:r>
              <a:rPr lang="en-GB" smtClean="0"/>
              <a:t>as a claim </a:t>
            </a:r>
          </a:p>
          <a:p>
            <a:pPr lvl="1"/>
            <a:r>
              <a:rPr lang="en-GB" smtClean="0"/>
              <a:t>as a key pair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228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Integrity - Signature</a:t>
            </a:r>
            <a:endParaRPr lang="en-GB" dirty="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Sign different parts of the SOAP message</a:t>
            </a:r>
          </a:p>
          <a:p>
            <a:pPr lvl="1"/>
            <a:r>
              <a:rPr lang="en-GB" sz="2400" dirty="0" smtClean="0"/>
              <a:t>Add a Timestamp and sign it to protect against replay attacks</a:t>
            </a:r>
          </a:p>
          <a:p>
            <a:r>
              <a:rPr lang="ja-JP" altLang="en-GB" sz="2800" dirty="0" smtClean="0"/>
              <a:t>“</a:t>
            </a:r>
            <a:r>
              <a:rPr lang="en-GB" sz="2800" dirty="0" smtClean="0"/>
              <a:t>Signature</a:t>
            </a:r>
            <a:r>
              <a:rPr lang="ja-JP" altLang="en-GB" sz="2800" dirty="0" smtClean="0"/>
              <a:t>”</a:t>
            </a:r>
            <a:r>
              <a:rPr lang="en-GB" sz="2800" dirty="0" smtClean="0"/>
              <a:t> element within the </a:t>
            </a:r>
            <a:r>
              <a:rPr lang="ja-JP" altLang="en-GB" sz="2800" dirty="0" smtClean="0"/>
              <a:t>“</a:t>
            </a:r>
            <a:r>
              <a:rPr lang="en-GB" sz="2800" dirty="0" smtClean="0"/>
              <a:t>Security</a:t>
            </a:r>
            <a:r>
              <a:rPr lang="ja-JP" altLang="en-GB" sz="2800" dirty="0" smtClean="0"/>
              <a:t>”</a:t>
            </a:r>
            <a:r>
              <a:rPr lang="en-GB" sz="2800" dirty="0" smtClean="0"/>
              <a:t> header</a:t>
            </a:r>
          </a:p>
          <a:p>
            <a:r>
              <a:rPr lang="en-GB" sz="2800" dirty="0" smtClean="0"/>
              <a:t>Different key reference mechanisms</a:t>
            </a:r>
          </a:p>
          <a:p>
            <a:pPr lvl="1"/>
            <a:r>
              <a:rPr lang="en-GB" sz="2400" dirty="0" smtClean="0"/>
              <a:t>Direct reference</a:t>
            </a:r>
          </a:p>
          <a:p>
            <a:pPr lvl="1"/>
            <a:r>
              <a:rPr lang="en-GB" sz="2400" dirty="0" smtClean="0"/>
              <a:t>Subject Key Identifier</a:t>
            </a:r>
          </a:p>
          <a:p>
            <a:pPr lvl="1"/>
            <a:r>
              <a:rPr lang="en-GB" sz="2400" dirty="0" smtClean="0"/>
              <a:t>Issuer serial</a:t>
            </a:r>
          </a:p>
          <a:p>
            <a:pPr lvl="1"/>
            <a:r>
              <a:rPr lang="en-GB" sz="2400" dirty="0" smtClean="0"/>
              <a:t>Thumbprint SHA Identifier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671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Confidentiality - Encryption</a:t>
            </a:r>
            <a:endParaRPr lang="en-GB" dirty="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 elements or element contents of a SOAP message</a:t>
            </a:r>
          </a:p>
          <a:p>
            <a:r>
              <a:rPr lang="en-GB" smtClean="0"/>
              <a:t>An ephemeral key is generated and its used to encrypt content</a:t>
            </a:r>
          </a:p>
          <a:p>
            <a:r>
              <a:rPr lang="en-GB" smtClean="0"/>
              <a:t>Ephemeral key is encrypted with the recipient's public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3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554</Words>
  <Application>Microsoft Macintosh PowerPoint</Application>
  <PresentationFormat>On-screen Show (4:3)</PresentationFormat>
  <Paragraphs>169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WS-Security</vt:lpstr>
      <vt:lpstr>Overview</vt:lpstr>
      <vt:lpstr>Introduction</vt:lpstr>
      <vt:lpstr>WS-Security Features</vt:lpstr>
      <vt:lpstr>Some Jargon</vt:lpstr>
      <vt:lpstr>Authentication - UsernameToken</vt:lpstr>
      <vt:lpstr>Authentication </vt:lpstr>
      <vt:lpstr>Integrity - Signature</vt:lpstr>
      <vt:lpstr>Confidentiality - Encryption</vt:lpstr>
      <vt:lpstr>Non repudiation </vt:lpstr>
      <vt:lpstr>XML Security</vt:lpstr>
      <vt:lpstr>XML-Encryption</vt:lpstr>
      <vt:lpstr>Plain-text XML</vt:lpstr>
      <vt:lpstr>XML Encryption</vt:lpstr>
      <vt:lpstr>Element Encryption</vt:lpstr>
      <vt:lpstr>Content Encryption</vt:lpstr>
      <vt:lpstr>Encrypted Data</vt:lpstr>
      <vt:lpstr>PowerPoint Presentation</vt:lpstr>
      <vt:lpstr>XML-Signature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235</cp:revision>
  <dcterms:created xsi:type="dcterms:W3CDTF">2012-03-07T10:41:54Z</dcterms:created>
  <dcterms:modified xsi:type="dcterms:W3CDTF">2015-09-08T09:26:18Z</dcterms:modified>
</cp:coreProperties>
</file>