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9093F-7AF2-4C46-9F89-55D642D027C6}" type="datetimeFigureOut">
              <a:rPr lang="en-US" smtClean="0"/>
              <a:t>09/06/16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57409-C066-0D41-82A1-9162FA00B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API Publisher may actually be purely inside the firewall – if publishing is an internal-only process.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“Load Balancer” can be WSO2 Load Balancer or some other one.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This picture does not show how all activity events are pushed into BAM for analysis, analytics and visualization (using Cassandra and </a:t>
            </a:r>
            <a:r>
              <a:rPr lang="en-US" dirty="0" err="1" smtClean="0">
                <a:cs typeface="+mn-cs"/>
              </a:rPr>
              <a:t>Hadoop</a:t>
            </a:r>
            <a:r>
              <a:rPr lang="en-US" dirty="0" smtClean="0">
                <a:cs typeface="+mn-cs"/>
              </a:rPr>
              <a:t>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3A73-4CE9-E14C-AAFE-224580FB1A7D}" type="datetimeFigureOut">
              <a:rPr lang="en-US" smtClean="0"/>
              <a:t>09/06/16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F0F9-D209-814C-AFD7-8A1F6149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0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3A73-4CE9-E14C-AAFE-224580FB1A7D}" type="datetimeFigureOut">
              <a:rPr lang="en-US" smtClean="0"/>
              <a:t>09/06/16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F0F9-D209-814C-AFD7-8A1F6149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0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3A73-4CE9-E14C-AAFE-224580FB1A7D}" type="datetimeFigureOut">
              <a:rPr lang="en-US" smtClean="0"/>
              <a:t>09/06/16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F0F9-D209-814C-AFD7-8A1F6149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2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3A73-4CE9-E14C-AAFE-224580FB1A7D}" type="datetimeFigureOut">
              <a:rPr lang="en-US" smtClean="0"/>
              <a:t>09/06/16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F0F9-D209-814C-AFD7-8A1F6149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4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3A73-4CE9-E14C-AAFE-224580FB1A7D}" type="datetimeFigureOut">
              <a:rPr lang="en-US" smtClean="0"/>
              <a:t>09/06/16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F0F9-D209-814C-AFD7-8A1F6149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7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3A73-4CE9-E14C-AAFE-224580FB1A7D}" type="datetimeFigureOut">
              <a:rPr lang="en-US" smtClean="0"/>
              <a:t>09/06/16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F0F9-D209-814C-AFD7-8A1F6149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3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3A73-4CE9-E14C-AAFE-224580FB1A7D}" type="datetimeFigureOut">
              <a:rPr lang="en-US" smtClean="0"/>
              <a:t>09/06/16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F0F9-D209-814C-AFD7-8A1F6149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5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3A73-4CE9-E14C-AAFE-224580FB1A7D}" type="datetimeFigureOut">
              <a:rPr lang="en-US" smtClean="0"/>
              <a:t>09/06/16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F0F9-D209-814C-AFD7-8A1F6149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4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3A73-4CE9-E14C-AAFE-224580FB1A7D}" type="datetimeFigureOut">
              <a:rPr lang="en-US" smtClean="0"/>
              <a:t>09/06/16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F0F9-D209-814C-AFD7-8A1F6149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3A73-4CE9-E14C-AAFE-224580FB1A7D}" type="datetimeFigureOut">
              <a:rPr lang="en-US" smtClean="0"/>
              <a:t>09/06/16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F0F9-D209-814C-AFD7-8A1F6149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3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3A73-4CE9-E14C-AAFE-224580FB1A7D}" type="datetimeFigureOut">
              <a:rPr lang="en-US" smtClean="0"/>
              <a:t>09/06/16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F0F9-D209-814C-AFD7-8A1F6149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8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13A73-4CE9-E14C-AAFE-224580FB1A7D}" type="datetimeFigureOut">
              <a:rPr lang="en-US" smtClean="0"/>
              <a:t>09/06/16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BF0F9-D209-814C-AFD7-8A1F6149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5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Queued Transaction Processing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25689" y="1801156"/>
            <a:ext cx="1088532" cy="9459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A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803443" y="3459775"/>
            <a:ext cx="971904" cy="124396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DB1</a:t>
            </a:r>
            <a:endParaRPr lang="en-US" dirty="0"/>
          </a:p>
        </p:txBody>
      </p:sp>
      <p:sp>
        <p:nvSpPr>
          <p:cNvPr id="6" name="Chevron 5"/>
          <p:cNvSpPr/>
          <p:nvPr/>
        </p:nvSpPr>
        <p:spPr>
          <a:xfrm>
            <a:off x="4483719" y="1801156"/>
            <a:ext cx="1879015" cy="945931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Queue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306653" y="1417638"/>
            <a:ext cx="3952411" cy="4581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3396" y="3187658"/>
            <a:ext cx="1913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Transaction 1:</a:t>
            </a:r>
          </a:p>
          <a:p>
            <a:r>
              <a:rPr lang="en-US" dirty="0" smtClean="0"/>
              <a:t>Add entry to DB1</a:t>
            </a:r>
          </a:p>
          <a:p>
            <a:r>
              <a:rPr lang="en-US" dirty="0" err="1" smtClean="0"/>
              <a:t>Enqueue</a:t>
            </a:r>
            <a:r>
              <a:rPr lang="en-US" dirty="0" smtClean="0"/>
              <a:t> Message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  <a:endCxn id="5" idx="1"/>
          </p:cNvCxnSpPr>
          <p:nvPr/>
        </p:nvCxnSpPr>
        <p:spPr>
          <a:xfrm>
            <a:off x="1269955" y="2747087"/>
            <a:ext cx="19440" cy="712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>
            <a:off x="1814221" y="2274122"/>
            <a:ext cx="31424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362734" y="4703739"/>
            <a:ext cx="1088532" cy="9459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</a:t>
            </a:r>
          </a:p>
          <a:p>
            <a:pPr algn="ctr"/>
            <a:r>
              <a:rPr lang="en-US" dirty="0"/>
              <a:t>B</a:t>
            </a:r>
          </a:p>
        </p:txBody>
      </p:sp>
      <p:sp>
        <p:nvSpPr>
          <p:cNvPr id="18" name="Can 17"/>
          <p:cNvSpPr/>
          <p:nvPr/>
        </p:nvSpPr>
        <p:spPr>
          <a:xfrm>
            <a:off x="4325112" y="4545148"/>
            <a:ext cx="971904" cy="124396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DB2</a:t>
            </a:r>
            <a:endParaRPr lang="en-US" dirty="0"/>
          </a:p>
        </p:txBody>
      </p:sp>
      <p:cxnSp>
        <p:nvCxnSpPr>
          <p:cNvPr id="20" name="Elbow Connector 19"/>
          <p:cNvCxnSpPr>
            <a:stCxn id="6" idx="3"/>
            <a:endCxn id="17" idx="0"/>
          </p:cNvCxnSpPr>
          <p:nvPr/>
        </p:nvCxnSpPr>
        <p:spPr>
          <a:xfrm>
            <a:off x="6362734" y="2274122"/>
            <a:ext cx="544266" cy="242961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1"/>
            <a:endCxn id="18" idx="4"/>
          </p:cNvCxnSpPr>
          <p:nvPr/>
        </p:nvCxnSpPr>
        <p:spPr>
          <a:xfrm flipH="1" flipV="1">
            <a:off x="5297016" y="5167130"/>
            <a:ext cx="1065718" cy="9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87954" y="3187658"/>
            <a:ext cx="1912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Transaction 2:</a:t>
            </a:r>
          </a:p>
          <a:p>
            <a:r>
              <a:rPr lang="en-US" dirty="0" smtClean="0"/>
              <a:t>Add entry to DB2</a:t>
            </a:r>
          </a:p>
          <a:p>
            <a:r>
              <a:rPr lang="en-US" dirty="0" err="1" smtClean="0"/>
              <a:t>Dequeue</a:t>
            </a:r>
            <a:r>
              <a:rPr lang="en-US" dirty="0" smtClean="0"/>
              <a:t>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15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API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/ rest</a:t>
            </a:r>
          </a:p>
          <a:p>
            <a:r>
              <a:rPr lang="en-US" dirty="0" smtClean="0"/>
              <a:t>OAuth / OAuth2 keys</a:t>
            </a:r>
          </a:p>
          <a:p>
            <a:r>
              <a:rPr lang="en-US" dirty="0" smtClean="0"/>
              <a:t>SLA management</a:t>
            </a:r>
          </a:p>
          <a:p>
            <a:r>
              <a:rPr lang="en-US" dirty="0" smtClean="0"/>
              <a:t>API portal / API Store</a:t>
            </a:r>
          </a:p>
          <a:p>
            <a:pPr lvl="1"/>
            <a:r>
              <a:rPr lang="en-US" dirty="0" smtClean="0"/>
              <a:t>Catalogue, subscription/purchase</a:t>
            </a:r>
          </a:p>
          <a:p>
            <a:pPr lvl="1"/>
            <a:r>
              <a:rPr lang="en-US" dirty="0" smtClean="0"/>
              <a:t>Monetization</a:t>
            </a:r>
          </a:p>
          <a:p>
            <a:pPr lvl="1"/>
            <a:r>
              <a:rPr lang="en-US" dirty="0" smtClean="0"/>
              <a:t>Forum, Ratings, Social</a:t>
            </a:r>
          </a:p>
          <a:p>
            <a:r>
              <a:rPr lang="en-US" dirty="0" smtClean="0"/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407313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0" y="2006600"/>
            <a:ext cx="28575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5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volume </a:t>
            </a:r>
            <a:r>
              <a:rPr lang="en-US" dirty="0"/>
              <a:t>i</a:t>
            </a:r>
            <a:r>
              <a:rPr lang="en-US" dirty="0" smtClean="0"/>
              <a:t>ntegration @ eBay</a:t>
            </a:r>
            <a:endParaRPr lang="en-US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" y="1189038"/>
            <a:ext cx="9068404" cy="5367689"/>
            <a:chOff x="0" y="1043533"/>
            <a:chExt cx="10080625" cy="596659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43533"/>
              <a:ext cx="10080625" cy="5966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87784" y="1043533"/>
              <a:ext cx="576064" cy="2880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457200"/>
              <a:endParaRPr lang="en-US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256336" y="1115541"/>
              <a:ext cx="576064" cy="2880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457200"/>
              <a:endParaRPr lang="en-US">
                <a:solidFill>
                  <a:schemeClr val="bg1"/>
                </a:solidFill>
                <a:latin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0024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API management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04" y="1179901"/>
            <a:ext cx="7629022" cy="4972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95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Scalable analytics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384" y="2277070"/>
            <a:ext cx="6057676" cy="395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3" y="1178719"/>
            <a:ext cx="2661047" cy="173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1303734" y="3053953"/>
            <a:ext cx="1599531" cy="299145"/>
          </a:xfrm>
          <a:prstGeom prst="line">
            <a:avLst/>
          </a:prstGeom>
          <a:noFill/>
          <a:ln w="63500">
            <a:solidFill>
              <a:srgbClr val="80808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2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integration</a:t>
            </a:r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2556066" y="2259327"/>
            <a:ext cx="3741873" cy="2496243"/>
          </a:xfrm>
          <a:prstGeom prst="cloudCallout">
            <a:avLst>
              <a:gd name="adj1" fmla="val 4448"/>
              <a:gd name="adj2" fmla="val -4464"/>
            </a:avLst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 smtClean="0"/>
              <a:t>ESB-as-a-Service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736359" y="3965136"/>
            <a:ext cx="1231078" cy="15419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SAP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736359" y="1488328"/>
            <a:ext cx="1231078" cy="15419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907000" y="1417638"/>
            <a:ext cx="388762" cy="40894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Cloud Service Gateway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20" y="1417638"/>
            <a:ext cx="1587500" cy="15875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92096" y="3524563"/>
            <a:ext cx="2244145" cy="751563"/>
            <a:chOff x="311921" y="4755570"/>
            <a:chExt cx="2244145" cy="7515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/>
            <a:srcRect t="30871" r="21459" b="32079"/>
            <a:stretch/>
          </p:blipFill>
          <p:spPr>
            <a:xfrm>
              <a:off x="311921" y="4755570"/>
              <a:ext cx="2124320" cy="751563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451377" y="5222058"/>
              <a:ext cx="1104689" cy="2850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41" y="4276126"/>
            <a:ext cx="2019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98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03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AMQP</a:t>
            </a:r>
            <a:br>
              <a:rPr lang="en-US" dirty="0" smtClean="0"/>
            </a:br>
            <a:r>
              <a:rPr lang="en-US" sz="2200" dirty="0" smtClean="0"/>
              <a:t>Advanced Message Queuing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Emerged out of JP Morgan</a:t>
            </a:r>
          </a:p>
          <a:p>
            <a:pPr lvl="1"/>
            <a:r>
              <a:rPr lang="en-US" dirty="0" smtClean="0"/>
              <a:t>Wanted an open source/open standard alternative to proprietary (e.g. </a:t>
            </a:r>
            <a:r>
              <a:rPr lang="en-US" dirty="0" err="1" smtClean="0"/>
              <a:t>MQSeries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Standardized at OASIS</a:t>
            </a:r>
          </a:p>
          <a:p>
            <a:pPr lvl="1"/>
            <a:r>
              <a:rPr lang="en-US" dirty="0" smtClean="0"/>
              <a:t>Multiple Open Source implementations</a:t>
            </a:r>
          </a:p>
          <a:p>
            <a:pPr lvl="2"/>
            <a:r>
              <a:rPr lang="en-US" dirty="0" err="1" smtClean="0"/>
              <a:t>RabbitMQ</a:t>
            </a:r>
            <a:r>
              <a:rPr lang="en-US" dirty="0" smtClean="0"/>
              <a:t>, Apache </a:t>
            </a:r>
            <a:r>
              <a:rPr lang="en-US" dirty="0" err="1" smtClean="0"/>
              <a:t>Qpid</a:t>
            </a:r>
            <a:r>
              <a:rPr lang="en-US" dirty="0" smtClean="0"/>
              <a:t>, WSO2 Message Broker,</a:t>
            </a:r>
            <a:br>
              <a:rPr lang="en-US" dirty="0" smtClean="0"/>
            </a:br>
            <a:r>
              <a:rPr lang="en-US" dirty="0" smtClean="0"/>
              <a:t>Apache Apollo, Apache </a:t>
            </a:r>
            <a:r>
              <a:rPr lang="en-US" dirty="0" err="1" smtClean="0"/>
              <a:t>ActiveMQ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Used widely e.g. in </a:t>
            </a:r>
            <a:r>
              <a:rPr lang="en-US" dirty="0" err="1" smtClean="0"/>
              <a:t>OpenStack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628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MQTT</a:t>
            </a:r>
            <a:br>
              <a:rPr lang="en-US" dirty="0" smtClean="0"/>
            </a:br>
            <a:r>
              <a:rPr lang="en-US" sz="2700" strike="sngStrike" dirty="0" smtClean="0"/>
              <a:t>Message Queuing Telemetry Transport</a:t>
            </a:r>
            <a:endParaRPr lang="en-US" strike="sngStri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lightweight messaging pub/sub system</a:t>
            </a:r>
          </a:p>
          <a:p>
            <a:r>
              <a:rPr lang="en-US" dirty="0" smtClean="0"/>
              <a:t>Built for SCADA, M2M, </a:t>
            </a:r>
            <a:r>
              <a:rPr lang="en-US" dirty="0" err="1" smtClean="0"/>
              <a:t>IoT</a:t>
            </a:r>
            <a:endParaRPr lang="en-US" dirty="0" smtClean="0"/>
          </a:p>
          <a:p>
            <a:r>
              <a:rPr lang="en-US" dirty="0" smtClean="0"/>
              <a:t>Being </a:t>
            </a:r>
            <a:r>
              <a:rPr lang="en-US" dirty="0" err="1" smtClean="0"/>
              <a:t>standardised</a:t>
            </a:r>
            <a:r>
              <a:rPr lang="en-US" dirty="0" smtClean="0"/>
              <a:t> at OASIS MQTT TC</a:t>
            </a:r>
          </a:p>
          <a:p>
            <a:pPr lvl="1"/>
            <a:r>
              <a:rPr lang="en-US" dirty="0" smtClean="0"/>
              <a:t>Close to being done</a:t>
            </a:r>
          </a:p>
          <a:p>
            <a:pPr lvl="1"/>
            <a:r>
              <a:rPr lang="en-US" dirty="0" smtClean="0"/>
              <a:t>No wire changes from 3.1</a:t>
            </a:r>
          </a:p>
          <a:p>
            <a:r>
              <a:rPr lang="en-US" dirty="0" smtClean="0"/>
              <a:t>Big effort in the Eclipse </a:t>
            </a:r>
            <a:r>
              <a:rPr lang="en-US" dirty="0" err="1" smtClean="0"/>
              <a:t>Paho</a:t>
            </a:r>
            <a:r>
              <a:rPr lang="en-US" dirty="0" smtClean="0"/>
              <a:t> / M2M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0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444"/>
            <a:ext cx="8229600" cy="1143000"/>
          </a:xfrm>
        </p:spPr>
        <p:txBody>
          <a:bodyPr/>
          <a:lstStyle/>
          <a:p>
            <a:r>
              <a:rPr lang="en-US" dirty="0" smtClean="0"/>
              <a:t>SOA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/>
              <a:t>One consumer per service</a:t>
            </a:r>
          </a:p>
        </p:txBody>
      </p:sp>
    </p:spTree>
    <p:extLst>
      <p:ext uri="{BB962C8B-B14F-4D97-AF65-F5344CB8AC3E}">
        <p14:creationId xmlns:p14="http://schemas.microsoft.com/office/powerpoint/2010/main" val="393576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4006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“Just buy an ESB from me”</a:t>
            </a:r>
          </a:p>
        </p:txBody>
      </p:sp>
    </p:spTree>
    <p:extLst>
      <p:ext uri="{BB962C8B-B14F-4D97-AF65-F5344CB8AC3E}">
        <p14:creationId xmlns:p14="http://schemas.microsoft.com/office/powerpoint/2010/main" val="1248511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Vendor Driven Architecture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02924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soa</a:t>
            </a:r>
            <a:r>
              <a:rPr lang="en-US" dirty="0" smtClean="0"/>
              <a:t>” successes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9" y="2101069"/>
            <a:ext cx="2172637" cy="217263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07115" y="1600200"/>
            <a:ext cx="4110627" cy="1340422"/>
            <a:chOff x="907115" y="1600200"/>
            <a:chExt cx="4110627" cy="13404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115" y="1600200"/>
              <a:ext cx="4110627" cy="134042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699705" y="2333170"/>
              <a:ext cx="1318037" cy="60745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77" y="3826241"/>
            <a:ext cx="5236056" cy="140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0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700"/>
            <a:ext cx="9144000" cy="60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6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ESB/SOA model isn’t just EAI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Policy based </a:t>
            </a:r>
          </a:p>
          <a:p>
            <a:pPr lvl="1"/>
            <a:r>
              <a:rPr lang="en-US" dirty="0" smtClean="0"/>
              <a:t>XACML, Throttling Policy,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eBay’s Internal Service Router</a:t>
            </a:r>
          </a:p>
          <a:p>
            <a:r>
              <a:rPr lang="en-US" dirty="0" smtClean="0"/>
              <a:t>Independent management </a:t>
            </a:r>
          </a:p>
          <a:p>
            <a:pPr lvl="1"/>
            <a:r>
              <a:rPr lang="en-US" dirty="0" smtClean="0"/>
              <a:t>Loose coupling of configuration</a:t>
            </a:r>
          </a:p>
          <a:p>
            <a:pPr lvl="1"/>
            <a:r>
              <a:rPr lang="en-US" dirty="0" smtClean="0"/>
              <a:t>Hot deploy / re-deploy / continuous delivery</a:t>
            </a:r>
          </a:p>
          <a:p>
            <a:r>
              <a:rPr lang="en-US" dirty="0" smtClean="0"/>
              <a:t>Governance </a:t>
            </a:r>
          </a:p>
          <a:p>
            <a:pPr lvl="1"/>
            <a:r>
              <a:rPr lang="en-US" dirty="0" smtClean="0"/>
              <a:t>Lifecycle and Dependency management</a:t>
            </a:r>
          </a:p>
          <a:p>
            <a:pPr lvl="1"/>
            <a:r>
              <a:rPr lang="en-US" dirty="0" smtClean="0"/>
              <a:t>Analysis and reporting on the meta-model</a:t>
            </a:r>
          </a:p>
          <a:p>
            <a:r>
              <a:rPr lang="en-US" dirty="0" smtClean="0"/>
              <a:t>Non-blocking asynchronous routing</a:t>
            </a:r>
          </a:p>
          <a:p>
            <a:r>
              <a:rPr lang="en-US" dirty="0" smtClean="0"/>
              <a:t>Distributed architecture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9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295</Words>
  <Application>Microsoft Macintosh PowerPoint</Application>
  <PresentationFormat>On-screen Show (4:3)</PresentationFormat>
  <Paragraphs>74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Queued Transaction Processing</vt:lpstr>
      <vt:lpstr>AMQP Advanced Message Queuing Protocol</vt:lpstr>
      <vt:lpstr>MQTT Message Queuing Telemetry Transport</vt:lpstr>
      <vt:lpstr>SOA failures</vt:lpstr>
      <vt:lpstr>SOA failures</vt:lpstr>
      <vt:lpstr>SOA failures</vt:lpstr>
      <vt:lpstr>“soa” successes</vt:lpstr>
      <vt:lpstr>PowerPoint Presentation</vt:lpstr>
      <vt:lpstr>Why ESB/SOA model isn’t just EAI</vt:lpstr>
      <vt:lpstr>Key API technologies</vt:lpstr>
      <vt:lpstr>PowerPoint Presentation</vt:lpstr>
      <vt:lpstr>High volume integration @ eBay</vt:lpstr>
      <vt:lpstr>API management</vt:lpstr>
      <vt:lpstr>Scalable analytics</vt:lpstr>
      <vt:lpstr>Cloud integration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Queued Transaction Processing</dc:title>
  <dc:creator>Paul Fremantle</dc:creator>
  <cp:lastModifiedBy>Paul Fremantle</cp:lastModifiedBy>
  <cp:revision>2</cp:revision>
  <dcterms:created xsi:type="dcterms:W3CDTF">2016-06-09T11:13:28Z</dcterms:created>
  <dcterms:modified xsi:type="dcterms:W3CDTF">2016-06-09T16:05:58Z</dcterms:modified>
</cp:coreProperties>
</file>