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61" r:id="rId3"/>
    <p:sldId id="257" r:id="rId4"/>
    <p:sldId id="258" r:id="rId5"/>
    <p:sldId id="265" r:id="rId6"/>
    <p:sldId id="278" r:id="rId7"/>
    <p:sldId id="264" r:id="rId8"/>
    <p:sldId id="259" r:id="rId9"/>
    <p:sldId id="279" r:id="rId10"/>
    <p:sldId id="267" r:id="rId11"/>
    <p:sldId id="277" r:id="rId12"/>
    <p:sldId id="270" r:id="rId13"/>
    <p:sldId id="260" r:id="rId14"/>
    <p:sldId id="268" r:id="rId15"/>
    <p:sldId id="269" r:id="rId16"/>
    <p:sldId id="262" r:id="rId17"/>
    <p:sldId id="280" r:id="rId18"/>
    <p:sldId id="26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A9FB0-0EF5-4388-B5D1-BFE96A6D14AD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959E69D-CB8D-4854-AB50-D16F342712BD}">
      <dgm:prSet/>
      <dgm:spPr>
        <a:solidFill>
          <a:schemeClr val="tx2"/>
        </a:solidFill>
      </dgm:spPr>
      <dgm:t>
        <a:bodyPr/>
        <a:lstStyle/>
        <a:p>
          <a:r>
            <a:rPr lang="en-US" b="1" i="0" dirty="0"/>
            <a:t>Globo-com telecommunications currently has $2M in monthly, $24M in annual revenue.</a:t>
          </a:r>
          <a:endParaRPr lang="en-US" b="1" dirty="0"/>
        </a:p>
      </dgm:t>
    </dgm:pt>
    <dgm:pt modelId="{8285CD82-16E6-4F5A-B3C9-81D6CC715ACE}" type="parTrans" cxnId="{D545BF9C-887A-40B1-A948-D071F5D4ED23}">
      <dgm:prSet/>
      <dgm:spPr/>
      <dgm:t>
        <a:bodyPr/>
        <a:lstStyle/>
        <a:p>
          <a:endParaRPr lang="en-US"/>
        </a:p>
      </dgm:t>
    </dgm:pt>
    <dgm:pt modelId="{293D49A7-0996-41E9-84D7-070FCAACD4E3}" type="sibTrans" cxnId="{D545BF9C-887A-40B1-A948-D071F5D4ED23}">
      <dgm:prSet/>
      <dgm:spPr/>
      <dgm:t>
        <a:bodyPr/>
        <a:lstStyle/>
        <a:p>
          <a:endParaRPr lang="en-US"/>
        </a:p>
      </dgm:t>
    </dgm:pt>
    <dgm:pt modelId="{4BD6CAB1-2A61-4D8B-BF46-C8AD2210F9BD}">
      <dgm:prSet/>
      <dgm:spPr>
        <a:solidFill>
          <a:schemeClr val="tx2"/>
        </a:solidFill>
      </dgm:spPr>
      <dgm:t>
        <a:bodyPr/>
        <a:lstStyle/>
        <a:p>
          <a:r>
            <a:rPr lang="en-US" b="1" i="0" dirty="0"/>
            <a:t>Currently losing $320K monthly, $3.8M annually to other service providers (Churn).</a:t>
          </a:r>
          <a:endParaRPr lang="en-US" b="1" dirty="0"/>
        </a:p>
      </dgm:t>
    </dgm:pt>
    <dgm:pt modelId="{CE885B34-2D2B-4E70-8AA3-D784A8337D06}" type="parTrans" cxnId="{028D2DCB-C74C-4BD8-9C79-F36B8A7F952C}">
      <dgm:prSet/>
      <dgm:spPr/>
      <dgm:t>
        <a:bodyPr/>
        <a:lstStyle/>
        <a:p>
          <a:endParaRPr lang="en-US"/>
        </a:p>
      </dgm:t>
    </dgm:pt>
    <dgm:pt modelId="{858A5EED-0218-4DCC-94CF-2A11BBE93343}" type="sibTrans" cxnId="{028D2DCB-C74C-4BD8-9C79-F36B8A7F952C}">
      <dgm:prSet/>
      <dgm:spPr/>
      <dgm:t>
        <a:bodyPr/>
        <a:lstStyle/>
        <a:p>
          <a:endParaRPr lang="en-US"/>
        </a:p>
      </dgm:t>
    </dgm:pt>
    <dgm:pt modelId="{31568855-E9C7-46DC-B64A-EEE018D93260}">
      <dgm:prSet/>
      <dgm:spPr>
        <a:solidFill>
          <a:schemeClr val="tx2"/>
        </a:solidFill>
      </dgm:spPr>
      <dgm:t>
        <a:bodyPr/>
        <a:lstStyle/>
        <a:p>
          <a:r>
            <a:rPr lang="en-US" b="1" i="0" dirty="0"/>
            <a:t>14.5% of total customers and 16% of revenue annually.</a:t>
          </a:r>
          <a:endParaRPr lang="en-US" b="1" dirty="0"/>
        </a:p>
      </dgm:t>
    </dgm:pt>
    <dgm:pt modelId="{7A25E08A-299B-4816-BA53-4B99F0074272}" type="parTrans" cxnId="{37EE3948-B292-41E2-BE77-AF4C4A494D57}">
      <dgm:prSet/>
      <dgm:spPr/>
      <dgm:t>
        <a:bodyPr/>
        <a:lstStyle/>
        <a:p>
          <a:endParaRPr lang="en-US"/>
        </a:p>
      </dgm:t>
    </dgm:pt>
    <dgm:pt modelId="{74CE4106-52DB-4FC3-8387-8317E1C88C5B}" type="sibTrans" cxnId="{37EE3948-B292-41E2-BE77-AF4C4A494D57}">
      <dgm:prSet/>
      <dgm:spPr/>
      <dgm:t>
        <a:bodyPr/>
        <a:lstStyle/>
        <a:p>
          <a:endParaRPr lang="en-US"/>
        </a:p>
      </dgm:t>
    </dgm:pt>
    <dgm:pt modelId="{765C4CB3-F25E-4822-AA4D-CD084AAA9EDE}">
      <dgm:prSet/>
      <dgm:spPr>
        <a:solidFill>
          <a:schemeClr val="tx2"/>
        </a:solidFill>
      </dgm:spPr>
      <dgm:t>
        <a:bodyPr/>
        <a:lstStyle/>
        <a:p>
          <a:r>
            <a:rPr lang="en-US" b="1" i="0" dirty="0"/>
            <a:t>Received proposals for churn reduction from:</a:t>
          </a:r>
          <a:endParaRPr lang="en-US" b="1" dirty="0"/>
        </a:p>
      </dgm:t>
    </dgm:pt>
    <dgm:pt modelId="{BEAA9AF0-6DBA-4424-AF00-4E5F45FBD437}" type="parTrans" cxnId="{EEEE71E0-5E76-4B42-B862-E4BF2D4F5468}">
      <dgm:prSet/>
      <dgm:spPr/>
      <dgm:t>
        <a:bodyPr/>
        <a:lstStyle/>
        <a:p>
          <a:endParaRPr lang="en-US"/>
        </a:p>
      </dgm:t>
    </dgm:pt>
    <dgm:pt modelId="{6C739EF5-7605-40A3-B62E-9E60A0819B46}" type="sibTrans" cxnId="{EEEE71E0-5E76-4B42-B862-E4BF2D4F5468}">
      <dgm:prSet/>
      <dgm:spPr/>
      <dgm:t>
        <a:bodyPr/>
        <a:lstStyle/>
        <a:p>
          <a:endParaRPr lang="en-US"/>
        </a:p>
      </dgm:t>
    </dgm:pt>
    <dgm:pt modelId="{97822881-2DAB-4783-8EC7-9CBBFE4F4258}">
      <dgm:prSet/>
      <dgm:spPr/>
      <dgm:t>
        <a:bodyPr/>
        <a:lstStyle/>
        <a:p>
          <a:r>
            <a:rPr lang="en-US" b="0" i="0"/>
            <a:t>Finance</a:t>
          </a:r>
          <a:endParaRPr lang="en-US"/>
        </a:p>
      </dgm:t>
    </dgm:pt>
    <dgm:pt modelId="{51100DD3-6364-4278-8333-66A20B5BB14E}" type="parTrans" cxnId="{A830C251-45CD-49AD-B90B-EF184DE1C0A2}">
      <dgm:prSet/>
      <dgm:spPr/>
      <dgm:t>
        <a:bodyPr/>
        <a:lstStyle/>
        <a:p>
          <a:endParaRPr lang="en-US"/>
        </a:p>
      </dgm:t>
    </dgm:pt>
    <dgm:pt modelId="{F3D32D92-D54C-4240-82DD-F78D3C912258}" type="sibTrans" cxnId="{A830C251-45CD-49AD-B90B-EF184DE1C0A2}">
      <dgm:prSet/>
      <dgm:spPr/>
      <dgm:t>
        <a:bodyPr/>
        <a:lstStyle/>
        <a:p>
          <a:endParaRPr lang="en-US"/>
        </a:p>
      </dgm:t>
    </dgm:pt>
    <dgm:pt modelId="{3AA6DF59-B9D6-4FFA-8866-4106E5DDE9AF}">
      <dgm:prSet/>
      <dgm:spPr/>
      <dgm:t>
        <a:bodyPr/>
        <a:lstStyle/>
        <a:p>
          <a:r>
            <a:rPr lang="en-US" b="0" i="0"/>
            <a:t>Marketing</a:t>
          </a:r>
          <a:endParaRPr lang="en-US"/>
        </a:p>
      </dgm:t>
    </dgm:pt>
    <dgm:pt modelId="{5172B4B9-0DEA-4533-A5DF-C22BCDAB4608}" type="parTrans" cxnId="{52B32E97-8466-4AD7-8980-8A8D8817DC7D}">
      <dgm:prSet/>
      <dgm:spPr/>
      <dgm:t>
        <a:bodyPr/>
        <a:lstStyle/>
        <a:p>
          <a:endParaRPr lang="en-US"/>
        </a:p>
      </dgm:t>
    </dgm:pt>
    <dgm:pt modelId="{133D23A6-1571-4372-A873-B6C922BAD825}" type="sibTrans" cxnId="{52B32E97-8466-4AD7-8980-8A8D8817DC7D}">
      <dgm:prSet/>
      <dgm:spPr/>
      <dgm:t>
        <a:bodyPr/>
        <a:lstStyle/>
        <a:p>
          <a:endParaRPr lang="en-US"/>
        </a:p>
      </dgm:t>
    </dgm:pt>
    <dgm:pt modelId="{9C0E6991-5C7C-4700-81C1-2F6EAD949A62}">
      <dgm:prSet/>
      <dgm:spPr/>
      <dgm:t>
        <a:bodyPr/>
        <a:lstStyle/>
        <a:p>
          <a:r>
            <a:rPr lang="en-US" b="0" i="0"/>
            <a:t>Sales</a:t>
          </a:r>
          <a:endParaRPr lang="en-US"/>
        </a:p>
      </dgm:t>
    </dgm:pt>
    <dgm:pt modelId="{9942C3E7-11F4-4222-8879-1794C5597807}" type="parTrans" cxnId="{BAAC976B-D6AA-4DFF-8A00-9F6F723D4CBA}">
      <dgm:prSet/>
      <dgm:spPr/>
      <dgm:t>
        <a:bodyPr/>
        <a:lstStyle/>
        <a:p>
          <a:endParaRPr lang="en-US"/>
        </a:p>
      </dgm:t>
    </dgm:pt>
    <dgm:pt modelId="{1D754C84-238F-475F-B8A4-FCDBE3E75A4D}" type="sibTrans" cxnId="{BAAC976B-D6AA-4DFF-8A00-9F6F723D4CBA}">
      <dgm:prSet/>
      <dgm:spPr/>
      <dgm:t>
        <a:bodyPr/>
        <a:lstStyle/>
        <a:p>
          <a:endParaRPr lang="en-US"/>
        </a:p>
      </dgm:t>
    </dgm:pt>
    <dgm:pt modelId="{A1E6E0E2-ADF6-4D0C-932F-4743D89A5327}">
      <dgm:prSet/>
      <dgm:spPr/>
      <dgm:t>
        <a:bodyPr/>
        <a:lstStyle/>
        <a:p>
          <a:r>
            <a:rPr lang="en-US" b="0" i="0"/>
            <a:t>Operations</a:t>
          </a:r>
          <a:endParaRPr lang="en-US"/>
        </a:p>
      </dgm:t>
    </dgm:pt>
    <dgm:pt modelId="{95E53F68-33C9-48B8-9D59-0E853DB6C2BE}" type="parTrans" cxnId="{FF7D4044-F2C0-4BE4-BBDB-373D1B7BA900}">
      <dgm:prSet/>
      <dgm:spPr/>
      <dgm:t>
        <a:bodyPr/>
        <a:lstStyle/>
        <a:p>
          <a:endParaRPr lang="en-US"/>
        </a:p>
      </dgm:t>
    </dgm:pt>
    <dgm:pt modelId="{2F545AA3-2B3E-49A8-B5B4-3419CC88DF49}" type="sibTrans" cxnId="{FF7D4044-F2C0-4BE4-BBDB-373D1B7BA900}">
      <dgm:prSet/>
      <dgm:spPr/>
      <dgm:t>
        <a:bodyPr/>
        <a:lstStyle/>
        <a:p>
          <a:endParaRPr lang="en-US"/>
        </a:p>
      </dgm:t>
    </dgm:pt>
    <dgm:pt modelId="{676E4B3D-A813-4E33-AEE0-CBA15CF4F4A8}" type="pres">
      <dgm:prSet presAssocID="{B55A9FB0-0EF5-4388-B5D1-BFE96A6D14AD}" presName="Name0" presStyleCnt="0">
        <dgm:presLayoutVars>
          <dgm:dir/>
          <dgm:animLvl val="lvl"/>
          <dgm:resizeHandles val="exact"/>
        </dgm:presLayoutVars>
      </dgm:prSet>
      <dgm:spPr/>
    </dgm:pt>
    <dgm:pt modelId="{682C8346-6E32-4126-A0FB-1A9206EE0DEE}" type="pres">
      <dgm:prSet presAssocID="{765C4CB3-F25E-4822-AA4D-CD084AAA9EDE}" presName="boxAndChildren" presStyleCnt="0"/>
      <dgm:spPr/>
    </dgm:pt>
    <dgm:pt modelId="{8409D59A-ABD6-4156-8F9E-D819F480155A}" type="pres">
      <dgm:prSet presAssocID="{765C4CB3-F25E-4822-AA4D-CD084AAA9EDE}" presName="parentTextBox" presStyleLbl="node1" presStyleIdx="0" presStyleCnt="4"/>
      <dgm:spPr/>
    </dgm:pt>
    <dgm:pt modelId="{6367A682-04BF-4C49-ACDF-B983246D595A}" type="pres">
      <dgm:prSet presAssocID="{765C4CB3-F25E-4822-AA4D-CD084AAA9EDE}" presName="entireBox" presStyleLbl="node1" presStyleIdx="0" presStyleCnt="4"/>
      <dgm:spPr/>
    </dgm:pt>
    <dgm:pt modelId="{194764B8-6702-4C62-80F6-3F4A97C68B58}" type="pres">
      <dgm:prSet presAssocID="{765C4CB3-F25E-4822-AA4D-CD084AAA9EDE}" presName="descendantBox" presStyleCnt="0"/>
      <dgm:spPr/>
    </dgm:pt>
    <dgm:pt modelId="{69CA505F-F187-4307-921B-F49AB9CB2E13}" type="pres">
      <dgm:prSet presAssocID="{97822881-2DAB-4783-8EC7-9CBBFE4F4258}" presName="childTextBox" presStyleLbl="fgAccFollowNode1" presStyleIdx="0" presStyleCnt="4">
        <dgm:presLayoutVars>
          <dgm:bulletEnabled val="1"/>
        </dgm:presLayoutVars>
      </dgm:prSet>
      <dgm:spPr/>
    </dgm:pt>
    <dgm:pt modelId="{96759BE7-6BDA-435A-AF35-5C319BA929EB}" type="pres">
      <dgm:prSet presAssocID="{3AA6DF59-B9D6-4FFA-8866-4106E5DDE9AF}" presName="childTextBox" presStyleLbl="fgAccFollowNode1" presStyleIdx="1" presStyleCnt="4">
        <dgm:presLayoutVars>
          <dgm:bulletEnabled val="1"/>
        </dgm:presLayoutVars>
      </dgm:prSet>
      <dgm:spPr/>
    </dgm:pt>
    <dgm:pt modelId="{CEDD2E10-81AD-4491-A55C-FF174A71CEBD}" type="pres">
      <dgm:prSet presAssocID="{9C0E6991-5C7C-4700-81C1-2F6EAD949A62}" presName="childTextBox" presStyleLbl="fgAccFollowNode1" presStyleIdx="2" presStyleCnt="4">
        <dgm:presLayoutVars>
          <dgm:bulletEnabled val="1"/>
        </dgm:presLayoutVars>
      </dgm:prSet>
      <dgm:spPr/>
    </dgm:pt>
    <dgm:pt modelId="{220341AA-C789-4524-8A95-1E83E71AF2B9}" type="pres">
      <dgm:prSet presAssocID="{A1E6E0E2-ADF6-4D0C-932F-4743D89A5327}" presName="childTextBox" presStyleLbl="fgAccFollowNode1" presStyleIdx="3" presStyleCnt="4">
        <dgm:presLayoutVars>
          <dgm:bulletEnabled val="1"/>
        </dgm:presLayoutVars>
      </dgm:prSet>
      <dgm:spPr/>
    </dgm:pt>
    <dgm:pt modelId="{2718FB51-4E0E-4A20-8100-D62F8715ED3B}" type="pres">
      <dgm:prSet presAssocID="{74CE4106-52DB-4FC3-8387-8317E1C88C5B}" presName="sp" presStyleCnt="0"/>
      <dgm:spPr/>
    </dgm:pt>
    <dgm:pt modelId="{BD2CAB10-662D-4CA3-8770-8B10C2C30926}" type="pres">
      <dgm:prSet presAssocID="{31568855-E9C7-46DC-B64A-EEE018D93260}" presName="arrowAndChildren" presStyleCnt="0"/>
      <dgm:spPr/>
    </dgm:pt>
    <dgm:pt modelId="{FC7B392A-E83C-471E-AA55-2B7D582AEDEC}" type="pres">
      <dgm:prSet presAssocID="{31568855-E9C7-46DC-B64A-EEE018D93260}" presName="parentTextArrow" presStyleLbl="node1" presStyleIdx="1" presStyleCnt="4"/>
      <dgm:spPr/>
    </dgm:pt>
    <dgm:pt modelId="{7E55B0B6-8019-4279-AFEF-843F0DD25891}" type="pres">
      <dgm:prSet presAssocID="{858A5EED-0218-4DCC-94CF-2A11BBE93343}" presName="sp" presStyleCnt="0"/>
      <dgm:spPr/>
    </dgm:pt>
    <dgm:pt modelId="{C65E116A-E539-4DA6-B611-0507F7BC3FCB}" type="pres">
      <dgm:prSet presAssocID="{4BD6CAB1-2A61-4D8B-BF46-C8AD2210F9BD}" presName="arrowAndChildren" presStyleCnt="0"/>
      <dgm:spPr/>
    </dgm:pt>
    <dgm:pt modelId="{F1CB7F71-988C-4809-84D5-14E97C7C074B}" type="pres">
      <dgm:prSet presAssocID="{4BD6CAB1-2A61-4D8B-BF46-C8AD2210F9BD}" presName="parentTextArrow" presStyleLbl="node1" presStyleIdx="2" presStyleCnt="4"/>
      <dgm:spPr/>
    </dgm:pt>
    <dgm:pt modelId="{33B2AAA2-5554-4DF1-9EEB-7A8FEDB67E78}" type="pres">
      <dgm:prSet presAssocID="{293D49A7-0996-41E9-84D7-070FCAACD4E3}" presName="sp" presStyleCnt="0"/>
      <dgm:spPr/>
    </dgm:pt>
    <dgm:pt modelId="{881E3E10-6049-4DFE-A678-C1A5156BB9ED}" type="pres">
      <dgm:prSet presAssocID="{0959E69D-CB8D-4854-AB50-D16F342712BD}" presName="arrowAndChildren" presStyleCnt="0"/>
      <dgm:spPr/>
    </dgm:pt>
    <dgm:pt modelId="{9F631BB6-B9F2-4B6B-9BBA-E0A8625F16A8}" type="pres">
      <dgm:prSet presAssocID="{0959E69D-CB8D-4854-AB50-D16F342712BD}" presName="parentTextArrow" presStyleLbl="node1" presStyleIdx="3" presStyleCnt="4"/>
      <dgm:spPr/>
    </dgm:pt>
  </dgm:ptLst>
  <dgm:cxnLst>
    <dgm:cxn modelId="{7B95B304-F0DF-47E0-8B6C-70542903FDFB}" type="presOf" srcId="{765C4CB3-F25E-4822-AA4D-CD084AAA9EDE}" destId="{6367A682-04BF-4C49-ACDF-B983246D595A}" srcOrd="1" destOrd="0" presId="urn:microsoft.com/office/officeart/2005/8/layout/process4"/>
    <dgm:cxn modelId="{647B4C36-7908-4B36-88BF-B676E8771C28}" type="presOf" srcId="{A1E6E0E2-ADF6-4D0C-932F-4743D89A5327}" destId="{220341AA-C789-4524-8A95-1E83E71AF2B9}" srcOrd="0" destOrd="0" presId="urn:microsoft.com/office/officeart/2005/8/layout/process4"/>
    <dgm:cxn modelId="{1519743E-0B13-43A2-BA7D-D2C20BA61A59}" type="presOf" srcId="{97822881-2DAB-4783-8EC7-9CBBFE4F4258}" destId="{69CA505F-F187-4307-921B-F49AB9CB2E13}" srcOrd="0" destOrd="0" presId="urn:microsoft.com/office/officeart/2005/8/layout/process4"/>
    <dgm:cxn modelId="{E869733F-4569-4C64-ADBC-5CDB3D753E2C}" type="presOf" srcId="{0959E69D-CB8D-4854-AB50-D16F342712BD}" destId="{9F631BB6-B9F2-4B6B-9BBA-E0A8625F16A8}" srcOrd="0" destOrd="0" presId="urn:microsoft.com/office/officeart/2005/8/layout/process4"/>
    <dgm:cxn modelId="{FF7D4044-F2C0-4BE4-BBDB-373D1B7BA900}" srcId="{765C4CB3-F25E-4822-AA4D-CD084AAA9EDE}" destId="{A1E6E0E2-ADF6-4D0C-932F-4743D89A5327}" srcOrd="3" destOrd="0" parTransId="{95E53F68-33C9-48B8-9D59-0E853DB6C2BE}" sibTransId="{2F545AA3-2B3E-49A8-B5B4-3419CC88DF49}"/>
    <dgm:cxn modelId="{37EE3948-B292-41E2-BE77-AF4C4A494D57}" srcId="{B55A9FB0-0EF5-4388-B5D1-BFE96A6D14AD}" destId="{31568855-E9C7-46DC-B64A-EEE018D93260}" srcOrd="2" destOrd="0" parTransId="{7A25E08A-299B-4816-BA53-4B99F0074272}" sibTransId="{74CE4106-52DB-4FC3-8387-8317E1C88C5B}"/>
    <dgm:cxn modelId="{BAAC976B-D6AA-4DFF-8A00-9F6F723D4CBA}" srcId="{765C4CB3-F25E-4822-AA4D-CD084AAA9EDE}" destId="{9C0E6991-5C7C-4700-81C1-2F6EAD949A62}" srcOrd="2" destOrd="0" parTransId="{9942C3E7-11F4-4222-8879-1794C5597807}" sibTransId="{1D754C84-238F-475F-B8A4-FCDBE3E75A4D}"/>
    <dgm:cxn modelId="{A830C251-45CD-49AD-B90B-EF184DE1C0A2}" srcId="{765C4CB3-F25E-4822-AA4D-CD084AAA9EDE}" destId="{97822881-2DAB-4783-8EC7-9CBBFE4F4258}" srcOrd="0" destOrd="0" parTransId="{51100DD3-6364-4278-8333-66A20B5BB14E}" sibTransId="{F3D32D92-D54C-4240-82DD-F78D3C912258}"/>
    <dgm:cxn modelId="{C62D3657-0AFE-4013-8AA9-768AC32D59AF}" type="presOf" srcId="{9C0E6991-5C7C-4700-81C1-2F6EAD949A62}" destId="{CEDD2E10-81AD-4491-A55C-FF174A71CEBD}" srcOrd="0" destOrd="0" presId="urn:microsoft.com/office/officeart/2005/8/layout/process4"/>
    <dgm:cxn modelId="{90DFE88D-ABF0-4163-88DB-C77C0183B4A2}" type="presOf" srcId="{4BD6CAB1-2A61-4D8B-BF46-C8AD2210F9BD}" destId="{F1CB7F71-988C-4809-84D5-14E97C7C074B}" srcOrd="0" destOrd="0" presId="urn:microsoft.com/office/officeart/2005/8/layout/process4"/>
    <dgm:cxn modelId="{F727D18F-C15D-41C4-90D8-5EB552EDCACC}" type="presOf" srcId="{765C4CB3-F25E-4822-AA4D-CD084AAA9EDE}" destId="{8409D59A-ABD6-4156-8F9E-D819F480155A}" srcOrd="0" destOrd="0" presId="urn:microsoft.com/office/officeart/2005/8/layout/process4"/>
    <dgm:cxn modelId="{52B32E97-8466-4AD7-8980-8A8D8817DC7D}" srcId="{765C4CB3-F25E-4822-AA4D-CD084AAA9EDE}" destId="{3AA6DF59-B9D6-4FFA-8866-4106E5DDE9AF}" srcOrd="1" destOrd="0" parTransId="{5172B4B9-0DEA-4533-A5DF-C22BCDAB4608}" sibTransId="{133D23A6-1571-4372-A873-B6C922BAD825}"/>
    <dgm:cxn modelId="{A8FF3D99-CB31-47C6-8884-95906B3AD984}" type="presOf" srcId="{3AA6DF59-B9D6-4FFA-8866-4106E5DDE9AF}" destId="{96759BE7-6BDA-435A-AF35-5C319BA929EB}" srcOrd="0" destOrd="0" presId="urn:microsoft.com/office/officeart/2005/8/layout/process4"/>
    <dgm:cxn modelId="{D545BF9C-887A-40B1-A948-D071F5D4ED23}" srcId="{B55A9FB0-0EF5-4388-B5D1-BFE96A6D14AD}" destId="{0959E69D-CB8D-4854-AB50-D16F342712BD}" srcOrd="0" destOrd="0" parTransId="{8285CD82-16E6-4F5A-B3C9-81D6CC715ACE}" sibTransId="{293D49A7-0996-41E9-84D7-070FCAACD4E3}"/>
    <dgm:cxn modelId="{028D2DCB-C74C-4BD8-9C79-F36B8A7F952C}" srcId="{B55A9FB0-0EF5-4388-B5D1-BFE96A6D14AD}" destId="{4BD6CAB1-2A61-4D8B-BF46-C8AD2210F9BD}" srcOrd="1" destOrd="0" parTransId="{CE885B34-2D2B-4E70-8AA3-D784A8337D06}" sibTransId="{858A5EED-0218-4DCC-94CF-2A11BBE93343}"/>
    <dgm:cxn modelId="{EEEE71E0-5E76-4B42-B862-E4BF2D4F5468}" srcId="{B55A9FB0-0EF5-4388-B5D1-BFE96A6D14AD}" destId="{765C4CB3-F25E-4822-AA4D-CD084AAA9EDE}" srcOrd="3" destOrd="0" parTransId="{BEAA9AF0-6DBA-4424-AF00-4E5F45FBD437}" sibTransId="{6C739EF5-7605-40A3-B62E-9E60A0819B46}"/>
    <dgm:cxn modelId="{648174E1-036E-4917-86E8-17275A766B44}" type="presOf" srcId="{B55A9FB0-0EF5-4388-B5D1-BFE96A6D14AD}" destId="{676E4B3D-A813-4E33-AEE0-CBA15CF4F4A8}" srcOrd="0" destOrd="0" presId="urn:microsoft.com/office/officeart/2005/8/layout/process4"/>
    <dgm:cxn modelId="{741232E3-6393-4D70-9FA4-9D7509933F06}" type="presOf" srcId="{31568855-E9C7-46DC-B64A-EEE018D93260}" destId="{FC7B392A-E83C-471E-AA55-2B7D582AEDEC}" srcOrd="0" destOrd="0" presId="urn:microsoft.com/office/officeart/2005/8/layout/process4"/>
    <dgm:cxn modelId="{71CC0CE2-8F0E-4E69-B3BE-2178DC3CC565}" type="presParOf" srcId="{676E4B3D-A813-4E33-AEE0-CBA15CF4F4A8}" destId="{682C8346-6E32-4126-A0FB-1A9206EE0DEE}" srcOrd="0" destOrd="0" presId="urn:microsoft.com/office/officeart/2005/8/layout/process4"/>
    <dgm:cxn modelId="{ADB2E879-C2E8-4757-9F6C-0D19E1C8DDF5}" type="presParOf" srcId="{682C8346-6E32-4126-A0FB-1A9206EE0DEE}" destId="{8409D59A-ABD6-4156-8F9E-D819F480155A}" srcOrd="0" destOrd="0" presId="urn:microsoft.com/office/officeart/2005/8/layout/process4"/>
    <dgm:cxn modelId="{B436186D-4E6A-4656-83A4-EDA4702EE0A0}" type="presParOf" srcId="{682C8346-6E32-4126-A0FB-1A9206EE0DEE}" destId="{6367A682-04BF-4C49-ACDF-B983246D595A}" srcOrd="1" destOrd="0" presId="urn:microsoft.com/office/officeart/2005/8/layout/process4"/>
    <dgm:cxn modelId="{00EC07B2-A391-472E-81BE-CED4FBB0ADA8}" type="presParOf" srcId="{682C8346-6E32-4126-A0FB-1A9206EE0DEE}" destId="{194764B8-6702-4C62-80F6-3F4A97C68B58}" srcOrd="2" destOrd="0" presId="urn:microsoft.com/office/officeart/2005/8/layout/process4"/>
    <dgm:cxn modelId="{8FA90764-27BF-4C33-A9BD-ECE4D6CAC553}" type="presParOf" srcId="{194764B8-6702-4C62-80F6-3F4A97C68B58}" destId="{69CA505F-F187-4307-921B-F49AB9CB2E13}" srcOrd="0" destOrd="0" presId="urn:microsoft.com/office/officeart/2005/8/layout/process4"/>
    <dgm:cxn modelId="{C4975BB2-E596-4414-9434-67A5C085D0C1}" type="presParOf" srcId="{194764B8-6702-4C62-80F6-3F4A97C68B58}" destId="{96759BE7-6BDA-435A-AF35-5C319BA929EB}" srcOrd="1" destOrd="0" presId="urn:microsoft.com/office/officeart/2005/8/layout/process4"/>
    <dgm:cxn modelId="{E11200C0-0AE1-4273-A33F-598ABBDF739B}" type="presParOf" srcId="{194764B8-6702-4C62-80F6-3F4A97C68B58}" destId="{CEDD2E10-81AD-4491-A55C-FF174A71CEBD}" srcOrd="2" destOrd="0" presId="urn:microsoft.com/office/officeart/2005/8/layout/process4"/>
    <dgm:cxn modelId="{566CFB55-5F6A-4713-AD31-EE0F564F9863}" type="presParOf" srcId="{194764B8-6702-4C62-80F6-3F4A97C68B58}" destId="{220341AA-C789-4524-8A95-1E83E71AF2B9}" srcOrd="3" destOrd="0" presId="urn:microsoft.com/office/officeart/2005/8/layout/process4"/>
    <dgm:cxn modelId="{4958CD4C-3711-4F0F-9BF6-C365FB318AE1}" type="presParOf" srcId="{676E4B3D-A813-4E33-AEE0-CBA15CF4F4A8}" destId="{2718FB51-4E0E-4A20-8100-D62F8715ED3B}" srcOrd="1" destOrd="0" presId="urn:microsoft.com/office/officeart/2005/8/layout/process4"/>
    <dgm:cxn modelId="{5EA66474-AA39-429D-8FAA-7B159380BE63}" type="presParOf" srcId="{676E4B3D-A813-4E33-AEE0-CBA15CF4F4A8}" destId="{BD2CAB10-662D-4CA3-8770-8B10C2C30926}" srcOrd="2" destOrd="0" presId="urn:microsoft.com/office/officeart/2005/8/layout/process4"/>
    <dgm:cxn modelId="{8BD5A924-D3F5-4140-9C5C-BAA87AFFB628}" type="presParOf" srcId="{BD2CAB10-662D-4CA3-8770-8B10C2C30926}" destId="{FC7B392A-E83C-471E-AA55-2B7D582AEDEC}" srcOrd="0" destOrd="0" presId="urn:microsoft.com/office/officeart/2005/8/layout/process4"/>
    <dgm:cxn modelId="{9A3ECC7C-BBE2-4FF3-821E-E6214F3B3F14}" type="presParOf" srcId="{676E4B3D-A813-4E33-AEE0-CBA15CF4F4A8}" destId="{7E55B0B6-8019-4279-AFEF-843F0DD25891}" srcOrd="3" destOrd="0" presId="urn:microsoft.com/office/officeart/2005/8/layout/process4"/>
    <dgm:cxn modelId="{86F47CA1-25C9-4B06-8745-A19CAE590E72}" type="presParOf" srcId="{676E4B3D-A813-4E33-AEE0-CBA15CF4F4A8}" destId="{C65E116A-E539-4DA6-B611-0507F7BC3FCB}" srcOrd="4" destOrd="0" presId="urn:microsoft.com/office/officeart/2005/8/layout/process4"/>
    <dgm:cxn modelId="{4D6DB74C-8D19-4ADF-8B24-D80F21E35B05}" type="presParOf" srcId="{C65E116A-E539-4DA6-B611-0507F7BC3FCB}" destId="{F1CB7F71-988C-4809-84D5-14E97C7C074B}" srcOrd="0" destOrd="0" presId="urn:microsoft.com/office/officeart/2005/8/layout/process4"/>
    <dgm:cxn modelId="{591FE89A-79CD-41E4-B162-26266395BFB3}" type="presParOf" srcId="{676E4B3D-A813-4E33-AEE0-CBA15CF4F4A8}" destId="{33B2AAA2-5554-4DF1-9EEB-7A8FEDB67E78}" srcOrd="5" destOrd="0" presId="urn:microsoft.com/office/officeart/2005/8/layout/process4"/>
    <dgm:cxn modelId="{C3C69186-E4AD-4A05-8CBA-6EFBA0ED647C}" type="presParOf" srcId="{676E4B3D-A813-4E33-AEE0-CBA15CF4F4A8}" destId="{881E3E10-6049-4DFE-A678-C1A5156BB9ED}" srcOrd="6" destOrd="0" presId="urn:microsoft.com/office/officeart/2005/8/layout/process4"/>
    <dgm:cxn modelId="{5C663368-8ACF-4FC1-98FF-5C410403507A}" type="presParOf" srcId="{881E3E10-6049-4DFE-A678-C1A5156BB9ED}" destId="{9F631BB6-B9F2-4B6B-9BBA-E0A8625F16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43961-3A3C-4BFA-BC95-C566CDCE0B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BD6B80-3364-4B07-92C8-E4AE0E2285F1}">
      <dgm:prSet custT="1"/>
      <dgm:spPr>
        <a:solidFill>
          <a:schemeClr val="bg2"/>
        </a:solidFill>
      </dgm:spPr>
      <dgm:t>
        <a:bodyPr/>
        <a:lstStyle/>
        <a:p>
          <a:r>
            <a:rPr lang="en-US" sz="2800" dirty="0"/>
            <a:t>Utilized Python Pandas notebook to clean and manipulate data</a:t>
          </a:r>
        </a:p>
      </dgm:t>
    </dgm:pt>
    <dgm:pt modelId="{091EB494-0D09-47B4-903F-23BFE04B6C41}" type="parTrans" cxnId="{38182D2C-BA70-4871-A392-4CAFA918E430}">
      <dgm:prSet/>
      <dgm:spPr/>
      <dgm:t>
        <a:bodyPr/>
        <a:lstStyle/>
        <a:p>
          <a:endParaRPr lang="en-US"/>
        </a:p>
      </dgm:t>
    </dgm:pt>
    <dgm:pt modelId="{426B920A-ACD5-4315-9768-6BDF6BF8C4ED}" type="sibTrans" cxnId="{38182D2C-BA70-4871-A392-4CAFA918E430}">
      <dgm:prSet/>
      <dgm:spPr/>
      <dgm:t>
        <a:bodyPr/>
        <a:lstStyle/>
        <a:p>
          <a:endParaRPr lang="en-US"/>
        </a:p>
      </dgm:t>
    </dgm:pt>
    <dgm:pt modelId="{A9B90A4F-425E-450F-8D15-FB1426583864}">
      <dgm:prSet custT="1"/>
      <dgm:spPr>
        <a:solidFill>
          <a:schemeClr val="bg2"/>
        </a:solidFill>
      </dgm:spPr>
      <dgm:t>
        <a:bodyPr/>
        <a:lstStyle/>
        <a:p>
          <a:r>
            <a:rPr lang="en-US" sz="2800" dirty="0"/>
            <a:t>What is Pandas?</a:t>
          </a:r>
        </a:p>
      </dgm:t>
    </dgm:pt>
    <dgm:pt modelId="{E6A740D8-1EBC-4851-8BF3-052947E5AFB1}" type="parTrans" cxnId="{D0CAB70C-3BC5-4455-9B61-9BED4EF07960}">
      <dgm:prSet/>
      <dgm:spPr/>
      <dgm:t>
        <a:bodyPr/>
        <a:lstStyle/>
        <a:p>
          <a:endParaRPr lang="en-US"/>
        </a:p>
      </dgm:t>
    </dgm:pt>
    <dgm:pt modelId="{3BA9781F-CCFB-435E-A4E0-628466C28D8C}" type="sibTrans" cxnId="{D0CAB70C-3BC5-4455-9B61-9BED4EF07960}">
      <dgm:prSet/>
      <dgm:spPr/>
      <dgm:t>
        <a:bodyPr/>
        <a:lstStyle/>
        <a:p>
          <a:endParaRPr lang="en-US"/>
        </a:p>
      </dgm:t>
    </dgm:pt>
    <dgm:pt modelId="{845C2345-1372-4FF7-9476-1E1DA37A4891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sz="2000" dirty="0"/>
            <a:t>A data analysis and manipulation tool using the Python programming language</a:t>
          </a:r>
        </a:p>
      </dgm:t>
    </dgm:pt>
    <dgm:pt modelId="{94214551-607D-46E3-AFF4-00F0E1CF5E8B}" type="parTrans" cxnId="{095F635C-04DB-47E6-847A-3FBCE8BCC85B}">
      <dgm:prSet/>
      <dgm:spPr/>
      <dgm:t>
        <a:bodyPr/>
        <a:lstStyle/>
        <a:p>
          <a:endParaRPr lang="en-US"/>
        </a:p>
      </dgm:t>
    </dgm:pt>
    <dgm:pt modelId="{0FF67AAC-547B-4DDF-8FAE-A9B58AD5994E}" type="sibTrans" cxnId="{095F635C-04DB-47E6-847A-3FBCE8BCC85B}">
      <dgm:prSet/>
      <dgm:spPr/>
      <dgm:t>
        <a:bodyPr/>
        <a:lstStyle/>
        <a:p>
          <a:endParaRPr lang="en-US"/>
        </a:p>
      </dgm:t>
    </dgm:pt>
    <dgm:pt modelId="{B945978A-BDB9-4B50-97C7-D3611B5EE734}">
      <dgm:prSet custT="1"/>
      <dgm:spPr>
        <a:solidFill>
          <a:schemeClr val="bg2"/>
        </a:solidFill>
      </dgm:spPr>
      <dgm:t>
        <a:bodyPr/>
        <a:lstStyle/>
        <a:p>
          <a:r>
            <a:rPr lang="en-US" sz="2800" dirty="0"/>
            <a:t>Why Pandas?</a:t>
          </a:r>
        </a:p>
      </dgm:t>
    </dgm:pt>
    <dgm:pt modelId="{D224243B-8532-409C-AE57-830D92751F26}" type="parTrans" cxnId="{2D2BA254-3ADC-435B-BE80-3F1C7A51D9B7}">
      <dgm:prSet/>
      <dgm:spPr/>
      <dgm:t>
        <a:bodyPr/>
        <a:lstStyle/>
        <a:p>
          <a:endParaRPr lang="en-US"/>
        </a:p>
      </dgm:t>
    </dgm:pt>
    <dgm:pt modelId="{E85DF963-1FA7-47D5-8AA0-1FFE1377BBAC}" type="sibTrans" cxnId="{2D2BA254-3ADC-435B-BE80-3F1C7A51D9B7}">
      <dgm:prSet/>
      <dgm:spPr/>
      <dgm:t>
        <a:bodyPr/>
        <a:lstStyle/>
        <a:p>
          <a:endParaRPr lang="en-US"/>
        </a:p>
      </dgm:t>
    </dgm:pt>
    <dgm:pt modelId="{14D76C8E-E37F-45CF-BE07-263BF1049048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sz="2000" dirty="0"/>
            <a:t>Best for tabular data</a:t>
          </a:r>
        </a:p>
      </dgm:t>
    </dgm:pt>
    <dgm:pt modelId="{932F08F4-996F-4FA0-A2B8-FDD3D294945C}" type="parTrans" cxnId="{E795B9DD-E7F2-49D9-9FB7-D8C7C0259DB2}">
      <dgm:prSet/>
      <dgm:spPr/>
      <dgm:t>
        <a:bodyPr/>
        <a:lstStyle/>
        <a:p>
          <a:endParaRPr lang="en-US"/>
        </a:p>
      </dgm:t>
    </dgm:pt>
    <dgm:pt modelId="{82DE4746-6E2B-4EEC-912B-1120396017BD}" type="sibTrans" cxnId="{E795B9DD-E7F2-49D9-9FB7-D8C7C0259DB2}">
      <dgm:prSet/>
      <dgm:spPr/>
      <dgm:t>
        <a:bodyPr/>
        <a:lstStyle/>
        <a:p>
          <a:endParaRPr lang="en-US"/>
        </a:p>
      </dgm:t>
    </dgm:pt>
    <dgm:pt modelId="{AA11EE70-A622-4249-A040-7BF3BE780F36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sz="2000" dirty="0"/>
            <a:t>Scalable</a:t>
          </a:r>
        </a:p>
      </dgm:t>
    </dgm:pt>
    <dgm:pt modelId="{74D9A5AC-A209-4075-8C52-EB4F6B219ECD}" type="parTrans" cxnId="{EFAE20AC-E3AB-4C6C-93FE-8A8D1A30347D}">
      <dgm:prSet/>
      <dgm:spPr/>
      <dgm:t>
        <a:bodyPr/>
        <a:lstStyle/>
        <a:p>
          <a:endParaRPr lang="en-US"/>
        </a:p>
      </dgm:t>
    </dgm:pt>
    <dgm:pt modelId="{00A5E5AB-97CE-4928-AF4F-27A3E984F9B6}" type="sibTrans" cxnId="{EFAE20AC-E3AB-4C6C-93FE-8A8D1A30347D}">
      <dgm:prSet/>
      <dgm:spPr/>
      <dgm:t>
        <a:bodyPr/>
        <a:lstStyle/>
        <a:p>
          <a:endParaRPr lang="en-US"/>
        </a:p>
      </dgm:t>
    </dgm:pt>
    <dgm:pt modelId="{CFC00A78-37B7-4A75-98D2-B18237CA12D3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sz="2000" dirty="0"/>
            <a:t>Able to automate</a:t>
          </a:r>
        </a:p>
      </dgm:t>
    </dgm:pt>
    <dgm:pt modelId="{EF3FC901-88B4-4BD2-A36D-1AA12138703D}" type="parTrans" cxnId="{A99AA075-1A7E-4CC4-91DF-7F71ACE5D771}">
      <dgm:prSet/>
      <dgm:spPr/>
      <dgm:t>
        <a:bodyPr/>
        <a:lstStyle/>
        <a:p>
          <a:endParaRPr lang="en-US"/>
        </a:p>
      </dgm:t>
    </dgm:pt>
    <dgm:pt modelId="{0A67B0E2-8D3F-42C7-A5FB-0D9CD41CBBDD}" type="sibTrans" cxnId="{A99AA075-1A7E-4CC4-91DF-7F71ACE5D771}">
      <dgm:prSet/>
      <dgm:spPr/>
      <dgm:t>
        <a:bodyPr/>
        <a:lstStyle/>
        <a:p>
          <a:endParaRPr lang="en-US"/>
        </a:p>
      </dgm:t>
    </dgm:pt>
    <dgm:pt modelId="{D712715E-4511-4418-A9C7-0F8FFC5A6C46}" type="pres">
      <dgm:prSet presAssocID="{71243961-3A3C-4BFA-BC95-C566CDCE0B1D}" presName="Name0" presStyleCnt="0">
        <dgm:presLayoutVars>
          <dgm:dir/>
          <dgm:animLvl val="lvl"/>
          <dgm:resizeHandles val="exact"/>
        </dgm:presLayoutVars>
      </dgm:prSet>
      <dgm:spPr/>
    </dgm:pt>
    <dgm:pt modelId="{2F14EBC4-05F7-4524-9A97-AF1315D67ABB}" type="pres">
      <dgm:prSet presAssocID="{D9BD6B80-3364-4B07-92C8-E4AE0E2285F1}" presName="linNode" presStyleCnt="0"/>
      <dgm:spPr/>
    </dgm:pt>
    <dgm:pt modelId="{6C6C3167-C1C3-41B9-B623-E00F9FDBF2D4}" type="pres">
      <dgm:prSet presAssocID="{D9BD6B80-3364-4B07-92C8-E4AE0E2285F1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D744704B-BABA-42E1-A219-4409238CD91D}" type="pres">
      <dgm:prSet presAssocID="{426B920A-ACD5-4315-9768-6BDF6BF8C4ED}" presName="sp" presStyleCnt="0"/>
      <dgm:spPr/>
    </dgm:pt>
    <dgm:pt modelId="{FADBD9F6-6963-4E1F-97C3-8410BC3B3E83}" type="pres">
      <dgm:prSet presAssocID="{A9B90A4F-425E-450F-8D15-FB1426583864}" presName="linNode" presStyleCnt="0"/>
      <dgm:spPr/>
    </dgm:pt>
    <dgm:pt modelId="{376C59D2-3135-4804-A1CE-2FA78DE1FFF6}" type="pres">
      <dgm:prSet presAssocID="{A9B90A4F-425E-450F-8D15-FB14265838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5117867-8530-4604-A5FF-F40B3787C131}" type="pres">
      <dgm:prSet presAssocID="{A9B90A4F-425E-450F-8D15-FB1426583864}" presName="descendantText" presStyleLbl="alignAccFollowNode1" presStyleIdx="0" presStyleCnt="2">
        <dgm:presLayoutVars>
          <dgm:bulletEnabled val="1"/>
        </dgm:presLayoutVars>
      </dgm:prSet>
      <dgm:spPr/>
    </dgm:pt>
    <dgm:pt modelId="{59431E61-B985-4F05-A6A6-2FBFD5EC589D}" type="pres">
      <dgm:prSet presAssocID="{3BA9781F-CCFB-435E-A4E0-628466C28D8C}" presName="sp" presStyleCnt="0"/>
      <dgm:spPr/>
    </dgm:pt>
    <dgm:pt modelId="{3C13C2A6-096B-45DB-AD76-9031B0465B91}" type="pres">
      <dgm:prSet presAssocID="{B945978A-BDB9-4B50-97C7-D3611B5EE734}" presName="linNode" presStyleCnt="0"/>
      <dgm:spPr/>
    </dgm:pt>
    <dgm:pt modelId="{D98ECFFB-CC25-4E19-BA5F-553A8AD98F33}" type="pres">
      <dgm:prSet presAssocID="{B945978A-BDB9-4B50-97C7-D3611B5EE73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C954C87-DA98-4EF0-842E-E5CC61B77ED7}" type="pres">
      <dgm:prSet presAssocID="{B945978A-BDB9-4B50-97C7-D3611B5EE73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0CAB70C-3BC5-4455-9B61-9BED4EF07960}" srcId="{71243961-3A3C-4BFA-BC95-C566CDCE0B1D}" destId="{A9B90A4F-425E-450F-8D15-FB1426583864}" srcOrd="1" destOrd="0" parTransId="{E6A740D8-1EBC-4851-8BF3-052947E5AFB1}" sibTransId="{3BA9781F-CCFB-435E-A4E0-628466C28D8C}"/>
    <dgm:cxn modelId="{FB59F40D-64AC-4000-9A8A-FAB489DDCEA6}" type="presOf" srcId="{B945978A-BDB9-4B50-97C7-D3611B5EE734}" destId="{D98ECFFB-CC25-4E19-BA5F-553A8AD98F33}" srcOrd="0" destOrd="0" presId="urn:microsoft.com/office/officeart/2005/8/layout/vList5"/>
    <dgm:cxn modelId="{38182D2C-BA70-4871-A392-4CAFA918E430}" srcId="{71243961-3A3C-4BFA-BC95-C566CDCE0B1D}" destId="{D9BD6B80-3364-4B07-92C8-E4AE0E2285F1}" srcOrd="0" destOrd="0" parTransId="{091EB494-0D09-47B4-903F-23BFE04B6C41}" sibTransId="{426B920A-ACD5-4315-9768-6BDF6BF8C4ED}"/>
    <dgm:cxn modelId="{2FD1DB3B-471D-47D9-9265-B6FE317E1CC6}" type="presOf" srcId="{71243961-3A3C-4BFA-BC95-C566CDCE0B1D}" destId="{D712715E-4511-4418-A9C7-0F8FFC5A6C46}" srcOrd="0" destOrd="0" presId="urn:microsoft.com/office/officeart/2005/8/layout/vList5"/>
    <dgm:cxn modelId="{095F635C-04DB-47E6-847A-3FBCE8BCC85B}" srcId="{A9B90A4F-425E-450F-8D15-FB1426583864}" destId="{845C2345-1372-4FF7-9476-1E1DA37A4891}" srcOrd="0" destOrd="0" parTransId="{94214551-607D-46E3-AFF4-00F0E1CF5E8B}" sibTransId="{0FF67AAC-547B-4DDF-8FAE-A9B58AD5994E}"/>
    <dgm:cxn modelId="{475E3E50-0FB2-4951-97D0-B7F7D6A33A62}" type="presOf" srcId="{A9B90A4F-425E-450F-8D15-FB1426583864}" destId="{376C59D2-3135-4804-A1CE-2FA78DE1FFF6}" srcOrd="0" destOrd="0" presId="urn:microsoft.com/office/officeart/2005/8/layout/vList5"/>
    <dgm:cxn modelId="{2D2BA254-3ADC-435B-BE80-3F1C7A51D9B7}" srcId="{71243961-3A3C-4BFA-BC95-C566CDCE0B1D}" destId="{B945978A-BDB9-4B50-97C7-D3611B5EE734}" srcOrd="2" destOrd="0" parTransId="{D224243B-8532-409C-AE57-830D92751F26}" sibTransId="{E85DF963-1FA7-47D5-8AA0-1FFE1377BBAC}"/>
    <dgm:cxn modelId="{A99AA075-1A7E-4CC4-91DF-7F71ACE5D771}" srcId="{B945978A-BDB9-4B50-97C7-D3611B5EE734}" destId="{CFC00A78-37B7-4A75-98D2-B18237CA12D3}" srcOrd="2" destOrd="0" parTransId="{EF3FC901-88B4-4BD2-A36D-1AA12138703D}" sibTransId="{0A67B0E2-8D3F-42C7-A5FB-0D9CD41CBBDD}"/>
    <dgm:cxn modelId="{8489DA79-1BE2-448B-A45E-ED2A3746D077}" type="presOf" srcId="{845C2345-1372-4FF7-9476-1E1DA37A4891}" destId="{D5117867-8530-4604-A5FF-F40B3787C131}" srcOrd="0" destOrd="0" presId="urn:microsoft.com/office/officeart/2005/8/layout/vList5"/>
    <dgm:cxn modelId="{5B6FA284-D03B-4B61-B1A7-E3392F67C1D5}" type="presOf" srcId="{14D76C8E-E37F-45CF-BE07-263BF1049048}" destId="{7C954C87-DA98-4EF0-842E-E5CC61B77ED7}" srcOrd="0" destOrd="0" presId="urn:microsoft.com/office/officeart/2005/8/layout/vList5"/>
    <dgm:cxn modelId="{EFAE20AC-E3AB-4C6C-93FE-8A8D1A30347D}" srcId="{B945978A-BDB9-4B50-97C7-D3611B5EE734}" destId="{AA11EE70-A622-4249-A040-7BF3BE780F36}" srcOrd="1" destOrd="0" parTransId="{74D9A5AC-A209-4075-8C52-EB4F6B219ECD}" sibTransId="{00A5E5AB-97CE-4928-AF4F-27A3E984F9B6}"/>
    <dgm:cxn modelId="{8B3F7AB7-825D-429A-81D6-33198AFC86A7}" type="presOf" srcId="{D9BD6B80-3364-4B07-92C8-E4AE0E2285F1}" destId="{6C6C3167-C1C3-41B9-B623-E00F9FDBF2D4}" srcOrd="0" destOrd="0" presId="urn:microsoft.com/office/officeart/2005/8/layout/vList5"/>
    <dgm:cxn modelId="{956920CA-085E-4D4B-9F21-DBCD95144270}" type="presOf" srcId="{CFC00A78-37B7-4A75-98D2-B18237CA12D3}" destId="{7C954C87-DA98-4EF0-842E-E5CC61B77ED7}" srcOrd="0" destOrd="2" presId="urn:microsoft.com/office/officeart/2005/8/layout/vList5"/>
    <dgm:cxn modelId="{E75A19D3-83C8-468B-BFCB-3F65B7921C5A}" type="presOf" srcId="{AA11EE70-A622-4249-A040-7BF3BE780F36}" destId="{7C954C87-DA98-4EF0-842E-E5CC61B77ED7}" srcOrd="0" destOrd="1" presId="urn:microsoft.com/office/officeart/2005/8/layout/vList5"/>
    <dgm:cxn modelId="{E795B9DD-E7F2-49D9-9FB7-D8C7C0259DB2}" srcId="{B945978A-BDB9-4B50-97C7-D3611B5EE734}" destId="{14D76C8E-E37F-45CF-BE07-263BF1049048}" srcOrd="0" destOrd="0" parTransId="{932F08F4-996F-4FA0-A2B8-FDD3D294945C}" sibTransId="{82DE4746-6E2B-4EEC-912B-1120396017BD}"/>
    <dgm:cxn modelId="{8ED638A6-E559-4CA5-891F-A5DBC9129F4A}" type="presParOf" srcId="{D712715E-4511-4418-A9C7-0F8FFC5A6C46}" destId="{2F14EBC4-05F7-4524-9A97-AF1315D67ABB}" srcOrd="0" destOrd="0" presId="urn:microsoft.com/office/officeart/2005/8/layout/vList5"/>
    <dgm:cxn modelId="{BA58D02D-CE06-43A9-BF84-19868970919B}" type="presParOf" srcId="{2F14EBC4-05F7-4524-9A97-AF1315D67ABB}" destId="{6C6C3167-C1C3-41B9-B623-E00F9FDBF2D4}" srcOrd="0" destOrd="0" presId="urn:microsoft.com/office/officeart/2005/8/layout/vList5"/>
    <dgm:cxn modelId="{9AD2E48C-290C-4DAD-804D-B4FD2A68D45F}" type="presParOf" srcId="{D712715E-4511-4418-A9C7-0F8FFC5A6C46}" destId="{D744704B-BABA-42E1-A219-4409238CD91D}" srcOrd="1" destOrd="0" presId="urn:microsoft.com/office/officeart/2005/8/layout/vList5"/>
    <dgm:cxn modelId="{71DA4EAA-6681-4D43-A4C3-F755F4B93879}" type="presParOf" srcId="{D712715E-4511-4418-A9C7-0F8FFC5A6C46}" destId="{FADBD9F6-6963-4E1F-97C3-8410BC3B3E83}" srcOrd="2" destOrd="0" presId="urn:microsoft.com/office/officeart/2005/8/layout/vList5"/>
    <dgm:cxn modelId="{CF73F0A5-1E5C-427F-A19B-D6C1518FA360}" type="presParOf" srcId="{FADBD9F6-6963-4E1F-97C3-8410BC3B3E83}" destId="{376C59D2-3135-4804-A1CE-2FA78DE1FFF6}" srcOrd="0" destOrd="0" presId="urn:microsoft.com/office/officeart/2005/8/layout/vList5"/>
    <dgm:cxn modelId="{CFDB78CA-465C-415F-9549-6B0D51241EF1}" type="presParOf" srcId="{FADBD9F6-6963-4E1F-97C3-8410BC3B3E83}" destId="{D5117867-8530-4604-A5FF-F40B3787C131}" srcOrd="1" destOrd="0" presId="urn:microsoft.com/office/officeart/2005/8/layout/vList5"/>
    <dgm:cxn modelId="{A0694071-BB5B-4DA5-8003-2CF6CE7D64B1}" type="presParOf" srcId="{D712715E-4511-4418-A9C7-0F8FFC5A6C46}" destId="{59431E61-B985-4F05-A6A6-2FBFD5EC589D}" srcOrd="3" destOrd="0" presId="urn:microsoft.com/office/officeart/2005/8/layout/vList5"/>
    <dgm:cxn modelId="{B4EE5240-1679-488C-8ED1-F942C9DBDE4B}" type="presParOf" srcId="{D712715E-4511-4418-A9C7-0F8FFC5A6C46}" destId="{3C13C2A6-096B-45DB-AD76-9031B0465B91}" srcOrd="4" destOrd="0" presId="urn:microsoft.com/office/officeart/2005/8/layout/vList5"/>
    <dgm:cxn modelId="{3C22069C-FF11-4969-8717-FBE51FFFE507}" type="presParOf" srcId="{3C13C2A6-096B-45DB-AD76-9031B0465B91}" destId="{D98ECFFB-CC25-4E19-BA5F-553A8AD98F33}" srcOrd="0" destOrd="0" presId="urn:microsoft.com/office/officeart/2005/8/layout/vList5"/>
    <dgm:cxn modelId="{6E69F21A-8AB1-46EF-887F-65F546045EF8}" type="presParOf" srcId="{3C13C2A6-096B-45DB-AD76-9031B0465B91}" destId="{7C954C87-DA98-4EF0-842E-E5CC61B77E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7A682-04BF-4C49-ACDF-B983246D595A}">
      <dsp:nvSpPr>
        <dsp:cNvPr id="0" name=""/>
        <dsp:cNvSpPr/>
      </dsp:nvSpPr>
      <dsp:spPr>
        <a:xfrm>
          <a:off x="0" y="2962050"/>
          <a:ext cx="10895369" cy="648024"/>
        </a:xfrm>
        <a:prstGeom prst="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Received proposals for churn reduction from:</a:t>
          </a:r>
          <a:endParaRPr lang="en-US" sz="1200" b="1" kern="1200" dirty="0"/>
        </a:p>
      </dsp:txBody>
      <dsp:txXfrm>
        <a:off x="0" y="2962050"/>
        <a:ext cx="10895369" cy="349933"/>
      </dsp:txXfrm>
    </dsp:sp>
    <dsp:sp modelId="{69CA505F-F187-4307-921B-F49AB9CB2E13}">
      <dsp:nvSpPr>
        <dsp:cNvPr id="0" name=""/>
        <dsp:cNvSpPr/>
      </dsp:nvSpPr>
      <dsp:spPr>
        <a:xfrm>
          <a:off x="0" y="3299023"/>
          <a:ext cx="2723842" cy="29809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Finance</a:t>
          </a:r>
          <a:endParaRPr lang="en-US" sz="1800" kern="1200"/>
        </a:p>
      </dsp:txBody>
      <dsp:txXfrm>
        <a:off x="0" y="3299023"/>
        <a:ext cx="2723842" cy="298091"/>
      </dsp:txXfrm>
    </dsp:sp>
    <dsp:sp modelId="{96759BE7-6BDA-435A-AF35-5C319BA929EB}">
      <dsp:nvSpPr>
        <dsp:cNvPr id="0" name=""/>
        <dsp:cNvSpPr/>
      </dsp:nvSpPr>
      <dsp:spPr>
        <a:xfrm>
          <a:off x="2723842" y="3299023"/>
          <a:ext cx="2723842" cy="29809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Marketing</a:t>
          </a:r>
          <a:endParaRPr lang="en-US" sz="1800" kern="1200"/>
        </a:p>
      </dsp:txBody>
      <dsp:txXfrm>
        <a:off x="2723842" y="3299023"/>
        <a:ext cx="2723842" cy="298091"/>
      </dsp:txXfrm>
    </dsp:sp>
    <dsp:sp modelId="{CEDD2E10-81AD-4491-A55C-FF174A71CEBD}">
      <dsp:nvSpPr>
        <dsp:cNvPr id="0" name=""/>
        <dsp:cNvSpPr/>
      </dsp:nvSpPr>
      <dsp:spPr>
        <a:xfrm>
          <a:off x="5447684" y="3299023"/>
          <a:ext cx="2723842" cy="29809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Sales</a:t>
          </a:r>
          <a:endParaRPr lang="en-US" sz="1800" kern="1200"/>
        </a:p>
      </dsp:txBody>
      <dsp:txXfrm>
        <a:off x="5447684" y="3299023"/>
        <a:ext cx="2723842" cy="298091"/>
      </dsp:txXfrm>
    </dsp:sp>
    <dsp:sp modelId="{220341AA-C789-4524-8A95-1E83E71AF2B9}">
      <dsp:nvSpPr>
        <dsp:cNvPr id="0" name=""/>
        <dsp:cNvSpPr/>
      </dsp:nvSpPr>
      <dsp:spPr>
        <a:xfrm>
          <a:off x="8171527" y="3299023"/>
          <a:ext cx="2723842" cy="29809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Operations</a:t>
          </a:r>
          <a:endParaRPr lang="en-US" sz="1800" kern="1200"/>
        </a:p>
      </dsp:txBody>
      <dsp:txXfrm>
        <a:off x="8171527" y="3299023"/>
        <a:ext cx="2723842" cy="298091"/>
      </dsp:txXfrm>
    </dsp:sp>
    <dsp:sp modelId="{FC7B392A-E83C-471E-AA55-2B7D582AEDEC}">
      <dsp:nvSpPr>
        <dsp:cNvPr id="0" name=""/>
        <dsp:cNvSpPr/>
      </dsp:nvSpPr>
      <dsp:spPr>
        <a:xfrm rot="10800000">
          <a:off x="0" y="1975109"/>
          <a:ext cx="10895369" cy="996661"/>
        </a:xfrm>
        <a:prstGeom prst="upArrowCallou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14.5% of total customers and 16% of revenue annually.</a:t>
          </a:r>
          <a:endParaRPr lang="en-US" sz="1200" b="1" kern="1200" dirty="0"/>
        </a:p>
      </dsp:txBody>
      <dsp:txXfrm rot="10800000">
        <a:off x="0" y="1975109"/>
        <a:ext cx="10895369" cy="647600"/>
      </dsp:txXfrm>
    </dsp:sp>
    <dsp:sp modelId="{F1CB7F71-988C-4809-84D5-14E97C7C074B}">
      <dsp:nvSpPr>
        <dsp:cNvPr id="0" name=""/>
        <dsp:cNvSpPr/>
      </dsp:nvSpPr>
      <dsp:spPr>
        <a:xfrm rot="10800000">
          <a:off x="0" y="988168"/>
          <a:ext cx="10895369" cy="996661"/>
        </a:xfrm>
        <a:prstGeom prst="upArrowCallou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Currently losing $320K monthly, $3.8M annually to other service providers (Churn).</a:t>
          </a:r>
          <a:endParaRPr lang="en-US" sz="1200" b="1" kern="1200" dirty="0"/>
        </a:p>
      </dsp:txBody>
      <dsp:txXfrm rot="10800000">
        <a:off x="0" y="988168"/>
        <a:ext cx="10895369" cy="647600"/>
      </dsp:txXfrm>
    </dsp:sp>
    <dsp:sp modelId="{9F631BB6-B9F2-4B6B-9BBA-E0A8625F16A8}">
      <dsp:nvSpPr>
        <dsp:cNvPr id="0" name=""/>
        <dsp:cNvSpPr/>
      </dsp:nvSpPr>
      <dsp:spPr>
        <a:xfrm rot="10800000">
          <a:off x="0" y="1227"/>
          <a:ext cx="10895369" cy="996661"/>
        </a:xfrm>
        <a:prstGeom prst="upArrowCallou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Globo-com telecommunications currently has $2M in monthly, $24M in annual revenue.</a:t>
          </a:r>
          <a:endParaRPr lang="en-US" sz="1200" b="1" kern="1200" dirty="0"/>
        </a:p>
      </dsp:txBody>
      <dsp:txXfrm rot="10800000">
        <a:off x="0" y="1227"/>
        <a:ext cx="10895369" cy="64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C3167-C1C3-41B9-B623-E00F9FDBF2D4}">
      <dsp:nvSpPr>
        <dsp:cNvPr id="0" name=""/>
        <dsp:cNvSpPr/>
      </dsp:nvSpPr>
      <dsp:spPr>
        <a:xfrm>
          <a:off x="0" y="1890"/>
          <a:ext cx="7592303" cy="1247673"/>
        </a:xfrm>
        <a:prstGeom prst="round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Utilized Python Pandas notebook to clean and manipulate data</a:t>
          </a:r>
        </a:p>
      </dsp:txBody>
      <dsp:txXfrm>
        <a:off x="60906" y="62796"/>
        <a:ext cx="7470491" cy="1125861"/>
      </dsp:txXfrm>
    </dsp:sp>
    <dsp:sp modelId="{D5117867-8530-4604-A5FF-F40B3787C131}">
      <dsp:nvSpPr>
        <dsp:cNvPr id="0" name=""/>
        <dsp:cNvSpPr/>
      </dsp:nvSpPr>
      <dsp:spPr>
        <a:xfrm rot="5400000">
          <a:off x="4668739" y="-496125"/>
          <a:ext cx="998138" cy="4863820"/>
        </a:xfrm>
        <a:prstGeom prst="round2SameRect">
          <a:avLst/>
        </a:prstGeom>
        <a:solidFill>
          <a:schemeClr val="tx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data analysis and manipulation tool using the Python programming language</a:t>
          </a:r>
        </a:p>
      </dsp:txBody>
      <dsp:txXfrm rot="-5400000">
        <a:off x="2735899" y="1485440"/>
        <a:ext cx="4815095" cy="900688"/>
      </dsp:txXfrm>
    </dsp:sp>
    <dsp:sp modelId="{376C59D2-3135-4804-A1CE-2FA78DE1FFF6}">
      <dsp:nvSpPr>
        <dsp:cNvPr id="0" name=""/>
        <dsp:cNvSpPr/>
      </dsp:nvSpPr>
      <dsp:spPr>
        <a:xfrm>
          <a:off x="0" y="1311947"/>
          <a:ext cx="2735898" cy="1247673"/>
        </a:xfrm>
        <a:prstGeom prst="round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Pandas?</a:t>
          </a:r>
        </a:p>
      </dsp:txBody>
      <dsp:txXfrm>
        <a:off x="60906" y="1372853"/>
        <a:ext cx="2614086" cy="1125861"/>
      </dsp:txXfrm>
    </dsp:sp>
    <dsp:sp modelId="{7C954C87-DA98-4EF0-842E-E5CC61B77ED7}">
      <dsp:nvSpPr>
        <dsp:cNvPr id="0" name=""/>
        <dsp:cNvSpPr/>
      </dsp:nvSpPr>
      <dsp:spPr>
        <a:xfrm rot="5400000">
          <a:off x="4668739" y="813931"/>
          <a:ext cx="998138" cy="4863820"/>
        </a:xfrm>
        <a:prstGeom prst="round2SameRect">
          <a:avLst/>
        </a:prstGeom>
        <a:solidFill>
          <a:schemeClr val="tx2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Best for tabular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Scalable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Able to automate</a:t>
          </a:r>
        </a:p>
      </dsp:txBody>
      <dsp:txXfrm rot="-5400000">
        <a:off x="2735899" y="2795497"/>
        <a:ext cx="4815095" cy="900688"/>
      </dsp:txXfrm>
    </dsp:sp>
    <dsp:sp modelId="{D98ECFFB-CC25-4E19-BA5F-553A8AD98F33}">
      <dsp:nvSpPr>
        <dsp:cNvPr id="0" name=""/>
        <dsp:cNvSpPr/>
      </dsp:nvSpPr>
      <dsp:spPr>
        <a:xfrm>
          <a:off x="0" y="2622004"/>
          <a:ext cx="2735898" cy="1247673"/>
        </a:xfrm>
        <a:prstGeom prst="round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 Pandas?</a:t>
          </a:r>
        </a:p>
      </dsp:txBody>
      <dsp:txXfrm>
        <a:off x="60906" y="2682910"/>
        <a:ext cx="2614086" cy="112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5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7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6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1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4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tal.com/finance/venture-capital-consultants/the-importance-of-customer-retention-an-empirical-stud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6A1C5E3B-68EF-47CB-B750-53674C334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27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8A3E6-C4E5-4CEB-BDA4-666F3BA2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732032"/>
            <a:ext cx="9642475" cy="403046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Globo-Com Telecommunications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Churn-Reduction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54EF1-87F3-414F-B2E8-359BD9EB7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Daniel Kuchan</a:t>
            </a:r>
          </a:p>
        </p:txBody>
      </p:sp>
    </p:spTree>
    <p:extLst>
      <p:ext uri="{BB962C8B-B14F-4D97-AF65-F5344CB8AC3E}">
        <p14:creationId xmlns:p14="http://schemas.microsoft.com/office/powerpoint/2010/main" val="29849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Marketing-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Only about 10% of customers currently using int’l plan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Int’l plan makes up 27% of Overall Churn $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However, actual spend on int’l calls is low in both Churn and Non-Churn Int’l customers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Why aren’t International Plan participants making more international calls?</a:t>
            </a:r>
          </a:p>
          <a:p>
            <a:pPr marL="0" indent="0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09146-876F-49D1-90E6-0091734C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96624"/>
            <a:ext cx="3666403" cy="35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0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Marketing-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EDC4E-0713-469C-BB91-6FFDA112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642316"/>
            <a:ext cx="4989869" cy="3564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Charging $0.27 per minute across all int’l customers regardless of plan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$0.10 per minute more than daytime plan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apparent benefit to enrolling in the international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ECE4C-306E-45C7-9D65-620F6CD7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43" y="2743361"/>
            <a:ext cx="5094191" cy="3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/>
              <a:t>Marketing-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917" y="1824291"/>
            <a:ext cx="6399930" cy="440220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u="sng" dirty="0"/>
              <a:t>Recommendation:</a:t>
            </a:r>
            <a:r>
              <a:rPr lang="en-US" dirty="0"/>
              <a:t> Reject Marketing proposal to expand international offerings.</a:t>
            </a:r>
          </a:p>
          <a:p>
            <a:pPr>
              <a:lnSpc>
                <a:spcPct val="90000"/>
              </a:lnSpc>
            </a:pPr>
            <a:r>
              <a:rPr lang="en-US" dirty="0"/>
              <a:t>Int’l plan customers heavily overlap with high spend customers, could be causing churn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Evidence that int’l plan customers do not heavily utilize the service.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Hard to attribute churn to low int’l representation, more likely high cost and lack of value.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u="sng" dirty="0"/>
              <a:t>Additional Considerations: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reducing $0.27 per minute International charge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Discount customers with International plan</a:t>
            </a:r>
            <a:endParaRPr lang="en-US" u="sng" dirty="0"/>
          </a:p>
          <a:p>
            <a:pPr marL="0" indent="0">
              <a:lnSpc>
                <a:spcPct val="90000"/>
              </a:lnSpc>
              <a:buNone/>
            </a:pPr>
            <a:endParaRPr lang="en-US" u="sng" dirty="0"/>
          </a:p>
          <a:p>
            <a:pPr marL="0" indent="0">
              <a:lnSpc>
                <a:spcPct val="90000"/>
              </a:lnSpc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745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Sales-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367406"/>
            <a:ext cx="5919503" cy="474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Proposal:</a:t>
            </a:r>
            <a:r>
              <a:rPr lang="en-US" sz="1800" dirty="0"/>
              <a:t> Globo-Com should hire 10 additional heads to customer service at a cost of $400K annually to help reduce churn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Assumptions:</a:t>
            </a:r>
            <a:r>
              <a:rPr lang="en-US" sz="1800" dirty="0"/>
              <a:t> </a:t>
            </a:r>
          </a:p>
          <a:p>
            <a:r>
              <a:rPr lang="en-US" sz="1800" dirty="0"/>
              <a:t>Globo-com struggles with current customer service volume</a:t>
            </a:r>
          </a:p>
          <a:p>
            <a:r>
              <a:rPr lang="en-US" sz="1800" dirty="0"/>
              <a:t>Additional Service Reps will help minimize Customer Service call count</a:t>
            </a:r>
          </a:p>
          <a:p>
            <a:pPr marL="0" indent="0">
              <a:buNone/>
            </a:pPr>
            <a:r>
              <a:rPr lang="en-US" sz="1800" u="sng" dirty="0"/>
              <a:t>Relevant Metrics:</a:t>
            </a:r>
          </a:p>
          <a:p>
            <a:r>
              <a:rPr lang="en-US" sz="1800" dirty="0"/>
              <a:t>Customer Service Calls</a:t>
            </a:r>
          </a:p>
          <a:p>
            <a:r>
              <a:rPr lang="en-US" sz="1800" dirty="0"/>
              <a:t>Customer Spend</a:t>
            </a:r>
          </a:p>
          <a:p>
            <a:r>
              <a:rPr lang="en-US" sz="1800" dirty="0"/>
              <a:t>Churn Percent</a:t>
            </a:r>
          </a:p>
        </p:txBody>
      </p:sp>
    </p:spTree>
    <p:extLst>
      <p:ext uri="{BB962C8B-B14F-4D97-AF65-F5344CB8AC3E}">
        <p14:creationId xmlns:p14="http://schemas.microsoft.com/office/powerpoint/2010/main" val="319338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Sales- Analysis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0F453-1714-4764-8B7C-9E7E86ED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70" y="3847163"/>
            <a:ext cx="3082753" cy="2788458"/>
          </a:xfrm>
          <a:prstGeom prst="rect">
            <a:avLst/>
          </a:prstGeom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90EEA1-0E37-4B86-9D68-59A4F82973B8}"/>
              </a:ext>
            </a:extLst>
          </p:cNvPr>
          <p:cNvSpPr txBox="1">
            <a:spLocks/>
          </p:cNvSpPr>
          <p:nvPr/>
        </p:nvSpPr>
        <p:spPr>
          <a:xfrm>
            <a:off x="602620" y="1753299"/>
            <a:ext cx="5972175" cy="456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72% of churn $ came from customers with at least one customer service call</a:t>
            </a:r>
          </a:p>
          <a:p>
            <a:endParaRPr lang="en-US" dirty="0"/>
          </a:p>
          <a:p>
            <a:r>
              <a:rPr lang="en-US" dirty="0"/>
              <a:t>View percentage of customer churn across each call volume</a:t>
            </a:r>
          </a:p>
          <a:p>
            <a:endParaRPr lang="en-US" dirty="0"/>
          </a:p>
          <a:p>
            <a:r>
              <a:rPr lang="en-US" dirty="0"/>
              <a:t>Some of the low volume call churn is coming from high spend customers</a:t>
            </a:r>
          </a:p>
          <a:p>
            <a:endParaRPr lang="en-US" dirty="0"/>
          </a:p>
          <a:p>
            <a:r>
              <a:rPr lang="en-US" dirty="0"/>
              <a:t>Reducing call volume from 4+ call range to the 0-3 would reduce churn $ by ~$800K/</a:t>
            </a:r>
            <a:r>
              <a:rPr lang="en-US" dirty="0" err="1"/>
              <a:t>yr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u="sng" dirty="0"/>
          </a:p>
          <a:p>
            <a:pPr marL="0" indent="0">
              <a:buFont typeface="Wingdings 3" charset="2"/>
              <a:buNone/>
            </a:pPr>
            <a:endParaRPr lang="en-US" u="sng" dirty="0"/>
          </a:p>
          <a:p>
            <a:pPr marL="0" indent="0">
              <a:buFont typeface="Wingdings 3" charset="2"/>
              <a:buNone/>
            </a:pP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8F76D-7A4A-4B04-962A-157C51B5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31" y="1280522"/>
            <a:ext cx="3545344" cy="24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/>
              <a:t>Sales-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06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Recommendation:</a:t>
            </a:r>
            <a:r>
              <a:rPr lang="en-US" dirty="0"/>
              <a:t> Accept Sales proposal to add additional customer service reps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Service Reps will help minimize Customer Service call count</a:t>
            </a:r>
          </a:p>
          <a:p>
            <a:endParaRPr lang="en-US" dirty="0"/>
          </a:p>
          <a:p>
            <a:r>
              <a:rPr lang="en-US" dirty="0"/>
              <a:t>Lower call count will translate to less churn based on churn% per call</a:t>
            </a:r>
          </a:p>
          <a:p>
            <a:endParaRPr lang="en-US" dirty="0"/>
          </a:p>
          <a:p>
            <a:r>
              <a:rPr lang="en-US" dirty="0"/>
              <a:t>$400K annually will reduce at least $800K in churn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1001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645920"/>
            <a:ext cx="3926615" cy="447082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Operations-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u="sng" dirty="0"/>
              <a:t>Proposal:</a:t>
            </a:r>
            <a:r>
              <a:rPr lang="en-US" sz="1400" dirty="0"/>
              <a:t> Operations wants additional resources to build a predictive model that will analyze customer behavior for relationship programs that will reduce churn.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u="sng" dirty="0"/>
              <a:t>Assumptions: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Operations has already identified trends in certain customer segments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5701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Operations-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u="sng" dirty="0"/>
              <a:t>Recommendation:</a:t>
            </a:r>
            <a:r>
              <a:rPr lang="en-US" sz="1500" dirty="0"/>
              <a:t> Accept Operations’ proposal to further explore trends that might mitigate $3.8 M in annual churn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Finance analysis shows relationship issues with high-value customers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Marketing analysis shows issues with company offerings and how to add value to customers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Sales analysis has proven customer service issues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Improved retention has been shown to increase revenue by up to 80% over a 24-month period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Can likewise reduce customer acquisition costs up to 30%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100" dirty="0"/>
              <a:t>Citation: (</a:t>
            </a:r>
            <a:r>
              <a:rPr lang="en-US" sz="1100" dirty="0">
                <a:hlinkClick r:id="rId4"/>
              </a:rPr>
              <a:t>https://www.toptal.com/finance/venture-capital-consultants/the-importance-of-customer-retention-an-empirical-study</a:t>
            </a:r>
            <a:r>
              <a:rPr lang="en-US" sz="11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9831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Additional Recommendations</a:t>
            </a: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BB40C-BE70-41AB-B3F9-69D15B38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59" y="571500"/>
            <a:ext cx="3458863" cy="2109907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Globo-com should consider a scaled pricing model:</a:t>
            </a:r>
          </a:p>
          <a:p>
            <a:r>
              <a:rPr lang="en-US" dirty="0"/>
              <a:t>Customers are charged equally regardless of total spend</a:t>
            </a:r>
          </a:p>
          <a:p>
            <a:r>
              <a:rPr lang="en-US" dirty="0"/>
              <a:t>Can risk higher churn for margin gain at low-value customers</a:t>
            </a:r>
          </a:p>
          <a:p>
            <a:r>
              <a:rPr lang="en-US" dirty="0"/>
              <a:t>Can incentivize high-value customers with lower price to reduce churn</a:t>
            </a:r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1952-3207-47C9-8E90-B0656830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777" y="2870339"/>
            <a:ext cx="3513359" cy="2187067"/>
          </a:xfrm>
          <a:prstGeom prst="rect">
            <a:avLst/>
          </a:prstGeom>
          <a:effectLst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0D80C0-3109-4787-BA30-24F15F61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14"/>
              </p:ext>
            </p:extLst>
          </p:nvPr>
        </p:nvGraphicFramePr>
        <p:xfrm>
          <a:off x="6920914" y="5246338"/>
          <a:ext cx="2491534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022">
                  <a:extLst>
                    <a:ext uri="{9D8B030D-6E8A-4147-A177-3AD203B41FA5}">
                      <a16:colId xmlns:a16="http://schemas.microsoft.com/office/drawing/2014/main" val="3569289264"/>
                    </a:ext>
                  </a:extLst>
                </a:gridCol>
                <a:gridCol w="1110512">
                  <a:extLst>
                    <a:ext uri="{9D8B030D-6E8A-4147-A177-3AD203B41FA5}">
                      <a16:colId xmlns:a16="http://schemas.microsoft.com/office/drawing/2014/main" val="13748169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Rate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712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$0.17 per 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3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$0.085 per 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770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$0.045 per 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81235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$0.27 per 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9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0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Does higher account length result in higher churn? </a:t>
            </a:r>
          </a:p>
          <a:p>
            <a:endParaRPr lang="en-US" dirty="0"/>
          </a:p>
          <a:p>
            <a:r>
              <a:rPr lang="en-US" dirty="0"/>
              <a:t>Do certain geographical areas result in higher churn?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night or evening users experience more churn?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BA2AA-644F-4212-8594-2887F915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5" y="1947828"/>
            <a:ext cx="3756663" cy="33980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2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0CA0-E71E-48D7-B263-C04A8E28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D90F407-4DBF-4126-BCE0-E3E1E35C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36907"/>
              </p:ext>
            </p:extLst>
          </p:nvPr>
        </p:nvGraphicFramePr>
        <p:xfrm>
          <a:off x="648930" y="2603230"/>
          <a:ext cx="10895370" cy="361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52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C6932-A343-412B-A6E1-D207429A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pic>
        <p:nvPicPr>
          <p:cNvPr id="31" name="Picture 4" descr="Question mark on green pastel background">
            <a:extLst>
              <a:ext uri="{FF2B5EF4-FFF2-40B4-BE49-F238E27FC236}">
                <a16:creationId xmlns:a16="http://schemas.microsoft.com/office/drawing/2014/main" id="{11B0758D-88A3-4A26-8EFF-4B30961A13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53" r="466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0CA0-E71E-48D7-B263-C04A8E28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My Approach	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77EEDE5-BE56-4FE8-8BEE-1BFB04B74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390370"/>
              </p:ext>
            </p:extLst>
          </p:nvPr>
        </p:nvGraphicFramePr>
        <p:xfrm>
          <a:off x="648930" y="2548281"/>
          <a:ext cx="7599719" cy="387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83B3F3-03AB-4FF9-B735-74CF240A8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725" y="3164944"/>
            <a:ext cx="2928345" cy="20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Finance –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u="sng" dirty="0"/>
              <a:t>Proposal:</a:t>
            </a:r>
            <a:r>
              <a:rPr lang="en-US" sz="1400" dirty="0"/>
              <a:t> Overall churn percentage is misleading, Globo-Com should reduce marketing spend in low-value customers whose churn has low financial impact to increase profitability.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u="sng" dirty="0"/>
              <a:t>Assumptions:</a:t>
            </a:r>
            <a:r>
              <a:rPr lang="en-US" sz="1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Marketing spend is allocated equally across customers of all sizes.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Churn percent is based on number of churn customers and not total spend of churn customers.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u="sng" dirty="0"/>
              <a:t>Relevant Metrics: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Churn Percentage = Churn Customers / Total Customers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Total Spend = Day Charge + Eve Charge + Night Charge + Int’l Charge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03190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Finance -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Churn % = 14.5%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Looked at customer churn count rather than overall percentage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Broke out customers into spend ranges to determine largest churn segments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Created histogram to display distribution of churn customers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DF222-7D46-4642-A584-D63F3EF6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44" y="2930050"/>
            <a:ext cx="4605189" cy="32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Finance -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Viewed impact of churn across these ranges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Determined Churn % in each customer range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Created new “Revenue Groups” to determine allocation of marketing funds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A0EB1-2CA3-45BF-A21C-6A087786E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67696"/>
              </p:ext>
            </p:extLst>
          </p:nvPr>
        </p:nvGraphicFramePr>
        <p:xfrm>
          <a:off x="5876925" y="1523999"/>
          <a:ext cx="5753099" cy="42195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1251">
                  <a:extLst>
                    <a:ext uri="{9D8B030D-6E8A-4147-A177-3AD203B41FA5}">
                      <a16:colId xmlns:a16="http://schemas.microsoft.com/office/drawing/2014/main" val="2747017462"/>
                    </a:ext>
                  </a:extLst>
                </a:gridCol>
                <a:gridCol w="1380662">
                  <a:extLst>
                    <a:ext uri="{9D8B030D-6E8A-4147-A177-3AD203B41FA5}">
                      <a16:colId xmlns:a16="http://schemas.microsoft.com/office/drawing/2014/main" val="2128060666"/>
                    </a:ext>
                  </a:extLst>
                </a:gridCol>
                <a:gridCol w="965849">
                  <a:extLst>
                    <a:ext uri="{9D8B030D-6E8A-4147-A177-3AD203B41FA5}">
                      <a16:colId xmlns:a16="http://schemas.microsoft.com/office/drawing/2014/main" val="1023097198"/>
                    </a:ext>
                  </a:extLst>
                </a:gridCol>
                <a:gridCol w="1033447">
                  <a:extLst>
                    <a:ext uri="{9D8B030D-6E8A-4147-A177-3AD203B41FA5}">
                      <a16:colId xmlns:a16="http://schemas.microsoft.com/office/drawing/2014/main" val="4021935709"/>
                    </a:ext>
                  </a:extLst>
                </a:gridCol>
                <a:gridCol w="861890">
                  <a:extLst>
                    <a:ext uri="{9D8B030D-6E8A-4147-A177-3AD203B41FA5}">
                      <a16:colId xmlns:a16="http://schemas.microsoft.com/office/drawing/2014/main" val="1524202879"/>
                    </a:ext>
                  </a:extLst>
                </a:gridCol>
              </a:tblGrid>
              <a:tr h="63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</a:rPr>
                        <a:t>SpendRange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Churn Spend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% Total Churn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Revenue Groups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6780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$20 - $27.50</a:t>
                      </a:r>
                      <a:endParaRPr lang="en-US" sz="17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$49.95 </a:t>
                      </a:r>
                      <a:endParaRPr lang="en-US" sz="17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0.2%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10.1%</a:t>
                      </a:r>
                      <a:endParaRPr lang="en-US" sz="17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Low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962564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$27.50 - $35</a:t>
                      </a:r>
                      <a:endParaRPr lang="en-US" sz="17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$164.37 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0.5%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97890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$35 - $42.50</a:t>
                      </a:r>
                      <a:endParaRPr lang="en-US" sz="17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$478.61 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1.5%</a:t>
                      </a:r>
                      <a:endParaRPr lang="en-US" sz="17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94751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$42.50 - $50</a:t>
                      </a:r>
                      <a:endParaRPr lang="en-US" sz="17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$2,500.46 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7.9%</a:t>
                      </a:r>
                      <a:endParaRPr lang="en-US" sz="17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33836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$50 - $57.50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$5,799.67 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18.4%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37.3%</a:t>
                      </a:r>
                      <a:endParaRPr lang="en-US" sz="1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/>
                </a:tc>
                <a:extLst>
                  <a:ext uri="{0D108BD9-81ED-4DB2-BD59-A6C34878D82A}">
                    <a16:rowId xmlns:a16="http://schemas.microsoft.com/office/drawing/2014/main" val="2715187181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$57.50 - $65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$3,259.59 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10.4%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6236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$65 - $72.50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$2,692.25 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8.6%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70199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$72.50  - $80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$11,311.58 </a:t>
                      </a:r>
                      <a:endParaRPr lang="en-US" sz="1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35.9%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52.5%</a:t>
                      </a:r>
                      <a:endParaRPr lang="en-US" sz="1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High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ctr"/>
                </a:tc>
                <a:extLst>
                  <a:ext uri="{0D108BD9-81ED-4DB2-BD59-A6C34878D82A}">
                    <a16:rowId xmlns:a16="http://schemas.microsoft.com/office/drawing/2014/main" val="925727310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$80 - $87.50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$4,228.12 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13.4%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7139"/>
                  </a:ext>
                </a:extLst>
              </a:tr>
              <a:tr h="35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$87.50 - $95</a:t>
                      </a:r>
                      <a:endParaRPr lang="en-US" sz="1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$986.18 </a:t>
                      </a:r>
                      <a:endParaRPr lang="en-US" sz="17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3.1%</a:t>
                      </a:r>
                      <a:endParaRPr lang="en-US" sz="1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4" marR="14554" marT="14554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2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/>
              <a:t>Finance -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917" y="1199768"/>
            <a:ext cx="6399930" cy="4705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/>
              <a:t>Recommendation:</a:t>
            </a:r>
            <a:r>
              <a:rPr lang="en-US" dirty="0"/>
              <a:t> Accept Finance’s proposal to reduce marketing spend to low value customers.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Additional Considerations:</a:t>
            </a:r>
            <a:r>
              <a:rPr lang="en-US" dirty="0"/>
              <a:t> </a:t>
            </a:r>
          </a:p>
          <a:p>
            <a:r>
              <a:rPr lang="en-US" dirty="0"/>
              <a:t>Viewing churn based on customer volume as percentage can be misleading.</a:t>
            </a:r>
          </a:p>
          <a:p>
            <a:r>
              <a:rPr lang="en-US" dirty="0"/>
              <a:t>Use “Revenue Groups” to allocate additional marketing spend to high-value customers who are driving Churn $</a:t>
            </a:r>
          </a:p>
          <a:p>
            <a:r>
              <a:rPr lang="en-US" dirty="0"/>
              <a:t>Explore additional reasons why high spend = high churn.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773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6E6A-B5C6-4468-8C4A-B7B0D4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Marketing-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49D8-E439-4CB0-8006-93F01225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/>
              <a:t>Proposal:</a:t>
            </a:r>
            <a:r>
              <a:rPr lang="en-US" sz="1900"/>
              <a:t> Globo-Com should focus on it’s largest competitor, Average Joe’s Wireless, and follow their lead by expanding their international plan to more countries to reduce churn.</a:t>
            </a:r>
          </a:p>
          <a:p>
            <a:pPr marL="0" indent="0">
              <a:buNone/>
            </a:pPr>
            <a:r>
              <a:rPr lang="en-US" sz="1900" u="sng"/>
              <a:t>Assumptions: </a:t>
            </a:r>
            <a:r>
              <a:rPr lang="en-US" sz="1900"/>
              <a:t>The additional cost of the international advertising campaign is negligible.</a:t>
            </a:r>
          </a:p>
          <a:p>
            <a:pPr marL="0" indent="0">
              <a:buNone/>
            </a:pPr>
            <a:endParaRPr lang="en-US" sz="1900" u="sng"/>
          </a:p>
          <a:p>
            <a:pPr marL="0" indent="0">
              <a:buNone/>
            </a:pPr>
            <a:r>
              <a:rPr lang="en-US" sz="1900" u="sng"/>
              <a:t>Relevant Metrics:</a:t>
            </a:r>
            <a:endParaRPr lang="en-US" sz="1900"/>
          </a:p>
          <a:p>
            <a:r>
              <a:rPr lang="en-US" sz="1900"/>
              <a:t>International vs. Non-International plan</a:t>
            </a:r>
          </a:p>
          <a:p>
            <a:r>
              <a:rPr lang="en-US" sz="1900"/>
              <a:t>International Calls</a:t>
            </a:r>
          </a:p>
          <a:p>
            <a:r>
              <a:rPr lang="en-US" sz="1900"/>
              <a:t>International Minutes</a:t>
            </a:r>
          </a:p>
          <a:p>
            <a:r>
              <a:rPr lang="en-US" sz="1900"/>
              <a:t>International Charges</a:t>
            </a:r>
            <a:endParaRPr lang="en-US" sz="1900" u="sng"/>
          </a:p>
          <a:p>
            <a:pPr marL="0" indent="0">
              <a:buNone/>
            </a:pPr>
            <a:endParaRPr lang="en-US" sz="1900" u="sng"/>
          </a:p>
        </p:txBody>
      </p:sp>
    </p:spTree>
    <p:extLst>
      <p:ext uri="{BB962C8B-B14F-4D97-AF65-F5344CB8AC3E}">
        <p14:creationId xmlns:p14="http://schemas.microsoft.com/office/powerpoint/2010/main" val="2881953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E15-88A9-480A-816C-7062B3CC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Marketing- Analysis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FBCEB129-C09C-4241-BBA7-E0BE2F82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3E021-C705-4DBD-8461-80B6BFA81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E14536A-D9EC-4024-85B4-1F6900A7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50BB36-BB63-421F-B3AF-D7D5D1D37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BBD7-393E-458D-933C-46E3C887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70525" cy="3226582"/>
          </a:xfrm>
        </p:spPr>
        <p:txBody>
          <a:bodyPr>
            <a:normAutofit/>
          </a:bodyPr>
          <a:lstStyle/>
          <a:p>
            <a:r>
              <a:rPr lang="en-US" sz="1600" dirty="0"/>
              <a:t>Looked at churn distribution in int’l customers</a:t>
            </a:r>
          </a:p>
          <a:p>
            <a:endParaRPr lang="en-US" sz="1600" dirty="0"/>
          </a:p>
          <a:p>
            <a:r>
              <a:rPr lang="en-US" sz="1600" dirty="0"/>
              <a:t>Compared to overall distribution</a:t>
            </a:r>
          </a:p>
          <a:p>
            <a:endParaRPr lang="en-US" sz="1600" dirty="0"/>
          </a:p>
          <a:p>
            <a:r>
              <a:rPr lang="en-US" sz="1600" dirty="0"/>
              <a:t>Clear image of higher churn in int’l plan customers, but why?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10E1-B909-4822-86D9-FF5C124C5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0" r="853" b="2"/>
          <a:stretch/>
        </p:blipFill>
        <p:spPr>
          <a:xfrm>
            <a:off x="4810125" y="2288470"/>
            <a:ext cx="3386349" cy="2700596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55554-C934-4F5C-B1A1-5A983752A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32" r="2320" b="2"/>
          <a:stretch/>
        </p:blipFill>
        <p:spPr>
          <a:xfrm>
            <a:off x="8385059" y="2288428"/>
            <a:ext cx="3386349" cy="27006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116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5520</TotalTime>
  <Words>1040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Globo-Com Telecommunications  Churn-Reduction Proposal</vt:lpstr>
      <vt:lpstr>Overview </vt:lpstr>
      <vt:lpstr>My Approach </vt:lpstr>
      <vt:lpstr>Finance – Proposal</vt:lpstr>
      <vt:lpstr>Finance - Analysis </vt:lpstr>
      <vt:lpstr>Finance - Analysis </vt:lpstr>
      <vt:lpstr>Finance - Recommendation</vt:lpstr>
      <vt:lpstr>Marketing- Proposal</vt:lpstr>
      <vt:lpstr>Marketing- Analysis</vt:lpstr>
      <vt:lpstr>Marketing- Analysis</vt:lpstr>
      <vt:lpstr>Marketing- Analysis</vt:lpstr>
      <vt:lpstr>Marketing- Recommendation</vt:lpstr>
      <vt:lpstr>Sales- Proposal</vt:lpstr>
      <vt:lpstr>Sales- Analysis</vt:lpstr>
      <vt:lpstr>Sales- Recommendation</vt:lpstr>
      <vt:lpstr>Operations-  Proposal</vt:lpstr>
      <vt:lpstr>Operations- Recommendation</vt:lpstr>
      <vt:lpstr>Additional Recommendations</vt:lpstr>
      <vt:lpstr>Additional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Globo-Com Telecommunications  Churn-Reduction Proposal</dc:title>
  <dc:creator>Daniel Kuchan</dc:creator>
  <cp:lastModifiedBy>Daniel Kuchan</cp:lastModifiedBy>
  <cp:revision>10</cp:revision>
  <dcterms:created xsi:type="dcterms:W3CDTF">2021-08-13T02:43:59Z</dcterms:created>
  <dcterms:modified xsi:type="dcterms:W3CDTF">2021-08-16T22:44:37Z</dcterms:modified>
</cp:coreProperties>
</file>