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86560" y="2859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9044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8656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228040" y="897840"/>
            <a:ext cx="4710240" cy="37562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228040" y="897840"/>
            <a:ext cx="4710240" cy="3756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286920" y="273960"/>
            <a:ext cx="8593200" cy="17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28656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9044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86560" y="2859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86560" y="2859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9044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28656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2228040" y="897840"/>
            <a:ext cx="4710240" cy="375624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2228040" y="897840"/>
            <a:ext cx="4710240" cy="3756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286920" y="273960"/>
            <a:ext cx="8593200" cy="17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8656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69044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286560" y="2859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86560" y="2859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9044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28656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2228040" y="897840"/>
            <a:ext cx="4710240" cy="375624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2228040" y="897840"/>
            <a:ext cx="4710240" cy="3756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286920" y="273960"/>
            <a:ext cx="8593200" cy="17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656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37562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90440" y="2859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8656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0440" y="897840"/>
            <a:ext cx="419364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86560" y="2859840"/>
            <a:ext cx="8593560" cy="17913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3600" y="4893480"/>
            <a:ext cx="74520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www.luxoft.com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8810640" y="37440"/>
            <a:ext cx="291600" cy="291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8810640" y="37440"/>
            <a:ext cx="29160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8922F1C-D66A-4025-AC51-E68BE2267531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EDIT TITLE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1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Click to edit the outline text format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Second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Third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Fourth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Fifth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Sixth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Seventh Outline LevelEDIT TEXT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1" name="CustomShape 42"/>
          <p:cNvSpPr/>
          <p:nvPr/>
        </p:nvSpPr>
        <p:spPr>
          <a:xfrm>
            <a:off x="844920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78472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67708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44920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856152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878292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86464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87184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845604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854964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67708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877428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71064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82404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112068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128916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140760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74700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56160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74700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105228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105228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95832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8744400" y="12600"/>
            <a:ext cx="38664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73600" y="4893480"/>
            <a:ext cx="74520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www.luxoft.com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7"/>
          <p:cNvSpPr/>
          <p:nvPr/>
        </p:nvSpPr>
        <p:spPr>
          <a:xfrm>
            <a:off x="8810640" y="37440"/>
            <a:ext cx="291600" cy="291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8810640" y="37440"/>
            <a:ext cx="29160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DAB8025-D900-42E0-9A4E-7DBBDF95897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00206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20"/>
          <p:cNvSpPr/>
          <p:nvPr/>
        </p:nvSpPr>
        <p:spPr>
          <a:xfrm>
            <a:off x="107398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1"/>
          <p:cNvSpPr/>
          <p:nvPr/>
        </p:nvSpPr>
        <p:spPr>
          <a:xfrm>
            <a:off x="61452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2"/>
          <p:cNvSpPr/>
          <p:nvPr/>
        </p:nvSpPr>
        <p:spPr>
          <a:xfrm>
            <a:off x="950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3"/>
          <p:cNvSpPr/>
          <p:nvPr/>
        </p:nvSpPr>
        <p:spPr>
          <a:xfrm>
            <a:off x="84240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4"/>
          <p:cNvSpPr/>
          <p:nvPr/>
        </p:nvSpPr>
        <p:spPr>
          <a:xfrm>
            <a:off x="61452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5"/>
          <p:cNvSpPr/>
          <p:nvPr/>
        </p:nvSpPr>
        <p:spPr>
          <a:xfrm>
            <a:off x="72720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6"/>
          <p:cNvSpPr/>
          <p:nvPr/>
        </p:nvSpPr>
        <p:spPr>
          <a:xfrm>
            <a:off x="94824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7"/>
          <p:cNvSpPr/>
          <p:nvPr/>
        </p:nvSpPr>
        <p:spPr>
          <a:xfrm>
            <a:off x="103032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8"/>
          <p:cNvSpPr/>
          <p:nvPr/>
        </p:nvSpPr>
        <p:spPr>
          <a:xfrm>
            <a:off x="1037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9"/>
          <p:cNvSpPr/>
          <p:nvPr/>
        </p:nvSpPr>
        <p:spPr>
          <a:xfrm>
            <a:off x="62136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0"/>
          <p:cNvSpPr/>
          <p:nvPr/>
        </p:nvSpPr>
        <p:spPr>
          <a:xfrm>
            <a:off x="71496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1"/>
          <p:cNvSpPr/>
          <p:nvPr/>
        </p:nvSpPr>
        <p:spPr>
          <a:xfrm>
            <a:off x="84240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2"/>
          <p:cNvSpPr/>
          <p:nvPr/>
        </p:nvSpPr>
        <p:spPr>
          <a:xfrm>
            <a:off x="93996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33"/>
          <p:cNvSpPr>
            <a:spLocks noGrp="1"/>
          </p:cNvSpPr>
          <p:nvPr>
            <p:ph type="title"/>
          </p:nvPr>
        </p:nvSpPr>
        <p:spPr>
          <a:xfrm>
            <a:off x="833760" y="2751120"/>
            <a:ext cx="7469640" cy="1289160"/>
          </a:xfrm>
          <a:prstGeom prst="rect">
            <a:avLst/>
          </a:prstGeom>
        </p:spPr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EDIT TITLE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34"/>
          <p:cNvSpPr/>
          <p:nvPr/>
        </p:nvSpPr>
        <p:spPr>
          <a:xfrm>
            <a:off x="6436080" y="1369800"/>
            <a:ext cx="192600" cy="17352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5"/>
          <p:cNvSpPr/>
          <p:nvPr/>
        </p:nvSpPr>
        <p:spPr>
          <a:xfrm>
            <a:off x="6753960" y="1470960"/>
            <a:ext cx="90000" cy="910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6"/>
          <p:cNvSpPr/>
          <p:nvPr/>
        </p:nvSpPr>
        <p:spPr>
          <a:xfrm>
            <a:off x="6466680" y="1845360"/>
            <a:ext cx="122760" cy="12456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7"/>
          <p:cNvSpPr/>
          <p:nvPr/>
        </p:nvSpPr>
        <p:spPr>
          <a:xfrm>
            <a:off x="2197800" y="1406160"/>
            <a:ext cx="63360" cy="6192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8"/>
          <p:cNvSpPr/>
          <p:nvPr/>
        </p:nvSpPr>
        <p:spPr>
          <a:xfrm>
            <a:off x="5790600" y="1129320"/>
            <a:ext cx="60480" cy="6048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9"/>
          <p:cNvSpPr/>
          <p:nvPr/>
        </p:nvSpPr>
        <p:spPr>
          <a:xfrm>
            <a:off x="5533920" y="1644840"/>
            <a:ext cx="85680" cy="8712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0"/>
          <p:cNvSpPr/>
          <p:nvPr/>
        </p:nvSpPr>
        <p:spPr>
          <a:xfrm>
            <a:off x="6101280" y="1470960"/>
            <a:ext cx="78480" cy="7992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1"/>
          <p:cNvSpPr/>
          <p:nvPr/>
        </p:nvSpPr>
        <p:spPr>
          <a:xfrm>
            <a:off x="5702040" y="1320120"/>
            <a:ext cx="268920" cy="24912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2"/>
          <p:cNvSpPr/>
          <p:nvPr/>
        </p:nvSpPr>
        <p:spPr>
          <a:xfrm>
            <a:off x="3332520" y="1274760"/>
            <a:ext cx="45000" cy="4212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3"/>
          <p:cNvSpPr/>
          <p:nvPr/>
        </p:nvSpPr>
        <p:spPr>
          <a:xfrm>
            <a:off x="3332520" y="1274760"/>
            <a:ext cx="45000" cy="4212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4"/>
          <p:cNvSpPr/>
          <p:nvPr/>
        </p:nvSpPr>
        <p:spPr>
          <a:xfrm>
            <a:off x="3414960" y="1351800"/>
            <a:ext cx="20880" cy="2628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5"/>
          <p:cNvSpPr/>
          <p:nvPr/>
        </p:nvSpPr>
        <p:spPr>
          <a:xfrm>
            <a:off x="3414960" y="1351800"/>
            <a:ext cx="20880" cy="2628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6"/>
          <p:cNvSpPr/>
          <p:nvPr/>
        </p:nvSpPr>
        <p:spPr>
          <a:xfrm>
            <a:off x="3220920" y="1128600"/>
            <a:ext cx="342360" cy="33732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7"/>
          <p:cNvSpPr/>
          <p:nvPr/>
        </p:nvSpPr>
        <p:spPr>
          <a:xfrm>
            <a:off x="4501080" y="1337040"/>
            <a:ext cx="464760" cy="42804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8"/>
          <p:cNvSpPr/>
          <p:nvPr/>
        </p:nvSpPr>
        <p:spPr>
          <a:xfrm>
            <a:off x="2461320" y="1515960"/>
            <a:ext cx="130320" cy="115920"/>
          </a:xfrm>
          <a:custGeom>
            <a:avLst/>
            <a:gdLst/>
            <a:ahLst/>
            <a:rect l="l" t="t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9"/>
          <p:cNvSpPr/>
          <p:nvPr/>
        </p:nvSpPr>
        <p:spPr>
          <a:xfrm>
            <a:off x="4091760" y="1067400"/>
            <a:ext cx="94320" cy="82800"/>
          </a:xfrm>
          <a:custGeom>
            <a:avLst/>
            <a:gdLst/>
            <a:ahLst/>
            <a:rect l="l" t="t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0"/>
          <p:cNvSpPr/>
          <p:nvPr/>
        </p:nvSpPr>
        <p:spPr>
          <a:xfrm>
            <a:off x="2908440" y="1370520"/>
            <a:ext cx="64440" cy="57240"/>
          </a:xfrm>
          <a:custGeom>
            <a:avLst/>
            <a:gdLst/>
            <a:ahLst/>
            <a:rect l="l" t="t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1"/>
          <p:cNvSpPr/>
          <p:nvPr/>
        </p:nvSpPr>
        <p:spPr>
          <a:xfrm>
            <a:off x="3731400" y="1314360"/>
            <a:ext cx="152280" cy="134640"/>
          </a:xfrm>
          <a:custGeom>
            <a:avLst/>
            <a:gdLst/>
            <a:ahLst/>
            <a:rect l="l" t="t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2"/>
          <p:cNvSpPr/>
          <p:nvPr/>
        </p:nvSpPr>
        <p:spPr>
          <a:xfrm>
            <a:off x="4138920" y="1518840"/>
            <a:ext cx="145440" cy="160200"/>
          </a:xfrm>
          <a:custGeom>
            <a:avLst/>
            <a:gdLst/>
            <a:ahLst/>
            <a:rect l="l" t="t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3"/>
          <p:cNvSpPr/>
          <p:nvPr/>
        </p:nvSpPr>
        <p:spPr>
          <a:xfrm>
            <a:off x="2669040" y="1669680"/>
            <a:ext cx="354960" cy="391680"/>
          </a:xfrm>
          <a:custGeom>
            <a:avLst/>
            <a:gdLst/>
            <a:ahLst/>
            <a:rect l="l" t="t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4"/>
          <p:cNvSpPr/>
          <p:nvPr/>
        </p:nvSpPr>
        <p:spPr>
          <a:xfrm>
            <a:off x="4197240" y="871920"/>
            <a:ext cx="134280" cy="147960"/>
          </a:xfrm>
          <a:custGeom>
            <a:avLst/>
            <a:gdLst/>
            <a:ahLst/>
            <a:rect l="l" t="t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5"/>
          <p:cNvSpPr/>
          <p:nvPr/>
        </p:nvSpPr>
        <p:spPr>
          <a:xfrm>
            <a:off x="6140520" y="1442520"/>
            <a:ext cx="99000" cy="108360"/>
          </a:xfrm>
          <a:custGeom>
            <a:avLst/>
            <a:gdLst/>
            <a:ahLst/>
            <a:rect l="l" t="t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6"/>
          <p:cNvSpPr/>
          <p:nvPr/>
        </p:nvSpPr>
        <p:spPr>
          <a:xfrm>
            <a:off x="3243960" y="1382760"/>
            <a:ext cx="135000" cy="147240"/>
          </a:xfrm>
          <a:custGeom>
            <a:avLst/>
            <a:gdLst/>
            <a:ahLst/>
            <a:rect l="l" t="t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7"/>
          <p:cNvSpPr/>
          <p:nvPr/>
        </p:nvSpPr>
        <p:spPr>
          <a:xfrm>
            <a:off x="5248080" y="1456920"/>
            <a:ext cx="102240" cy="102240"/>
          </a:xfrm>
          <a:custGeom>
            <a:avLst/>
            <a:gdLst/>
            <a:ahLst/>
            <a:rect l="l" t="t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8"/>
          <p:cNvSpPr/>
          <p:nvPr/>
        </p:nvSpPr>
        <p:spPr>
          <a:xfrm>
            <a:off x="4321080" y="1959120"/>
            <a:ext cx="247680" cy="247680"/>
          </a:xfrm>
          <a:custGeom>
            <a:avLst/>
            <a:gdLst/>
            <a:ahLst/>
            <a:rect l="l" t="t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9"/>
          <p:cNvSpPr/>
          <p:nvPr/>
        </p:nvSpPr>
        <p:spPr>
          <a:xfrm>
            <a:off x="2558160" y="1148400"/>
            <a:ext cx="231120" cy="231120"/>
          </a:xfrm>
          <a:custGeom>
            <a:avLst/>
            <a:gdLst/>
            <a:ahLst/>
            <a:rect l="l" t="t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0"/>
          <p:cNvSpPr/>
          <p:nvPr/>
        </p:nvSpPr>
        <p:spPr>
          <a:xfrm>
            <a:off x="3629520" y="932760"/>
            <a:ext cx="177480" cy="176040"/>
          </a:xfrm>
          <a:custGeom>
            <a:avLst/>
            <a:gdLst/>
            <a:ahLst/>
            <a:rect l="l" t="t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1"/>
          <p:cNvSpPr/>
          <p:nvPr/>
        </p:nvSpPr>
        <p:spPr>
          <a:xfrm>
            <a:off x="3699720" y="1324800"/>
            <a:ext cx="116640" cy="115560"/>
          </a:xfrm>
          <a:custGeom>
            <a:avLst/>
            <a:gdLst/>
            <a:ahLst/>
            <a:rect l="l" t="t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2"/>
          <p:cNvSpPr/>
          <p:nvPr/>
        </p:nvSpPr>
        <p:spPr>
          <a:xfrm>
            <a:off x="3516840" y="1668240"/>
            <a:ext cx="142560" cy="142920"/>
          </a:xfrm>
          <a:custGeom>
            <a:avLst/>
            <a:gdLst/>
            <a:ahLst/>
            <a:rect l="l" t="t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3"/>
          <p:cNvSpPr/>
          <p:nvPr/>
        </p:nvSpPr>
        <p:spPr>
          <a:xfrm>
            <a:off x="3516840" y="1668240"/>
            <a:ext cx="225720" cy="226080"/>
          </a:xfrm>
          <a:custGeom>
            <a:avLst/>
            <a:gdLst/>
            <a:ahLst/>
            <a:rect l="l" t="t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4"/>
          <p:cNvSpPr/>
          <p:nvPr/>
        </p:nvSpPr>
        <p:spPr>
          <a:xfrm>
            <a:off x="4783320" y="1067400"/>
            <a:ext cx="96120" cy="95040"/>
          </a:xfrm>
          <a:custGeom>
            <a:avLst/>
            <a:gdLst/>
            <a:ahLst/>
            <a:rect l="l" t="t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5"/>
          <p:cNvSpPr/>
          <p:nvPr/>
        </p:nvSpPr>
        <p:spPr>
          <a:xfrm>
            <a:off x="5462640" y="1244520"/>
            <a:ext cx="66960" cy="73800"/>
          </a:xfrm>
          <a:custGeom>
            <a:avLst/>
            <a:gdLst/>
            <a:ahLst/>
            <a:rect l="l" t="t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6"/>
          <p:cNvSpPr/>
          <p:nvPr/>
        </p:nvSpPr>
        <p:spPr>
          <a:xfrm rot="2134200">
            <a:off x="7168320" y="1245600"/>
            <a:ext cx="48240" cy="48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7"/>
          <p:cNvSpPr/>
          <p:nvPr/>
        </p:nvSpPr>
        <p:spPr>
          <a:xfrm rot="2742000">
            <a:off x="1942200" y="1396440"/>
            <a:ext cx="52560" cy="57960"/>
          </a:xfrm>
          <a:custGeom>
            <a:avLst/>
            <a:gdLst/>
            <a:ahLst/>
            <a:rect l="l" t="t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8"/>
          <p:cNvSpPr/>
          <p:nvPr/>
        </p:nvSpPr>
        <p:spPr>
          <a:xfrm>
            <a:off x="790200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9"/>
          <p:cNvSpPr/>
          <p:nvPr/>
        </p:nvSpPr>
        <p:spPr>
          <a:xfrm>
            <a:off x="8015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0"/>
          <p:cNvSpPr/>
          <p:nvPr/>
        </p:nvSpPr>
        <p:spPr>
          <a:xfrm>
            <a:off x="831204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1"/>
          <p:cNvSpPr/>
          <p:nvPr/>
        </p:nvSpPr>
        <p:spPr>
          <a:xfrm>
            <a:off x="848016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2"/>
          <p:cNvSpPr/>
          <p:nvPr/>
        </p:nvSpPr>
        <p:spPr>
          <a:xfrm>
            <a:off x="859896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3"/>
          <p:cNvSpPr/>
          <p:nvPr/>
        </p:nvSpPr>
        <p:spPr>
          <a:xfrm>
            <a:off x="793836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4"/>
          <p:cNvSpPr/>
          <p:nvPr/>
        </p:nvSpPr>
        <p:spPr>
          <a:xfrm>
            <a:off x="775296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5"/>
          <p:cNvSpPr/>
          <p:nvPr/>
        </p:nvSpPr>
        <p:spPr>
          <a:xfrm>
            <a:off x="793836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6"/>
          <p:cNvSpPr/>
          <p:nvPr/>
        </p:nvSpPr>
        <p:spPr>
          <a:xfrm>
            <a:off x="8243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7"/>
          <p:cNvSpPr/>
          <p:nvPr/>
        </p:nvSpPr>
        <p:spPr>
          <a:xfrm>
            <a:off x="8243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8"/>
          <p:cNvSpPr/>
          <p:nvPr/>
        </p:nvSpPr>
        <p:spPr>
          <a:xfrm>
            <a:off x="8149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7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15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4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4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b="0" lang="en-US" sz="20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3600" y="4893480"/>
            <a:ext cx="74520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www.luxoft.com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7"/>
          <p:cNvSpPr/>
          <p:nvPr/>
        </p:nvSpPr>
        <p:spPr>
          <a:xfrm>
            <a:off x="8810640" y="37440"/>
            <a:ext cx="291600" cy="291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8"/>
          <p:cNvSpPr/>
          <p:nvPr/>
        </p:nvSpPr>
        <p:spPr>
          <a:xfrm>
            <a:off x="8810640" y="37440"/>
            <a:ext cx="29160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37AD8938-B79C-4886-9FD6-971F1ADC6D91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19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Edit Title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20"/>
          <p:cNvSpPr>
            <a:spLocks noGrp="1"/>
          </p:cNvSpPr>
          <p:nvPr>
            <p:ph type="body"/>
          </p:nvPr>
        </p:nvSpPr>
        <p:spPr>
          <a:xfrm>
            <a:off x="286560" y="897840"/>
            <a:ext cx="859356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Click to edit the outline text format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Second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Third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Fourth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Fifth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Sixth Outline Level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Seventh Outline LevelUp to seven lines of text.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933720" y="14965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EAS-017</a:t>
            </a:r>
            <a:r>
              <a:rPr b="0" lang="en-US" sz="28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
</a:t>
            </a:r>
            <a:r>
              <a:rPr b="0" lang="en-US" sz="28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APACHE SPARK FUNDAMENTALS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933720" y="2447640"/>
            <a:ext cx="4952520" cy="14274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SPARK STREAMING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4" descr=""/>
          <p:cNvPicPr/>
          <p:nvPr/>
        </p:nvPicPr>
        <p:blipFill>
          <a:blip r:embed="rId1"/>
          <a:stretch/>
        </p:blipFill>
        <p:spPr>
          <a:xfrm>
            <a:off x="0" y="368280"/>
            <a:ext cx="9143640" cy="44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MAP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map (function(T))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apllies the user-provided function to each element in DStream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sdf = new SimpleDateFormat("yyyy-MM-dd")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tsKey = "created_utc"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secs = 1000L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keyedByDay = comments.map(rec =&gt; {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ts = (parse(rec) \ tsKey).values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(sdf.format(new Date(ts.toString.toLong * secs)), rec)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MAPPARTITIONS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mapPartitions (function(iterator))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apllies the user-provided function to each partition in Dstream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keyedByDay = comments.mapPartitions(iter =&gt; {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var ret = List[(String, String)]()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while (iter.hasNext) {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rec = iter.next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ts = (parse(rec) \ tsKey).values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(sdf.format(new Date(ts.toString.toLong * secs)), rec) ::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ret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ret.iterator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FLATMAP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flatMap (function(T))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apllies the user-provided function to each element in Dstream and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flattens out the content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wordTokens = comments.flatMap(rec =&gt; {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((parse(rec) \ "body")).values.toString.split(" ")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filter (predicate(T))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uses the user-provided predicate to filter elements from Dstream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filterSubreddit = comments.filter(rec =&gt;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(parse(rec) \ "subreddit").values.toString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.equals("AskReddit"))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TRANSFORM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transform (function(rdd))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apllies the user-provided function to each RDD in DStream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sortedByAuthor = comments.transform(rdd =&gt;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(rdd.sortBy(rec =&gt; (parse(rec) \ "author").values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.toString)))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GLOM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glom()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treats each partition in RDDs in Dstream as an array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rddMin = comments.glom().map(arr =&gt;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arr.minBy(rec =&gt; ((parse(rec) \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"created_utc").values.toString.toInt)))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AGGREGATIONS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count()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counts the number of elements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countByValue()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counts the frequency of each distinct element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reduce(function(tuple,tuple))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aggregates all values into single value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KEY-VALUE AGGREGATIONS: groupbykey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groupByKey()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topAuthors = comments.map(rec =&gt;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((parse(rec) \ "author").values.toString, 1))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.groupByKey()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.map(r =&gt; (r._2.sum, r._1))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.transform(rdd =&gt; rdd.sortByKey(ascending = false))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KEY-VALUE AGGREGATIONS: reducebykey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reduceByKey(function(T,T))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topAuthors = comments.map(rec =&gt;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((parse(rec) \ "author").values.toString, 1))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.reduceByKey(_ + _)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.map(r =&gt; (r._2, r._1))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.transform(rdd =&gt; rdd.sortByKey(ascending = false))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33760" y="2751120"/>
            <a:ext cx="7469640" cy="12891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Section 1:</a:t>
            </a: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
</a:t>
            </a: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 Medium"/>
              </a:rPr>
              <a:t>STREAMING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KEY-VALUE AGGREGATIONS: COMBINEBYKEY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combineByKey(createcombiner(acc), mergevalue(acc,val), mergecombiner(acc,acc),partitioner)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topAuthorsByAvgContent = comments.map(rec =&gt; ((parse(rec) \ "author").values.toString,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(parse(rec) \ "body").values.toString.split(" ").length))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.combineByKey(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(v) =&gt; (v, 1),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(accValue: (Int, Int), v) =&gt; (accValue._1 + v, accValue._2 + 1),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(accCombine1: (Int, Int), accCombine2: (Int, Int)) =&gt;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(accCombine1._1 + accCombine2._1, accCombine1._2 + accCombine2._2),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new HashPartitioner(ssc.sparkContext.defaultParallelism) 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.map({case (k, v) =&gt; (k, v._1 / v._2.toFloat)})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.map(r =&gt; (r._2, r._1))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.transform(rdd =&gt; rdd.sortByKey(ascending = false))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AGGREgATIONS: JOIN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join(otherDStream)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treats each partition in RDDs in Dstream as an array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keyedBySubreddit = comments.map(rec =&gt;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(((parse(rec)) \ "subreddit").values. toString, rec))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keyedBySubreddit2 = popular.map(rec =&gt; ({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 = rec.split(",")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(t(1).split("/")(4), t(0))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commentsWithIndustry = keyedBySubreddit.join(keyedBySubreddit2)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AGGREgATIONS: COGROUP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cogroup(otherDStream)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treats each partition in RDDs in Dstream as an array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keyedBySubreddit = comments.map(rec =&gt;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(((parse(rec)) \ "subreddit").values. toString, rec))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keyedBySubreddit2 = popular.map(rec =&gt; ({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t = rec.split(",")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(t(1).split("/")(4), t(0))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  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commentsWithIndustry = keyedBySubreddit.cogroup(keyedBySubreddit2)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TRANSFORMATIONS: updatestatebykey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updateStateByKey(function())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treats each partition in RDDs in Dstream as an array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checkpointPath = .... ssc.checkpoint(checkpointPath)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updateFunc = (values: Seq[Int], state: Option[Int]) =&gt; {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keyedBySubreddit = comments.map(rec =&gt;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(((parse(rec)) \ "subreddit").values. toString, 1))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currentCount = values.sum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previousCount = state.getOrElse(0)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Some(currentCount + previousCount)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globalCount = keyedBySubreddit.updateStateByKey(updateFunc)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.map(r =&gt; (r._2, r._1))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.transform(rdd =&gt; rdd.sortByKey(ascending = false))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SLICING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slice(interval: Interval)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slice(fromTime: Time, toTime: Time)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returns collection of RDDs for a given interval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WINDOWING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window(windowDuration: Duration)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window(windowDuration: Duration, slideDuration: Duration)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accumulates values in a sliding window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348" name="Picture 3" descr=""/>
          <p:cNvPicPr/>
          <p:nvPr/>
        </p:nvPicPr>
        <p:blipFill>
          <a:blip r:embed="rId1"/>
          <a:stretch/>
        </p:blipFill>
        <p:spPr>
          <a:xfrm>
            <a:off x="2102040" y="1874160"/>
            <a:ext cx="3924360" cy="294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WINDOWING AGGREGATION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reduceByWindow(function(t,t), windowDuration, slideDuration)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ACTIONS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print()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print(number)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saveAsObjectFiles(prefix, suffix)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saveAsTextFiles(prefix, suffix)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[prefix]-time in ms.[suffix]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ACTIONS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saveAsHadoopFiles(prefix,suffix)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saveAsNewAPIHadoopFiles(prefix,suffix)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globalCount.saveAsHadoopFiles("subreddit", "hadoop",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classOf[IntWritable], classOf[Text],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classOf[TextOutputFormat[IntWritable, Text]]) globalCount.saveAsNewAPIHadoopFiles("subreddit", "newhadoop",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classOf[IntWritable], classOf[Text],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classOf[NewTextOutputFormat[IntWritable, Text]])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ACTIONS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foreachRDD(function(RDD))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apply an operation to each RDD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val LOG = LogManager.getLogger(this.getClass) comments.foreachRDD(rdd =&gt; {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LOG.info("RDD: %s, Count: %d”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.format(rdd.id, rdd.count())) 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onsolas"/>
                <a:ea typeface="Avenir Next"/>
              </a:rPr>
              <a:t>})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Scalable, fault-tolerant stream processing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271880" y="2513160"/>
            <a:ext cx="6262200" cy="1886040"/>
          </a:xfrm>
          <a:prstGeom prst="rect">
            <a:avLst/>
          </a:prstGeom>
          <a:noFill/>
          <a:ln w="9360"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2630880" y="3097440"/>
            <a:ext cx="551520" cy="7329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a8a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5441760" y="3076200"/>
            <a:ext cx="551520" cy="7329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8a8a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6078960" y="3000600"/>
            <a:ext cx="1387440" cy="22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2b962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File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6078960" y="3327480"/>
            <a:ext cx="1387440" cy="22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2b962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078960" y="3659760"/>
            <a:ext cx="1387440" cy="22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2b962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Dashboards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1510920" y="3072600"/>
            <a:ext cx="1054080" cy="2253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a9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Flume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1510920" y="3350880"/>
            <a:ext cx="1054080" cy="2253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a9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1510920" y="3618720"/>
            <a:ext cx="1054080" cy="2253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a9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Kinesis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510920" y="2796840"/>
            <a:ext cx="1054080" cy="2253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a9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Kafka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1522440" y="3890520"/>
            <a:ext cx="1054080" cy="2253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a9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3251160" y="2828880"/>
            <a:ext cx="2127600" cy="1278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4"/>
          <p:cNvSpPr/>
          <p:nvPr/>
        </p:nvSpPr>
        <p:spPr>
          <a:xfrm>
            <a:off x="790200" y="1208160"/>
            <a:ext cx="2223720" cy="824040"/>
          </a:xfrm>
          <a:prstGeom prst="roundRect">
            <a:avLst>
              <a:gd name="adj" fmla="val 16667"/>
            </a:avLst>
          </a:prstGeom>
          <a:noFill/>
          <a:ln w="2844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High-level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joins, windows,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often 5x less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3537720" y="1208160"/>
            <a:ext cx="2223720" cy="824040"/>
          </a:xfrm>
          <a:prstGeom prst="roundRect">
            <a:avLst>
              <a:gd name="adj" fmla="val 16667"/>
            </a:avLst>
          </a:prstGeom>
          <a:noFill/>
          <a:ln w="2844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7d994c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Fault-tolerant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7d994c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Exactly-once semantics, even for stateful 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6078960" y="1208160"/>
            <a:ext cx="2433960" cy="824040"/>
          </a:xfrm>
          <a:prstGeom prst="roundRect">
            <a:avLst>
              <a:gd name="adj" fmla="val 16667"/>
            </a:avLst>
          </a:prstGeom>
          <a:noFill/>
          <a:ln w="2844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171ac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171ac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Integrate with MLlib, SQL, DataFrames, GraphX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Picture 41" descr=""/>
          <p:cNvPicPr/>
          <p:nvPr/>
        </p:nvPicPr>
        <p:blipFill>
          <a:blip r:embed="rId1"/>
          <a:stretch/>
        </p:blipFill>
        <p:spPr>
          <a:xfrm>
            <a:off x="3517200" y="2927880"/>
            <a:ext cx="1622160" cy="10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HIGH-LEVEL STRUCTURE: RECEIVERS AND BATCHES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286560" y="897840"/>
            <a:ext cx="8593560" cy="16538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Receivers chop up data streams into batches of few seconds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Spark processing engine processes each batch and pushes out the results to external data stores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804960" y="3397680"/>
            <a:ext cx="1865160" cy="93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52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67676a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data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2798280" y="2980080"/>
            <a:ext cx="3384000" cy="17618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c2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Picture 5" descr=""/>
          <p:cNvPicPr/>
          <p:nvPr/>
        </p:nvPicPr>
        <p:blipFill>
          <a:blip r:embed="rId1"/>
          <a:stretch/>
        </p:blipFill>
        <p:spPr>
          <a:xfrm>
            <a:off x="4705920" y="3311280"/>
            <a:ext cx="1141560" cy="6285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4490640" y="3250080"/>
            <a:ext cx="1553400" cy="11268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"/>
          <p:cNvSpPr/>
          <p:nvPr/>
        </p:nvSpPr>
        <p:spPr>
          <a:xfrm>
            <a:off x="2670480" y="3123720"/>
            <a:ext cx="396720" cy="1379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Receivers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3199680" y="3625920"/>
            <a:ext cx="291600" cy="45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52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8"/>
          <p:cNvSpPr/>
          <p:nvPr/>
        </p:nvSpPr>
        <p:spPr>
          <a:xfrm>
            <a:off x="3621600" y="3625920"/>
            <a:ext cx="291600" cy="45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52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9"/>
          <p:cNvSpPr/>
          <p:nvPr/>
        </p:nvSpPr>
        <p:spPr>
          <a:xfrm>
            <a:off x="4055040" y="3625920"/>
            <a:ext cx="291600" cy="45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52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"/>
          <p:cNvSpPr/>
          <p:nvPr/>
        </p:nvSpPr>
        <p:spPr>
          <a:xfrm>
            <a:off x="3135960" y="4141440"/>
            <a:ext cx="1288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67676a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batches as RDDs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Picture 13" descr=""/>
          <p:cNvPicPr/>
          <p:nvPr/>
        </p:nvPicPr>
        <p:blipFill>
          <a:blip r:embed="rId2"/>
          <a:stretch/>
        </p:blipFill>
        <p:spPr>
          <a:xfrm>
            <a:off x="4718520" y="3977280"/>
            <a:ext cx="353880" cy="352800"/>
          </a:xfrm>
          <a:prstGeom prst="rect">
            <a:avLst/>
          </a:prstGeom>
          <a:ln>
            <a:noFill/>
          </a:ln>
        </p:spPr>
      </p:pic>
      <p:pic>
        <p:nvPicPr>
          <p:cNvPr id="298" name="Picture 14" descr=""/>
          <p:cNvPicPr/>
          <p:nvPr/>
        </p:nvPicPr>
        <p:blipFill>
          <a:blip r:embed="rId3"/>
          <a:stretch/>
        </p:blipFill>
        <p:spPr>
          <a:xfrm>
            <a:off x="4969080" y="3977280"/>
            <a:ext cx="353880" cy="352800"/>
          </a:xfrm>
          <a:prstGeom prst="rect">
            <a:avLst/>
          </a:prstGeom>
          <a:ln>
            <a:noFill/>
          </a:ln>
        </p:spPr>
      </p:pic>
      <p:pic>
        <p:nvPicPr>
          <p:cNvPr id="299" name="Picture 15" descr=""/>
          <p:cNvPicPr/>
          <p:nvPr/>
        </p:nvPicPr>
        <p:blipFill>
          <a:blip r:embed="rId4"/>
          <a:stretch/>
        </p:blipFill>
        <p:spPr>
          <a:xfrm>
            <a:off x="5222160" y="3977280"/>
            <a:ext cx="353880" cy="352800"/>
          </a:xfrm>
          <a:prstGeom prst="rect">
            <a:avLst/>
          </a:prstGeom>
          <a:ln>
            <a:noFill/>
          </a:ln>
        </p:spPr>
      </p:pic>
      <p:pic>
        <p:nvPicPr>
          <p:cNvPr id="300" name="Picture 16" descr=""/>
          <p:cNvPicPr/>
          <p:nvPr/>
        </p:nvPicPr>
        <p:blipFill>
          <a:blip r:embed="rId5"/>
          <a:stretch/>
        </p:blipFill>
        <p:spPr>
          <a:xfrm>
            <a:off x="5475600" y="3977280"/>
            <a:ext cx="353880" cy="352800"/>
          </a:xfrm>
          <a:prstGeom prst="rect">
            <a:avLst/>
          </a:prstGeom>
          <a:ln>
            <a:noFill/>
          </a:ln>
        </p:spPr>
      </p:pic>
      <p:sp>
        <p:nvSpPr>
          <p:cNvPr id="301" name="CustomShape 11"/>
          <p:cNvSpPr/>
          <p:nvPr/>
        </p:nvSpPr>
        <p:spPr>
          <a:xfrm>
            <a:off x="7171920" y="3397680"/>
            <a:ext cx="577440" cy="93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2b962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2"/>
          <p:cNvSpPr/>
          <p:nvPr/>
        </p:nvSpPr>
        <p:spPr>
          <a:xfrm>
            <a:off x="6283080" y="3625920"/>
            <a:ext cx="291600" cy="45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b962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3"/>
          <p:cNvSpPr/>
          <p:nvPr/>
        </p:nvSpPr>
        <p:spPr>
          <a:xfrm>
            <a:off x="6716520" y="3625920"/>
            <a:ext cx="291600" cy="45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b962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4"/>
          <p:cNvSpPr/>
          <p:nvPr/>
        </p:nvSpPr>
        <p:spPr>
          <a:xfrm>
            <a:off x="6183000" y="4130640"/>
            <a:ext cx="135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67676a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results as RDDs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Picture 22" descr=""/>
          <p:cNvPicPr/>
          <p:nvPr/>
        </p:nvPicPr>
        <p:blipFill>
          <a:blip r:embed="rId6"/>
          <a:stretch/>
        </p:blipFill>
        <p:spPr>
          <a:xfrm>
            <a:off x="3090240" y="2531880"/>
            <a:ext cx="1622160" cy="621720"/>
          </a:xfrm>
          <a:prstGeom prst="rect">
            <a:avLst/>
          </a:prstGeom>
          <a:ln>
            <a:noFill/>
          </a:ln>
        </p:spPr>
      </p:pic>
      <p:pic>
        <p:nvPicPr>
          <p:cNvPr id="306" name="Picture 23" descr=""/>
          <p:cNvPicPr/>
          <p:nvPr/>
        </p:nvPicPr>
        <p:blipFill>
          <a:blip r:embed="rId7"/>
          <a:stretch/>
        </p:blipFill>
        <p:spPr>
          <a:xfrm>
            <a:off x="4253760" y="2791800"/>
            <a:ext cx="1532520" cy="41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STREAMING PROGRAMMING 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Discretized Stream (DStream) 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514440" indent="-269640">
              <a:lnSpc>
                <a:spcPct val="100000"/>
              </a:lnSpc>
              <a:buClr>
                <a:srgbClr val="bd392f"/>
              </a:buClr>
              <a:buFont typeface="Arial"/>
              <a:buChar char="­"/>
            </a:pPr>
            <a:r>
              <a:rPr b="0" lang="en-US" sz="18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Represents a stream of data</a:t>
            </a:r>
            <a:endParaRPr b="0" lang="en-US" sz="15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514440" indent="-269640">
              <a:lnSpc>
                <a:spcPct val="100000"/>
              </a:lnSpc>
              <a:buClr>
                <a:srgbClr val="bd392f"/>
              </a:buClr>
              <a:buFont typeface="Arial"/>
              <a:buChar char="­"/>
            </a:pPr>
            <a:r>
              <a:rPr b="0" lang="en-US" sz="18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Implemented as a infinite sequence of RDDs</a:t>
            </a:r>
            <a:endParaRPr b="0" lang="en-US" sz="15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DStreams API is very similar to: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514440" indent="-269640">
              <a:lnSpc>
                <a:spcPct val="100000"/>
              </a:lnSpc>
              <a:buClr>
                <a:srgbClr val="bd392f"/>
              </a:buClr>
              <a:buFont typeface="Arial"/>
              <a:buChar char="­"/>
            </a:pPr>
            <a:r>
              <a:rPr b="0" lang="en-US" sz="18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RDD API (Spark 1.6)</a:t>
            </a:r>
            <a:endParaRPr b="0" lang="en-US" sz="15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514440" indent="-269640">
              <a:lnSpc>
                <a:spcPct val="100000"/>
              </a:lnSpc>
              <a:buClr>
                <a:srgbClr val="bd392f"/>
              </a:buClr>
              <a:buFont typeface="Arial"/>
              <a:buChar char="­"/>
            </a:pPr>
            <a:r>
              <a:rPr b="0" lang="en-US" sz="18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DataSet API (Spark 2+)</a:t>
            </a:r>
            <a:endParaRPr b="0" lang="en-US" sz="15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Functional APIs in Scala/Java/Python/R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Create input DStreams from Kafka, Flume, Kinesis, HDFS, …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Apply transformations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Streaming context and DSTREAM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StreamingContext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creates and manages DStreams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DStream is continuous analog of RDD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unlimited stream of small RDDs (batches)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43080" indent="-342720">
              <a:lnSpc>
                <a:spcPct val="100000"/>
              </a:lnSpc>
              <a:buClr>
                <a:srgbClr val="bd392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DStream contract: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compute function: generates RDD for batch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slide duration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dependencies (other DStreams)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zeroTime: intialize(zeroTime)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generatedRDDs: collection of (time, RDD) kept for rememberInterval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
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	</a:t>
            </a: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checkpointing: checkpoint(interval), ssc.checkpoint(“directory”)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3" descr=""/>
          <p:cNvPicPr/>
          <p:nvPr/>
        </p:nvPicPr>
        <p:blipFill>
          <a:blip r:embed="rId1"/>
          <a:stretch/>
        </p:blipFill>
        <p:spPr>
          <a:xfrm>
            <a:off x="1168560" y="0"/>
            <a:ext cx="6562080" cy="496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EXECUTION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13" name="Picture 5" descr=""/>
          <p:cNvPicPr/>
          <p:nvPr/>
        </p:nvPicPr>
        <p:blipFill>
          <a:blip r:embed="rId1"/>
          <a:stretch/>
        </p:blipFill>
        <p:spPr>
          <a:xfrm>
            <a:off x="1701360" y="650880"/>
            <a:ext cx="4179240" cy="1775160"/>
          </a:xfrm>
          <a:prstGeom prst="rect">
            <a:avLst/>
          </a:prstGeom>
          <a:ln>
            <a:noFill/>
          </a:ln>
        </p:spPr>
      </p:pic>
      <p:pic>
        <p:nvPicPr>
          <p:cNvPr id="314" name="Picture 6" descr=""/>
          <p:cNvPicPr/>
          <p:nvPr/>
        </p:nvPicPr>
        <p:blipFill>
          <a:blip r:embed="rId2"/>
          <a:stretch/>
        </p:blipFill>
        <p:spPr>
          <a:xfrm>
            <a:off x="456120" y="2537280"/>
            <a:ext cx="7873560" cy="176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286920" y="273960"/>
            <a:ext cx="8593200" cy="3765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0" lang="en-US" sz="2300" spc="-1" strike="noStrike" cap="all">
                <a:solidFill>
                  <a:srgbClr val="bd392f"/>
                </a:solidFill>
                <a:uFill>
                  <a:solidFill>
                    <a:srgbClr val="ffffff"/>
                  </a:solidFill>
                </a:uFill>
                <a:latin typeface="Calibri"/>
                <a:ea typeface="Avenir Next"/>
              </a:rPr>
              <a:t>Dstream types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286560" y="897840"/>
            <a:ext cx="8593560" cy="37562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FilteredDStream – result of DStream filtering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MappedDStream – result of DStream mapping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InputDStream – base class for external sources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FileInputDStream – monitors folder, returns UnionRDD for all new files in folder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SocketInputDStream – reads data from socket (listening on worker)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StateDStream – result of applying a stateful operation to RDDs in DStream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ForEachDStream – RDDs with side effects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venir Next"/>
              </a:rPr>
              <a:t>WindowedDStream – all RDDs in a running window</a:t>
            </a:r>
            <a:endParaRPr b="0" lang="en-US" sz="2100" spc="-1" strike="noStrike">
              <a:solidFill>
                <a:srgbClr val="445469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13082</TotalTime>
  <Application>LibreOffice/5.1.5.2$Linux_X86_64 LibreOffice_project/10m0$Build-2</Application>
  <Words>488</Words>
  <Paragraphs>185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2015-12-27T22:59:20Z</dcterms:created>
  <dc:creator>Andrey Stukalenko</dc:creator>
  <dc:description/>
  <dc:language>en-US</dc:language>
  <cp:lastModifiedBy/>
  <dcterms:modified xsi:type="dcterms:W3CDTF">2016-12-20T21:33:18Z</dcterms:modified>
  <cp:revision>85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